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a2b7a4b5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a2b7a4b5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d204c8b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d204c8b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BellaBeat Spring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d204c8b9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d204c8b9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CTR = Click through rate, how often advertisements are clicked on</a:t>
            </a:r>
            <a:endParaRPr/>
          </a:p>
          <a:p>
            <a:pPr indent="0" lvl="0" marL="0" rtl="0" algn="l">
              <a:spcBef>
                <a:spcPts val="0"/>
              </a:spcBef>
              <a:spcAft>
                <a:spcPts val="0"/>
              </a:spcAft>
              <a:buNone/>
            </a:pPr>
            <a:r>
              <a:rPr lang="en"/>
              <a:t>Peak CTRs are calculated from general advertising datasets, not internal ones specifically for our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product focus:  BellaBeat Spring is likely to appeal more to thirsty consumers who are practicing or finishing their exercise routines.  Additionally, having influencers explain the benefits of BellaBeat Spring will get users interested in the benefits the product provides, as well as associating it with healthier individuals.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a2b7a4b5b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a2b7a4b5b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Friday reports the least average exercise of any day of the week.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a2b7a4b5b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a2b7a4b5b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METs =&gt; Metabolic Equivalent of a Task</a:t>
            </a:r>
            <a:endParaRPr/>
          </a:p>
          <a:p>
            <a:pPr indent="0" lvl="0" marL="0" rtl="0" algn="l">
              <a:spcBef>
                <a:spcPts val="0"/>
              </a:spcBef>
              <a:spcAft>
                <a:spcPts val="0"/>
              </a:spcAft>
              <a:buNone/>
            </a:pPr>
            <a:r>
              <a:rPr lang="en"/>
              <a:t>METs are a method of measuring the intensity of activities.  1 MET is the roughly equivalent to the energy expenditure of sitting quietly for a minute.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a2b7a4b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a2b7a4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things can be reconciled by showing advertisements to consumers in the evening, but having them click through in the morning.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a2b7a4b5b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6a2b7a4b5b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a2b7a4b5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a2b7a4b5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is specifically from female </a:t>
            </a:r>
            <a:r>
              <a:rPr lang="en"/>
              <a:t>respondents</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a2b7a4b5b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a2b7a4b5b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is specifically from female respondents.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Exercise-Related Smart-Device Market Trends</a:t>
            </a:r>
            <a:endParaRPr/>
          </a:p>
        </p:txBody>
      </p:sp>
      <p:sp>
        <p:nvSpPr>
          <p:cNvPr id="60" name="Google Shape;60;p13"/>
          <p:cNvSpPr txBox="1"/>
          <p:nvPr>
            <p:ph idx="1" type="subTitle"/>
          </p:nvPr>
        </p:nvSpPr>
        <p:spPr>
          <a:xfrm>
            <a:off x="510450" y="3184725"/>
            <a:ext cx="8322000" cy="15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BellaBeat Case Study</a:t>
            </a:r>
            <a:endParaRPr/>
          </a:p>
          <a:p>
            <a:pPr indent="0" lvl="0" marL="0" rtl="0" algn="l">
              <a:spcBef>
                <a:spcPts val="0"/>
              </a:spcBef>
              <a:spcAft>
                <a:spcPts val="0"/>
              </a:spcAft>
              <a:buNone/>
            </a:pPr>
            <a:r>
              <a:rPr lang="en"/>
              <a:t>Adam Raabe</a:t>
            </a:r>
            <a:endParaRPr/>
          </a:p>
          <a:p>
            <a:pPr indent="0" lvl="0" marL="0" rtl="0" algn="l">
              <a:spcBef>
                <a:spcPts val="0"/>
              </a:spcBef>
              <a:spcAft>
                <a:spcPts val="0"/>
              </a:spcAft>
              <a:buNone/>
            </a:pPr>
            <a:r>
              <a:rPr lang="en"/>
              <a:t>Updated: 6/18/2025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Improvements</a:t>
            </a:r>
            <a:endParaRPr/>
          </a:p>
        </p:txBody>
      </p:sp>
      <p:sp>
        <p:nvSpPr>
          <p:cNvPr id="115" name="Google Shape;115;p22"/>
          <p:cNvSpPr txBox="1"/>
          <p:nvPr>
            <p:ph idx="1" type="body"/>
          </p:nvPr>
        </p:nvSpPr>
        <p:spPr>
          <a:xfrm>
            <a:off x="311700" y="1345375"/>
            <a:ext cx="4093500" cy="35274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Clr>
                <a:schemeClr val="accent2"/>
              </a:buClr>
              <a:buSzPts val="1800"/>
              <a:buChar char="●"/>
            </a:pPr>
            <a:r>
              <a:rPr lang="en">
                <a:solidFill>
                  <a:schemeClr val="accent2"/>
                </a:solidFill>
              </a:rPr>
              <a:t>Continue the use of Google Display Network advertising.</a:t>
            </a:r>
            <a:endParaRPr>
              <a:solidFill>
                <a:schemeClr val="accent2"/>
              </a:solidFill>
            </a:endParaRPr>
          </a:p>
          <a:p>
            <a:pPr indent="-342900" lvl="0" marL="457200" rtl="0" algn="l">
              <a:spcBef>
                <a:spcPts val="1200"/>
              </a:spcBef>
              <a:spcAft>
                <a:spcPts val="0"/>
              </a:spcAft>
              <a:buClr>
                <a:schemeClr val="accent2"/>
              </a:buClr>
              <a:buSzPts val="1800"/>
              <a:buChar char="●"/>
            </a:pPr>
            <a:r>
              <a:rPr lang="en">
                <a:solidFill>
                  <a:schemeClr val="accent2"/>
                </a:solidFill>
              </a:rPr>
              <a:t>Reach out to key social media influencers with sponsorships to increase visibility of our products and their benefits.</a:t>
            </a:r>
            <a:endParaRPr>
              <a:solidFill>
                <a:schemeClr val="accent2"/>
              </a:solidFill>
            </a:endParaRPr>
          </a:p>
          <a:p>
            <a:pPr indent="-342900" lvl="0" marL="457200" rtl="0" algn="l">
              <a:spcBef>
                <a:spcPts val="1000"/>
              </a:spcBef>
              <a:spcAft>
                <a:spcPts val="1200"/>
              </a:spcAft>
              <a:buClr>
                <a:schemeClr val="accent2"/>
              </a:buClr>
              <a:buSzPts val="1800"/>
              <a:buChar char="●"/>
            </a:pPr>
            <a:r>
              <a:rPr lang="en">
                <a:solidFill>
                  <a:schemeClr val="accent2"/>
                </a:solidFill>
              </a:rPr>
              <a:t>Creation of programs and/or challenges to boost engagement with the data aspects of our products.</a:t>
            </a:r>
            <a:endParaRPr>
              <a:solidFill>
                <a:schemeClr val="accent2"/>
              </a:solidFill>
            </a:endParaRPr>
          </a:p>
        </p:txBody>
      </p:sp>
      <p:sp>
        <p:nvSpPr>
          <p:cNvPr id="116" name="Google Shape;116;p22"/>
          <p:cNvSpPr txBox="1"/>
          <p:nvPr>
            <p:ph idx="1" type="body"/>
          </p:nvPr>
        </p:nvSpPr>
        <p:spPr>
          <a:xfrm>
            <a:off x="4738800" y="1152475"/>
            <a:ext cx="4093500" cy="3720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accent2"/>
                </a:solidFill>
              </a:rPr>
              <a:t>Follow</a:t>
            </a:r>
            <a:r>
              <a:rPr lang="en">
                <a:solidFill>
                  <a:schemeClr val="accent2"/>
                </a:solidFill>
              </a:rPr>
              <a:t>-</a:t>
            </a:r>
            <a:r>
              <a:rPr lang="en">
                <a:solidFill>
                  <a:schemeClr val="accent2"/>
                </a:solidFill>
              </a:rPr>
              <a:t>up Research Needed:</a:t>
            </a:r>
            <a:endParaRPr>
              <a:solidFill>
                <a:schemeClr val="accent2"/>
              </a:solidFill>
            </a:endParaRPr>
          </a:p>
          <a:p>
            <a:pPr indent="-342900" lvl="0" marL="457200" rtl="0" algn="l">
              <a:spcBef>
                <a:spcPts val="1000"/>
              </a:spcBef>
              <a:spcAft>
                <a:spcPts val="0"/>
              </a:spcAft>
              <a:buClr>
                <a:schemeClr val="accent2"/>
              </a:buClr>
              <a:buSzPts val="1800"/>
              <a:buChar char="●"/>
            </a:pPr>
            <a:r>
              <a:rPr lang="en">
                <a:solidFill>
                  <a:schemeClr val="accent2"/>
                </a:solidFill>
              </a:rPr>
              <a:t>Consideration of the ROI of sponsorships over the existing strategy</a:t>
            </a:r>
            <a:endParaRPr>
              <a:solidFill>
                <a:schemeClr val="accent2"/>
              </a:solidFill>
            </a:endParaRPr>
          </a:p>
          <a:p>
            <a:pPr indent="-342900" lvl="0" marL="457200" rtl="0" algn="l">
              <a:spcBef>
                <a:spcPts val="1200"/>
              </a:spcBef>
              <a:spcAft>
                <a:spcPts val="0"/>
              </a:spcAft>
              <a:buClr>
                <a:schemeClr val="accent2"/>
              </a:buClr>
              <a:buSzPts val="1800"/>
              <a:buChar char="●"/>
            </a:pPr>
            <a:r>
              <a:rPr lang="en">
                <a:solidFill>
                  <a:schemeClr val="accent2"/>
                </a:solidFill>
              </a:rPr>
              <a:t>Identification of influencers who have similar values to company culture</a:t>
            </a:r>
            <a:endParaRPr>
              <a:solidFill>
                <a:schemeClr val="accent2"/>
              </a:solidFill>
            </a:endParaRPr>
          </a:p>
          <a:p>
            <a:pPr indent="-342900" lvl="0" marL="457200" rtl="0" algn="l">
              <a:spcBef>
                <a:spcPts val="1000"/>
              </a:spcBef>
              <a:spcAft>
                <a:spcPts val="0"/>
              </a:spcAft>
              <a:buClr>
                <a:schemeClr val="accent2"/>
              </a:buClr>
              <a:buSzPts val="1800"/>
              <a:buChar char="●"/>
            </a:pPr>
            <a:r>
              <a:rPr lang="en">
                <a:solidFill>
                  <a:schemeClr val="accent2"/>
                </a:solidFill>
              </a:rPr>
              <a:t>Methods of increasing the CTR for high-impact but low-utilization categories (News)</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7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463075" y="1222300"/>
            <a:ext cx="8217900" cy="33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Our products are part of the smart-device market.  As this market grows, our products have opportunities to grow as well.  </a:t>
            </a:r>
            <a:endParaRPr>
              <a:solidFill>
                <a:schemeClr val="accent1"/>
              </a:solidFill>
            </a:endParaRPr>
          </a:p>
          <a:p>
            <a:pPr indent="0" lvl="0" marL="0" rtl="0" algn="l">
              <a:spcBef>
                <a:spcPts val="1200"/>
              </a:spcBef>
              <a:spcAft>
                <a:spcPts val="0"/>
              </a:spcAft>
              <a:buNone/>
            </a:pPr>
            <a:r>
              <a:t/>
            </a:r>
            <a:endParaRPr>
              <a:solidFill>
                <a:schemeClr val="accent1"/>
              </a:solidFill>
            </a:endParaRPr>
          </a:p>
          <a:p>
            <a:pPr indent="0" lvl="0" marL="0" rtl="0" algn="l">
              <a:spcBef>
                <a:spcPts val="1200"/>
              </a:spcBef>
              <a:spcAft>
                <a:spcPts val="1200"/>
              </a:spcAft>
              <a:buNone/>
            </a:pPr>
            <a:r>
              <a:rPr lang="en">
                <a:solidFill>
                  <a:schemeClr val="accent1"/>
                </a:solidFill>
              </a:rPr>
              <a:t>How can we </a:t>
            </a:r>
            <a:r>
              <a:rPr lang="en">
                <a:solidFill>
                  <a:schemeClr val="accent1"/>
                </a:solidFill>
              </a:rPr>
              <a:t>capitalize on trends</a:t>
            </a:r>
            <a:r>
              <a:rPr lang="en">
                <a:solidFill>
                  <a:schemeClr val="accent1"/>
                </a:solidFill>
              </a:rPr>
              <a:t> within the market to expand the potential reach of our products?</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25" y="288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72" name="Google Shape;72;p15"/>
          <p:cNvSpPr txBox="1"/>
          <p:nvPr>
            <p:ph idx="1" type="body"/>
          </p:nvPr>
        </p:nvSpPr>
        <p:spPr>
          <a:xfrm>
            <a:off x="463075" y="861350"/>
            <a:ext cx="8217900" cy="418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2"/>
                </a:solidFill>
              </a:rPr>
              <a:t>Focusing marketing efforts for key demographics on specific facts can link consumer experience to product benefit, increasing ROI</a:t>
            </a:r>
            <a:r>
              <a:rPr lang="en">
                <a:solidFill>
                  <a:schemeClr val="accent2"/>
                </a:solidFill>
              </a:rPr>
              <a:t>:</a:t>
            </a:r>
            <a:endParaRPr>
              <a:solidFill>
                <a:schemeClr val="accent2"/>
              </a:solidFill>
            </a:endParaRPr>
          </a:p>
          <a:p>
            <a:pPr indent="-317500" lvl="1" marL="914400" rtl="0" algn="l">
              <a:spcBef>
                <a:spcPts val="1200"/>
              </a:spcBef>
              <a:spcAft>
                <a:spcPts val="0"/>
              </a:spcAft>
              <a:buClr>
                <a:schemeClr val="accent2"/>
              </a:buClr>
              <a:buSzPts val="1400"/>
              <a:buChar char="○"/>
            </a:pPr>
            <a:r>
              <a:rPr b="1" lang="en">
                <a:solidFill>
                  <a:schemeClr val="accent2"/>
                </a:solidFill>
              </a:rPr>
              <a:t>Exercise rates</a:t>
            </a:r>
            <a:r>
              <a:rPr lang="en">
                <a:solidFill>
                  <a:schemeClr val="accent2"/>
                </a:solidFill>
              </a:rPr>
              <a:t> are highest on </a:t>
            </a:r>
            <a:r>
              <a:rPr b="1" lang="en">
                <a:solidFill>
                  <a:schemeClr val="accent2"/>
                </a:solidFill>
              </a:rPr>
              <a:t>Mondays, Wednesdays, and Saturdays</a:t>
            </a:r>
            <a:r>
              <a:rPr lang="en">
                <a:solidFill>
                  <a:schemeClr val="accent2"/>
                </a:solidFill>
              </a:rPr>
              <a:t>. </a:t>
            </a:r>
            <a:endParaRPr>
              <a:solidFill>
                <a:schemeClr val="accent2"/>
              </a:solidFill>
            </a:endParaRPr>
          </a:p>
          <a:p>
            <a:pPr indent="-317500" lvl="1" marL="914400" rtl="0" algn="l">
              <a:spcBef>
                <a:spcPts val="1000"/>
              </a:spcBef>
              <a:spcAft>
                <a:spcPts val="0"/>
              </a:spcAft>
              <a:buClr>
                <a:schemeClr val="accent2"/>
              </a:buClr>
              <a:buSzPts val="1400"/>
              <a:buChar char="○"/>
            </a:pPr>
            <a:r>
              <a:rPr b="1" lang="en">
                <a:solidFill>
                  <a:schemeClr val="accent2"/>
                </a:solidFill>
              </a:rPr>
              <a:t>Exercise rates peak</a:t>
            </a:r>
            <a:r>
              <a:rPr lang="en">
                <a:solidFill>
                  <a:schemeClr val="accent2"/>
                </a:solidFill>
              </a:rPr>
              <a:t> at </a:t>
            </a:r>
            <a:r>
              <a:rPr b="1" lang="en">
                <a:solidFill>
                  <a:schemeClr val="accent2"/>
                </a:solidFill>
              </a:rPr>
              <a:t>7pm</a:t>
            </a:r>
            <a:r>
              <a:rPr lang="en">
                <a:solidFill>
                  <a:schemeClr val="accent2"/>
                </a:solidFill>
              </a:rPr>
              <a:t>,</a:t>
            </a:r>
            <a:r>
              <a:rPr b="1" lang="en">
                <a:solidFill>
                  <a:schemeClr val="accent2"/>
                </a:solidFill>
              </a:rPr>
              <a:t> 5-10% higher than other peaks</a:t>
            </a:r>
            <a:r>
              <a:rPr lang="en">
                <a:solidFill>
                  <a:schemeClr val="accent2"/>
                </a:solidFill>
              </a:rPr>
              <a:t>, and 77% higher than the average rate.  This is especially pronounced on work-week days.</a:t>
            </a:r>
            <a:endParaRPr>
              <a:solidFill>
                <a:schemeClr val="accent2"/>
              </a:solidFill>
            </a:endParaRPr>
          </a:p>
          <a:p>
            <a:pPr indent="-317500" lvl="1" marL="914400" rtl="0" algn="l">
              <a:spcBef>
                <a:spcPts val="1000"/>
              </a:spcBef>
              <a:spcAft>
                <a:spcPts val="0"/>
              </a:spcAft>
              <a:buClr>
                <a:schemeClr val="accent2"/>
              </a:buClr>
              <a:buSzPts val="1400"/>
              <a:buChar char="○"/>
            </a:pPr>
            <a:r>
              <a:rPr b="1" lang="en">
                <a:solidFill>
                  <a:schemeClr val="accent2"/>
                </a:solidFill>
              </a:rPr>
              <a:t>Peak CTR</a:t>
            </a:r>
            <a:r>
              <a:rPr lang="en">
                <a:solidFill>
                  <a:schemeClr val="accent2"/>
                </a:solidFill>
              </a:rPr>
              <a:t> for our primary demographic is </a:t>
            </a:r>
            <a:r>
              <a:rPr b="1" lang="en">
                <a:solidFill>
                  <a:schemeClr val="accent2"/>
                </a:solidFill>
              </a:rPr>
              <a:t>7-10% higher in the mornings </a:t>
            </a:r>
            <a:r>
              <a:rPr lang="en">
                <a:solidFill>
                  <a:schemeClr val="accent2"/>
                </a:solidFill>
              </a:rPr>
              <a:t>than in the next highest timeframe, but for older consumers the peak time skews later.</a:t>
            </a:r>
            <a:endParaRPr>
              <a:solidFill>
                <a:schemeClr val="accent2"/>
              </a:solidFill>
            </a:endParaRPr>
          </a:p>
          <a:p>
            <a:pPr indent="0" lvl="0" marL="0" rtl="0" algn="l">
              <a:spcBef>
                <a:spcPts val="1000"/>
              </a:spcBef>
              <a:spcAft>
                <a:spcPts val="0"/>
              </a:spcAft>
              <a:buNone/>
            </a:pPr>
            <a:r>
              <a:rPr lang="en">
                <a:solidFill>
                  <a:schemeClr val="accent2"/>
                </a:solidFill>
              </a:rPr>
              <a:t>Expanding marketing techniques to focus on other advertisement pathways can reach underutilized browsing time:</a:t>
            </a:r>
            <a:endParaRPr>
              <a:solidFill>
                <a:schemeClr val="accent2"/>
              </a:solidFill>
            </a:endParaRPr>
          </a:p>
          <a:p>
            <a:pPr indent="-317500" lvl="1" marL="914400" rtl="0" algn="l">
              <a:spcBef>
                <a:spcPts val="1000"/>
              </a:spcBef>
              <a:spcAft>
                <a:spcPts val="0"/>
              </a:spcAft>
              <a:buClr>
                <a:schemeClr val="accent2"/>
              </a:buClr>
              <a:buSzPts val="1400"/>
              <a:buChar char="○"/>
            </a:pPr>
            <a:r>
              <a:rPr lang="en">
                <a:solidFill>
                  <a:schemeClr val="accent2"/>
                </a:solidFill>
              </a:rPr>
              <a:t>Our primary demographic has the </a:t>
            </a:r>
            <a:r>
              <a:rPr b="1" lang="en">
                <a:solidFill>
                  <a:schemeClr val="accent2"/>
                </a:solidFill>
              </a:rPr>
              <a:t>highest CTR (39%)</a:t>
            </a:r>
            <a:r>
              <a:rPr lang="en">
                <a:solidFill>
                  <a:schemeClr val="accent2"/>
                </a:solidFill>
              </a:rPr>
              <a:t> while </a:t>
            </a:r>
            <a:r>
              <a:rPr b="1" lang="en">
                <a:solidFill>
                  <a:schemeClr val="accent2"/>
                </a:solidFill>
              </a:rPr>
              <a:t>intentionally shopping</a:t>
            </a:r>
            <a:r>
              <a:rPr lang="en">
                <a:solidFill>
                  <a:schemeClr val="accent2"/>
                </a:solidFill>
              </a:rPr>
              <a:t>.  </a:t>
            </a:r>
            <a:r>
              <a:rPr b="1" lang="en">
                <a:solidFill>
                  <a:schemeClr val="accent2"/>
                </a:solidFill>
              </a:rPr>
              <a:t>Current marketing techniques already cover this browsing time</a:t>
            </a:r>
            <a:r>
              <a:rPr lang="en">
                <a:solidFill>
                  <a:schemeClr val="accent2"/>
                </a:solidFill>
              </a:rPr>
              <a:t>.</a:t>
            </a:r>
            <a:endParaRPr>
              <a:solidFill>
                <a:schemeClr val="accent2"/>
              </a:solidFill>
            </a:endParaRPr>
          </a:p>
          <a:p>
            <a:pPr indent="-317500" lvl="1" marL="914400" rtl="0" algn="l">
              <a:spcBef>
                <a:spcPts val="1000"/>
              </a:spcBef>
              <a:spcAft>
                <a:spcPts val="1000"/>
              </a:spcAft>
              <a:buClr>
                <a:schemeClr val="accent2"/>
              </a:buClr>
              <a:buSzPts val="1400"/>
              <a:buChar char="○"/>
            </a:pPr>
            <a:r>
              <a:rPr lang="en">
                <a:solidFill>
                  <a:schemeClr val="accent2"/>
                </a:solidFill>
              </a:rPr>
              <a:t>Our primary demographic has the </a:t>
            </a:r>
            <a:r>
              <a:rPr b="1" lang="en">
                <a:solidFill>
                  <a:schemeClr val="accent2"/>
                </a:solidFill>
              </a:rPr>
              <a:t>second highest CTR (38%)</a:t>
            </a:r>
            <a:r>
              <a:rPr lang="en">
                <a:solidFill>
                  <a:schemeClr val="accent2"/>
                </a:solidFill>
              </a:rPr>
              <a:t> during the consumption of </a:t>
            </a:r>
            <a:r>
              <a:rPr b="1" lang="en">
                <a:solidFill>
                  <a:schemeClr val="accent2"/>
                </a:solidFill>
              </a:rPr>
              <a:t>entertainment </a:t>
            </a:r>
            <a:r>
              <a:rPr lang="en">
                <a:solidFill>
                  <a:schemeClr val="accent2"/>
                </a:solidFill>
              </a:rPr>
              <a:t>content.  This browsing category can be addressed by </a:t>
            </a:r>
            <a:r>
              <a:rPr b="1" lang="en">
                <a:solidFill>
                  <a:schemeClr val="accent2"/>
                </a:solidFill>
              </a:rPr>
              <a:t>sponsoring social media influencers.</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1209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sz="2220"/>
              <a:t>Exercise rates are highest on Mondays, Wednesdays, and Saturdays, so focusing </a:t>
            </a:r>
            <a:r>
              <a:rPr lang="en" sz="2220"/>
              <a:t>marketing</a:t>
            </a:r>
            <a:r>
              <a:rPr lang="en" sz="2220"/>
              <a:t> efforts on those days </a:t>
            </a:r>
            <a:r>
              <a:rPr lang="en" sz="2220"/>
              <a:t>should lead to the highest ROI.</a:t>
            </a:r>
            <a:endParaRPr sz="2220"/>
          </a:p>
        </p:txBody>
      </p:sp>
      <p:pic>
        <p:nvPicPr>
          <p:cNvPr descr="Graph illustrating that the three highest calorie-burning days are Monday, Wednesday, and Saturday.  Friday has fewest calories burned." id="78" name="Google Shape;78;p16" title="Rplot.jpeg"/>
          <p:cNvPicPr preferRelativeResize="0"/>
          <p:nvPr/>
        </p:nvPicPr>
        <p:blipFill>
          <a:blip r:embed="rId3">
            <a:alphaModFix/>
          </a:blip>
          <a:stretch>
            <a:fillRect/>
          </a:stretch>
        </p:blipFill>
        <p:spPr>
          <a:xfrm>
            <a:off x="1034475" y="1654925"/>
            <a:ext cx="7075050" cy="338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3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Overall, exercise rates peak at 6-7pm, although the effect is primarily caused by the work week.</a:t>
            </a:r>
            <a:endParaRPr sz="2220"/>
          </a:p>
        </p:txBody>
      </p:sp>
      <p:pic>
        <p:nvPicPr>
          <p:cNvPr id="84" name="Google Shape;84;p17" title="Rplot.jpeg"/>
          <p:cNvPicPr preferRelativeResize="0"/>
          <p:nvPr/>
        </p:nvPicPr>
        <p:blipFill>
          <a:blip r:embed="rId3">
            <a:alphaModFix/>
          </a:blip>
          <a:stretch>
            <a:fillRect/>
          </a:stretch>
        </p:blipFill>
        <p:spPr>
          <a:xfrm>
            <a:off x="751025" y="1161925"/>
            <a:ext cx="764195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7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However, for our target demographic, CTR is highest in the morning.</a:t>
            </a:r>
            <a:endParaRPr sz="2220"/>
          </a:p>
        </p:txBody>
      </p:sp>
      <p:pic>
        <p:nvPicPr>
          <p:cNvPr descr="Graph illustrating the Click Through Rates of different age brackets.  The age bracket 25-35 is highlighted as our target audience, and has the highest click through rate in the morning at 43%." id="90" name="Google Shape;90;p18" title="Rplot01.jpeg"/>
          <p:cNvPicPr preferRelativeResize="0"/>
          <p:nvPr/>
        </p:nvPicPr>
        <p:blipFill>
          <a:blip r:embed="rId3">
            <a:alphaModFix/>
          </a:blip>
          <a:stretch>
            <a:fillRect/>
          </a:stretch>
        </p:blipFill>
        <p:spPr>
          <a:xfrm>
            <a:off x="652575" y="1112700"/>
            <a:ext cx="7838850" cy="391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Potential Unification of these Facts</a:t>
            </a:r>
            <a:endParaRPr sz="2220"/>
          </a:p>
        </p:txBody>
      </p:sp>
      <p:sp>
        <p:nvSpPr>
          <p:cNvPr id="96" name="Google Shape;96;p19"/>
          <p:cNvSpPr txBox="1"/>
          <p:nvPr>
            <p:ph idx="1" type="body"/>
          </p:nvPr>
        </p:nvSpPr>
        <p:spPr>
          <a:xfrm>
            <a:off x="311700" y="1152475"/>
            <a:ext cx="411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Advertisements could be multipurpose:</a:t>
            </a:r>
            <a:endParaRPr>
              <a:solidFill>
                <a:schemeClr val="accent2"/>
              </a:solidFill>
            </a:endParaRPr>
          </a:p>
          <a:p>
            <a:pPr indent="-342900" lvl="0" marL="457200" rtl="0" algn="l">
              <a:spcBef>
                <a:spcPts val="1200"/>
              </a:spcBef>
              <a:spcAft>
                <a:spcPts val="0"/>
              </a:spcAft>
              <a:buClr>
                <a:schemeClr val="accent2"/>
              </a:buClr>
              <a:buSzPts val="1800"/>
              <a:buChar char="●"/>
            </a:pPr>
            <a:r>
              <a:rPr lang="en">
                <a:solidFill>
                  <a:schemeClr val="accent2"/>
                </a:solidFill>
              </a:rPr>
              <a:t>Focus evening efforts </a:t>
            </a:r>
            <a:r>
              <a:rPr lang="en">
                <a:solidFill>
                  <a:schemeClr val="accent2"/>
                </a:solidFill>
              </a:rPr>
              <a:t>on raising product awareness through longer and fuller advertisements.</a:t>
            </a:r>
            <a:endParaRPr>
              <a:solidFill>
                <a:schemeClr val="accent2"/>
              </a:solidFill>
            </a:endParaRPr>
          </a:p>
          <a:p>
            <a:pPr indent="-342900" lvl="0" marL="457200" rtl="0" algn="l">
              <a:spcBef>
                <a:spcPts val="1000"/>
              </a:spcBef>
              <a:spcAft>
                <a:spcPts val="0"/>
              </a:spcAft>
              <a:buClr>
                <a:schemeClr val="accent2"/>
              </a:buClr>
              <a:buSzPts val="1800"/>
              <a:buChar char="●"/>
            </a:pPr>
            <a:r>
              <a:rPr lang="en">
                <a:solidFill>
                  <a:schemeClr val="accent2"/>
                </a:solidFill>
              </a:rPr>
              <a:t>Focus morning efforts on creating click opportunities by using an abridging version of the advertisement.  </a:t>
            </a:r>
            <a:endParaRPr>
              <a:solidFill>
                <a:schemeClr val="accent2"/>
              </a:solidFill>
            </a:endParaRPr>
          </a:p>
        </p:txBody>
      </p:sp>
      <p:sp>
        <p:nvSpPr>
          <p:cNvPr id="97" name="Google Shape;97;p19"/>
          <p:cNvSpPr txBox="1"/>
          <p:nvPr>
            <p:ph idx="1" type="body"/>
          </p:nvPr>
        </p:nvSpPr>
        <p:spPr>
          <a:xfrm>
            <a:off x="4722300" y="1152475"/>
            <a:ext cx="411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Follow-up Research Needed</a:t>
            </a:r>
            <a:r>
              <a:rPr lang="en">
                <a:solidFill>
                  <a:schemeClr val="accent2"/>
                </a:solidFill>
              </a:rPr>
              <a:t>:</a:t>
            </a:r>
            <a:endParaRPr>
              <a:solidFill>
                <a:schemeClr val="accent2"/>
              </a:solidFill>
            </a:endParaRPr>
          </a:p>
          <a:p>
            <a:pPr indent="-342900" lvl="0" marL="457200" rtl="0" algn="l">
              <a:spcBef>
                <a:spcPts val="1200"/>
              </a:spcBef>
              <a:spcAft>
                <a:spcPts val="0"/>
              </a:spcAft>
              <a:buClr>
                <a:schemeClr val="accent2"/>
              </a:buClr>
              <a:buSzPts val="1800"/>
              <a:buChar char="●"/>
            </a:pPr>
            <a:r>
              <a:rPr lang="en">
                <a:solidFill>
                  <a:schemeClr val="accent2"/>
                </a:solidFill>
              </a:rPr>
              <a:t>Consider ROI of the creation of multiple advertisement versions.</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Generate data to check the connection between thirst and desire to </a:t>
            </a:r>
            <a:r>
              <a:rPr lang="en">
                <a:solidFill>
                  <a:schemeClr val="accent2"/>
                </a:solidFill>
              </a:rPr>
              <a:t>purchase</a:t>
            </a:r>
            <a:r>
              <a:rPr lang="en">
                <a:solidFill>
                  <a:schemeClr val="accent2"/>
                </a:solidFill>
              </a:rPr>
              <a:t> BellaBeat Spring.</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Update CTR data to be specific to our products.</a:t>
            </a:r>
            <a:endParaRPr>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05575"/>
            <a:ext cx="85206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Advertisements through </a:t>
            </a:r>
            <a:r>
              <a:rPr lang="en" sz="2220"/>
              <a:t>Google Display Network fit with the structure of most categories.</a:t>
            </a:r>
            <a:endParaRPr sz="2220"/>
          </a:p>
        </p:txBody>
      </p:sp>
      <p:pic>
        <p:nvPicPr>
          <p:cNvPr id="103" name="Google Shape;103;p20" title="Rplot07.jpeg"/>
          <p:cNvPicPr preferRelativeResize="0"/>
          <p:nvPr/>
        </p:nvPicPr>
        <p:blipFill rotWithShape="1">
          <a:blip r:embed="rId3">
            <a:alphaModFix/>
          </a:blip>
          <a:srcRect b="0" l="0" r="0" t="0"/>
          <a:stretch/>
        </p:blipFill>
        <p:spPr>
          <a:xfrm>
            <a:off x="751025" y="1227550"/>
            <a:ext cx="7641950"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title="Rplot06.jpeg"/>
          <p:cNvPicPr preferRelativeResize="0"/>
          <p:nvPr/>
        </p:nvPicPr>
        <p:blipFill rotWithShape="1">
          <a:blip r:embed="rId3">
            <a:alphaModFix/>
          </a:blip>
          <a:srcRect b="0" l="0" r="0" t="0"/>
          <a:stretch/>
        </p:blipFill>
        <p:spPr>
          <a:xfrm>
            <a:off x="751025" y="1227550"/>
            <a:ext cx="7641950" cy="3820975"/>
          </a:xfrm>
          <a:prstGeom prst="rect">
            <a:avLst/>
          </a:prstGeom>
          <a:noFill/>
          <a:ln>
            <a:noFill/>
          </a:ln>
        </p:spPr>
      </p:pic>
      <p:sp>
        <p:nvSpPr>
          <p:cNvPr id="109" name="Google Shape;109;p21"/>
          <p:cNvSpPr txBox="1"/>
          <p:nvPr>
            <p:ph type="title"/>
          </p:nvPr>
        </p:nvSpPr>
        <p:spPr>
          <a:xfrm>
            <a:off x="311700" y="305575"/>
            <a:ext cx="85206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However, our current marketing strategy does not capitalize on the strengths of the entertainment category.  </a:t>
            </a:r>
            <a:endParaRPr sz="222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