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84" r:id="rId3"/>
    <p:sldId id="259" r:id="rId4"/>
    <p:sldId id="258" r:id="rId5"/>
    <p:sldId id="273" r:id="rId6"/>
    <p:sldId id="283" r:id="rId7"/>
    <p:sldId id="282" r:id="rId8"/>
    <p:sldId id="288" r:id="rId9"/>
    <p:sldId id="262" r:id="rId10"/>
    <p:sldId id="263" r:id="rId11"/>
    <p:sldId id="264" r:id="rId12"/>
    <p:sldId id="269" r:id="rId13"/>
    <p:sldId id="265" r:id="rId14"/>
    <p:sldId id="277" r:id="rId15"/>
    <p:sldId id="266" r:id="rId16"/>
    <p:sldId id="268" r:id="rId17"/>
    <p:sldId id="278" r:id="rId18"/>
    <p:sldId id="267" r:id="rId19"/>
    <p:sldId id="276" r:id="rId20"/>
    <p:sldId id="287" r:id="rId21"/>
    <p:sldId id="285" r:id="rId22"/>
    <p:sldId id="28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616"/>
    <p:restoredTop sz="96327"/>
  </p:normalViewPr>
  <p:slideViewPr>
    <p:cSldViewPr snapToGrid="0">
      <p:cViewPr varScale="1">
        <p:scale>
          <a:sx n="77" d="100"/>
          <a:sy n="77" d="100"/>
        </p:scale>
        <p:origin x="19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16E72D4-120D-42EA-A5BD-A413D261420E}" type="doc">
      <dgm:prSet loTypeId="urn:microsoft.com/office/officeart/2005/8/layout/vList5" loCatId="list" qsTypeId="urn:microsoft.com/office/officeart/2005/8/quickstyle/simple5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105CE417-B522-440A-BDDC-2286DEEA1A15}">
      <dgm:prSet custT="1"/>
      <dgm:spPr/>
      <dgm:t>
        <a:bodyPr/>
        <a:lstStyle/>
        <a:p>
          <a:r>
            <a:rPr lang="en-US" sz="2400" dirty="0"/>
            <a:t>Machine Learning Models </a:t>
          </a:r>
        </a:p>
      </dgm:t>
    </dgm:pt>
    <dgm:pt modelId="{B954F2BF-1941-44FA-9C65-79ACC1500DC9}" type="parTrans" cxnId="{17D4A5FA-8FBA-4340-92A3-7DCFCDF30408}">
      <dgm:prSet/>
      <dgm:spPr/>
      <dgm:t>
        <a:bodyPr/>
        <a:lstStyle/>
        <a:p>
          <a:endParaRPr lang="en-US"/>
        </a:p>
      </dgm:t>
    </dgm:pt>
    <dgm:pt modelId="{4A71FBC3-74F5-4692-AC70-D24E144F6B0A}" type="sibTrans" cxnId="{17D4A5FA-8FBA-4340-92A3-7DCFCDF30408}">
      <dgm:prSet/>
      <dgm:spPr/>
      <dgm:t>
        <a:bodyPr/>
        <a:lstStyle/>
        <a:p>
          <a:endParaRPr lang="en-US"/>
        </a:p>
      </dgm:t>
    </dgm:pt>
    <dgm:pt modelId="{5394F6CC-8999-45F3-8B72-2EF79DF2F80E}">
      <dgm:prSet/>
      <dgm:spPr/>
      <dgm:t>
        <a:bodyPr/>
        <a:lstStyle/>
        <a:p>
          <a:r>
            <a:rPr lang="en-US" dirty="0"/>
            <a:t>Linear Regression</a:t>
          </a:r>
        </a:p>
      </dgm:t>
    </dgm:pt>
    <dgm:pt modelId="{F1993842-38D9-4B04-B314-9A26150B6ED4}" type="parTrans" cxnId="{4B5DCC44-D730-4F97-B9D7-2AF494C338B6}">
      <dgm:prSet/>
      <dgm:spPr/>
      <dgm:t>
        <a:bodyPr/>
        <a:lstStyle/>
        <a:p>
          <a:endParaRPr lang="en-US"/>
        </a:p>
      </dgm:t>
    </dgm:pt>
    <dgm:pt modelId="{CCB60203-5663-460A-9C85-56A9AB93B842}" type="sibTrans" cxnId="{4B5DCC44-D730-4F97-B9D7-2AF494C338B6}">
      <dgm:prSet/>
      <dgm:spPr/>
      <dgm:t>
        <a:bodyPr/>
        <a:lstStyle/>
        <a:p>
          <a:endParaRPr lang="en-US"/>
        </a:p>
      </dgm:t>
    </dgm:pt>
    <dgm:pt modelId="{569A33A2-DBDF-48F9-BB3A-640B2D329927}">
      <dgm:prSet/>
      <dgm:spPr/>
      <dgm:t>
        <a:bodyPr/>
        <a:lstStyle/>
        <a:p>
          <a:r>
            <a:rPr lang="en-US"/>
            <a:t>Lasso Regression</a:t>
          </a:r>
        </a:p>
      </dgm:t>
    </dgm:pt>
    <dgm:pt modelId="{4F27817A-6C98-473C-BA9D-9FE82DE9A1EF}" type="parTrans" cxnId="{F8232A17-B54B-4C25-8535-99B784700B5A}">
      <dgm:prSet/>
      <dgm:spPr/>
      <dgm:t>
        <a:bodyPr/>
        <a:lstStyle/>
        <a:p>
          <a:endParaRPr lang="en-US"/>
        </a:p>
      </dgm:t>
    </dgm:pt>
    <dgm:pt modelId="{D20EA32C-A302-4131-9EAE-65CDDE8E6871}" type="sibTrans" cxnId="{F8232A17-B54B-4C25-8535-99B784700B5A}">
      <dgm:prSet/>
      <dgm:spPr/>
      <dgm:t>
        <a:bodyPr/>
        <a:lstStyle/>
        <a:p>
          <a:endParaRPr lang="en-US"/>
        </a:p>
      </dgm:t>
    </dgm:pt>
    <dgm:pt modelId="{3310CC4F-32A7-40F4-9566-DD590E5A033B}">
      <dgm:prSet/>
      <dgm:spPr/>
      <dgm:t>
        <a:bodyPr/>
        <a:lstStyle/>
        <a:p>
          <a:r>
            <a:rPr lang="en-US"/>
            <a:t>Ridge Regression</a:t>
          </a:r>
        </a:p>
      </dgm:t>
    </dgm:pt>
    <dgm:pt modelId="{7747DA68-C078-4283-8600-B39C500C3C90}" type="parTrans" cxnId="{0E550EF2-6A9D-4825-A371-67B416D52D14}">
      <dgm:prSet/>
      <dgm:spPr/>
      <dgm:t>
        <a:bodyPr/>
        <a:lstStyle/>
        <a:p>
          <a:endParaRPr lang="en-US"/>
        </a:p>
      </dgm:t>
    </dgm:pt>
    <dgm:pt modelId="{B5870A18-F0C1-4BF2-B440-9DEBCDBA03F7}" type="sibTrans" cxnId="{0E550EF2-6A9D-4825-A371-67B416D52D14}">
      <dgm:prSet/>
      <dgm:spPr/>
      <dgm:t>
        <a:bodyPr/>
        <a:lstStyle/>
        <a:p>
          <a:endParaRPr lang="en-US"/>
        </a:p>
      </dgm:t>
    </dgm:pt>
    <dgm:pt modelId="{28A3FB36-D8AD-42B7-AA5B-7AB29110F559}">
      <dgm:prSet/>
      <dgm:spPr/>
      <dgm:t>
        <a:bodyPr/>
        <a:lstStyle/>
        <a:p>
          <a:r>
            <a:rPr lang="en-US"/>
            <a:t>Neural Networks</a:t>
          </a:r>
        </a:p>
      </dgm:t>
    </dgm:pt>
    <dgm:pt modelId="{0965996E-677D-4BF1-9E84-7714C03BED6B}" type="parTrans" cxnId="{0DE3AA0A-F628-475A-84AB-2A4D1E30A58D}">
      <dgm:prSet/>
      <dgm:spPr/>
      <dgm:t>
        <a:bodyPr/>
        <a:lstStyle/>
        <a:p>
          <a:endParaRPr lang="en-US"/>
        </a:p>
      </dgm:t>
    </dgm:pt>
    <dgm:pt modelId="{989BE60E-3A8B-4FF7-8D14-A104C6AF6C9B}" type="sibTrans" cxnId="{0DE3AA0A-F628-475A-84AB-2A4D1E30A58D}">
      <dgm:prSet/>
      <dgm:spPr/>
      <dgm:t>
        <a:bodyPr/>
        <a:lstStyle/>
        <a:p>
          <a:endParaRPr lang="en-US"/>
        </a:p>
      </dgm:t>
    </dgm:pt>
    <dgm:pt modelId="{F719E5E4-BC99-3541-8735-8242E8E02014}" type="pres">
      <dgm:prSet presAssocID="{C16E72D4-120D-42EA-A5BD-A413D261420E}" presName="Name0" presStyleCnt="0">
        <dgm:presLayoutVars>
          <dgm:dir/>
          <dgm:animLvl val="lvl"/>
          <dgm:resizeHandles val="exact"/>
        </dgm:presLayoutVars>
      </dgm:prSet>
      <dgm:spPr/>
    </dgm:pt>
    <dgm:pt modelId="{CB107C90-2AD2-0B40-8520-DCAE8F03EF15}" type="pres">
      <dgm:prSet presAssocID="{105CE417-B522-440A-BDDC-2286DEEA1A15}" presName="linNode" presStyleCnt="0"/>
      <dgm:spPr/>
    </dgm:pt>
    <dgm:pt modelId="{9C01C72B-688B-AF46-BB92-C8FA9A4CFE56}" type="pres">
      <dgm:prSet presAssocID="{105CE417-B522-440A-BDDC-2286DEEA1A15}" presName="parentText" presStyleLbl="node1" presStyleIdx="0" presStyleCnt="1">
        <dgm:presLayoutVars>
          <dgm:chMax val="1"/>
          <dgm:bulletEnabled val="1"/>
        </dgm:presLayoutVars>
      </dgm:prSet>
      <dgm:spPr/>
    </dgm:pt>
    <dgm:pt modelId="{6A78E78F-32E8-9D42-8D09-86FC4B79FE42}" type="pres">
      <dgm:prSet presAssocID="{105CE417-B522-440A-BDDC-2286DEEA1A15}" presName="descendantText" presStyleLbl="alignAccFollowNode1" presStyleIdx="0" presStyleCnt="1">
        <dgm:presLayoutVars>
          <dgm:bulletEnabled val="1"/>
        </dgm:presLayoutVars>
      </dgm:prSet>
      <dgm:spPr/>
    </dgm:pt>
  </dgm:ptLst>
  <dgm:cxnLst>
    <dgm:cxn modelId="{0DE3AA0A-F628-475A-84AB-2A4D1E30A58D}" srcId="{105CE417-B522-440A-BDDC-2286DEEA1A15}" destId="{28A3FB36-D8AD-42B7-AA5B-7AB29110F559}" srcOrd="3" destOrd="0" parTransId="{0965996E-677D-4BF1-9E84-7714C03BED6B}" sibTransId="{989BE60E-3A8B-4FF7-8D14-A104C6AF6C9B}"/>
    <dgm:cxn modelId="{F8232A17-B54B-4C25-8535-99B784700B5A}" srcId="{105CE417-B522-440A-BDDC-2286DEEA1A15}" destId="{569A33A2-DBDF-48F9-BB3A-640B2D329927}" srcOrd="1" destOrd="0" parTransId="{4F27817A-6C98-473C-BA9D-9FE82DE9A1EF}" sibTransId="{D20EA32C-A302-4131-9EAE-65CDDE8E6871}"/>
    <dgm:cxn modelId="{FC16D542-D585-474E-82A2-4242AB330E7E}" type="presOf" srcId="{3310CC4F-32A7-40F4-9566-DD590E5A033B}" destId="{6A78E78F-32E8-9D42-8D09-86FC4B79FE42}" srcOrd="0" destOrd="2" presId="urn:microsoft.com/office/officeart/2005/8/layout/vList5"/>
    <dgm:cxn modelId="{4B5DCC44-D730-4F97-B9D7-2AF494C338B6}" srcId="{105CE417-B522-440A-BDDC-2286DEEA1A15}" destId="{5394F6CC-8999-45F3-8B72-2EF79DF2F80E}" srcOrd="0" destOrd="0" parTransId="{F1993842-38D9-4B04-B314-9A26150B6ED4}" sibTransId="{CCB60203-5663-460A-9C85-56A9AB93B842}"/>
    <dgm:cxn modelId="{2A79A550-7D41-BF40-8742-61F9A9C81810}" type="presOf" srcId="{5394F6CC-8999-45F3-8B72-2EF79DF2F80E}" destId="{6A78E78F-32E8-9D42-8D09-86FC4B79FE42}" srcOrd="0" destOrd="0" presId="urn:microsoft.com/office/officeart/2005/8/layout/vList5"/>
    <dgm:cxn modelId="{AF792A84-86D5-4643-8758-E4B10602C607}" type="presOf" srcId="{C16E72D4-120D-42EA-A5BD-A413D261420E}" destId="{F719E5E4-BC99-3541-8735-8242E8E02014}" srcOrd="0" destOrd="0" presId="urn:microsoft.com/office/officeart/2005/8/layout/vList5"/>
    <dgm:cxn modelId="{E011ED97-A03A-0A45-A068-C373A29FC62C}" type="presOf" srcId="{28A3FB36-D8AD-42B7-AA5B-7AB29110F559}" destId="{6A78E78F-32E8-9D42-8D09-86FC4B79FE42}" srcOrd="0" destOrd="3" presId="urn:microsoft.com/office/officeart/2005/8/layout/vList5"/>
    <dgm:cxn modelId="{6B2F99C5-6918-8546-A41B-C9078DAB7703}" type="presOf" srcId="{105CE417-B522-440A-BDDC-2286DEEA1A15}" destId="{9C01C72B-688B-AF46-BB92-C8FA9A4CFE56}" srcOrd="0" destOrd="0" presId="urn:microsoft.com/office/officeart/2005/8/layout/vList5"/>
    <dgm:cxn modelId="{0E550EF2-6A9D-4825-A371-67B416D52D14}" srcId="{105CE417-B522-440A-BDDC-2286DEEA1A15}" destId="{3310CC4F-32A7-40F4-9566-DD590E5A033B}" srcOrd="2" destOrd="0" parTransId="{7747DA68-C078-4283-8600-B39C500C3C90}" sibTransId="{B5870A18-F0C1-4BF2-B440-9DEBCDBA03F7}"/>
    <dgm:cxn modelId="{17D4A5FA-8FBA-4340-92A3-7DCFCDF30408}" srcId="{C16E72D4-120D-42EA-A5BD-A413D261420E}" destId="{105CE417-B522-440A-BDDC-2286DEEA1A15}" srcOrd="0" destOrd="0" parTransId="{B954F2BF-1941-44FA-9C65-79ACC1500DC9}" sibTransId="{4A71FBC3-74F5-4692-AC70-D24E144F6B0A}"/>
    <dgm:cxn modelId="{028D93FE-F932-C446-B5F4-1C581601C1AC}" type="presOf" srcId="{569A33A2-DBDF-48F9-BB3A-640B2D329927}" destId="{6A78E78F-32E8-9D42-8D09-86FC4B79FE42}" srcOrd="0" destOrd="1" presId="urn:microsoft.com/office/officeart/2005/8/layout/vList5"/>
    <dgm:cxn modelId="{0B4F22AE-06C3-994E-A154-66191395FA80}" type="presParOf" srcId="{F719E5E4-BC99-3541-8735-8242E8E02014}" destId="{CB107C90-2AD2-0B40-8520-DCAE8F03EF15}" srcOrd="0" destOrd="0" presId="urn:microsoft.com/office/officeart/2005/8/layout/vList5"/>
    <dgm:cxn modelId="{9C49EE4B-27AA-354A-AFE2-307F74DAC098}" type="presParOf" srcId="{CB107C90-2AD2-0B40-8520-DCAE8F03EF15}" destId="{9C01C72B-688B-AF46-BB92-C8FA9A4CFE56}" srcOrd="0" destOrd="0" presId="urn:microsoft.com/office/officeart/2005/8/layout/vList5"/>
    <dgm:cxn modelId="{535382D5-020D-1D47-B5D6-F7E49C596DF9}" type="presParOf" srcId="{CB107C90-2AD2-0B40-8520-DCAE8F03EF15}" destId="{6A78E78F-32E8-9D42-8D09-86FC4B79FE4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A9C8FC-4286-49BD-87DA-297EA44313DC}" type="doc">
      <dgm:prSet loTypeId="urn:microsoft.com/office/officeart/2005/8/layout/vList5" loCatId="list" qsTypeId="urn:microsoft.com/office/officeart/2005/8/quickstyle/simple2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62F7A472-AC80-4C32-B531-6A59845CD5AE}">
      <dgm:prSet custT="1"/>
      <dgm:spPr/>
      <dgm:t>
        <a:bodyPr anchor="ctr"/>
        <a:lstStyle/>
        <a:p>
          <a:r>
            <a:rPr lang="en-US" sz="1600" b="1" i="0"/>
            <a:t>Lasso regression (L1-norm) uses the absolute sum of the coefficients as the penalty term</a:t>
          </a:r>
          <a:endParaRPr lang="en-US" sz="1600" b="1" dirty="0"/>
        </a:p>
      </dgm:t>
    </dgm:pt>
    <dgm:pt modelId="{30DFE539-43AB-48E9-A447-291E481D472D}" type="parTrans" cxnId="{0817D1BE-72DE-4824-BF3C-4EB79370ECCA}">
      <dgm:prSet/>
      <dgm:spPr/>
      <dgm:t>
        <a:bodyPr/>
        <a:lstStyle/>
        <a:p>
          <a:endParaRPr lang="en-US"/>
        </a:p>
      </dgm:t>
    </dgm:pt>
    <dgm:pt modelId="{D7861A0B-92B7-4887-ACAC-4427435DB56F}" type="sibTrans" cxnId="{0817D1BE-72DE-4824-BF3C-4EB79370ECCA}">
      <dgm:prSet/>
      <dgm:spPr/>
      <dgm:t>
        <a:bodyPr/>
        <a:lstStyle/>
        <a:p>
          <a:endParaRPr lang="en-US"/>
        </a:p>
      </dgm:t>
    </dgm:pt>
    <dgm:pt modelId="{EE3A0F56-AB05-4C15-9B18-1C97FE6E938F}">
      <dgm:prSet/>
      <dgm:spPr/>
      <dgm:t>
        <a:bodyPr anchor="ctr"/>
        <a:lstStyle/>
        <a:p>
          <a:r>
            <a:rPr lang="en-US" b="0" i="0"/>
            <a:t> </a:t>
          </a:r>
          <a:r>
            <a:rPr lang="en-US" b="1" i="0"/>
            <a:t>Ridge regression (L2 norm), the sum of the squared coefficients is added to the cost function being minimized</a:t>
          </a:r>
          <a:endParaRPr lang="en-US" b="1"/>
        </a:p>
      </dgm:t>
    </dgm:pt>
    <dgm:pt modelId="{73EB2C24-ADF9-40F2-83B0-CA1D3160CF28}" type="parTrans" cxnId="{995A462B-EBDA-47AA-B0DD-9C96C6BF4264}">
      <dgm:prSet/>
      <dgm:spPr/>
      <dgm:t>
        <a:bodyPr/>
        <a:lstStyle/>
        <a:p>
          <a:endParaRPr lang="en-US"/>
        </a:p>
      </dgm:t>
    </dgm:pt>
    <dgm:pt modelId="{9CF2FBA5-CDAD-4FBD-97C3-788EA0725896}" type="sibTrans" cxnId="{995A462B-EBDA-47AA-B0DD-9C96C6BF4264}">
      <dgm:prSet/>
      <dgm:spPr/>
      <dgm:t>
        <a:bodyPr/>
        <a:lstStyle/>
        <a:p>
          <a:endParaRPr lang="en-US"/>
        </a:p>
      </dgm:t>
    </dgm:pt>
    <dgm:pt modelId="{087F8808-D00E-4035-BAAA-95368B7178D6}">
      <dgm:prSet/>
      <dgm:spPr/>
      <dgm:t>
        <a:bodyPr anchor="ctr"/>
        <a:lstStyle/>
        <a:p>
          <a:endParaRPr lang="en-US" dirty="0"/>
        </a:p>
      </dgm:t>
    </dgm:pt>
    <dgm:pt modelId="{DB5F0FC0-2152-470B-A649-08CFC29FF282}" type="parTrans" cxnId="{5D33A071-90D5-4137-8652-AF7FA9E3DBB1}">
      <dgm:prSet/>
      <dgm:spPr/>
      <dgm:t>
        <a:bodyPr/>
        <a:lstStyle/>
        <a:p>
          <a:endParaRPr lang="en-US"/>
        </a:p>
      </dgm:t>
    </dgm:pt>
    <dgm:pt modelId="{7C2F4D8F-BBD1-427A-8377-91262E537981}" type="sibTrans" cxnId="{5D33A071-90D5-4137-8652-AF7FA9E3DBB1}">
      <dgm:prSet/>
      <dgm:spPr/>
      <dgm:t>
        <a:bodyPr/>
        <a:lstStyle/>
        <a:p>
          <a:endParaRPr lang="en-US"/>
        </a:p>
      </dgm:t>
    </dgm:pt>
    <dgm:pt modelId="{DDF6C747-7FC7-4876-8E99-19F4E9A4FE58}">
      <dgm:prSet/>
      <dgm:spPr/>
      <dgm:t>
        <a:bodyPr anchor="ctr"/>
        <a:lstStyle/>
        <a:p>
          <a:r>
            <a:rPr lang="en-US" b="0" i="0"/>
            <a:t>Ridge regression can be effective at reducing the impact of irrelevant features in the model, but it </a:t>
          </a:r>
          <a:r>
            <a:rPr lang="en-US" b="1" i="0"/>
            <a:t>does not perform feature selection</a:t>
          </a:r>
          <a:endParaRPr lang="en-US" b="1" dirty="0"/>
        </a:p>
      </dgm:t>
    </dgm:pt>
    <dgm:pt modelId="{EA2FE814-8742-4B1D-85E3-012D3B68904B}" type="parTrans" cxnId="{BFB1CFFE-3C31-4226-86E3-5AD778B6D645}">
      <dgm:prSet/>
      <dgm:spPr/>
      <dgm:t>
        <a:bodyPr/>
        <a:lstStyle/>
        <a:p>
          <a:endParaRPr lang="en-US"/>
        </a:p>
      </dgm:t>
    </dgm:pt>
    <dgm:pt modelId="{504B876C-B273-4965-B9C9-7D85FE1A6875}" type="sibTrans" cxnId="{BFB1CFFE-3C31-4226-86E3-5AD778B6D645}">
      <dgm:prSet/>
      <dgm:spPr/>
      <dgm:t>
        <a:bodyPr/>
        <a:lstStyle/>
        <a:p>
          <a:endParaRPr lang="en-US"/>
        </a:p>
      </dgm:t>
    </dgm:pt>
    <dgm:pt modelId="{011723C8-0340-F445-99AB-54166DD337F5}">
      <dgm:prSet/>
      <dgm:spPr/>
      <dgm:t>
        <a:bodyPr anchor="ctr"/>
        <a:lstStyle/>
        <a:p>
          <a:r>
            <a:rPr lang="en-US" b="0" i="0"/>
            <a:t>Lasso regression can perform feature selection, eliminating some of the irrelevant features from model </a:t>
          </a:r>
          <a:endParaRPr lang="en-US" dirty="0"/>
        </a:p>
      </dgm:t>
    </dgm:pt>
    <dgm:pt modelId="{5009F391-D97D-3C4B-AB13-CCBE3176382F}" type="parTrans" cxnId="{253BE6CF-039D-1F41-BCA2-79D916D6E0B1}">
      <dgm:prSet/>
      <dgm:spPr/>
      <dgm:t>
        <a:bodyPr/>
        <a:lstStyle/>
        <a:p>
          <a:endParaRPr lang="en-US"/>
        </a:p>
      </dgm:t>
    </dgm:pt>
    <dgm:pt modelId="{00C5C65D-4D18-554B-8BDD-C02FD90CB0D3}" type="sibTrans" cxnId="{253BE6CF-039D-1F41-BCA2-79D916D6E0B1}">
      <dgm:prSet/>
      <dgm:spPr/>
      <dgm:t>
        <a:bodyPr/>
        <a:lstStyle/>
        <a:p>
          <a:endParaRPr lang="en-US"/>
        </a:p>
      </dgm:t>
    </dgm:pt>
    <dgm:pt modelId="{ECDBE19B-968C-3348-8B64-04183E78076F}">
      <dgm:prSet/>
      <dgm:spPr/>
      <dgm:t>
        <a:bodyPr/>
        <a:lstStyle/>
        <a:p>
          <a:r>
            <a:rPr lang="en-US" b="0" i="0" dirty="0"/>
            <a:t>It has effects on shrinking the coefficients towards zero</a:t>
          </a:r>
          <a:endParaRPr lang="en-US" dirty="0"/>
        </a:p>
      </dgm:t>
    </dgm:pt>
    <dgm:pt modelId="{D53D9A2E-375E-AF4B-9875-CD3D0B7D68EC}" type="parTrans" cxnId="{2C507BD4-8949-5D47-B1CC-7774FEA0427F}">
      <dgm:prSet/>
      <dgm:spPr/>
      <dgm:t>
        <a:bodyPr/>
        <a:lstStyle/>
        <a:p>
          <a:endParaRPr lang="en-US"/>
        </a:p>
      </dgm:t>
    </dgm:pt>
    <dgm:pt modelId="{C2444A14-7453-6D46-890F-17BC9DE93D00}" type="sibTrans" cxnId="{2C507BD4-8949-5D47-B1CC-7774FEA0427F}">
      <dgm:prSet/>
      <dgm:spPr/>
      <dgm:t>
        <a:bodyPr/>
        <a:lstStyle/>
        <a:p>
          <a:endParaRPr lang="en-US"/>
        </a:p>
      </dgm:t>
    </dgm:pt>
    <dgm:pt modelId="{A12E3303-9E60-3246-8379-24FD9A0737D8}">
      <dgm:prSet/>
      <dgm:spPr/>
      <dgm:t>
        <a:bodyPr anchor="ctr"/>
        <a:lstStyle/>
        <a:p>
          <a:endParaRPr lang="en-US" dirty="0"/>
        </a:p>
      </dgm:t>
    </dgm:pt>
    <dgm:pt modelId="{FAA2F907-B6EF-F941-9F66-84A38C7CBE1F}" type="parTrans" cxnId="{0754D852-5113-DD45-BBF6-1520A6759DD7}">
      <dgm:prSet/>
      <dgm:spPr/>
      <dgm:t>
        <a:bodyPr/>
        <a:lstStyle/>
        <a:p>
          <a:endParaRPr lang="en-US"/>
        </a:p>
      </dgm:t>
    </dgm:pt>
    <dgm:pt modelId="{6A306FD0-39B5-0B40-A939-35E01A25EF9F}" type="sibTrans" cxnId="{0754D852-5113-DD45-BBF6-1520A6759DD7}">
      <dgm:prSet/>
      <dgm:spPr/>
      <dgm:t>
        <a:bodyPr/>
        <a:lstStyle/>
        <a:p>
          <a:endParaRPr lang="en-US"/>
        </a:p>
      </dgm:t>
    </dgm:pt>
    <dgm:pt modelId="{DC8C266D-A5C9-0140-B4EE-55C890F3DE70}">
      <dgm:prSet/>
      <dgm:spPr/>
      <dgm:t>
        <a:bodyPr/>
        <a:lstStyle/>
        <a:p>
          <a:r>
            <a:rPr lang="en-US" b="0" i="0" dirty="0"/>
            <a:t>This penalty shrinks the size of the coefficients towards zero, but it </a:t>
          </a:r>
          <a:r>
            <a:rPr lang="en-US" b="1" i="0" dirty="0"/>
            <a:t>does not set any of them exactly </a:t>
          </a:r>
          <a:r>
            <a:rPr lang="en-US" b="0" i="0" dirty="0"/>
            <a:t>to zero</a:t>
          </a:r>
          <a:endParaRPr lang="en-US" dirty="0"/>
        </a:p>
      </dgm:t>
    </dgm:pt>
    <dgm:pt modelId="{41A1EE99-D275-3148-8DD2-04F0C4CFAD57}" type="parTrans" cxnId="{ECE1CEA0-B51A-6A4C-8AD0-7595532D1B93}">
      <dgm:prSet/>
      <dgm:spPr/>
      <dgm:t>
        <a:bodyPr/>
        <a:lstStyle/>
        <a:p>
          <a:endParaRPr lang="en-US"/>
        </a:p>
      </dgm:t>
    </dgm:pt>
    <dgm:pt modelId="{0230A309-F847-EE47-BF9C-C88843B518D9}" type="sibTrans" cxnId="{ECE1CEA0-B51A-6A4C-8AD0-7595532D1B93}">
      <dgm:prSet/>
      <dgm:spPr/>
      <dgm:t>
        <a:bodyPr/>
        <a:lstStyle/>
        <a:p>
          <a:endParaRPr lang="en-US"/>
        </a:p>
      </dgm:t>
    </dgm:pt>
    <dgm:pt modelId="{8D462006-D619-3C4A-9993-343FE7248691}">
      <dgm:prSet/>
      <dgm:spPr/>
      <dgm:t>
        <a:bodyPr anchor="ctr"/>
        <a:lstStyle/>
        <a:p>
          <a:endParaRPr lang="en-US" dirty="0"/>
        </a:p>
      </dgm:t>
    </dgm:pt>
    <dgm:pt modelId="{68362539-712F-8E40-8DBD-75B9DC7319D8}" type="parTrans" cxnId="{12972DC4-55F9-3046-AED9-46096990F035}">
      <dgm:prSet/>
      <dgm:spPr/>
      <dgm:t>
        <a:bodyPr/>
        <a:lstStyle/>
        <a:p>
          <a:endParaRPr lang="en-US"/>
        </a:p>
      </dgm:t>
    </dgm:pt>
    <dgm:pt modelId="{970DDEC9-4356-6045-86D6-72B75C01F555}" type="sibTrans" cxnId="{12972DC4-55F9-3046-AED9-46096990F035}">
      <dgm:prSet/>
      <dgm:spPr/>
      <dgm:t>
        <a:bodyPr/>
        <a:lstStyle/>
        <a:p>
          <a:endParaRPr lang="en-US"/>
        </a:p>
      </dgm:t>
    </dgm:pt>
    <dgm:pt modelId="{F6A2DE59-24A6-BA4A-9E55-43578DD141DB}" type="pres">
      <dgm:prSet presAssocID="{D4A9C8FC-4286-49BD-87DA-297EA44313DC}" presName="Name0" presStyleCnt="0">
        <dgm:presLayoutVars>
          <dgm:dir/>
          <dgm:animLvl val="lvl"/>
          <dgm:resizeHandles val="exact"/>
        </dgm:presLayoutVars>
      </dgm:prSet>
      <dgm:spPr/>
    </dgm:pt>
    <dgm:pt modelId="{3393EBEF-2370-9241-B7ED-0A40D0F6B4B9}" type="pres">
      <dgm:prSet presAssocID="{62F7A472-AC80-4C32-B531-6A59845CD5AE}" presName="linNode" presStyleCnt="0"/>
      <dgm:spPr/>
    </dgm:pt>
    <dgm:pt modelId="{92210CD6-C552-D544-B7EE-69CE123D8E02}" type="pres">
      <dgm:prSet presAssocID="{62F7A472-AC80-4C32-B531-6A59845CD5AE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1EED269-3564-6E44-AABD-7CC4C6BEDBEE}" type="pres">
      <dgm:prSet presAssocID="{62F7A472-AC80-4C32-B531-6A59845CD5AE}" presName="descendantText" presStyleLbl="alignAccFollowNode1" presStyleIdx="0" presStyleCnt="2">
        <dgm:presLayoutVars>
          <dgm:bulletEnabled val="1"/>
        </dgm:presLayoutVars>
      </dgm:prSet>
      <dgm:spPr/>
    </dgm:pt>
    <dgm:pt modelId="{5E97F090-D768-A84D-B467-3E408B50E136}" type="pres">
      <dgm:prSet presAssocID="{D7861A0B-92B7-4887-ACAC-4427435DB56F}" presName="sp" presStyleCnt="0"/>
      <dgm:spPr/>
    </dgm:pt>
    <dgm:pt modelId="{E96BFD35-452C-3E4F-8D62-9E1BB8BB9DF8}" type="pres">
      <dgm:prSet presAssocID="{EE3A0F56-AB05-4C15-9B18-1C97FE6E938F}" presName="linNode" presStyleCnt="0"/>
      <dgm:spPr/>
    </dgm:pt>
    <dgm:pt modelId="{DE53AD6C-7DC4-8C42-AAC6-626155CBDB55}" type="pres">
      <dgm:prSet presAssocID="{EE3A0F56-AB05-4C15-9B18-1C97FE6E938F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4FA76CE-2452-6B41-80CC-C692247E9EBB}" type="pres">
      <dgm:prSet presAssocID="{EE3A0F56-AB05-4C15-9B18-1C97FE6E938F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D44D7B04-BEDA-444C-A01A-5A90E976C762}" type="presOf" srcId="{D4A9C8FC-4286-49BD-87DA-297EA44313DC}" destId="{F6A2DE59-24A6-BA4A-9E55-43578DD141DB}" srcOrd="0" destOrd="0" presId="urn:microsoft.com/office/officeart/2005/8/layout/vList5"/>
    <dgm:cxn modelId="{BAE6891A-9264-0C42-B6BD-6A2F86327847}" type="presOf" srcId="{087F8808-D00E-4035-BAAA-95368B7178D6}" destId="{14FA76CE-2452-6B41-80CC-C692247E9EBB}" srcOrd="0" destOrd="0" presId="urn:microsoft.com/office/officeart/2005/8/layout/vList5"/>
    <dgm:cxn modelId="{8DFB821B-7B93-1B41-B267-56DA86EFCC8A}" type="presOf" srcId="{8D462006-D619-3C4A-9993-343FE7248691}" destId="{14FA76CE-2452-6B41-80CC-C692247E9EBB}" srcOrd="0" destOrd="2" presId="urn:microsoft.com/office/officeart/2005/8/layout/vList5"/>
    <dgm:cxn modelId="{995A462B-EBDA-47AA-B0DD-9C96C6BF4264}" srcId="{D4A9C8FC-4286-49BD-87DA-297EA44313DC}" destId="{EE3A0F56-AB05-4C15-9B18-1C97FE6E938F}" srcOrd="1" destOrd="0" parTransId="{73EB2C24-ADF9-40F2-83B0-CA1D3160CF28}" sibTransId="{9CF2FBA5-CDAD-4FBD-97C3-788EA0725896}"/>
    <dgm:cxn modelId="{B743D233-8203-A042-8C9D-20DA9C0C7697}" type="presOf" srcId="{EE3A0F56-AB05-4C15-9B18-1C97FE6E938F}" destId="{DE53AD6C-7DC4-8C42-AAC6-626155CBDB55}" srcOrd="0" destOrd="0" presId="urn:microsoft.com/office/officeart/2005/8/layout/vList5"/>
    <dgm:cxn modelId="{EDD04438-0618-8D4C-A132-A117E44F8BAC}" type="presOf" srcId="{011723C8-0340-F445-99AB-54166DD337F5}" destId="{D1EED269-3564-6E44-AABD-7CC4C6BEDBEE}" srcOrd="0" destOrd="0" presId="urn:microsoft.com/office/officeart/2005/8/layout/vList5"/>
    <dgm:cxn modelId="{F6365D3C-45C3-2B4A-93DF-5AFFE11D9B54}" type="presOf" srcId="{A12E3303-9E60-3246-8379-24FD9A0737D8}" destId="{D1EED269-3564-6E44-AABD-7CC4C6BEDBEE}" srcOrd="0" destOrd="1" presId="urn:microsoft.com/office/officeart/2005/8/layout/vList5"/>
    <dgm:cxn modelId="{92EF9A51-F80E-F140-9AAF-E5D650F895A9}" type="presOf" srcId="{62F7A472-AC80-4C32-B531-6A59845CD5AE}" destId="{92210CD6-C552-D544-B7EE-69CE123D8E02}" srcOrd="0" destOrd="0" presId="urn:microsoft.com/office/officeart/2005/8/layout/vList5"/>
    <dgm:cxn modelId="{0754D852-5113-DD45-BBF6-1520A6759DD7}" srcId="{62F7A472-AC80-4C32-B531-6A59845CD5AE}" destId="{A12E3303-9E60-3246-8379-24FD9A0737D8}" srcOrd="1" destOrd="0" parTransId="{FAA2F907-B6EF-F941-9F66-84A38C7CBE1F}" sibTransId="{6A306FD0-39B5-0B40-A939-35E01A25EF9F}"/>
    <dgm:cxn modelId="{5D33A071-90D5-4137-8652-AF7FA9E3DBB1}" srcId="{EE3A0F56-AB05-4C15-9B18-1C97FE6E938F}" destId="{087F8808-D00E-4035-BAAA-95368B7178D6}" srcOrd="0" destOrd="0" parTransId="{DB5F0FC0-2152-470B-A649-08CFC29FF282}" sibTransId="{7C2F4D8F-BBD1-427A-8377-91262E537981}"/>
    <dgm:cxn modelId="{ECE1CEA0-B51A-6A4C-8AD0-7595532D1B93}" srcId="{EE3A0F56-AB05-4C15-9B18-1C97FE6E938F}" destId="{DC8C266D-A5C9-0140-B4EE-55C890F3DE70}" srcOrd="3" destOrd="0" parTransId="{41A1EE99-D275-3148-8DD2-04F0C4CFAD57}" sibTransId="{0230A309-F847-EE47-BF9C-C88843B518D9}"/>
    <dgm:cxn modelId="{FC2C33B6-B32C-414F-9720-222BF45742F7}" type="presOf" srcId="{DDF6C747-7FC7-4876-8E99-19F4E9A4FE58}" destId="{14FA76CE-2452-6B41-80CC-C692247E9EBB}" srcOrd="0" destOrd="1" presId="urn:microsoft.com/office/officeart/2005/8/layout/vList5"/>
    <dgm:cxn modelId="{0817D1BE-72DE-4824-BF3C-4EB79370ECCA}" srcId="{D4A9C8FC-4286-49BD-87DA-297EA44313DC}" destId="{62F7A472-AC80-4C32-B531-6A59845CD5AE}" srcOrd="0" destOrd="0" parTransId="{30DFE539-43AB-48E9-A447-291E481D472D}" sibTransId="{D7861A0B-92B7-4887-ACAC-4427435DB56F}"/>
    <dgm:cxn modelId="{12972DC4-55F9-3046-AED9-46096990F035}" srcId="{EE3A0F56-AB05-4C15-9B18-1C97FE6E938F}" destId="{8D462006-D619-3C4A-9993-343FE7248691}" srcOrd="2" destOrd="0" parTransId="{68362539-712F-8E40-8DBD-75B9DC7319D8}" sibTransId="{970DDEC9-4356-6045-86D6-72B75C01F555}"/>
    <dgm:cxn modelId="{4665E5C4-7690-FB47-ACC7-14E0F7CC3020}" type="presOf" srcId="{DC8C266D-A5C9-0140-B4EE-55C890F3DE70}" destId="{14FA76CE-2452-6B41-80CC-C692247E9EBB}" srcOrd="0" destOrd="3" presId="urn:microsoft.com/office/officeart/2005/8/layout/vList5"/>
    <dgm:cxn modelId="{253BE6CF-039D-1F41-BCA2-79D916D6E0B1}" srcId="{62F7A472-AC80-4C32-B531-6A59845CD5AE}" destId="{011723C8-0340-F445-99AB-54166DD337F5}" srcOrd="0" destOrd="0" parTransId="{5009F391-D97D-3C4B-AB13-CCBE3176382F}" sibTransId="{00C5C65D-4D18-554B-8BDD-C02FD90CB0D3}"/>
    <dgm:cxn modelId="{2C507BD4-8949-5D47-B1CC-7774FEA0427F}" srcId="{62F7A472-AC80-4C32-B531-6A59845CD5AE}" destId="{ECDBE19B-968C-3348-8B64-04183E78076F}" srcOrd="2" destOrd="0" parTransId="{D53D9A2E-375E-AF4B-9875-CD3D0B7D68EC}" sibTransId="{C2444A14-7453-6D46-890F-17BC9DE93D00}"/>
    <dgm:cxn modelId="{BD87C9F2-60CA-9F4A-9341-DADA0258BD07}" type="presOf" srcId="{ECDBE19B-968C-3348-8B64-04183E78076F}" destId="{D1EED269-3564-6E44-AABD-7CC4C6BEDBEE}" srcOrd="0" destOrd="2" presId="urn:microsoft.com/office/officeart/2005/8/layout/vList5"/>
    <dgm:cxn modelId="{BFB1CFFE-3C31-4226-86E3-5AD778B6D645}" srcId="{EE3A0F56-AB05-4C15-9B18-1C97FE6E938F}" destId="{DDF6C747-7FC7-4876-8E99-19F4E9A4FE58}" srcOrd="1" destOrd="0" parTransId="{EA2FE814-8742-4B1D-85E3-012D3B68904B}" sibTransId="{504B876C-B273-4965-B9C9-7D85FE1A6875}"/>
    <dgm:cxn modelId="{D1CAD649-389F-964B-9552-09FD9EC06C6F}" type="presParOf" srcId="{F6A2DE59-24A6-BA4A-9E55-43578DD141DB}" destId="{3393EBEF-2370-9241-B7ED-0A40D0F6B4B9}" srcOrd="0" destOrd="0" presId="urn:microsoft.com/office/officeart/2005/8/layout/vList5"/>
    <dgm:cxn modelId="{3E632D47-E73D-FA47-9C89-D8B7365FD9E0}" type="presParOf" srcId="{3393EBEF-2370-9241-B7ED-0A40D0F6B4B9}" destId="{92210CD6-C552-D544-B7EE-69CE123D8E02}" srcOrd="0" destOrd="0" presId="urn:microsoft.com/office/officeart/2005/8/layout/vList5"/>
    <dgm:cxn modelId="{E62B114C-777D-3348-B996-B3A64413C1D8}" type="presParOf" srcId="{3393EBEF-2370-9241-B7ED-0A40D0F6B4B9}" destId="{D1EED269-3564-6E44-AABD-7CC4C6BEDBEE}" srcOrd="1" destOrd="0" presId="urn:microsoft.com/office/officeart/2005/8/layout/vList5"/>
    <dgm:cxn modelId="{B1C84628-38A3-814F-B03D-F133317018BE}" type="presParOf" srcId="{F6A2DE59-24A6-BA4A-9E55-43578DD141DB}" destId="{5E97F090-D768-A84D-B467-3E408B50E136}" srcOrd="1" destOrd="0" presId="urn:microsoft.com/office/officeart/2005/8/layout/vList5"/>
    <dgm:cxn modelId="{42978FCB-0F21-4549-8AF1-181E1FCF8729}" type="presParOf" srcId="{F6A2DE59-24A6-BA4A-9E55-43578DD141DB}" destId="{E96BFD35-452C-3E4F-8D62-9E1BB8BB9DF8}" srcOrd="2" destOrd="0" presId="urn:microsoft.com/office/officeart/2005/8/layout/vList5"/>
    <dgm:cxn modelId="{44ED806E-EE3C-6142-BCD7-C10B989047E0}" type="presParOf" srcId="{E96BFD35-452C-3E4F-8D62-9E1BB8BB9DF8}" destId="{DE53AD6C-7DC4-8C42-AAC6-626155CBDB55}" srcOrd="0" destOrd="0" presId="urn:microsoft.com/office/officeart/2005/8/layout/vList5"/>
    <dgm:cxn modelId="{B121D4FB-8C87-AF41-9258-10A528785635}" type="presParOf" srcId="{E96BFD35-452C-3E4F-8D62-9E1BB8BB9DF8}" destId="{14FA76CE-2452-6B41-80CC-C692247E9EB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78E78F-32E8-9D42-8D09-86FC4B79FE42}">
      <dsp:nvSpPr>
        <dsp:cNvPr id="0" name=""/>
        <dsp:cNvSpPr/>
      </dsp:nvSpPr>
      <dsp:spPr>
        <a:xfrm rot="5400000">
          <a:off x="2492848" y="-454067"/>
          <a:ext cx="1845079" cy="3214483"/>
        </a:xfrm>
        <a:prstGeom prst="round2SameRect">
          <a:avLst/>
        </a:prstGeom>
        <a:solidFill>
          <a:schemeClr val="accent6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6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/>
            <a:t>Linear Regression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Lasso Regression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Ridge Regression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/>
            <a:t>Neural Networks</a:t>
          </a:r>
        </a:p>
      </dsp:txBody>
      <dsp:txXfrm rot="-5400000">
        <a:off x="1808147" y="320703"/>
        <a:ext cx="3124414" cy="1664941"/>
      </dsp:txXfrm>
    </dsp:sp>
    <dsp:sp modelId="{9C01C72B-688B-AF46-BB92-C8FA9A4CFE56}">
      <dsp:nvSpPr>
        <dsp:cNvPr id="0" name=""/>
        <dsp:cNvSpPr/>
      </dsp:nvSpPr>
      <dsp:spPr>
        <a:xfrm>
          <a:off x="0" y="0"/>
          <a:ext cx="1808146" cy="2306349"/>
        </a:xfrm>
        <a:prstGeom prst="round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Machine Learning Models </a:t>
          </a:r>
        </a:p>
      </dsp:txBody>
      <dsp:txXfrm>
        <a:off x="88266" y="88266"/>
        <a:ext cx="1631614" cy="21298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EED269-3564-6E44-AABD-7CC4C6BEDBEE}">
      <dsp:nvSpPr>
        <dsp:cNvPr id="0" name=""/>
        <dsp:cNvSpPr/>
      </dsp:nvSpPr>
      <dsp:spPr>
        <a:xfrm rot="5400000">
          <a:off x="2594486" y="-227266"/>
          <a:ext cx="2549585" cy="364167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Lasso regression can perform feature selection, eliminating some of the irrelevant features from model 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It has effects on shrinking the coefficients towards zero</a:t>
          </a:r>
          <a:endParaRPr lang="en-US" sz="1500" kern="1200" dirty="0"/>
        </a:p>
      </dsp:txBody>
      <dsp:txXfrm rot="-5400000">
        <a:off x="2048442" y="443238"/>
        <a:ext cx="3517214" cy="2300665"/>
      </dsp:txXfrm>
    </dsp:sp>
    <dsp:sp modelId="{92210CD6-C552-D544-B7EE-69CE123D8E02}">
      <dsp:nvSpPr>
        <dsp:cNvPr id="0" name=""/>
        <dsp:cNvSpPr/>
      </dsp:nvSpPr>
      <dsp:spPr>
        <a:xfrm>
          <a:off x="0" y="79"/>
          <a:ext cx="2048442" cy="31869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i="0" kern="1200"/>
            <a:t>Lasso regression (L1-norm) uses the absolute sum of the coefficients as the penalty term</a:t>
          </a:r>
          <a:endParaRPr lang="en-US" sz="1600" b="1" kern="1200" dirty="0"/>
        </a:p>
      </dsp:txBody>
      <dsp:txXfrm>
        <a:off x="99997" y="100076"/>
        <a:ext cx="1848448" cy="2986988"/>
      </dsp:txXfrm>
    </dsp:sp>
    <dsp:sp modelId="{14FA76CE-2452-6B41-80CC-C692247E9EBB}">
      <dsp:nvSpPr>
        <dsp:cNvPr id="0" name=""/>
        <dsp:cNvSpPr/>
      </dsp:nvSpPr>
      <dsp:spPr>
        <a:xfrm rot="5400000">
          <a:off x="2594486" y="3119064"/>
          <a:ext cx="2549585" cy="364167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/>
            <a:t>Ridge regression can be effective at reducing the impact of irrelevant features in the model, but it </a:t>
          </a:r>
          <a:r>
            <a:rPr lang="en-US" sz="1500" b="1" i="0" kern="1200"/>
            <a:t>does not perform feature selection</a:t>
          </a:r>
          <a:endParaRPr lang="en-US" sz="1500" b="1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0" i="0" kern="1200" dirty="0"/>
            <a:t>This penalty shrinks the size of the coefficients towards zero, but it </a:t>
          </a:r>
          <a:r>
            <a:rPr lang="en-US" sz="1500" b="1" i="0" kern="1200" dirty="0"/>
            <a:t>does not set any of them exactly </a:t>
          </a:r>
          <a:r>
            <a:rPr lang="en-US" sz="1500" b="0" i="0" kern="1200" dirty="0"/>
            <a:t>to zero</a:t>
          </a:r>
          <a:endParaRPr lang="en-US" sz="1500" kern="1200" dirty="0"/>
        </a:p>
      </dsp:txBody>
      <dsp:txXfrm rot="-5400000">
        <a:off x="2048442" y="3789568"/>
        <a:ext cx="3517214" cy="2300665"/>
      </dsp:txXfrm>
    </dsp:sp>
    <dsp:sp modelId="{DE53AD6C-7DC4-8C42-AAC6-626155CBDB55}">
      <dsp:nvSpPr>
        <dsp:cNvPr id="0" name=""/>
        <dsp:cNvSpPr/>
      </dsp:nvSpPr>
      <dsp:spPr>
        <a:xfrm>
          <a:off x="0" y="3346411"/>
          <a:ext cx="2048442" cy="3186982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kern="1200"/>
            <a:t> </a:t>
          </a:r>
          <a:r>
            <a:rPr lang="en-US" sz="2000" b="1" i="0" kern="1200"/>
            <a:t>Ridge regression (L2 norm), the sum of the squared coefficients is added to the cost function being minimized</a:t>
          </a:r>
          <a:endParaRPr lang="en-US" sz="2000" b="1" kern="1200"/>
        </a:p>
      </dsp:txBody>
      <dsp:txXfrm>
        <a:off x="99997" y="3446408"/>
        <a:ext cx="1848448" cy="298698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652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96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9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90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22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65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198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703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918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869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10/8/25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75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EA5AB4-2C5A-4C31-87B5-8AEE1AB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BC484A-C1F4-FA3D-FEC0-A903EB2D35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871" y="1549341"/>
            <a:ext cx="10588254" cy="22911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dirty="0"/>
              <a:t>APPLIANCE ENERGY PREDICTION</a:t>
            </a:r>
          </a:p>
        </p:txBody>
      </p:sp>
    </p:spTree>
    <p:extLst>
      <p:ext uri="{BB962C8B-B14F-4D97-AF65-F5344CB8AC3E}">
        <p14:creationId xmlns:p14="http://schemas.microsoft.com/office/powerpoint/2010/main" val="1518215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29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1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6083644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C83E85-46DA-FA00-EAB8-5F331AB78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022630" cy="243003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Machine Learning Model Implementation</a:t>
            </a:r>
          </a:p>
        </p:txBody>
      </p:sp>
      <p:pic>
        <p:nvPicPr>
          <p:cNvPr id="5" name="Picture 4" descr="Network connection abstract against a white background">
            <a:extLst>
              <a:ext uri="{FF2B5EF4-FFF2-40B4-BE49-F238E27FC236}">
                <a16:creationId xmlns:a16="http://schemas.microsoft.com/office/drawing/2014/main" id="{5E8D9F87-7887-A1A3-CDFD-1614C5FA0B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0545" b="-1"/>
          <a:stretch/>
        </p:blipFill>
        <p:spPr>
          <a:xfrm>
            <a:off x="6083644" y="10"/>
            <a:ext cx="6108356" cy="6857990"/>
          </a:xfrm>
          <a:prstGeom prst="rect">
            <a:avLst/>
          </a:prstGeom>
        </p:spPr>
      </p:pic>
      <p:graphicFrame>
        <p:nvGraphicFramePr>
          <p:cNvPr id="25" name="TextBox 2">
            <a:extLst>
              <a:ext uri="{FF2B5EF4-FFF2-40B4-BE49-F238E27FC236}">
                <a16:creationId xmlns:a16="http://schemas.microsoft.com/office/drawing/2014/main" id="{EA221CBC-1550-6545-37D6-48E3603878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303600"/>
              </p:ext>
            </p:extLst>
          </p:nvPr>
        </p:nvGraphicFramePr>
        <p:xfrm>
          <a:off x="484552" y="3870613"/>
          <a:ext cx="5022630" cy="23063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46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A0EF3-B0AF-C03E-6EF3-023C52CE1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684" y="1186928"/>
            <a:ext cx="5022630" cy="2430030"/>
          </a:xfrm>
        </p:spPr>
        <p:txBody>
          <a:bodyPr>
            <a:normAutofit/>
          </a:bodyPr>
          <a:lstStyle/>
          <a:p>
            <a:r>
              <a:rPr lang="en-US" sz="4400" dirty="0"/>
              <a:t>Linear Regression</a:t>
            </a:r>
          </a:p>
        </p:txBody>
      </p:sp>
      <p:pic>
        <p:nvPicPr>
          <p:cNvPr id="17" name="Picture 2">
            <a:extLst>
              <a:ext uri="{FF2B5EF4-FFF2-40B4-BE49-F238E27FC236}">
                <a16:creationId xmlns:a16="http://schemas.microsoft.com/office/drawing/2014/main" id="{733AB6EC-67F9-4DE2-D349-AE749912B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921" y="1726506"/>
            <a:ext cx="5089709" cy="527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>
            <a:extLst>
              <a:ext uri="{FF2B5EF4-FFF2-40B4-BE49-F238E27FC236}">
                <a16:creationId xmlns:a16="http://schemas.microsoft.com/office/drawing/2014/main" id="{82670648-D989-3309-9F4D-91480F11D4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983" y="4815186"/>
            <a:ext cx="5906878" cy="523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80F8610-FA6B-0FAA-9DE5-9BC16DCFC7B8}"/>
              </a:ext>
            </a:extLst>
          </p:cNvPr>
          <p:cNvSpPr txBox="1"/>
          <p:nvPr/>
        </p:nvSpPr>
        <p:spPr>
          <a:xfrm>
            <a:off x="7351985" y="1060758"/>
            <a:ext cx="35840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Descent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93F1AF5-C302-F5AD-C40C-740DEF329227}"/>
              </a:ext>
            </a:extLst>
          </p:cNvPr>
          <p:cNvSpPr txBox="1"/>
          <p:nvPr/>
        </p:nvSpPr>
        <p:spPr>
          <a:xfrm>
            <a:off x="6487522" y="4145066"/>
            <a:ext cx="53369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Stochastic Gradient Descent</a:t>
            </a:r>
          </a:p>
        </p:txBody>
      </p:sp>
    </p:spTree>
    <p:extLst>
      <p:ext uri="{BB962C8B-B14F-4D97-AF65-F5344CB8AC3E}">
        <p14:creationId xmlns:p14="http://schemas.microsoft.com/office/powerpoint/2010/main" val="2849851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4D8E-EA2C-CA7A-F210-24D7FD69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			   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DE4292-5D9E-91BC-0796-7FD199F7B048}"/>
              </a:ext>
            </a:extLst>
          </p:cNvPr>
          <p:cNvSpPr txBox="1"/>
          <p:nvPr/>
        </p:nvSpPr>
        <p:spPr>
          <a:xfrm>
            <a:off x="2067905" y="2815448"/>
            <a:ext cx="19601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Before PCA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6713B0-3224-A914-85A6-D40524588196}"/>
              </a:ext>
            </a:extLst>
          </p:cNvPr>
          <p:cNvSpPr txBox="1"/>
          <p:nvPr/>
        </p:nvSpPr>
        <p:spPr>
          <a:xfrm>
            <a:off x="8395571" y="2815448"/>
            <a:ext cx="162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530423-D8B7-0894-D645-EAA851605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412" y="3428999"/>
            <a:ext cx="5423169" cy="229571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9D7F15-BCAC-E33C-0172-F57E99D4E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07" y="3429000"/>
            <a:ext cx="5555432" cy="229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731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237D8B-26D3-943D-5196-51E828DDF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Ridge Regression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6A24BF-7493-ACCE-77A2-B20FF22D3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22" y="3650777"/>
            <a:ext cx="2830828" cy="2985448"/>
          </a:xfrm>
        </p:spPr>
        <p:txBody>
          <a:bodyPr anchor="ctr">
            <a:normAutofit fontScale="92500"/>
          </a:bodyPr>
          <a:lstStyle/>
          <a:p>
            <a:pPr algn="ctr"/>
            <a:r>
              <a:rPr lang="en-US" b="1" dirty="0"/>
              <a:t>Predicted and actual values of a dependent variable are compared, with the sum of the squares of the coefficients of the independent variables.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35BE31E-B36B-009D-6677-B82E689F9B7D}"/>
              </a:ext>
            </a:extLst>
          </p:cNvPr>
          <p:cNvSpPr txBox="1"/>
          <p:nvPr/>
        </p:nvSpPr>
        <p:spPr>
          <a:xfrm>
            <a:off x="5132873" y="4230794"/>
            <a:ext cx="523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Stochastic Gradient Descent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3CD9FD4-5B33-2758-6665-8596734BD7FF}"/>
              </a:ext>
            </a:extLst>
          </p:cNvPr>
          <p:cNvSpPr txBox="1"/>
          <p:nvPr/>
        </p:nvSpPr>
        <p:spPr>
          <a:xfrm>
            <a:off x="5886095" y="812158"/>
            <a:ext cx="353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Descent 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553D4E25-EFCA-B5D5-AC3E-C526DFCD7E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08" y="1601159"/>
            <a:ext cx="6568510" cy="1293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>
            <a:extLst>
              <a:ext uri="{FF2B5EF4-FFF2-40B4-BE49-F238E27FC236}">
                <a16:creationId xmlns:a16="http://schemas.microsoft.com/office/drawing/2014/main" id="{7FAA8059-AC56-19D7-1878-A8A88DAD9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6008" y="4971621"/>
            <a:ext cx="6568510" cy="1156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48811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64D8E-EA2C-CA7A-F210-24D7FD690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					Results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669362-15EA-D7F6-53E8-21924FEC1826}"/>
              </a:ext>
            </a:extLst>
          </p:cNvPr>
          <p:cNvSpPr txBox="1"/>
          <p:nvPr/>
        </p:nvSpPr>
        <p:spPr>
          <a:xfrm>
            <a:off x="2027523" y="3026579"/>
            <a:ext cx="19812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Before PCA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F02239-BB69-5549-0727-1D680639FA20}"/>
              </a:ext>
            </a:extLst>
          </p:cNvPr>
          <p:cNvSpPr txBox="1"/>
          <p:nvPr/>
        </p:nvSpPr>
        <p:spPr>
          <a:xfrm>
            <a:off x="8535373" y="2967335"/>
            <a:ext cx="16291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PCA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E29F5D-4350-6462-D26D-F89754CF8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131" y="3600588"/>
            <a:ext cx="5377986" cy="22957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C4EE73-1F1A-69E5-3FA8-C744813DD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250" y="3600588"/>
            <a:ext cx="5373619" cy="2295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324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9" name="Rectangle 9228">
            <a:extLst>
              <a:ext uri="{FF2B5EF4-FFF2-40B4-BE49-F238E27FC236}">
                <a16:creationId xmlns:a16="http://schemas.microsoft.com/office/drawing/2014/main" id="{C554CFA0-E502-4D3A-9FE7-F49553F4D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0C8D7E30-B50A-4ADD-8244-B02C404B7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F2D20D-7D47-5925-E1B1-3CC6740D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44746" cy="2842099"/>
          </a:xfrm>
        </p:spPr>
        <p:txBody>
          <a:bodyPr>
            <a:normAutofit/>
          </a:bodyPr>
          <a:lstStyle/>
          <a:p>
            <a:pPr algn="ctr"/>
            <a:r>
              <a:rPr lang="en-US" sz="3600"/>
              <a:t>Lasso Regression</a:t>
            </a:r>
          </a:p>
        </p:txBody>
      </p:sp>
      <p:grpSp>
        <p:nvGrpSpPr>
          <p:cNvPr id="9233" name="Group 9232">
            <a:extLst>
              <a:ext uri="{FF2B5EF4-FFF2-40B4-BE49-F238E27FC236}">
                <a16:creationId xmlns:a16="http://schemas.microsoft.com/office/drawing/2014/main" id="{E7D6887E-0D0C-441D-AAF6-B1E7D1219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38071"/>
            <a:chOff x="0" y="3438071"/>
            <a:chExt cx="3047997" cy="3429000"/>
          </a:xfrm>
        </p:grpSpPr>
        <p:sp>
          <p:nvSpPr>
            <p:cNvPr id="9234" name="Rectangle 9233">
              <a:extLst>
                <a:ext uri="{FF2B5EF4-FFF2-40B4-BE49-F238E27FC236}">
                  <a16:creationId xmlns:a16="http://schemas.microsoft.com/office/drawing/2014/main" id="{7172EC78-01A4-4610-A4CC-20D3621727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35" name="Rectangle 9234">
              <a:extLst>
                <a:ext uri="{FF2B5EF4-FFF2-40B4-BE49-F238E27FC236}">
                  <a16:creationId xmlns:a16="http://schemas.microsoft.com/office/drawing/2014/main" id="{CA3A9756-EBE7-453A-A0B3-2931AD3E7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38071"/>
              <a:ext cx="3047997" cy="342900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24" name="Content Placeholder 9223">
            <a:extLst>
              <a:ext uri="{FF2B5EF4-FFF2-40B4-BE49-F238E27FC236}">
                <a16:creationId xmlns:a16="http://schemas.microsoft.com/office/drawing/2014/main" id="{77460B33-6B86-B79B-AF99-05048870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356894" y="3794125"/>
            <a:ext cx="3227778" cy="2698750"/>
          </a:xfrm>
        </p:spPr>
        <p:txBody>
          <a:bodyPr anchor="ctr">
            <a:noAutofit/>
          </a:bodyPr>
          <a:lstStyle/>
          <a:p>
            <a:pPr lvl="3" algn="ctr"/>
            <a:r>
              <a:rPr lang="en-US" sz="2000" b="1" dirty="0"/>
              <a:t>The objective is to minimize the SSE between the predicted and actual values of a dependent variable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FA789-F4F2-FCEC-9C12-04F3C15C36BC}"/>
              </a:ext>
            </a:extLst>
          </p:cNvPr>
          <p:cNvSpPr txBox="1"/>
          <p:nvPr/>
        </p:nvSpPr>
        <p:spPr>
          <a:xfrm>
            <a:off x="5132873" y="4230794"/>
            <a:ext cx="52398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Stochastic Gradient Descent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F8C139-4165-D0C3-6EF3-630091191F81}"/>
              </a:ext>
            </a:extLst>
          </p:cNvPr>
          <p:cNvSpPr txBox="1"/>
          <p:nvPr/>
        </p:nvSpPr>
        <p:spPr>
          <a:xfrm>
            <a:off x="5886095" y="812158"/>
            <a:ext cx="3531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Gradient Descent </a:t>
            </a:r>
          </a:p>
        </p:txBody>
      </p:sp>
      <p:pic>
        <p:nvPicPr>
          <p:cNvPr id="8194" name="Picture 2" descr="A picture containing font, white, diagram, text&#10;&#10;Description automatically generated">
            <a:extLst>
              <a:ext uri="{FF2B5EF4-FFF2-40B4-BE49-F238E27FC236}">
                <a16:creationId xmlns:a16="http://schemas.microsoft.com/office/drawing/2014/main" id="{D40B81F4-7C20-F561-9FBF-8B12B7A700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72" y="1335378"/>
            <a:ext cx="6062818" cy="169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5A7B529D-CA03-9523-54A1-C63509133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0272" y="4929707"/>
            <a:ext cx="6172200" cy="876300"/>
          </a:xfrm>
          <a:prstGeom prst="rect">
            <a:avLst/>
          </a:prstGeom>
          <a:pattFill prst="pct25">
            <a:fgClr>
              <a:schemeClr val="accent1"/>
            </a:fgClr>
            <a:bgClr>
              <a:schemeClr val="bg1"/>
            </a:bgClr>
          </a:pattFill>
          <a:effectLst>
            <a:outerShdw blurRad="50800" dist="50800" dir="5400000" sx="200000" sy="200000" algn="ctr" rotWithShape="0">
              <a:srgbClr val="000000">
                <a:alpha val="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394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26">
            <a:extLst>
              <a:ext uri="{FF2B5EF4-FFF2-40B4-BE49-F238E27FC236}">
                <a16:creationId xmlns:a16="http://schemas.microsoft.com/office/drawing/2014/main" id="{6FF8DE50-7A65-4407-ADF1-2CD17A919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8">
            <a:extLst>
              <a:ext uri="{FF2B5EF4-FFF2-40B4-BE49-F238E27FC236}">
                <a16:creationId xmlns:a16="http://schemas.microsoft.com/office/drawing/2014/main" id="{4F5B6F84-73EF-47ED-850E-4308B2C0D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7988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64D8E-EA2C-CA7A-F210-24D7FD6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3091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					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B8DFF1-3518-4822-1315-D96A54E71F35}"/>
              </a:ext>
            </a:extLst>
          </p:cNvPr>
          <p:cNvSpPr txBox="1"/>
          <p:nvPr/>
        </p:nvSpPr>
        <p:spPr>
          <a:xfrm>
            <a:off x="2061194" y="3093528"/>
            <a:ext cx="1890786" cy="502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 b="1" dirty="0"/>
              <a:t>Before PCA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AB06E9-86B4-A5E4-172D-CC6BF1C2A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36" y="3723436"/>
            <a:ext cx="5469702" cy="20887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32ACB29-38AF-0310-176F-E752414758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819" y="3723436"/>
            <a:ext cx="5595649" cy="208878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AE1038D-D19D-9FAE-EC2E-9C9F8E5CFDFE}"/>
              </a:ext>
            </a:extLst>
          </p:cNvPr>
          <p:cNvSpPr txBox="1"/>
          <p:nvPr/>
        </p:nvSpPr>
        <p:spPr>
          <a:xfrm>
            <a:off x="8353250" y="3088455"/>
            <a:ext cx="1890786" cy="5022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  <a:spcBef>
                <a:spcPts val="1000"/>
              </a:spcBef>
            </a:pPr>
            <a:r>
              <a:rPr lang="en-US" sz="2400" b="1" dirty="0"/>
              <a:t>After PCA</a:t>
            </a:r>
          </a:p>
        </p:txBody>
      </p:sp>
    </p:spTree>
    <p:extLst>
      <p:ext uri="{BB962C8B-B14F-4D97-AF65-F5344CB8AC3E}">
        <p14:creationId xmlns:p14="http://schemas.microsoft.com/office/powerpoint/2010/main" val="5273438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6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AEA5AB4-2C5A-4C31-87B5-8AEE1ABC8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1" name="Rectangle 90">
            <a:extLst>
              <a:ext uri="{FF2B5EF4-FFF2-40B4-BE49-F238E27FC236}">
                <a16:creationId xmlns:a16="http://schemas.microsoft.com/office/drawing/2014/main" id="{C730EF98-A377-4235-9CED-EE434877E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A1DB9F3-69F4-40E5-A044-3F65CA033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3FFFA3-E20B-98D3-BA86-439E24285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5139037" cy="26995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Difference between Lasso and Ridge Regression</a:t>
            </a:r>
          </a:p>
        </p:txBody>
      </p:sp>
      <p:pic>
        <p:nvPicPr>
          <p:cNvPr id="5" name="Content Placeholder 4" descr="Chart&#10;&#10;Description automatically generated">
            <a:extLst>
              <a:ext uri="{FF2B5EF4-FFF2-40B4-BE49-F238E27FC236}">
                <a16:creationId xmlns:a16="http://schemas.microsoft.com/office/drawing/2014/main" id="{72BA1993-C0B6-27F3-739A-8561F04365D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65793" y="3805825"/>
            <a:ext cx="5332956" cy="2506488"/>
          </a:xfrm>
          <a:prstGeom prst="rect">
            <a:avLst/>
          </a:prstGeom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ACEC0EA9-C59B-41DA-BC24-816C2B13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84" name="Rectangle 95">
              <a:extLst>
                <a:ext uri="{FF2B5EF4-FFF2-40B4-BE49-F238E27FC236}">
                  <a16:creationId xmlns:a16="http://schemas.microsoft.com/office/drawing/2014/main" id="{7656C42F-62A1-4EF0-A939-AD5B33CD52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96">
              <a:extLst>
                <a:ext uri="{FF2B5EF4-FFF2-40B4-BE49-F238E27FC236}">
                  <a16:creationId xmlns:a16="http://schemas.microsoft.com/office/drawing/2014/main" id="{2206EBE5-B060-4699-84D2-8DE482E3A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14" name="Content Placeholder 3">
            <a:extLst>
              <a:ext uri="{FF2B5EF4-FFF2-40B4-BE49-F238E27FC236}">
                <a16:creationId xmlns:a16="http://schemas.microsoft.com/office/drawing/2014/main" id="{4B8F5D22-7434-728F-2C1D-8D433958977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151223575"/>
              </p:ext>
            </p:extLst>
          </p:nvPr>
        </p:nvGraphicFramePr>
        <p:xfrm>
          <a:off x="6377651" y="219918"/>
          <a:ext cx="5690117" cy="65334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19335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279CB98-976B-40EA-81C0-E41C11E7A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0FC428-98F2-41B0-859F-EC3A5A41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6A0B6-4EE7-9777-42FB-C6807F3F1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65125"/>
            <a:ext cx="5288718" cy="2663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Neural Networks</a:t>
            </a:r>
          </a:p>
        </p:txBody>
      </p:sp>
      <p:pic>
        <p:nvPicPr>
          <p:cNvPr id="4" name="Picture 3" descr="Chart, radar chart&#10;&#10;Description automatically generated">
            <a:extLst>
              <a:ext uri="{FF2B5EF4-FFF2-40B4-BE49-F238E27FC236}">
                <a16:creationId xmlns:a16="http://schemas.microsoft.com/office/drawing/2014/main" id="{C79497A9-347B-8540-3AA3-805A2D75C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333"/>
          <a:stretch/>
        </p:blipFill>
        <p:spPr>
          <a:xfrm>
            <a:off x="-39208" y="3394074"/>
            <a:ext cx="6297133" cy="3463925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29B66AAD-E2D6-4E63-A491-B5CA241C55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96002" y="0"/>
            <a:ext cx="6095998" cy="6858000"/>
            <a:chOff x="6096002" y="-9073"/>
            <a:chExt cx="6095998" cy="68670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B608A2F-0FE5-4AD3-A12C-CEFA95192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0971BD8E-CD34-4B44-B62F-AE81B7FF3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ABAAEA0-16B8-3050-738D-7ED9A288FD98}"/>
              </a:ext>
            </a:extLst>
          </p:cNvPr>
          <p:cNvSpPr txBox="1"/>
          <p:nvPr/>
        </p:nvSpPr>
        <p:spPr>
          <a:xfrm>
            <a:off x="6257824" y="365125"/>
            <a:ext cx="5733548" cy="59738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ffectLst/>
              </a:rPr>
              <a:t>Neural networks are</a:t>
            </a:r>
            <a:r>
              <a:rPr lang="en-US" sz="2400" b="1" dirty="0"/>
              <a:t> a</a:t>
            </a:r>
            <a:r>
              <a:rPr lang="en-US" sz="2400" b="1" dirty="0">
                <a:effectLst/>
              </a:rPr>
              <a:t> type of machine learning model t</a:t>
            </a:r>
            <a:r>
              <a:rPr lang="en-US" sz="2400" b="1" dirty="0"/>
              <a:t>hat </a:t>
            </a:r>
            <a:r>
              <a:rPr lang="en-US" sz="2400" b="1" dirty="0">
                <a:effectLst/>
              </a:rPr>
              <a:t>consists of interconnected nodes called neurons, organized into layers.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endParaRPr lang="en-US" sz="2400" b="1" dirty="0">
              <a:effectLst/>
            </a:endParaRP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2400" b="1" dirty="0">
                <a:effectLst/>
              </a:rPr>
              <a:t>These layers can be divided into three main types:</a:t>
            </a:r>
          </a:p>
          <a:p>
            <a:pPr marL="6286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Input layer</a:t>
            </a:r>
          </a:p>
          <a:p>
            <a:pPr marL="6286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Hidden layer(s)</a:t>
            </a:r>
          </a:p>
          <a:p>
            <a:pPr marL="628650" indent="-28575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effectLst/>
              </a:rPr>
              <a:t>Output layer</a:t>
            </a:r>
          </a:p>
        </p:txBody>
      </p:sp>
    </p:spTree>
    <p:extLst>
      <p:ext uri="{BB962C8B-B14F-4D97-AF65-F5344CB8AC3E}">
        <p14:creationId xmlns:p14="http://schemas.microsoft.com/office/powerpoint/2010/main" val="32705272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FB8D577-336D-4DE0-B777-3D6C332184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ABDAAA3-C067-40DD-B017-DF7D5068B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6095998" cy="3429000"/>
            <a:chOff x="6096002" y="-9073"/>
            <a:chExt cx="6095998" cy="686707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1EED8C3-EE63-42CE-BB12-AABCB9AE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5EFE36E-C601-44B8-82B8-52F97EE934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64D8E-EA2C-CA7A-F210-24D7FD69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4" y="554893"/>
            <a:ext cx="10769600" cy="25478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/>
              <a:t>					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89E5EE-83CD-D24F-CA03-3757D8A9C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658" y="4213771"/>
            <a:ext cx="4908285" cy="20893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72ED95-5A1C-77DF-F336-21BDEC02D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7398" y="4213771"/>
            <a:ext cx="5496561" cy="208933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E53C22-3924-44F4-D1B7-CF0B028FED2D}"/>
              </a:ext>
            </a:extLst>
          </p:cNvPr>
          <p:cNvSpPr txBox="1"/>
          <p:nvPr/>
        </p:nvSpPr>
        <p:spPr>
          <a:xfrm>
            <a:off x="2102069" y="3701772"/>
            <a:ext cx="19444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Before 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2D8D92-6428-9F30-EBF9-E54FADF95B8D}"/>
              </a:ext>
            </a:extLst>
          </p:cNvPr>
          <p:cNvSpPr txBox="1"/>
          <p:nvPr/>
        </p:nvSpPr>
        <p:spPr>
          <a:xfrm>
            <a:off x="8523888" y="3733216"/>
            <a:ext cx="19128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After PCA</a:t>
            </a:r>
          </a:p>
        </p:txBody>
      </p:sp>
    </p:spTree>
    <p:extLst>
      <p:ext uri="{BB962C8B-B14F-4D97-AF65-F5344CB8AC3E}">
        <p14:creationId xmlns:p14="http://schemas.microsoft.com/office/powerpoint/2010/main" val="86211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71BEEF0-CA89-4AEF-A492-1D96800D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D64A815-B181-455B-94F4-BE4ABF31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119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B347FD-1E19-F126-A4B9-8AD17C2E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412" y="1597306"/>
            <a:ext cx="4740585" cy="30557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dirty="0"/>
              <a:t>   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316EDB-37E1-5E87-6EF8-E7BCB6D79ABD}"/>
              </a:ext>
            </a:extLst>
          </p:cNvPr>
          <p:cNvSpPr txBox="1"/>
          <p:nvPr/>
        </p:nvSpPr>
        <p:spPr>
          <a:xfrm>
            <a:off x="5656997" y="108878"/>
            <a:ext cx="6569122" cy="674912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114300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i="0" u="none" strike="noStrike" dirty="0">
                <a:effectLst/>
              </a:rPr>
              <a:t>The Appliances Energy Prediction dataset includes variables related to home appliances, weather patterns, and other elements</a:t>
            </a:r>
          </a:p>
          <a:p>
            <a:pPr marL="114300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i="0" u="none" strike="noStrike" dirty="0">
                <a:effectLst/>
              </a:rPr>
              <a:t>Each instance in the dataset represents a 10-minute period, totaling more than 19,000 instances in the dataset</a:t>
            </a:r>
            <a:endParaRPr lang="en-US" sz="2000" b="1" dirty="0"/>
          </a:p>
          <a:p>
            <a:pPr marL="114300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i="0" u="none" strike="noStrike" dirty="0">
                <a:effectLst/>
              </a:rPr>
              <a:t>The information was collected over a 4.5-month period</a:t>
            </a:r>
            <a:endParaRPr lang="en-US" sz="2000" b="1" dirty="0"/>
          </a:p>
          <a:p>
            <a:pPr marL="114300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000" b="1" i="0" u="none" strike="noStrike" dirty="0">
                <a:effectLst/>
              </a:rPr>
              <a:t>The primary objective is for Machine Learning research to create and evaluate models for energy prediction tasks that can be helpful to optimize energy utilization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631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44501-7248-A37D-7862-09E1601FA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Bias – Variance Trade-Off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182D0-0A26-7B31-594D-531E4CBD8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1018025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Bias-variance tradeoff balances fitting training data and generalizing it to new data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dirty="0"/>
              <a:t>High variance leads to overfitting, while high bias causes underfitting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E92FE67-8B6A-1C8D-FD86-791392FE6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325813"/>
              </p:ext>
            </p:extLst>
          </p:nvPr>
        </p:nvGraphicFramePr>
        <p:xfrm>
          <a:off x="6339588" y="4118412"/>
          <a:ext cx="5738646" cy="2164194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270231">
                  <a:extLst>
                    <a:ext uri="{9D8B030D-6E8A-4147-A177-3AD203B41FA5}">
                      <a16:colId xmlns:a16="http://schemas.microsoft.com/office/drawing/2014/main" val="3701130118"/>
                    </a:ext>
                  </a:extLst>
                </a:gridCol>
                <a:gridCol w="1660635">
                  <a:extLst>
                    <a:ext uri="{9D8B030D-6E8A-4147-A177-3AD203B41FA5}">
                      <a16:colId xmlns:a16="http://schemas.microsoft.com/office/drawing/2014/main" val="38685741"/>
                    </a:ext>
                  </a:extLst>
                </a:gridCol>
                <a:gridCol w="1807780">
                  <a:extLst>
                    <a:ext uri="{9D8B030D-6E8A-4147-A177-3AD203B41FA5}">
                      <a16:colId xmlns:a16="http://schemas.microsoft.com/office/drawing/2014/main" val="721788652"/>
                    </a:ext>
                  </a:extLst>
                </a:gridCol>
              </a:tblGrid>
              <a:tr h="34731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45849"/>
                  </a:ext>
                </a:extLst>
              </a:tr>
              <a:tr h="59947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11105.64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4225.60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847976"/>
                  </a:ext>
                </a:extLst>
              </a:tr>
              <a:tr h="59947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13788.14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1466.68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920754"/>
                  </a:ext>
                </a:extLst>
              </a:tr>
              <a:tr h="599478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Lasso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12091.05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2684.00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61934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8A938C-4F3F-8DB4-6C14-E2AAD6C5E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124106"/>
              </p:ext>
            </p:extLst>
          </p:nvPr>
        </p:nvGraphicFramePr>
        <p:xfrm>
          <a:off x="113766" y="4118413"/>
          <a:ext cx="5507415" cy="2164193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375334">
                  <a:extLst>
                    <a:ext uri="{9D8B030D-6E8A-4147-A177-3AD203B41FA5}">
                      <a16:colId xmlns:a16="http://schemas.microsoft.com/office/drawing/2014/main" val="3701130118"/>
                    </a:ext>
                  </a:extLst>
                </a:gridCol>
                <a:gridCol w="1296276">
                  <a:extLst>
                    <a:ext uri="{9D8B030D-6E8A-4147-A177-3AD203B41FA5}">
                      <a16:colId xmlns:a16="http://schemas.microsoft.com/office/drawing/2014/main" val="38685741"/>
                    </a:ext>
                  </a:extLst>
                </a:gridCol>
                <a:gridCol w="1835805">
                  <a:extLst>
                    <a:ext uri="{9D8B030D-6E8A-4147-A177-3AD203B41FA5}">
                      <a16:colId xmlns:a16="http://schemas.microsoft.com/office/drawing/2014/main" val="721788652"/>
                    </a:ext>
                  </a:extLst>
                </a:gridCol>
              </a:tblGrid>
              <a:tr h="4134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Variance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1545849"/>
                  </a:ext>
                </a:extLst>
              </a:tr>
              <a:tr h="58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11774.64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1161.31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0847976"/>
                  </a:ext>
                </a:extLst>
              </a:tr>
              <a:tr h="58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Ridge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13859.99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683.22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2920754"/>
                  </a:ext>
                </a:extLst>
              </a:tr>
              <a:tr h="58359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Lasso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12152.19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1057.72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761934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281120A-B636-ED25-3763-5981B356A45B}"/>
              </a:ext>
            </a:extLst>
          </p:cNvPr>
          <p:cNvSpPr txBox="1"/>
          <p:nvPr/>
        </p:nvSpPr>
        <p:spPr>
          <a:xfrm>
            <a:off x="1734207" y="3594538"/>
            <a:ext cx="18873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Before PCA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FF4D01-9972-8D06-061E-9543D297A846}"/>
              </a:ext>
            </a:extLst>
          </p:cNvPr>
          <p:cNvSpPr txBox="1"/>
          <p:nvPr/>
        </p:nvSpPr>
        <p:spPr>
          <a:xfrm>
            <a:off x="8570483" y="3594537"/>
            <a:ext cx="164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After PCA</a:t>
            </a:r>
          </a:p>
        </p:txBody>
      </p:sp>
    </p:spTree>
    <p:extLst>
      <p:ext uri="{BB962C8B-B14F-4D97-AF65-F5344CB8AC3E}">
        <p14:creationId xmlns:p14="http://schemas.microsoft.com/office/powerpoint/2010/main" val="3031092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64807-34A8-6CB1-87EB-9A39CA1CC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/>
              <a:t> Conclusion</a:t>
            </a:r>
          </a:p>
        </p:txBody>
      </p:sp>
      <p:pic>
        <p:nvPicPr>
          <p:cNvPr id="3" name="Picture 2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E819A153-73C9-7A55-5283-65F5E3A4D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197" y="4840249"/>
            <a:ext cx="4668342" cy="1727285"/>
          </a:xfrm>
          <a:prstGeom prst="rect">
            <a:avLst/>
          </a:prstGeom>
        </p:spPr>
      </p:pic>
      <p:pic>
        <p:nvPicPr>
          <p:cNvPr id="5" name="Picture 4" descr="A black screen with white text&#10;&#10;Description automatically generated with low confidence">
            <a:extLst>
              <a:ext uri="{FF2B5EF4-FFF2-40B4-BE49-F238E27FC236}">
                <a16:creationId xmlns:a16="http://schemas.microsoft.com/office/drawing/2014/main" id="{F4A65106-E0B3-3ABA-08D0-0630D6E0C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069" y="4840249"/>
            <a:ext cx="4677780" cy="17272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C6CA81-5DB6-7955-CC2B-991466CA0869}"/>
              </a:ext>
            </a:extLst>
          </p:cNvPr>
          <p:cNvSpPr txBox="1"/>
          <p:nvPr/>
        </p:nvSpPr>
        <p:spPr>
          <a:xfrm>
            <a:off x="2317171" y="4394050"/>
            <a:ext cx="1524394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3360">
              <a:spcAft>
                <a:spcPts val="444"/>
              </a:spcAft>
            </a:pPr>
            <a:r>
              <a:rPr lang="en-US" sz="1776" b="1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PCA</a:t>
            </a:r>
            <a:endParaRPr lang="en-US" sz="2400" b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9723CB-1BCB-AF58-8302-9F257308DDF5}"/>
              </a:ext>
            </a:extLst>
          </p:cNvPr>
          <p:cNvSpPr txBox="1"/>
          <p:nvPr/>
        </p:nvSpPr>
        <p:spPr>
          <a:xfrm>
            <a:off x="8126249" y="4333156"/>
            <a:ext cx="1401420" cy="365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3360">
              <a:spcAft>
                <a:spcPts val="444"/>
              </a:spcAft>
            </a:pPr>
            <a:r>
              <a:rPr lang="en-US" sz="1776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After PCA</a:t>
            </a:r>
            <a:endParaRPr lang="en-US" sz="36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1AC97-B82A-A593-B884-AD2A2B7E24F6}"/>
              </a:ext>
            </a:extLst>
          </p:cNvPr>
          <p:cNvSpPr txBox="1"/>
          <p:nvPr/>
        </p:nvSpPr>
        <p:spPr>
          <a:xfrm>
            <a:off x="201548" y="2374844"/>
            <a:ext cx="11895859" cy="1836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1455" indent="-211455" defTabSz="453360">
              <a:spcAft>
                <a:spcPts val="444"/>
              </a:spcAft>
              <a:buFont typeface="Wingdings" pitchFamily="2" charset="2"/>
              <a:buChar char="Ø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LASSO did the best, followed by Ridge and Linear amongst Regression Models</a:t>
            </a:r>
          </a:p>
          <a:p>
            <a:pPr marL="211455" indent="-211455" defTabSz="453360">
              <a:spcAft>
                <a:spcPts val="444"/>
              </a:spcAft>
              <a:buFont typeface="Wingdings" pitchFamily="2" charset="2"/>
              <a:buChar char="Ø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Regression models did better after applying PCA than before applying PCA</a:t>
            </a:r>
          </a:p>
          <a:p>
            <a:pPr marL="211455" indent="-211455" defTabSz="453360">
              <a:spcAft>
                <a:spcPts val="444"/>
              </a:spcAft>
              <a:buFont typeface="Wingdings" pitchFamily="2" charset="2"/>
              <a:buChar char="Ø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PCA dropped the number of features down which captured more than 95% variance</a:t>
            </a:r>
          </a:p>
          <a:p>
            <a:pPr marL="211455" indent="-211455" defTabSz="453360">
              <a:spcAft>
                <a:spcPts val="444"/>
              </a:spcAft>
              <a:buFont typeface="Wingdings" pitchFamily="2" charset="2"/>
              <a:buChar char="Ø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Neural Networks had the best performance overall before applying PCA and worst after PCA</a:t>
            </a:r>
          </a:p>
          <a:p>
            <a:pPr marL="211455" indent="-211455" defTabSz="453360">
              <a:spcAft>
                <a:spcPts val="444"/>
              </a:spcAft>
              <a:buFont typeface="Wingdings" pitchFamily="2" charset="2"/>
              <a:buChar char="Ø"/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LASSO had the same performance for both stochastic and normal gradient descent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9551683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8F087-0C00-26CB-E1E0-FBE86868C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62D91-BA00-3B1C-619F-5AD0AA1E4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3916362"/>
          </a:xfrm>
        </p:spPr>
        <p:txBody>
          <a:bodyPr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Check other evaluation metrics like Adjusted R2  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Approaching the problem statement with Classification algorithms and comparing how well it did with Regression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Exploring this as a Time Series problem to forecast energy usages based on prior trends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2400" b="1" dirty="0"/>
              <a:t>Models like ARIMA or Time Series Decomposition Algorithms could be used to predict energy Usage</a:t>
            </a:r>
          </a:p>
        </p:txBody>
      </p:sp>
    </p:spTree>
    <p:extLst>
      <p:ext uri="{BB962C8B-B14F-4D97-AF65-F5344CB8AC3E}">
        <p14:creationId xmlns:p14="http://schemas.microsoft.com/office/powerpoint/2010/main" val="1956107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5998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CEF4EB-7888-7FDE-F0C6-10F4AB93D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43" y="2734518"/>
            <a:ext cx="5022630" cy="812990"/>
          </a:xfrm>
        </p:spPr>
        <p:txBody>
          <a:bodyPr>
            <a:normAutofit/>
          </a:bodyPr>
          <a:lstStyle/>
          <a:p>
            <a:r>
              <a:rPr lang="en-US" sz="4400" dirty="0"/>
              <a:t>Data Description</a:t>
            </a:r>
          </a:p>
        </p:txBody>
      </p:sp>
      <p:pic>
        <p:nvPicPr>
          <p:cNvPr id="1026" name="Picture 2" descr="Text&#10;&#10;Description automatically generated">
            <a:extLst>
              <a:ext uri="{FF2B5EF4-FFF2-40B4-BE49-F238E27FC236}">
                <a16:creationId xmlns:a16="http://schemas.microsoft.com/office/drawing/2014/main" id="{6D234F5B-3622-2341-8DA7-A5DD9CCC8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80550" y="574280"/>
            <a:ext cx="5126898" cy="5603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917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2" name="Rectangle 2071">
            <a:extLst>
              <a:ext uri="{FF2B5EF4-FFF2-40B4-BE49-F238E27FC236}">
                <a16:creationId xmlns:a16="http://schemas.microsoft.com/office/drawing/2014/main" id="{F06B261F-632C-43DC-8DC7-7723B3682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4" name="Rectangle 2073">
            <a:extLst>
              <a:ext uri="{FF2B5EF4-FFF2-40B4-BE49-F238E27FC236}">
                <a16:creationId xmlns:a16="http://schemas.microsoft.com/office/drawing/2014/main" id="{4E524C7F-EE50-42C5-9434-7C78CE0444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C60A5C-477E-8D12-E644-46ADE4361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69" y="50900"/>
            <a:ext cx="5370548" cy="143214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4400" dirty="0"/>
              <a:t>EDA &amp; Preprocessing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D4A1CC-F686-85E6-9092-352A82C268DF}"/>
              </a:ext>
            </a:extLst>
          </p:cNvPr>
          <p:cNvSpPr txBox="1"/>
          <p:nvPr/>
        </p:nvSpPr>
        <p:spPr>
          <a:xfrm>
            <a:off x="273269" y="1870841"/>
            <a:ext cx="5675586" cy="44984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Appliance energy consumption analysis revealed higher mean energy usage on </a:t>
            </a:r>
            <a:r>
              <a:rPr lang="en-US" sz="2400" b="1" dirty="0">
                <a:solidFill>
                  <a:schemeClr val="bg1"/>
                </a:solidFill>
              </a:rPr>
              <a:t>Fridays, Saturdays, and Sundays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Weekends showing increased consumption on average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Midweek power consumption was consistently low, while weekends experienced fluctuations throughout the month</a:t>
            </a:r>
          </a:p>
          <a:p>
            <a:pPr marL="571500" indent="-285750">
              <a:lnSpc>
                <a:spcPct val="110000"/>
              </a:lnSpc>
              <a:spcAft>
                <a:spcPts val="600"/>
              </a:spcAft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No </a:t>
            </a:r>
            <a:r>
              <a:rPr lang="en-US" sz="2400" b="1" dirty="0">
                <a:solidFill>
                  <a:schemeClr val="bg1"/>
                </a:solidFill>
              </a:rPr>
              <a:t>NULL</a:t>
            </a:r>
            <a:r>
              <a:rPr lang="en-US" sz="2400" dirty="0">
                <a:solidFill>
                  <a:schemeClr val="bg1"/>
                </a:solidFill>
              </a:rPr>
              <a:t> values were found in the dataset</a:t>
            </a:r>
          </a:p>
        </p:txBody>
      </p:sp>
      <p:pic>
        <p:nvPicPr>
          <p:cNvPr id="2054" name="Picture 6" descr="Chart, bar chart&#10;&#10;Description automatically generated">
            <a:extLst>
              <a:ext uri="{FF2B5EF4-FFF2-40B4-BE49-F238E27FC236}">
                <a16:creationId xmlns:a16="http://schemas.microsoft.com/office/drawing/2014/main" id="{5BEC46E7-661D-163F-95C7-5D3D31A20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29" r="1" b="418"/>
          <a:stretch/>
        </p:blipFill>
        <p:spPr bwMode="auto">
          <a:xfrm>
            <a:off x="7317675" y="439783"/>
            <a:ext cx="3640293" cy="27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 picture containing square&#10;&#10;Description automatically generated">
            <a:extLst>
              <a:ext uri="{FF2B5EF4-FFF2-40B4-BE49-F238E27FC236}">
                <a16:creationId xmlns:a16="http://schemas.microsoft.com/office/drawing/2014/main" id="{A8F1C42E-39CA-35AA-4FC2-57BBE340408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79"/>
          <a:stretch/>
        </p:blipFill>
        <p:spPr bwMode="auto">
          <a:xfrm>
            <a:off x="7310614" y="3503659"/>
            <a:ext cx="3654416" cy="2724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9001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50666DC1-CD27-4874-9484-9D06C59FE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4D90D76C-184F-4A96-8FE8-1114F8EE1F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2F9DE355-E8A7-498B-A6A0-54D03B953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83644" cy="686133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Chart&#10;&#10;Description automatically generated">
            <a:extLst>
              <a:ext uri="{FF2B5EF4-FFF2-40B4-BE49-F238E27FC236}">
                <a16:creationId xmlns:a16="http://schemas.microsoft.com/office/drawing/2014/main" id="{400AF4EA-64A6-47A7-19DF-45F45B67C1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" r="4951"/>
          <a:stretch/>
        </p:blipFill>
        <p:spPr bwMode="auto">
          <a:xfrm>
            <a:off x="6083645" y="10"/>
            <a:ext cx="6108356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CD2AB1-1D9B-B642-5E8F-BC3A0F106F29}"/>
              </a:ext>
            </a:extLst>
          </p:cNvPr>
          <p:cNvSpPr txBox="1"/>
          <p:nvPr/>
        </p:nvSpPr>
        <p:spPr>
          <a:xfrm>
            <a:off x="231227" y="1072055"/>
            <a:ext cx="55809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A correlation plot displays correlation coefficients between variables measuring the strength and direction of linear relationships on a -1 to +1 scale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Temperature and humidity variables are highly correlated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b="1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To avoid multicollinearity, these correlated variables are removed during feature selection</a:t>
            </a:r>
          </a:p>
        </p:txBody>
      </p:sp>
    </p:spTree>
    <p:extLst>
      <p:ext uri="{BB962C8B-B14F-4D97-AF65-F5344CB8AC3E}">
        <p14:creationId xmlns:p14="http://schemas.microsoft.com/office/powerpoint/2010/main" val="1762321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9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AE49391C-5DB9-4E02-A227-B477C19F6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3">
            <a:extLst>
              <a:ext uri="{FF2B5EF4-FFF2-40B4-BE49-F238E27FC236}">
                <a16:creationId xmlns:a16="http://schemas.microsoft.com/office/drawing/2014/main" id="{8DDAA74B-8E81-4F15-BC0F-4050965FF5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15">
            <a:extLst>
              <a:ext uri="{FF2B5EF4-FFF2-40B4-BE49-F238E27FC236}">
                <a16:creationId xmlns:a16="http://schemas.microsoft.com/office/drawing/2014/main" id="{2D884C44-7CDD-43B5-8F1F-3CF2E43558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5666"/>
            <a:ext cx="6095998" cy="3432333"/>
            <a:chOff x="6096002" y="-9073"/>
            <a:chExt cx="6095998" cy="6867073"/>
          </a:xfrm>
        </p:grpSpPr>
        <p:sp>
          <p:nvSpPr>
            <p:cNvPr id="26" name="Rectangle 16">
              <a:extLst>
                <a:ext uri="{FF2B5EF4-FFF2-40B4-BE49-F238E27FC236}">
                  <a16:creationId xmlns:a16="http://schemas.microsoft.com/office/drawing/2014/main" id="{C9DB72BB-BF3A-4B26-B030-A159AEA07E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7" name="Rectangle 17">
              <a:extLst>
                <a:ext uri="{FF2B5EF4-FFF2-40B4-BE49-F238E27FC236}">
                  <a16:creationId xmlns:a16="http://schemas.microsoft.com/office/drawing/2014/main" id="{21AAA056-876F-4672-8553-C5D8D7A6B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dirty="0"/>
            </a:p>
          </p:txBody>
        </p:sp>
      </p:grpSp>
      <p:sp>
        <p:nvSpPr>
          <p:cNvPr id="28" name="Rectangle 19">
            <a:extLst>
              <a:ext uri="{FF2B5EF4-FFF2-40B4-BE49-F238E27FC236}">
                <a16:creationId xmlns:a16="http://schemas.microsoft.com/office/drawing/2014/main" id="{374CD4C6-F07B-411C-876A-727559731F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95999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Chart, histogram, box and whisker chart&#10;&#10;Description automatically generated">
            <a:extLst>
              <a:ext uri="{FF2B5EF4-FFF2-40B4-BE49-F238E27FC236}">
                <a16:creationId xmlns:a16="http://schemas.microsoft.com/office/drawing/2014/main" id="{7AF2C9FB-A794-CE50-BED0-17B0FCDF8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6724" y="562151"/>
            <a:ext cx="2748122" cy="2283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A072F2E-8186-422D-2B45-7B056C2C4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2429" y="803669"/>
            <a:ext cx="2748122" cy="18000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A30005E-E624-26D9-4F53-C71767C28C27}"/>
              </a:ext>
            </a:extLst>
          </p:cNvPr>
          <p:cNvSpPr txBox="1"/>
          <p:nvPr/>
        </p:nvSpPr>
        <p:spPr>
          <a:xfrm>
            <a:off x="389477" y="4184409"/>
            <a:ext cx="5317041" cy="211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lvl="0" indent="-28575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Ø"/>
            </a:pPr>
            <a:r>
              <a:rPr lang="en-US" sz="2000" b="1" i="0" dirty="0"/>
              <a:t>The points in yellow were flagged as outliers by the DBSCAN algorithm </a:t>
            </a:r>
            <a:endParaRPr lang="en-US" sz="2000" b="1" dirty="0"/>
          </a:p>
          <a:p>
            <a:pPr marL="285750" lvl="0" indent="-285750">
              <a:lnSpc>
                <a:spcPct val="120000"/>
              </a:lnSpc>
              <a:spcBef>
                <a:spcPct val="0"/>
              </a:spcBef>
              <a:spcAft>
                <a:spcPct val="35000"/>
              </a:spcAft>
              <a:buFont typeface="Wingdings" pitchFamily="2" charset="2"/>
              <a:buChar char="Ø"/>
            </a:pPr>
            <a:r>
              <a:rPr lang="en-US" sz="2000" b="1" dirty="0"/>
              <a:t>T</a:t>
            </a:r>
            <a:r>
              <a:rPr lang="en-US" sz="2000" b="1" i="0" dirty="0"/>
              <a:t>he outliers weren’t removed as there was no conclusive evidence that these data points were erroneous.</a:t>
            </a:r>
            <a:endParaRPr lang="en-US" sz="2000" b="1" dirty="0"/>
          </a:p>
        </p:txBody>
      </p:sp>
      <p:pic>
        <p:nvPicPr>
          <p:cNvPr id="4" name="Picture 2" descr="Chart, scatter chart&#10;&#10;Description automatically generated">
            <a:extLst>
              <a:ext uri="{FF2B5EF4-FFF2-40B4-BE49-F238E27FC236}">
                <a16:creationId xmlns:a16="http://schemas.microsoft.com/office/drawing/2014/main" id="{92D2E5E2-DCB0-F96A-FA86-F84F497B0E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60"/>
          <a:stretch/>
        </p:blipFill>
        <p:spPr bwMode="auto">
          <a:xfrm>
            <a:off x="6242998" y="3094809"/>
            <a:ext cx="5757553" cy="351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300120D-AB65-3358-5C5B-D74AE8201E98}"/>
              </a:ext>
            </a:extLst>
          </p:cNvPr>
          <p:cNvSpPr txBox="1"/>
          <p:nvPr/>
        </p:nvSpPr>
        <p:spPr>
          <a:xfrm>
            <a:off x="235131" y="2907"/>
            <a:ext cx="56257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>
              <a:buFont typeface="Wingdings" pitchFamily="2" charset="2"/>
              <a:buChar char="Ø"/>
            </a:pPr>
            <a:r>
              <a:rPr lang="en-US" sz="2000" b="1" i="0" dirty="0">
                <a:solidFill>
                  <a:schemeClr val="bg1"/>
                </a:solidFill>
              </a:rPr>
              <a:t>The data is skewed concentration towards the lower end of the Appliances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sz="2000" b="1" i="0" dirty="0">
              <a:solidFill>
                <a:schemeClr val="bg1"/>
              </a:solidFill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b="1" i="0" dirty="0">
                <a:solidFill>
                  <a:schemeClr val="bg1"/>
                </a:solidFill>
              </a:rPr>
              <a:t>Based on the position of the median value, we may decide if a distribution is skewed or not</a:t>
            </a:r>
          </a:p>
          <a:p>
            <a:pPr marL="285750" lvl="0" indent="-285750">
              <a:buFont typeface="Wingdings" pitchFamily="2" charset="2"/>
              <a:buChar char="Ø"/>
            </a:pPr>
            <a:endParaRPr lang="en-US" sz="2000" b="1" i="0" dirty="0">
              <a:solidFill>
                <a:schemeClr val="bg1"/>
              </a:solidFill>
            </a:endParaRPr>
          </a:p>
          <a:p>
            <a:pPr marL="285750" lvl="0" indent="-285750">
              <a:buFont typeface="Wingdings" pitchFamily="2" charset="2"/>
              <a:buChar char="Ø"/>
            </a:pPr>
            <a:r>
              <a:rPr lang="en-US" sz="2000" b="1" i="0" dirty="0">
                <a:solidFill>
                  <a:schemeClr val="bg1"/>
                </a:solidFill>
              </a:rPr>
              <a:t>The distribution is right-skewed when the median is closer to the bottom of the box and the whisker is shorter on lower end of the box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41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1BEEF0-CA89-4AEF-A492-1D96800D7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4A815-B181-455B-94F4-BE4ABF310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4119" y="0"/>
            <a:ext cx="6088857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3" descr="Application&#10;&#10;Description automatically generated with medium confidence">
            <a:extLst>
              <a:ext uri="{FF2B5EF4-FFF2-40B4-BE49-F238E27FC236}">
                <a16:creationId xmlns:a16="http://schemas.microsoft.com/office/drawing/2014/main" id="{5D9696B3-A800-84C2-B348-E2381FA016E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54739" y="1450428"/>
            <a:ext cx="5921672" cy="3511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A50BB2-DF13-EC22-DADC-97A2BD1FB557}"/>
              </a:ext>
            </a:extLst>
          </p:cNvPr>
          <p:cNvSpPr txBox="1"/>
          <p:nvPr/>
        </p:nvSpPr>
        <p:spPr>
          <a:xfrm>
            <a:off x="1" y="599090"/>
            <a:ext cx="58391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Local outlier factor was implemented on the input variables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There are no outliers in the distribution for the target variable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median for both the typical data points and the outliers is 60 </a:t>
            </a:r>
          </a:p>
          <a:p>
            <a:pPr marL="285750" indent="-285750">
              <a:buFont typeface="Wingdings" pitchFamily="2" charset="2"/>
              <a:buChar char="Ø"/>
            </a:pPr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The prospective outlier values weren't eliminated because there wasn't any outlier behavior</a:t>
            </a:r>
          </a:p>
        </p:txBody>
      </p:sp>
    </p:spTree>
    <p:extLst>
      <p:ext uri="{BB962C8B-B14F-4D97-AF65-F5344CB8AC3E}">
        <p14:creationId xmlns:p14="http://schemas.microsoft.com/office/powerpoint/2010/main" val="374054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4DDDFF-825A-20BC-2EE8-C3DD2BCF2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3"/>
            <a:ext cx="10869248" cy="1324155"/>
          </a:xfrm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Recursive Feature Elimination (RFE) with Logistic Regression was used for feature selection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RFE aims to reduce the number of features until the required number is obtained by removing the least significant features from a given set of features.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E12CED-D8E3-B5C4-2668-571B01670669}"/>
              </a:ext>
            </a:extLst>
          </p:cNvPr>
          <p:cNvSpPr txBox="1"/>
          <p:nvPr/>
        </p:nvSpPr>
        <p:spPr>
          <a:xfrm>
            <a:off x="2660073" y="1357745"/>
            <a:ext cx="60131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 Feature</a:t>
            </a:r>
            <a:r>
              <a:rPr lang="en-US" sz="5400" dirty="0">
                <a:solidFill>
                  <a:schemeClr val="bg1"/>
                </a:solidFill>
              </a:rPr>
              <a:t> </a:t>
            </a:r>
            <a:r>
              <a:rPr lang="en-US" sz="54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Selection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63B829B-7DD8-D241-A4F5-06DE76D5F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552" y="4491037"/>
            <a:ext cx="11002598" cy="1324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13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4B994-2AE2-7968-7C7D-BE27231D2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37" y="423686"/>
            <a:ext cx="11250592" cy="238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/>
              <a:t> Dimensionality Reduction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DD24CF2-F851-045E-E9AF-4EB57633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51975" y="3592157"/>
            <a:ext cx="5383182" cy="1736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C0F4D67-40DA-7961-53C8-9487F0F05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9806" y="3548618"/>
            <a:ext cx="6017574" cy="221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0E728C-2E2A-01B3-0D16-0023DD2B13A1}"/>
              </a:ext>
            </a:extLst>
          </p:cNvPr>
          <p:cNvSpPr txBox="1"/>
          <p:nvPr/>
        </p:nvSpPr>
        <p:spPr>
          <a:xfrm>
            <a:off x="964124" y="2940051"/>
            <a:ext cx="450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Input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dataframe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before scaling and PCA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A4BDDE-2F87-54DB-55AF-BB19E3EFE441}"/>
              </a:ext>
            </a:extLst>
          </p:cNvPr>
          <p:cNvSpPr txBox="1"/>
          <p:nvPr/>
        </p:nvSpPr>
        <p:spPr>
          <a:xfrm>
            <a:off x="7212925" y="3059668"/>
            <a:ext cx="4014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Input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dataframe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after scaling and PCA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687980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AnalogousFromRegularSeedLeftStep">
      <a:dk1>
        <a:srgbClr val="000000"/>
      </a:dk1>
      <a:lt1>
        <a:srgbClr val="FFFFFF"/>
      </a:lt1>
      <a:dk2>
        <a:srgbClr val="242641"/>
      </a:dk2>
      <a:lt2>
        <a:srgbClr val="E2E8E6"/>
      </a:lt2>
      <a:accent1>
        <a:srgbClr val="C34D6C"/>
      </a:accent1>
      <a:accent2>
        <a:srgbClr val="B13B8C"/>
      </a:accent2>
      <a:accent3>
        <a:srgbClr val="B84DC3"/>
      </a:accent3>
      <a:accent4>
        <a:srgbClr val="743BB1"/>
      </a:accent4>
      <a:accent5>
        <a:srgbClr val="554DC3"/>
      </a:accent5>
      <a:accent6>
        <a:srgbClr val="3B64B1"/>
      </a:accent6>
      <a:hlink>
        <a:srgbClr val="319379"/>
      </a:hlink>
      <a:folHlink>
        <a:srgbClr val="7F7F7F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1764</TotalTime>
  <Words>814</Words>
  <Application>Microsoft Macintosh PowerPoint</Application>
  <PresentationFormat>Widescreen</PresentationFormat>
  <Paragraphs>123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Avenir Next LT Pro</vt:lpstr>
      <vt:lpstr>Bahnschrift</vt:lpstr>
      <vt:lpstr>Times New Roman</vt:lpstr>
      <vt:lpstr>Wingdings</vt:lpstr>
      <vt:lpstr>MatrixVTI</vt:lpstr>
      <vt:lpstr>APPLIANCE ENERGY PREDICTION</vt:lpstr>
      <vt:lpstr>   Introduction</vt:lpstr>
      <vt:lpstr>Data Description</vt:lpstr>
      <vt:lpstr>EDA &amp; Preprocessing</vt:lpstr>
      <vt:lpstr>PowerPoint Presentation</vt:lpstr>
      <vt:lpstr>PowerPoint Presentation</vt:lpstr>
      <vt:lpstr>PowerPoint Presentation</vt:lpstr>
      <vt:lpstr>PowerPoint Presentation</vt:lpstr>
      <vt:lpstr> Dimensionality Reduction</vt:lpstr>
      <vt:lpstr>Machine Learning Model Implementation</vt:lpstr>
      <vt:lpstr>Linear Regression</vt:lpstr>
      <vt:lpstr>       Results</vt:lpstr>
      <vt:lpstr>Ridge Regression</vt:lpstr>
      <vt:lpstr>     Results</vt:lpstr>
      <vt:lpstr>Lasso Regression</vt:lpstr>
      <vt:lpstr>     Results</vt:lpstr>
      <vt:lpstr>Difference between Lasso and Ridge Regression</vt:lpstr>
      <vt:lpstr>Neural Networks</vt:lpstr>
      <vt:lpstr>     Results</vt:lpstr>
      <vt:lpstr>Bias – Variance Trade-Off</vt:lpstr>
      <vt:lpstr> Conclusion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Appliance Energy Prediction</dc:title>
  <dc:creator>Navneet Gujjar</dc:creator>
  <cp:lastModifiedBy>Aradhya Agnihotri</cp:lastModifiedBy>
  <cp:revision>66</cp:revision>
  <dcterms:created xsi:type="dcterms:W3CDTF">2023-04-12T00:08:21Z</dcterms:created>
  <dcterms:modified xsi:type="dcterms:W3CDTF">2025-10-08T19:07:57Z</dcterms:modified>
</cp:coreProperties>
</file>