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80" r:id="rId5"/>
    <p:sldId id="278" r:id="rId6"/>
    <p:sldId id="260" r:id="rId7"/>
    <p:sldId id="259" r:id="rId8"/>
    <p:sldId id="279" r:id="rId9"/>
    <p:sldId id="257" r:id="rId10"/>
    <p:sldId id="261" r:id="rId11"/>
    <p:sldId id="281" r:id="rId12"/>
    <p:sldId id="282" r:id="rId13"/>
    <p:sldId id="262" r:id="rId14"/>
    <p:sldId id="263" r:id="rId15"/>
    <p:sldId id="264" r:id="rId16"/>
    <p:sldId id="269" r:id="rId17"/>
    <p:sldId id="283" r:id="rId18"/>
    <p:sldId id="267" r:id="rId19"/>
    <p:sldId id="270" r:id="rId20"/>
    <p:sldId id="272" r:id="rId21"/>
    <p:sldId id="271" r:id="rId22"/>
    <p:sldId id="273" r:id="rId23"/>
    <p:sldId id="284"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chi Patel" initials="PP" lastIdx="1" clrIdx="0">
    <p:extLst>
      <p:ext uri="{19B8F6BF-5375-455C-9EA6-DF929625EA0E}">
        <p15:presenceInfo xmlns:p15="http://schemas.microsoft.com/office/powerpoint/2012/main" userId="S::patel.prachi2@northeastern.edu::80b8b2b6-c754-4b70-b76c-70c3c1c728f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p:restoredTop sz="94599"/>
  </p:normalViewPr>
  <p:slideViewPr>
    <p:cSldViewPr snapToGrid="0" snapToObjects="1">
      <p:cViewPr varScale="1">
        <p:scale>
          <a:sx n="106" d="100"/>
          <a:sy n="106" d="100"/>
        </p:scale>
        <p:origin x="4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10/7/25</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4D819-9F07-4261-B09B-9E467E5D9002}" type="datetimeFigureOut">
              <a:rPr lang="en-US" dirty="0"/>
              <a:t>10/7/25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4D819-9F07-4261-B09B-9E467E5D9002}" type="datetimeFigureOut">
              <a:rPr lang="en-US" dirty="0"/>
              <a:t>10/7/25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4D819-9F07-4261-B09B-9E467E5D9002}" type="datetimeFigureOut">
              <a:rPr lang="en-US" dirty="0"/>
              <a:t>10/7/25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10/7/25</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34D819-9F07-4261-B09B-9E467E5D9002}" type="datetimeFigureOut">
              <a:rPr lang="en-US" dirty="0"/>
              <a:t>10/7/25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34D819-9F07-4261-B09B-9E467E5D9002}" type="datetimeFigureOut">
              <a:rPr lang="en-US" dirty="0"/>
              <a:t>10/7/25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34D819-9F07-4261-B09B-9E467E5D9002}" type="datetimeFigureOut">
              <a:rPr lang="en-US" dirty="0"/>
              <a:t>10/7/25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10/7/25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10/7/25</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10/7/25</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10/7/25</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4" name="Freeform 6">
            <a:extLst>
              <a:ext uri="{FF2B5EF4-FFF2-40B4-BE49-F238E27FC236}">
                <a16:creationId xmlns:a16="http://schemas.microsoft.com/office/drawing/2014/main" id="{BB8C1D0E-0B06-46C9-A8BD-A8E13FF9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65" name="Rectangle 35">
            <a:extLst>
              <a:ext uri="{FF2B5EF4-FFF2-40B4-BE49-F238E27FC236}">
                <a16:creationId xmlns:a16="http://schemas.microsoft.com/office/drawing/2014/main" id="{7D1ADC4A-8537-4084-99C7-F8D378A64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Picture 6" descr="A group of balloons&#10;&#10;Description automatically generated with medium confidence">
            <a:extLst>
              <a:ext uri="{FF2B5EF4-FFF2-40B4-BE49-F238E27FC236}">
                <a16:creationId xmlns:a16="http://schemas.microsoft.com/office/drawing/2014/main" id="{4CBC448A-1F94-294B-AEBD-57EE2E666EB0}"/>
              </a:ext>
            </a:extLst>
          </p:cNvPr>
          <p:cNvPicPr>
            <a:picLocks noChangeAspect="1"/>
          </p:cNvPicPr>
          <p:nvPr/>
        </p:nvPicPr>
        <p:blipFill rotWithShape="1">
          <a:blip r:embed="rId2">
            <a:grayscl/>
          </a:blip>
          <a:srcRect t="12216" b="12711"/>
          <a:stretch/>
        </p:blipFill>
        <p:spPr>
          <a:xfrm>
            <a:off x="0" y="-6691"/>
            <a:ext cx="12191980" cy="6864691"/>
          </a:xfrm>
          <a:prstGeom prst="rect">
            <a:avLst/>
          </a:prstGeom>
        </p:spPr>
      </p:pic>
      <p:sp>
        <p:nvSpPr>
          <p:cNvPr id="66" name="Rectangle 37">
            <a:extLst>
              <a:ext uri="{FF2B5EF4-FFF2-40B4-BE49-F238E27FC236}">
                <a16:creationId xmlns:a16="http://schemas.microsoft.com/office/drawing/2014/main" id="{037EA4EB-4F7C-4751-A4A2-563CD920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accent1">
              <a:alpha val="75000"/>
            </a:schemeClr>
          </a:solidFill>
          <a:ln w="0">
            <a:noFill/>
            <a:prstDash val="solid"/>
            <a:round/>
            <a:headEnd/>
            <a:tailEn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67" name="Rectangle 39">
            <a:extLst>
              <a:ext uri="{FF2B5EF4-FFF2-40B4-BE49-F238E27FC236}">
                <a16:creationId xmlns:a16="http://schemas.microsoft.com/office/drawing/2014/main" id="{A8197E63-3449-474F-AF38-381E13488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8" name="Freeform 6">
            <a:extLst>
              <a:ext uri="{FF2B5EF4-FFF2-40B4-BE49-F238E27FC236}">
                <a16:creationId xmlns:a16="http://schemas.microsoft.com/office/drawing/2014/main" id="{0010EC45-8B8C-49A1-92F4-297215C95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5" name="TextBox 4">
            <a:extLst>
              <a:ext uri="{FF2B5EF4-FFF2-40B4-BE49-F238E27FC236}">
                <a16:creationId xmlns:a16="http://schemas.microsoft.com/office/drawing/2014/main" id="{32739549-D05E-6148-B318-66D8BF702977}"/>
              </a:ext>
            </a:extLst>
          </p:cNvPr>
          <p:cNvSpPr txBox="1"/>
          <p:nvPr/>
        </p:nvSpPr>
        <p:spPr>
          <a:xfrm>
            <a:off x="1078523" y="1098388"/>
            <a:ext cx="10318418" cy="4394988"/>
          </a:xfrm>
          <a:prstGeom prst="rect">
            <a:avLst/>
          </a:prstGeom>
        </p:spPr>
        <p:txBody>
          <a:bodyPr vert="horz" lIns="91440" tIns="45720" rIns="91440" bIns="45720" rtlCol="0" anchor="ctr">
            <a:normAutofit/>
          </a:bodyPr>
          <a:lstStyle/>
          <a:p>
            <a:pPr indent="-228600" algn="ctr" defTabSz="914400">
              <a:lnSpc>
                <a:spcPct val="90000"/>
              </a:lnSpc>
              <a:spcBef>
                <a:spcPct val="0"/>
              </a:spcBef>
              <a:spcAft>
                <a:spcPts val="600"/>
              </a:spcAft>
              <a:buClr>
                <a:schemeClr val="tx2"/>
              </a:buClr>
            </a:pPr>
            <a:r>
              <a:rPr lang="en-US" sz="10000" cap="all" spc="800">
                <a:solidFill>
                  <a:schemeClr val="tx2"/>
                </a:solidFill>
                <a:latin typeface="+mj-lt"/>
                <a:ea typeface="+mj-ea"/>
                <a:cs typeface="+mj-cs"/>
              </a:rPr>
              <a:t>WORLD HAPPINESS ANALYSIS</a:t>
            </a:r>
          </a:p>
        </p:txBody>
      </p:sp>
    </p:spTree>
    <p:extLst>
      <p:ext uri="{BB962C8B-B14F-4D97-AF65-F5344CB8AC3E}">
        <p14:creationId xmlns:p14="http://schemas.microsoft.com/office/powerpoint/2010/main" val="1100543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CB3D6-9554-4CBB-82E9-CC515E13D5BE}"/>
              </a:ext>
            </a:extLst>
          </p:cNvPr>
          <p:cNvSpPr>
            <a:spLocks noGrp="1"/>
          </p:cNvSpPr>
          <p:nvPr>
            <p:ph type="title"/>
          </p:nvPr>
        </p:nvSpPr>
        <p:spPr>
          <a:xfrm>
            <a:off x="1251678" y="382385"/>
            <a:ext cx="10178322" cy="931510"/>
          </a:xfrm>
        </p:spPr>
        <p:txBody>
          <a:bodyPr/>
          <a:lstStyle/>
          <a:p>
            <a:r>
              <a:rPr lang="en-US"/>
              <a:t>Business questions analyzed</a:t>
            </a:r>
          </a:p>
        </p:txBody>
      </p:sp>
      <p:sp>
        <p:nvSpPr>
          <p:cNvPr id="3" name="Content Placeholder 2">
            <a:extLst>
              <a:ext uri="{FF2B5EF4-FFF2-40B4-BE49-F238E27FC236}">
                <a16:creationId xmlns:a16="http://schemas.microsoft.com/office/drawing/2014/main" id="{323D62FE-0A0A-47E0-9551-DF1DCF9DADA5}"/>
              </a:ext>
            </a:extLst>
          </p:cNvPr>
          <p:cNvSpPr>
            <a:spLocks noGrp="1"/>
          </p:cNvSpPr>
          <p:nvPr>
            <p:ph idx="1"/>
          </p:nvPr>
        </p:nvSpPr>
        <p:spPr>
          <a:xfrm>
            <a:off x="1230963" y="1216529"/>
            <a:ext cx="10178322" cy="5054900"/>
          </a:xfrm>
        </p:spPr>
        <p:txBody>
          <a:bodyPr vert="horz" lIns="91440" tIns="45720" rIns="91440" bIns="45720" rtlCol="0" anchor="t">
            <a:normAutofit/>
          </a:bodyPr>
          <a:lstStyle/>
          <a:p>
            <a:pPr>
              <a:buFont typeface="Wingdings" panose="05000000000000000000" pitchFamily="2" charset="2"/>
              <a:buChar char="v"/>
            </a:pPr>
            <a:r>
              <a:rPr lang="en-US" b="1" i="0" u="none" strike="noStrike" baseline="0" dirty="0">
                <a:latin typeface="Arial" panose="020B0604020202020204" pitchFamily="34" charset="0"/>
                <a:cs typeface="Arial" panose="020B0604020202020204" pitchFamily="34" charset="0"/>
              </a:rPr>
              <a:t>  To find the happiest countries all over the world based on the happiness score</a:t>
            </a:r>
          </a:p>
          <a:p>
            <a:r>
              <a:rPr lang="en-US" dirty="0">
                <a:latin typeface="Arial"/>
                <a:cs typeface="Arial"/>
              </a:rPr>
              <a:t>Based on the master data set made on combining 5 years of worth of data from 2015-2019 we find the top 5 countries that are the happiest based on the happiness score.</a:t>
            </a:r>
          </a:p>
          <a:p>
            <a:pPr algn="l"/>
            <a:endParaRPr lang="en-US" b="1"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a:p>
            <a:pPr algn="l"/>
            <a:endParaRPr lang="en-US" b="1" dirty="0">
              <a:latin typeface="Arial" panose="020B0604020202020204" pitchFamily="34" charset="0"/>
              <a:cs typeface="Arial" panose="020B0604020202020204" pitchFamily="34" charset="0"/>
            </a:endParaRPr>
          </a:p>
        </p:txBody>
      </p:sp>
      <p:pic>
        <p:nvPicPr>
          <p:cNvPr id="7" name="Picture 6" descr="Table&#10;&#10;Description automatically generated">
            <a:extLst>
              <a:ext uri="{FF2B5EF4-FFF2-40B4-BE49-F238E27FC236}">
                <a16:creationId xmlns:a16="http://schemas.microsoft.com/office/drawing/2014/main" id="{DECD9BC1-3967-2840-A37B-DF3E5DC7606C}"/>
              </a:ext>
            </a:extLst>
          </p:cNvPr>
          <p:cNvPicPr>
            <a:picLocks noChangeAspect="1"/>
          </p:cNvPicPr>
          <p:nvPr/>
        </p:nvPicPr>
        <p:blipFill>
          <a:blip r:embed="rId2"/>
          <a:stretch>
            <a:fillRect/>
          </a:stretch>
        </p:blipFill>
        <p:spPr>
          <a:xfrm>
            <a:off x="3886200" y="2729665"/>
            <a:ext cx="4623970" cy="3541764"/>
          </a:xfrm>
          <a:prstGeom prst="rect">
            <a:avLst/>
          </a:prstGeom>
        </p:spPr>
      </p:pic>
    </p:spTree>
    <p:extLst>
      <p:ext uri="{BB962C8B-B14F-4D97-AF65-F5344CB8AC3E}">
        <p14:creationId xmlns:p14="http://schemas.microsoft.com/office/powerpoint/2010/main" val="177169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6D0955-39B8-4B08-B2DD-34BB3D287F52}"/>
              </a:ext>
            </a:extLst>
          </p:cNvPr>
          <p:cNvSpPr>
            <a:spLocks noGrp="1"/>
          </p:cNvSpPr>
          <p:nvPr>
            <p:ph idx="1"/>
          </p:nvPr>
        </p:nvSpPr>
        <p:spPr>
          <a:xfrm>
            <a:off x="623099" y="240221"/>
            <a:ext cx="10668004" cy="5591945"/>
          </a:xfrm>
        </p:spPr>
        <p:txBody>
          <a:bodyPr vert="horz" lIns="91440" tIns="45720" rIns="91440" bIns="45720" rtlCol="0" anchor="t">
            <a:noAutofit/>
          </a:bodyPr>
          <a:lstStyle/>
          <a:p>
            <a:pPr>
              <a:buFont typeface="Wingdings" panose="05000000000000000000" pitchFamily="2" charset="2"/>
              <a:buChar char="v"/>
            </a:pPr>
            <a:r>
              <a:rPr lang="en-US" b="1">
                <a:latin typeface="Arial"/>
                <a:cs typeface="Arial"/>
              </a:rPr>
              <a:t> </a:t>
            </a:r>
            <a:r>
              <a:rPr lang="en-US" b="1" i="0" u="none" strike="noStrike" baseline="0">
                <a:latin typeface="Arial"/>
                <a:cs typeface="Arial"/>
              </a:rPr>
              <a:t> To find out the countries that take up the top spot on the happiness score over the</a:t>
            </a:r>
            <a:r>
              <a:rPr lang="en-US" b="1">
                <a:latin typeface="Arial"/>
                <a:cs typeface="Arial"/>
              </a:rPr>
              <a:t> </a:t>
            </a:r>
            <a:r>
              <a:rPr lang="en-US" b="1" i="0" u="none" strike="noStrike" baseline="0">
                <a:latin typeface="Arial"/>
                <a:cs typeface="Arial"/>
              </a:rPr>
              <a:t> years</a:t>
            </a:r>
            <a:endParaRPr lang="en-US">
              <a:latin typeface="Arial"/>
              <a:cs typeface="Arial"/>
            </a:endParaRPr>
          </a:p>
          <a:p>
            <a:pPr algn="l"/>
            <a:endParaRPr lang="en-US" b="0" i="0" u="none" strike="noStrike" baseline="0">
              <a:latin typeface="Arial"/>
              <a:cs typeface="Arial"/>
            </a:endParaRPr>
          </a:p>
          <a:p>
            <a:pPr marL="0" indent="0">
              <a:buNone/>
            </a:pPr>
            <a:r>
              <a:rPr lang="en-US">
                <a:latin typeface="Arial"/>
                <a:cs typeface="Arial"/>
              </a:rPr>
              <a:t>   </a:t>
            </a: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pPr marL="0" indent="0">
              <a:buNone/>
            </a:pPr>
            <a:r>
              <a:rPr lang="en-US" b="0" i="0" u="none" strike="noStrike" baseline="0">
                <a:latin typeface="Arial" panose="020B0604020202020204" pitchFamily="34" charset="0"/>
                <a:cs typeface="Arial" panose="020B0604020202020204" pitchFamily="34" charset="0"/>
              </a:rPr>
              <a:t>As we can see from the table above we have obtained the list of all the countries that have held the top spot between the years 2015-2019.We can see that all of the countries in the list belong the European region.</a:t>
            </a:r>
          </a:p>
          <a:p>
            <a:pPr marL="0" indent="0">
              <a:buNone/>
            </a:pPr>
            <a:endParaRPr lang="en-US">
              <a:latin typeface="Arial"/>
              <a:cs typeface="Arial"/>
            </a:endParaRPr>
          </a:p>
        </p:txBody>
      </p:sp>
      <p:sp>
        <p:nvSpPr>
          <p:cNvPr id="15"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B05950D4-A3D2-4670-9C66-91DEA5DFF755}"/>
              </a:ext>
            </a:extLst>
          </p:cNvPr>
          <p:cNvPicPr>
            <a:picLocks noChangeAspect="1"/>
          </p:cNvPicPr>
          <p:nvPr/>
        </p:nvPicPr>
        <p:blipFill>
          <a:blip r:embed="rId2"/>
          <a:stretch>
            <a:fillRect/>
          </a:stretch>
        </p:blipFill>
        <p:spPr>
          <a:xfrm>
            <a:off x="2049396" y="1189869"/>
            <a:ext cx="7377343" cy="3038567"/>
          </a:xfrm>
          <a:prstGeom prst="rect">
            <a:avLst/>
          </a:prstGeom>
        </p:spPr>
      </p:pic>
    </p:spTree>
    <p:extLst>
      <p:ext uri="{BB962C8B-B14F-4D97-AF65-F5344CB8AC3E}">
        <p14:creationId xmlns:p14="http://schemas.microsoft.com/office/powerpoint/2010/main" val="62072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F9861A79-4BE4-4107-B4F1-7B76266B2420}"/>
              </a:ext>
            </a:extLst>
          </p:cNvPr>
          <p:cNvSpPr>
            <a:spLocks noGrp="1"/>
          </p:cNvSpPr>
          <p:nvPr>
            <p:ph idx="1"/>
          </p:nvPr>
        </p:nvSpPr>
        <p:spPr>
          <a:xfrm>
            <a:off x="1089632" y="249626"/>
            <a:ext cx="10137692" cy="6201767"/>
          </a:xfrm>
        </p:spPr>
        <p:txBody>
          <a:bodyPr>
            <a:normAutofit/>
          </a:bodyPr>
          <a:lstStyle/>
          <a:p>
            <a:pPr>
              <a:lnSpc>
                <a:spcPct val="100000"/>
              </a:lnSpc>
              <a:buFont typeface="Wingdings" panose="05000000000000000000" pitchFamily="2" charset="2"/>
              <a:buChar char="v"/>
            </a:pPr>
            <a:r>
              <a:rPr lang="en-US" b="1" dirty="0">
                <a:latin typeface="Arial" panose="020B0604020202020204" pitchFamily="34" charset="0"/>
                <a:cs typeface="Arial" panose="020B0604020202020204" pitchFamily="34" charset="0"/>
              </a:rPr>
              <a:t>  To compare the happiness  scores across various regions</a:t>
            </a: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marL="0" indent="0">
              <a:lnSpc>
                <a:spcPct val="100000"/>
              </a:lnSpc>
              <a:buNone/>
            </a:pPr>
            <a:endParaRPr lang="en-US" b="1"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marL="0" indent="0">
              <a:lnSpc>
                <a:spcPct val="100000"/>
              </a:lnSpc>
              <a:buNone/>
            </a:pPr>
            <a:endParaRPr lang="en-US" b="1" dirty="0">
              <a:latin typeface="Arial" panose="020B0604020202020204" pitchFamily="34" charset="0"/>
              <a:cs typeface="Arial" panose="020B0604020202020204" pitchFamily="34" charset="0"/>
            </a:endParaRPr>
          </a:p>
          <a:p>
            <a:pPr marL="0" indent="0">
              <a:lnSpc>
                <a:spcPct val="100000"/>
              </a:lnSpc>
              <a:buNone/>
            </a:pPr>
            <a:endParaRPr lang="en-US" b="1" dirty="0">
              <a:latin typeface="Arial" panose="020B0604020202020204" pitchFamily="34" charset="0"/>
              <a:cs typeface="Arial" panose="020B0604020202020204" pitchFamily="34" charset="0"/>
            </a:endParaRPr>
          </a:p>
          <a:p>
            <a:pPr>
              <a:lnSpc>
                <a:spcPct val="100000"/>
              </a:lnSpc>
            </a:pPr>
            <a:r>
              <a:rPr lang="en-US" dirty="0">
                <a:latin typeface="Arial" panose="020B0604020202020204" pitchFamily="34" charset="0"/>
                <a:cs typeface="Arial" panose="020B0604020202020204" pitchFamily="34" charset="0"/>
              </a:rPr>
              <a:t>As we can see from the box plot Australia and New Zealand rank the highest in the average happiness index while the lowest is seen in the Sub Saharan African region.</a:t>
            </a:r>
          </a:p>
          <a:p>
            <a:pPr>
              <a:lnSpc>
                <a:spcPct val="100000"/>
              </a:lnSpc>
            </a:pPr>
            <a:endParaRPr lang="en-US" b="1" dirty="0">
              <a:latin typeface="Arial" panose="020B0604020202020204" pitchFamily="34" charset="0"/>
              <a:cs typeface="Arial" panose="020B0604020202020204" pitchFamily="34" charset="0"/>
            </a:endParaRPr>
          </a:p>
        </p:txBody>
      </p:sp>
      <p:pic>
        <p:nvPicPr>
          <p:cNvPr id="3" name="Picture 2" descr="Chart, box and whisker chart&#10;&#10;Description automatically generated">
            <a:extLst>
              <a:ext uri="{FF2B5EF4-FFF2-40B4-BE49-F238E27FC236}">
                <a16:creationId xmlns:a16="http://schemas.microsoft.com/office/drawing/2014/main" id="{675B7585-2218-3446-BC32-760EA0B55CFB}"/>
              </a:ext>
            </a:extLst>
          </p:cNvPr>
          <p:cNvPicPr>
            <a:picLocks noChangeAspect="1"/>
          </p:cNvPicPr>
          <p:nvPr/>
        </p:nvPicPr>
        <p:blipFill>
          <a:blip r:embed="rId2"/>
          <a:stretch>
            <a:fillRect/>
          </a:stretch>
        </p:blipFill>
        <p:spPr>
          <a:xfrm>
            <a:off x="2667639" y="792162"/>
            <a:ext cx="6856722" cy="4422775"/>
          </a:xfrm>
          <a:prstGeom prst="rect">
            <a:avLst/>
          </a:prstGeom>
        </p:spPr>
      </p:pic>
    </p:spTree>
    <p:extLst>
      <p:ext uri="{BB962C8B-B14F-4D97-AF65-F5344CB8AC3E}">
        <p14:creationId xmlns:p14="http://schemas.microsoft.com/office/powerpoint/2010/main" val="2991592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2">
            <a:extLst>
              <a:ext uri="{FF2B5EF4-FFF2-40B4-BE49-F238E27FC236}">
                <a16:creationId xmlns:a16="http://schemas.microsoft.com/office/drawing/2014/main" id="{52AB9FC0-A743-430B-998E-978273C16A74}"/>
              </a:ext>
            </a:extLst>
          </p:cNvPr>
          <p:cNvSpPr>
            <a:spLocks noGrp="1"/>
          </p:cNvSpPr>
          <p:nvPr>
            <p:ph idx="1"/>
          </p:nvPr>
        </p:nvSpPr>
        <p:spPr>
          <a:xfrm>
            <a:off x="590490" y="417753"/>
            <a:ext cx="10668000" cy="5292725"/>
          </a:xfrm>
        </p:spPr>
        <p:txBody>
          <a:bodyPr>
            <a:normAutofit fontScale="85000" lnSpcReduction="20000"/>
          </a:bodyPr>
          <a:lstStyle/>
          <a:p>
            <a:pPr>
              <a:buFont typeface="Wingdings" panose="05000000000000000000" pitchFamily="2" charset="2"/>
              <a:buChar char="v"/>
            </a:pPr>
            <a:r>
              <a:rPr lang="en-US" sz="2200" b="1" i="0" u="none" strike="noStrike" baseline="0" dirty="0">
                <a:latin typeface="Arial" panose="020B0604020202020204" pitchFamily="34" charset="0"/>
                <a:cs typeface="Arial" panose="020B0604020202020204" pitchFamily="34" charset="0"/>
              </a:rPr>
              <a:t> To find the country with a significant hike in happiness over the years</a:t>
            </a:r>
          </a:p>
          <a:p>
            <a:pPr>
              <a:buFont typeface="Wingdings" panose="05000000000000000000" pitchFamily="2" charset="2"/>
              <a:buChar char="v"/>
            </a:pPr>
            <a:endParaRPr lang="en-US" sz="2200"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i="0" u="none" strike="noStrike" baseline="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i="0" u="none" strike="noStrike" baseline="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i="0" u="none" strike="noStrike" baseline="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i="0" u="none" strike="noStrike" baseline="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i="0" u="none" strike="noStrike" baseline="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200" b="1" dirty="0">
              <a:latin typeface="Arial" panose="020B0604020202020204" pitchFamily="34" charset="0"/>
              <a:cs typeface="Arial" panose="020B0604020202020204" pitchFamily="34" charset="0"/>
            </a:endParaRPr>
          </a:p>
          <a:p>
            <a:pPr algn="l"/>
            <a:endParaRPr lang="en-US" sz="2200" b="0" i="0" u="none" strike="noStrike" baseline="0" dirty="0">
              <a:latin typeface="Arial" panose="020B0604020202020204" pitchFamily="34" charset="0"/>
              <a:cs typeface="Arial" panose="020B0604020202020204" pitchFamily="34" charset="0"/>
            </a:endParaRPr>
          </a:p>
          <a:p>
            <a:pPr algn="l"/>
            <a:r>
              <a:rPr lang="en-US" sz="2200" b="0" i="0" u="none" strike="noStrike" baseline="0" dirty="0">
                <a:latin typeface="Arial" panose="020B0604020202020204" pitchFamily="34" charset="0"/>
                <a:cs typeface="Arial" panose="020B0604020202020204" pitchFamily="34" charset="0"/>
              </a:rPr>
              <a:t>The plot shows us that there is a significant hike in the happiness score for Finland over the years, while there is dip in the score for Switzerland over the years.</a:t>
            </a:r>
            <a:endParaRPr lang="en-US" sz="2200" b="1" i="0" u="none" strike="noStrike" baseline="0" dirty="0">
              <a:latin typeface="Arial" panose="020B0604020202020204" pitchFamily="34" charset="0"/>
              <a:cs typeface="Arial" panose="020B0604020202020204" pitchFamily="34" charset="0"/>
            </a:endParaRPr>
          </a:p>
          <a:p>
            <a:endParaRPr lang="en-US" b="1" dirty="0">
              <a:latin typeface="LMRoman10-Regular"/>
            </a:endParaRPr>
          </a:p>
        </p:txBody>
      </p:sp>
      <p:pic>
        <p:nvPicPr>
          <p:cNvPr id="7" name="Picture 6">
            <a:extLst>
              <a:ext uri="{FF2B5EF4-FFF2-40B4-BE49-F238E27FC236}">
                <a16:creationId xmlns:a16="http://schemas.microsoft.com/office/drawing/2014/main" id="{B87C5EEB-0B76-4EE2-A5B6-CBEC9EFDF08A}"/>
              </a:ext>
            </a:extLst>
          </p:cNvPr>
          <p:cNvPicPr>
            <a:picLocks noChangeAspect="1"/>
          </p:cNvPicPr>
          <p:nvPr/>
        </p:nvPicPr>
        <p:blipFill>
          <a:blip r:embed="rId2"/>
          <a:stretch>
            <a:fillRect/>
          </a:stretch>
        </p:blipFill>
        <p:spPr>
          <a:xfrm>
            <a:off x="2236118" y="885429"/>
            <a:ext cx="7040229" cy="4080467"/>
          </a:xfrm>
          <a:prstGeom prst="rect">
            <a:avLst/>
          </a:prstGeom>
        </p:spPr>
      </p:pic>
    </p:spTree>
    <p:extLst>
      <p:ext uri="{BB962C8B-B14F-4D97-AF65-F5344CB8AC3E}">
        <p14:creationId xmlns:p14="http://schemas.microsoft.com/office/powerpoint/2010/main" val="15192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06DE-9626-9C47-8E8F-8A1ED79AA44E}"/>
              </a:ext>
            </a:extLst>
          </p:cNvPr>
          <p:cNvSpPr>
            <a:spLocks noGrp="1"/>
          </p:cNvSpPr>
          <p:nvPr>
            <p:ph type="title"/>
          </p:nvPr>
        </p:nvSpPr>
        <p:spPr/>
        <p:txBody>
          <a:bodyPr/>
          <a:lstStyle/>
          <a:p>
            <a:r>
              <a:rPr lang="en-US"/>
              <a:t>Deep Dive into Finland </a:t>
            </a:r>
          </a:p>
        </p:txBody>
      </p:sp>
      <p:sp>
        <p:nvSpPr>
          <p:cNvPr id="3" name="Content Placeholder 2">
            <a:extLst>
              <a:ext uri="{FF2B5EF4-FFF2-40B4-BE49-F238E27FC236}">
                <a16:creationId xmlns:a16="http://schemas.microsoft.com/office/drawing/2014/main" id="{E8845D45-4A4F-A94D-B4B9-4C7963C3B86B}"/>
              </a:ext>
            </a:extLst>
          </p:cNvPr>
          <p:cNvSpPr>
            <a:spLocks noGrp="1"/>
          </p:cNvSpPr>
          <p:nvPr>
            <p:ph idx="1"/>
          </p:nvPr>
        </p:nvSpPr>
        <p:spPr/>
        <p:txBody>
          <a:bodyPr/>
          <a:lstStyle/>
          <a:p>
            <a:r>
              <a:rPr lang="en-US"/>
              <a:t>Finland has the highest spike of happiness score in the recent years </a:t>
            </a:r>
          </a:p>
          <a:p>
            <a:r>
              <a:rPr lang="en-US"/>
              <a:t>Finland also holds the first place in the happiness rank in 2018, 2019, 2020 and 2021</a:t>
            </a:r>
          </a:p>
          <a:p>
            <a:r>
              <a:rPr lang="en-US"/>
              <a:t>What are the factors influencing the happiness score of Finland?</a:t>
            </a:r>
          </a:p>
        </p:txBody>
      </p:sp>
    </p:spTree>
    <p:extLst>
      <p:ext uri="{BB962C8B-B14F-4D97-AF65-F5344CB8AC3E}">
        <p14:creationId xmlns:p14="http://schemas.microsoft.com/office/powerpoint/2010/main" val="272931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5A9FB-AB42-4E1E-9854-285BFFE4ACDB}"/>
              </a:ext>
            </a:extLst>
          </p:cNvPr>
          <p:cNvSpPr>
            <a:spLocks noGrp="1"/>
          </p:cNvSpPr>
          <p:nvPr>
            <p:ph idx="1"/>
          </p:nvPr>
        </p:nvSpPr>
        <p:spPr>
          <a:xfrm>
            <a:off x="1251678" y="162559"/>
            <a:ext cx="8883805" cy="826347"/>
          </a:xfrm>
        </p:spPr>
        <p:txBody>
          <a:bodyPr>
            <a:normAutofit/>
          </a:bodyPr>
          <a:lstStyle/>
          <a:p>
            <a:pPr>
              <a:buFont typeface="Wingdings" panose="05000000000000000000" pitchFamily="2" charset="2"/>
              <a:buChar char="v"/>
            </a:pPr>
            <a:r>
              <a:rPr lang="en-US" b="1" i="0" u="none" strike="noStrike" baseline="0">
                <a:latin typeface="Arial" panose="020B0604020202020204" pitchFamily="34" charset="0"/>
                <a:cs typeface="Arial" panose="020B0604020202020204" pitchFamily="34" charset="0"/>
              </a:rPr>
              <a:t>  What </a:t>
            </a:r>
            <a:r>
              <a:rPr lang="en-US" b="1">
                <a:latin typeface="Arial" panose="020B0604020202020204" pitchFamily="34" charset="0"/>
                <a:cs typeface="Arial" panose="020B0604020202020204" pitchFamily="34" charset="0"/>
              </a:rPr>
              <a:t>wer</a:t>
            </a:r>
            <a:r>
              <a:rPr lang="en-US" b="1" i="0" u="none" strike="noStrike" baseline="0">
                <a:latin typeface="Arial" panose="020B0604020202020204" pitchFamily="34" charset="0"/>
                <a:cs typeface="Arial" panose="020B0604020202020204" pitchFamily="34" charset="0"/>
              </a:rPr>
              <a:t>e the factors causing the spike in Finland’s happiness score from 2016 to 2019?</a:t>
            </a:r>
          </a:p>
          <a:p>
            <a:pPr marL="0" indent="0">
              <a:lnSpc>
                <a:spcPct val="100000"/>
              </a:lnSpc>
              <a:buNone/>
            </a:pPr>
            <a:endParaRPr lang="en-US" b="1">
              <a:latin typeface="Arial" panose="020B0604020202020204" pitchFamily="34" charset="0"/>
              <a:cs typeface="Arial" panose="020B0604020202020204" pitchFamily="34" charset="0"/>
            </a:endParaRPr>
          </a:p>
          <a:p>
            <a:pPr marL="0" indent="0">
              <a:buNone/>
            </a:pPr>
            <a:endParaRPr lang="en-US" b="1" i="0" u="none" strike="noStrike" baseline="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a:latin typeface="LMRoman10-Regular"/>
            </a:endParaRPr>
          </a:p>
        </p:txBody>
      </p:sp>
      <p:pic>
        <p:nvPicPr>
          <p:cNvPr id="9" name="Picture 8">
            <a:extLst>
              <a:ext uri="{FF2B5EF4-FFF2-40B4-BE49-F238E27FC236}">
                <a16:creationId xmlns:a16="http://schemas.microsoft.com/office/drawing/2014/main" id="{0B61EA5D-C098-46B2-A401-EED24647F5A2}"/>
              </a:ext>
            </a:extLst>
          </p:cNvPr>
          <p:cNvPicPr>
            <a:picLocks noChangeAspect="1"/>
          </p:cNvPicPr>
          <p:nvPr/>
        </p:nvPicPr>
        <p:blipFill>
          <a:blip r:embed="rId2"/>
          <a:stretch>
            <a:fillRect/>
          </a:stretch>
        </p:blipFill>
        <p:spPr>
          <a:xfrm>
            <a:off x="2056517" y="988906"/>
            <a:ext cx="7837450" cy="4160860"/>
          </a:xfrm>
          <a:prstGeom prst="rect">
            <a:avLst/>
          </a:prstGeom>
        </p:spPr>
      </p:pic>
      <p:sp>
        <p:nvSpPr>
          <p:cNvPr id="6" name="Content Placeholder 2">
            <a:extLst>
              <a:ext uri="{FF2B5EF4-FFF2-40B4-BE49-F238E27FC236}">
                <a16:creationId xmlns:a16="http://schemas.microsoft.com/office/drawing/2014/main" id="{CB82BACD-FAC1-1B4D-BEE4-61DA1FE48DE6}"/>
              </a:ext>
            </a:extLst>
          </p:cNvPr>
          <p:cNvSpPr txBox="1">
            <a:spLocks/>
          </p:cNvSpPr>
          <p:nvPr/>
        </p:nvSpPr>
        <p:spPr>
          <a:xfrm>
            <a:off x="1251678" y="5149766"/>
            <a:ext cx="8883805" cy="106815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nSpc>
                <a:spcPct val="100000"/>
              </a:lnSpc>
            </a:pPr>
            <a:r>
              <a:rPr lang="en-US" sz="1600">
                <a:latin typeface="Arial" panose="020B0604020202020204" pitchFamily="34" charset="0"/>
                <a:cs typeface="Arial" panose="020B0604020202020204" pitchFamily="34" charset="0"/>
              </a:rPr>
              <a:t>The family or social support has seen a significant rise in Finland in the years starting from 2016 to 2019 </a:t>
            </a:r>
          </a:p>
          <a:p>
            <a:pPr>
              <a:lnSpc>
                <a:spcPct val="100000"/>
              </a:lnSpc>
            </a:pPr>
            <a:r>
              <a:rPr lang="en-US" sz="1600">
                <a:latin typeface="Arial" panose="020B0604020202020204" pitchFamily="34" charset="0"/>
                <a:cs typeface="Arial" panose="020B0604020202020204" pitchFamily="34" charset="0"/>
              </a:rPr>
              <a:t>The health factor also has an increase, but the increase isn’t as significant as the social support and family factor</a:t>
            </a:r>
            <a:endParaRPr lang="en-US" sz="1600" b="1">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1600" b="1">
              <a:latin typeface="LMRoman10-Regular"/>
            </a:endParaRPr>
          </a:p>
        </p:txBody>
      </p:sp>
    </p:spTree>
    <p:extLst>
      <p:ext uri="{BB962C8B-B14F-4D97-AF65-F5344CB8AC3E}">
        <p14:creationId xmlns:p14="http://schemas.microsoft.com/office/powerpoint/2010/main" val="2022673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2AB9FC0-A743-430B-998E-978273C16A74}"/>
              </a:ext>
            </a:extLst>
          </p:cNvPr>
          <p:cNvSpPr>
            <a:spLocks noGrp="1"/>
          </p:cNvSpPr>
          <p:nvPr>
            <p:ph idx="1"/>
          </p:nvPr>
        </p:nvSpPr>
        <p:spPr>
          <a:xfrm>
            <a:off x="341582" y="439934"/>
            <a:ext cx="11240817" cy="554472"/>
          </a:xfrm>
        </p:spPr>
        <p:txBody>
          <a:bodyPr>
            <a:normAutofit/>
          </a:bodyPr>
          <a:lstStyle/>
          <a:p>
            <a:pPr>
              <a:lnSpc>
                <a:spcPct val="100000"/>
              </a:lnSpc>
              <a:buFont typeface="Wingdings" panose="05000000000000000000" pitchFamily="2" charset="2"/>
              <a:buChar char="v"/>
            </a:pPr>
            <a:r>
              <a:rPr lang="en-US" b="1" i="0" u="none" strike="noStrike" baseline="0">
                <a:latin typeface="LMRoman10-Regular"/>
              </a:rPr>
              <a:t>  </a:t>
            </a:r>
            <a:r>
              <a:rPr lang="en-US" b="1" i="0" u="none" strike="noStrike" baseline="0" dirty="0">
                <a:latin typeface="LMRoman10-Regular"/>
              </a:rPr>
              <a:t>        </a:t>
            </a:r>
            <a:r>
              <a:rPr lang="en-US" b="1" i="0" u="none" strike="noStrike" baseline="0">
                <a:latin typeface="Arial" panose="020B0604020202020204" pitchFamily="34" charset="0"/>
                <a:cs typeface="Arial" panose="020B0604020202020204" pitchFamily="34" charset="0"/>
              </a:rPr>
              <a:t>To find the factors that significantly affect the happiness factor</a:t>
            </a:r>
          </a:p>
          <a:p>
            <a:pPr>
              <a:lnSpc>
                <a:spcPct val="100000"/>
              </a:lnSpc>
              <a:buFont typeface="Wingdings" panose="05000000000000000000" pitchFamily="2" charset="2"/>
              <a:buChar char="v"/>
            </a:pPr>
            <a:endParaRPr lang="en-US" b="1">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i="0" u="none" strike="noStrike" baseline="0">
              <a:latin typeface="Arial" panose="020B0604020202020204" pitchFamily="34" charset="0"/>
              <a:cs typeface="Arial" panose="020B0604020202020204" pitchFamily="34" charset="0"/>
            </a:endParaRPr>
          </a:p>
          <a:p>
            <a:pPr>
              <a:lnSpc>
                <a:spcPct val="100000"/>
              </a:lnSpc>
              <a:buFont typeface="Wingdings" panose="05000000000000000000" pitchFamily="2" charset="2"/>
              <a:buChar char="v"/>
            </a:pPr>
            <a:endParaRPr lang="en-US" b="1">
              <a:latin typeface="LMRoman10-Regular"/>
            </a:endParaRPr>
          </a:p>
          <a:p>
            <a:pPr>
              <a:lnSpc>
                <a:spcPct val="100000"/>
              </a:lnSpc>
              <a:buFont typeface="Wingdings" panose="05000000000000000000" pitchFamily="2" charset="2"/>
              <a:buChar char="v"/>
            </a:pPr>
            <a:endParaRPr lang="en-US" b="1">
              <a:latin typeface="LMRoman10-Regular"/>
            </a:endParaRPr>
          </a:p>
        </p:txBody>
      </p:sp>
      <p:pic>
        <p:nvPicPr>
          <p:cNvPr id="3" name="Picture 2">
            <a:extLst>
              <a:ext uri="{FF2B5EF4-FFF2-40B4-BE49-F238E27FC236}">
                <a16:creationId xmlns:a16="http://schemas.microsoft.com/office/drawing/2014/main" id="{6028BF78-2E63-427A-AF43-10D827457917}"/>
              </a:ext>
            </a:extLst>
          </p:cNvPr>
          <p:cNvPicPr>
            <a:picLocks noChangeAspect="1"/>
          </p:cNvPicPr>
          <p:nvPr/>
        </p:nvPicPr>
        <p:blipFill rotWithShape="1">
          <a:blip r:embed="rId2"/>
          <a:srcRect l="11930" r="10024"/>
          <a:stretch/>
        </p:blipFill>
        <p:spPr>
          <a:xfrm>
            <a:off x="1455822" y="1134875"/>
            <a:ext cx="5113421" cy="4588247"/>
          </a:xfrm>
          <a:prstGeom prst="rect">
            <a:avLst/>
          </a:prstGeom>
        </p:spPr>
      </p:pic>
      <p:sp>
        <p:nvSpPr>
          <p:cNvPr id="2" name="TextBox 1">
            <a:extLst>
              <a:ext uri="{FF2B5EF4-FFF2-40B4-BE49-F238E27FC236}">
                <a16:creationId xmlns:a16="http://schemas.microsoft.com/office/drawing/2014/main" id="{19CFF296-D013-EA4F-8E2E-C709F996EFB0}"/>
              </a:ext>
            </a:extLst>
          </p:cNvPr>
          <p:cNvSpPr txBox="1"/>
          <p:nvPr/>
        </p:nvSpPr>
        <p:spPr>
          <a:xfrm>
            <a:off x="7021497" y="1767004"/>
            <a:ext cx="4415318" cy="332398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GDP is the most contributing </a:t>
            </a:r>
          </a:p>
          <a:p>
            <a:r>
              <a:rPr lang="en-US" sz="1600" dirty="0">
                <a:latin typeface="Arial" panose="020B0604020202020204" pitchFamily="34" charset="0"/>
                <a:cs typeface="Arial" panose="020B0604020202020204" pitchFamily="34" charset="0"/>
              </a:rPr>
              <a:t>     factor towards the happiness score with</a:t>
            </a:r>
          </a:p>
          <a:p>
            <a:r>
              <a:rPr lang="en-US" sz="1600" dirty="0">
                <a:latin typeface="Arial" panose="020B0604020202020204" pitchFamily="34" charset="0"/>
                <a:cs typeface="Arial" panose="020B0604020202020204" pitchFamily="34" charset="0"/>
              </a:rPr>
              <a:t>     a correlation coefficient of 0.8 followed by </a:t>
            </a:r>
          </a:p>
          <a:p>
            <a:r>
              <a:rPr lang="en-US" sz="1600" dirty="0">
                <a:latin typeface="Arial" panose="020B0604020202020204" pitchFamily="34" charset="0"/>
                <a:cs typeface="Arial" panose="020B0604020202020204" pitchFamily="34" charset="0"/>
              </a:rPr>
              <a:t>     health and social support/family with</a:t>
            </a:r>
          </a:p>
          <a:p>
            <a:r>
              <a:rPr lang="en-US" sz="1600" dirty="0">
                <a:latin typeface="Arial" panose="020B0604020202020204" pitchFamily="34" charset="0"/>
                <a:cs typeface="Arial" panose="020B0604020202020204" pitchFamily="34" charset="0"/>
              </a:rPr>
              <a:t>     a coefficient of 0.7. </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least contributing factor seems to be </a:t>
            </a:r>
          </a:p>
          <a:p>
            <a:r>
              <a:rPr lang="en-US" sz="1600" dirty="0">
                <a:latin typeface="Arial" panose="020B0604020202020204" pitchFamily="34" charset="0"/>
                <a:cs typeface="Arial" panose="020B0604020202020204" pitchFamily="34" charset="0"/>
              </a:rPr>
              <a:t>     perception of government corruption with a</a:t>
            </a:r>
          </a:p>
          <a:p>
            <a:r>
              <a:rPr lang="en-US" sz="1600" dirty="0">
                <a:latin typeface="Arial" panose="020B0604020202020204" pitchFamily="34" charset="0"/>
                <a:cs typeface="Arial" panose="020B0604020202020204" pitchFamily="34" charset="0"/>
              </a:rPr>
              <a:t>     Pearson’s correlation coefficient of 0.3.</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Economy is also correlated with the health factor with a correlation of 0.7</a:t>
            </a:r>
          </a:p>
          <a:p>
            <a:endParaRPr lang="en-US" dirty="0"/>
          </a:p>
        </p:txBody>
      </p:sp>
    </p:spTree>
    <p:extLst>
      <p:ext uri="{BB962C8B-B14F-4D97-AF65-F5344CB8AC3E}">
        <p14:creationId xmlns:p14="http://schemas.microsoft.com/office/powerpoint/2010/main" val="3066587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AE72A-9B1A-4C94-B0A6-ABBA6BE0042A}"/>
              </a:ext>
            </a:extLst>
          </p:cNvPr>
          <p:cNvSpPr>
            <a:spLocks noGrp="1"/>
          </p:cNvSpPr>
          <p:nvPr>
            <p:ph idx="1"/>
          </p:nvPr>
        </p:nvSpPr>
        <p:spPr>
          <a:xfrm>
            <a:off x="1251678" y="324092"/>
            <a:ext cx="10178322" cy="866079"/>
          </a:xfrm>
        </p:spPr>
        <p:txBody>
          <a:bodyPr/>
          <a:lstStyle/>
          <a:p>
            <a:pPr marL="0" indent="0" algn="l">
              <a:buNone/>
            </a:pPr>
            <a:r>
              <a:rPr lang="en-US" b="1" i="0" u="none" strike="noStrike" baseline="0" dirty="0">
                <a:latin typeface="Arial" panose="020B0604020202020204" pitchFamily="34" charset="0"/>
                <a:cs typeface="Arial" panose="020B0604020202020204" pitchFamily="34" charset="0"/>
              </a:rPr>
              <a:t>To visually represent the data based on color to show the intensity of the relation between </a:t>
            </a:r>
            <a:r>
              <a:rPr lang="en-US" b="1" dirty="0">
                <a:latin typeface="Arial" panose="020B0604020202020204" pitchFamily="34" charset="0"/>
                <a:cs typeface="Arial" panose="020B0604020202020204" pitchFamily="34" charset="0"/>
              </a:rPr>
              <a:t> the various factors</a:t>
            </a:r>
          </a:p>
          <a:p>
            <a:pPr marL="0" indent="0" algn="l">
              <a:buNone/>
            </a:pPr>
            <a:endParaRPr lang="en-US" b="1" dirty="0">
              <a:latin typeface="LMRoman10-Regular"/>
            </a:endParaRPr>
          </a:p>
          <a:p>
            <a:pPr marL="0" indent="0" algn="l">
              <a:buNone/>
            </a:pPr>
            <a:endParaRPr lang="en-US" b="1" dirty="0"/>
          </a:p>
        </p:txBody>
      </p:sp>
      <p:pic>
        <p:nvPicPr>
          <p:cNvPr id="5" name="Picture 4">
            <a:extLst>
              <a:ext uri="{FF2B5EF4-FFF2-40B4-BE49-F238E27FC236}">
                <a16:creationId xmlns:a16="http://schemas.microsoft.com/office/drawing/2014/main" id="{E656EC68-6D13-449B-9ACC-70E3B7BD26CB}"/>
              </a:ext>
            </a:extLst>
          </p:cNvPr>
          <p:cNvPicPr>
            <a:picLocks noChangeAspect="1"/>
          </p:cNvPicPr>
          <p:nvPr/>
        </p:nvPicPr>
        <p:blipFill>
          <a:blip r:embed="rId2"/>
          <a:stretch>
            <a:fillRect/>
          </a:stretch>
        </p:blipFill>
        <p:spPr>
          <a:xfrm>
            <a:off x="1251653" y="1446721"/>
            <a:ext cx="5774156" cy="4425696"/>
          </a:xfrm>
          <a:prstGeom prst="rect">
            <a:avLst/>
          </a:prstGeom>
        </p:spPr>
      </p:pic>
      <p:sp>
        <p:nvSpPr>
          <p:cNvPr id="2" name="TextBox 1">
            <a:extLst>
              <a:ext uri="{FF2B5EF4-FFF2-40B4-BE49-F238E27FC236}">
                <a16:creationId xmlns:a16="http://schemas.microsoft.com/office/drawing/2014/main" id="{015BF23D-DA25-F24D-B201-B5E1C1D73A7E}"/>
              </a:ext>
            </a:extLst>
          </p:cNvPr>
          <p:cNvSpPr txBox="1"/>
          <p:nvPr/>
        </p:nvSpPr>
        <p:spPr>
          <a:xfrm>
            <a:off x="7344229" y="1446721"/>
            <a:ext cx="4085771"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Happiness score is strongly related </a:t>
            </a:r>
          </a:p>
          <a:p>
            <a:r>
              <a:rPr lang="en-US" dirty="0">
                <a:latin typeface="Arial" panose="020B0604020202020204" pitchFamily="34" charset="0"/>
                <a:cs typeface="Arial" panose="020B0604020202020204" pitchFamily="34" charset="0"/>
              </a:rPr>
              <a:t>    to family support and GDP hence  </a:t>
            </a:r>
          </a:p>
          <a:p>
            <a:r>
              <a:rPr lang="en-US" dirty="0">
                <a:latin typeface="Arial" panose="020B0604020202020204" pitchFamily="34" charset="0"/>
                <a:cs typeface="Arial" panose="020B0604020202020204" pitchFamily="34" charset="0"/>
              </a:rPr>
              <a:t>    it’s more towards the red tinge,    </a:t>
            </a:r>
          </a:p>
          <a:p>
            <a:r>
              <a:rPr lang="en-US" dirty="0">
                <a:latin typeface="Arial" panose="020B0604020202020204" pitchFamily="34" charset="0"/>
                <a:cs typeface="Arial" panose="020B0604020202020204" pitchFamily="34" charset="0"/>
              </a:rPr>
              <a:t>    while the perception of government</a:t>
            </a:r>
          </a:p>
          <a:p>
            <a:r>
              <a:rPr lang="en-US" dirty="0">
                <a:latin typeface="Arial" panose="020B0604020202020204" pitchFamily="34" charset="0"/>
                <a:cs typeface="Arial" panose="020B0604020202020204" pitchFamily="34" charset="0"/>
              </a:rPr>
              <a:t>    corruption is not as strongly related </a:t>
            </a:r>
          </a:p>
          <a:p>
            <a:r>
              <a:rPr lang="en-US" dirty="0">
                <a:latin typeface="Arial" panose="020B0604020202020204" pitchFamily="34" charset="0"/>
                <a:cs typeface="Arial" panose="020B0604020202020204" pitchFamily="34" charset="0"/>
              </a:rPr>
              <a:t>    and hence it’s more towards the</a:t>
            </a:r>
          </a:p>
          <a:p>
            <a:r>
              <a:rPr lang="en-US" dirty="0">
                <a:latin typeface="Arial" panose="020B0604020202020204" pitchFamily="34" charset="0"/>
                <a:cs typeface="Arial" panose="020B0604020202020204" pitchFamily="34" charset="0"/>
              </a:rPr>
              <a:t>    blue tinge</a:t>
            </a: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8058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2AB9FC0-A743-430B-998E-978273C16A74}"/>
              </a:ext>
            </a:extLst>
          </p:cNvPr>
          <p:cNvSpPr>
            <a:spLocks noGrp="1"/>
          </p:cNvSpPr>
          <p:nvPr>
            <p:ph idx="1"/>
          </p:nvPr>
        </p:nvSpPr>
        <p:spPr>
          <a:xfrm>
            <a:off x="341581" y="236733"/>
            <a:ext cx="11240815" cy="6107506"/>
          </a:xfrm>
        </p:spPr>
        <p:txBody>
          <a:bodyPr>
            <a:normAutofit/>
          </a:bodyPr>
          <a:lstStyle/>
          <a:p>
            <a:pPr algn="l">
              <a:buFont typeface="Wingdings" panose="05000000000000000000" pitchFamily="2" charset="2"/>
              <a:buChar char="v"/>
            </a:pPr>
            <a:r>
              <a:rPr lang="en-US" b="1" i="0" u="none" strike="noStrike" baseline="0" dirty="0">
                <a:latin typeface="Arial" panose="020B0604020202020204" pitchFamily="34" charset="0"/>
                <a:cs typeface="Arial" panose="020B0604020202020204" pitchFamily="34" charset="0"/>
              </a:rPr>
              <a:t>         Are richer or developed countries happier than the rest?</a:t>
            </a:r>
            <a:endParaRPr lang="en-US" dirty="0">
              <a:latin typeface="LMRoman10-Regular"/>
            </a:endParaRPr>
          </a:p>
        </p:txBody>
      </p:sp>
      <p:sp>
        <p:nvSpPr>
          <p:cNvPr id="8" name="Content Placeholder 2">
            <a:extLst>
              <a:ext uri="{FF2B5EF4-FFF2-40B4-BE49-F238E27FC236}">
                <a16:creationId xmlns:a16="http://schemas.microsoft.com/office/drawing/2014/main" id="{31C63F1B-C4C8-B54A-96CD-2528431ED495}"/>
              </a:ext>
            </a:extLst>
          </p:cNvPr>
          <p:cNvSpPr txBox="1">
            <a:spLocks/>
          </p:cNvSpPr>
          <p:nvPr/>
        </p:nvSpPr>
        <p:spPr>
          <a:xfrm>
            <a:off x="989813" y="5003354"/>
            <a:ext cx="10592583" cy="106815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endParaRPr lang="en-US" dirty="0"/>
          </a:p>
          <a:p>
            <a:r>
              <a:rPr lang="en-US" sz="1600" dirty="0">
                <a:latin typeface="Arial" panose="020B0604020202020204" pitchFamily="34" charset="0"/>
                <a:cs typeface="Arial" panose="020B0604020202020204" pitchFamily="34" charset="0"/>
              </a:rPr>
              <a:t>Higher income countries seem to have a higher happiness score when compared to the countries with other income categories, which validated our hypothesis that the rich countries tend to be happier</a:t>
            </a:r>
            <a:endParaRPr lang="en-US" dirty="0">
              <a:latin typeface="Arial" panose="020B0604020202020204" pitchFamily="34" charset="0"/>
              <a:cs typeface="Arial" panose="020B0604020202020204" pitchFamily="34" charset="0"/>
            </a:endParaRPr>
          </a:p>
          <a:p>
            <a:endParaRPr lang="en-US" dirty="0"/>
          </a:p>
          <a:p>
            <a:endParaRPr lang="en-US" dirty="0"/>
          </a:p>
          <a:p>
            <a:pPr>
              <a:lnSpc>
                <a:spcPct val="100000"/>
              </a:lnSpc>
            </a:pPr>
            <a:endParaRPr lang="en-US" sz="1600" dirty="0">
              <a:latin typeface="Arial" panose="020B0604020202020204" pitchFamily="34" charset="0"/>
              <a:cs typeface="Arial" panose="020B0604020202020204" pitchFamily="34" charset="0"/>
            </a:endParaRPr>
          </a:p>
          <a:p>
            <a:pPr>
              <a:lnSpc>
                <a:spcPct val="100000"/>
              </a:lnSpc>
            </a:pPr>
            <a:endParaRPr lang="en-US" sz="1600" b="1" dirty="0">
              <a:latin typeface="LMRoman10-Regular"/>
            </a:endParaRPr>
          </a:p>
        </p:txBody>
      </p:sp>
      <p:pic>
        <p:nvPicPr>
          <p:cNvPr id="7" name="Picture 6" descr="Chart, bar chart&#10;&#10;Description automatically generated">
            <a:extLst>
              <a:ext uri="{FF2B5EF4-FFF2-40B4-BE49-F238E27FC236}">
                <a16:creationId xmlns:a16="http://schemas.microsoft.com/office/drawing/2014/main" id="{9F8D1DF9-73F5-FB4E-BB1C-E98EE0CBF5C8}"/>
              </a:ext>
            </a:extLst>
          </p:cNvPr>
          <p:cNvPicPr>
            <a:picLocks noChangeAspect="1"/>
          </p:cNvPicPr>
          <p:nvPr/>
        </p:nvPicPr>
        <p:blipFill>
          <a:blip r:embed="rId2"/>
          <a:stretch>
            <a:fillRect/>
          </a:stretch>
        </p:blipFill>
        <p:spPr>
          <a:xfrm>
            <a:off x="2805339" y="786492"/>
            <a:ext cx="6581321" cy="4225446"/>
          </a:xfrm>
          <a:prstGeom prst="rect">
            <a:avLst/>
          </a:prstGeom>
        </p:spPr>
      </p:pic>
    </p:spTree>
    <p:extLst>
      <p:ext uri="{BB962C8B-B14F-4D97-AF65-F5344CB8AC3E}">
        <p14:creationId xmlns:p14="http://schemas.microsoft.com/office/powerpoint/2010/main" val="812556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2AB9FC0-A743-430B-998E-978273C16A74}"/>
              </a:ext>
            </a:extLst>
          </p:cNvPr>
          <p:cNvSpPr>
            <a:spLocks noGrp="1"/>
          </p:cNvSpPr>
          <p:nvPr>
            <p:ph idx="1"/>
          </p:nvPr>
        </p:nvSpPr>
        <p:spPr>
          <a:xfrm>
            <a:off x="951183" y="209485"/>
            <a:ext cx="11240817" cy="692555"/>
          </a:xfrm>
        </p:spPr>
        <p:txBody>
          <a:bodyPr>
            <a:normAutofit/>
          </a:bodyPr>
          <a:lstStyle/>
          <a:p>
            <a:pPr marL="0" indent="0" algn="l">
              <a:buNone/>
            </a:pPr>
            <a:r>
              <a:rPr lang="en-US" b="1" dirty="0">
                <a:latin typeface="LMRoman10-Regular"/>
              </a:rPr>
              <a:t> </a:t>
            </a:r>
            <a:r>
              <a:rPr lang="en-US" b="1" dirty="0">
                <a:latin typeface="Arial" panose="020B0604020202020204" pitchFamily="34" charset="0"/>
                <a:cs typeface="Arial" panose="020B0604020202020204" pitchFamily="34" charset="0"/>
              </a:rPr>
              <a:t>  To compare the extent of influence each factor has on the top 5 countries</a:t>
            </a:r>
          </a:p>
          <a:p>
            <a:pPr algn="l"/>
            <a:endParaRPr lang="en-US" b="1" dirty="0">
              <a:latin typeface="LMRoman10-Regular"/>
            </a:endParaRPr>
          </a:p>
        </p:txBody>
      </p:sp>
      <p:pic>
        <p:nvPicPr>
          <p:cNvPr id="3" name="Picture 2">
            <a:extLst>
              <a:ext uri="{FF2B5EF4-FFF2-40B4-BE49-F238E27FC236}">
                <a16:creationId xmlns:a16="http://schemas.microsoft.com/office/drawing/2014/main" id="{599F578C-4CC4-46A1-B2C4-C9772BCAB105}"/>
              </a:ext>
            </a:extLst>
          </p:cNvPr>
          <p:cNvPicPr>
            <a:picLocks noChangeAspect="1"/>
          </p:cNvPicPr>
          <p:nvPr/>
        </p:nvPicPr>
        <p:blipFill>
          <a:blip r:embed="rId2"/>
          <a:stretch>
            <a:fillRect/>
          </a:stretch>
        </p:blipFill>
        <p:spPr>
          <a:xfrm>
            <a:off x="1142279" y="1052742"/>
            <a:ext cx="6503048" cy="4506499"/>
          </a:xfrm>
          <a:prstGeom prst="rect">
            <a:avLst/>
          </a:prstGeom>
        </p:spPr>
      </p:pic>
      <p:sp>
        <p:nvSpPr>
          <p:cNvPr id="2" name="TextBox 1">
            <a:extLst>
              <a:ext uri="{FF2B5EF4-FFF2-40B4-BE49-F238E27FC236}">
                <a16:creationId xmlns:a16="http://schemas.microsoft.com/office/drawing/2014/main" id="{51291258-5C00-724D-95C1-ECF36E809211}"/>
              </a:ext>
            </a:extLst>
          </p:cNvPr>
          <p:cNvSpPr txBox="1"/>
          <p:nvPr/>
        </p:nvSpPr>
        <p:spPr>
          <a:xfrm>
            <a:off x="7859983" y="1831166"/>
            <a:ext cx="4332017" cy="233910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family average occupies</a:t>
            </a:r>
          </a:p>
          <a:p>
            <a:r>
              <a:rPr lang="en-US" sz="1600" dirty="0">
                <a:latin typeface="Arial" panose="020B0604020202020204" pitchFamily="34" charset="0"/>
                <a:cs typeface="Arial" panose="020B0604020202020204" pitchFamily="34" charset="0"/>
              </a:rPr>
              <a:t>     a huge chunk in the stack along with</a:t>
            </a:r>
          </a:p>
          <a:p>
            <a:r>
              <a:rPr lang="en-US" sz="1600" dirty="0">
                <a:latin typeface="Arial" panose="020B0604020202020204" pitchFamily="34" charset="0"/>
                <a:cs typeface="Arial" panose="020B0604020202020204" pitchFamily="34" charset="0"/>
              </a:rPr>
              <a:t>     the economy</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The economy average comes in next</a:t>
            </a:r>
          </a:p>
          <a:p>
            <a:r>
              <a:rPr lang="en-US" sz="1600" dirty="0">
                <a:latin typeface="Arial" panose="020B0604020202020204" pitchFamily="34" charset="0"/>
                <a:cs typeface="Arial" panose="020B0604020202020204" pitchFamily="34" charset="0"/>
              </a:rPr>
              <a:t>      while freedom comes in last for the</a:t>
            </a:r>
          </a:p>
          <a:p>
            <a:r>
              <a:rPr lang="en-US" sz="1600" dirty="0">
                <a:latin typeface="Arial" panose="020B0604020202020204" pitchFamily="34" charset="0"/>
                <a:cs typeface="Arial" panose="020B0604020202020204" pitchFamily="34" charset="0"/>
              </a:rPr>
              <a:t>      countries considered.</a:t>
            </a:r>
          </a:p>
          <a:p>
            <a:endParaRPr lang="en-US" dirty="0"/>
          </a:p>
        </p:txBody>
      </p:sp>
    </p:spTree>
    <p:extLst>
      <p:ext uri="{BB962C8B-B14F-4D97-AF65-F5344CB8AC3E}">
        <p14:creationId xmlns:p14="http://schemas.microsoft.com/office/powerpoint/2010/main" val="100975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5" name="Freeform 6">
            <a:extLst>
              <a:ext uri="{FF2B5EF4-FFF2-40B4-BE49-F238E27FC236}">
                <a16:creationId xmlns:a16="http://schemas.microsoft.com/office/drawing/2014/main" id="{BB8C1D0E-0B06-46C9-A8BD-A8E13FF9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36" name="Rectangle 27">
            <a:extLst>
              <a:ext uri="{FF2B5EF4-FFF2-40B4-BE49-F238E27FC236}">
                <a16:creationId xmlns:a16="http://schemas.microsoft.com/office/drawing/2014/main" id="{7D1ADC4A-8537-4084-99C7-F8D378A64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Rectangle 29">
            <a:extLst>
              <a:ext uri="{FF2B5EF4-FFF2-40B4-BE49-F238E27FC236}">
                <a16:creationId xmlns:a16="http://schemas.microsoft.com/office/drawing/2014/main" id="{D0E6FD24-FC15-4419-B4F8-87A6F572C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F623797-412D-9840-A4F6-0A17864A86E4}"/>
              </a:ext>
            </a:extLst>
          </p:cNvPr>
          <p:cNvSpPr txBox="1"/>
          <p:nvPr/>
        </p:nvSpPr>
        <p:spPr>
          <a:xfrm>
            <a:off x="5799184" y="1098387"/>
            <a:ext cx="6105598" cy="457558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400" cap="all" spc="800">
                <a:solidFill>
                  <a:schemeClr val="tx2"/>
                </a:solidFill>
                <a:latin typeface="+mj-lt"/>
                <a:ea typeface="+mj-ea"/>
                <a:cs typeface="+mj-cs"/>
              </a:rPr>
              <a:t>What is happiness ???</a:t>
            </a:r>
          </a:p>
        </p:txBody>
      </p:sp>
      <p:pic>
        <p:nvPicPr>
          <p:cNvPr id="5" name="Picture 4" descr="A group of children around the world&#10;&#10;Description automatically generated with medium confidence">
            <a:extLst>
              <a:ext uri="{FF2B5EF4-FFF2-40B4-BE49-F238E27FC236}">
                <a16:creationId xmlns:a16="http://schemas.microsoft.com/office/drawing/2014/main" id="{F9C078EC-2FEA-0C45-B669-ACC429150092}"/>
              </a:ext>
            </a:extLst>
          </p:cNvPr>
          <p:cNvPicPr>
            <a:picLocks noChangeAspect="1"/>
          </p:cNvPicPr>
          <p:nvPr/>
        </p:nvPicPr>
        <p:blipFill rotWithShape="1">
          <a:blip r:embed="rId2"/>
          <a:srcRect r="-1" b="1643"/>
          <a:stretch/>
        </p:blipFill>
        <p:spPr>
          <a:xfrm>
            <a:off x="211015" y="762000"/>
            <a:ext cx="4994031" cy="4911969"/>
          </a:xfrm>
          <a:prstGeom prst="rect">
            <a:avLst/>
          </a:prstGeom>
        </p:spPr>
      </p:pic>
      <p:sp>
        <p:nvSpPr>
          <p:cNvPr id="38" name="Freeform 14">
            <a:extLst>
              <a:ext uri="{FF2B5EF4-FFF2-40B4-BE49-F238E27FC236}">
                <a16:creationId xmlns:a16="http://schemas.microsoft.com/office/drawing/2014/main" id="{F90D41EE-859E-4D0B-8464-D44C2B4D6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5362575" cy="6858000"/>
          </a:xfrm>
          <a:custGeom>
            <a:avLst/>
            <a:gdLst>
              <a:gd name="connsiteX0" fmla="*/ 0 w 5362575"/>
              <a:gd name="connsiteY0" fmla="*/ 0 h 6858000"/>
              <a:gd name="connsiteX1" fmla="*/ 5362575 w 5362575"/>
              <a:gd name="connsiteY1" fmla="*/ 0 h 6858000"/>
              <a:gd name="connsiteX2" fmla="*/ 5362575 w 5362575"/>
              <a:gd name="connsiteY2" fmla="*/ 6858000 h 6858000"/>
              <a:gd name="connsiteX3" fmla="*/ 0 w 5362575"/>
              <a:gd name="connsiteY3" fmla="*/ 6858000 h 6858000"/>
              <a:gd name="connsiteX4" fmla="*/ 0 w 5362575"/>
              <a:gd name="connsiteY4" fmla="*/ 0 h 6858000"/>
              <a:gd name="connsiteX5" fmla="*/ 2681287 w 5362575"/>
              <a:gd name="connsiteY5" fmla="*/ 857250 h 6858000"/>
              <a:gd name="connsiteX6" fmla="*/ 2636249 w 5362575"/>
              <a:gd name="connsiteY6" fmla="*/ 861472 h 6858000"/>
              <a:gd name="connsiteX7" fmla="*/ 2592618 w 5362575"/>
              <a:gd name="connsiteY7" fmla="*/ 872732 h 6858000"/>
              <a:gd name="connsiteX8" fmla="*/ 2550395 w 5362575"/>
              <a:gd name="connsiteY8" fmla="*/ 889621 h 6858000"/>
              <a:gd name="connsiteX9" fmla="*/ 2506764 w 5362575"/>
              <a:gd name="connsiteY9" fmla="*/ 910733 h 6858000"/>
              <a:gd name="connsiteX10" fmla="*/ 2465948 w 5362575"/>
              <a:gd name="connsiteY10" fmla="*/ 934660 h 6858000"/>
              <a:gd name="connsiteX11" fmla="*/ 2423725 w 5362575"/>
              <a:gd name="connsiteY11" fmla="*/ 959994 h 6858000"/>
              <a:gd name="connsiteX12" fmla="*/ 2381501 w 5362575"/>
              <a:gd name="connsiteY12" fmla="*/ 982513 h 6858000"/>
              <a:gd name="connsiteX13" fmla="*/ 2339278 w 5362575"/>
              <a:gd name="connsiteY13" fmla="*/ 1005032 h 6858000"/>
              <a:gd name="connsiteX14" fmla="*/ 2297055 w 5362575"/>
              <a:gd name="connsiteY14" fmla="*/ 1021921 h 6858000"/>
              <a:gd name="connsiteX15" fmla="*/ 2253424 w 5362575"/>
              <a:gd name="connsiteY15" fmla="*/ 1033181 h 6858000"/>
              <a:gd name="connsiteX16" fmla="*/ 2209793 w 5362575"/>
              <a:gd name="connsiteY16" fmla="*/ 1038811 h 6858000"/>
              <a:gd name="connsiteX17" fmla="*/ 2163347 w 5362575"/>
              <a:gd name="connsiteY17" fmla="*/ 1038811 h 6858000"/>
              <a:gd name="connsiteX18" fmla="*/ 2115494 w 5362575"/>
              <a:gd name="connsiteY18" fmla="*/ 1035996 h 6858000"/>
              <a:gd name="connsiteX19" fmla="*/ 2067641 w 5362575"/>
              <a:gd name="connsiteY19" fmla="*/ 1030366 h 6858000"/>
              <a:gd name="connsiteX20" fmla="*/ 2019788 w 5362575"/>
              <a:gd name="connsiteY20" fmla="*/ 1023329 h 6858000"/>
              <a:gd name="connsiteX21" fmla="*/ 1971934 w 5362575"/>
              <a:gd name="connsiteY21" fmla="*/ 1017699 h 6858000"/>
              <a:gd name="connsiteX22" fmla="*/ 1924081 w 5362575"/>
              <a:gd name="connsiteY22" fmla="*/ 1013477 h 6858000"/>
              <a:gd name="connsiteX23" fmla="*/ 1879043 w 5362575"/>
              <a:gd name="connsiteY23" fmla="*/ 1014884 h 6858000"/>
              <a:gd name="connsiteX24" fmla="*/ 1835412 w 5362575"/>
              <a:gd name="connsiteY24" fmla="*/ 1020514 h 6858000"/>
              <a:gd name="connsiteX25" fmla="*/ 1793189 w 5362575"/>
              <a:gd name="connsiteY25" fmla="*/ 1033181 h 6858000"/>
              <a:gd name="connsiteX26" fmla="*/ 1758003 w 5362575"/>
              <a:gd name="connsiteY26" fmla="*/ 1051478 h 6858000"/>
              <a:gd name="connsiteX27" fmla="*/ 1724224 w 5362575"/>
              <a:gd name="connsiteY27" fmla="*/ 1075404 h 6858000"/>
              <a:gd name="connsiteX28" fmla="*/ 1694668 w 5362575"/>
              <a:gd name="connsiteY28" fmla="*/ 1103553 h 6858000"/>
              <a:gd name="connsiteX29" fmla="*/ 1665111 w 5362575"/>
              <a:gd name="connsiteY29" fmla="*/ 1135924 h 6858000"/>
              <a:gd name="connsiteX30" fmla="*/ 1638370 w 5362575"/>
              <a:gd name="connsiteY30" fmla="*/ 1169703 h 6858000"/>
              <a:gd name="connsiteX31" fmla="*/ 1611628 w 5362575"/>
              <a:gd name="connsiteY31" fmla="*/ 1204889 h 6858000"/>
              <a:gd name="connsiteX32" fmla="*/ 1584887 w 5362575"/>
              <a:gd name="connsiteY32" fmla="*/ 1240075 h 6858000"/>
              <a:gd name="connsiteX33" fmla="*/ 1558145 w 5362575"/>
              <a:gd name="connsiteY33" fmla="*/ 1273854 h 6858000"/>
              <a:gd name="connsiteX34" fmla="*/ 1529996 w 5362575"/>
              <a:gd name="connsiteY34" fmla="*/ 1306225 h 6858000"/>
              <a:gd name="connsiteX35" fmla="*/ 1497625 w 5362575"/>
              <a:gd name="connsiteY35" fmla="*/ 1334374 h 6858000"/>
              <a:gd name="connsiteX36" fmla="*/ 1466661 w 5362575"/>
              <a:gd name="connsiteY36" fmla="*/ 1359708 h 6858000"/>
              <a:gd name="connsiteX37" fmla="*/ 1431475 w 5362575"/>
              <a:gd name="connsiteY37" fmla="*/ 1379412 h 6858000"/>
              <a:gd name="connsiteX38" fmla="*/ 1393474 w 5362575"/>
              <a:gd name="connsiteY38" fmla="*/ 1396302 h 6858000"/>
              <a:gd name="connsiteX39" fmla="*/ 1352658 w 5362575"/>
              <a:gd name="connsiteY39" fmla="*/ 1410376 h 6858000"/>
              <a:gd name="connsiteX40" fmla="*/ 1310435 w 5362575"/>
              <a:gd name="connsiteY40" fmla="*/ 1423043 h 6858000"/>
              <a:gd name="connsiteX41" fmla="*/ 1268212 w 5362575"/>
              <a:gd name="connsiteY41" fmla="*/ 1434303 h 6858000"/>
              <a:gd name="connsiteX42" fmla="*/ 1224581 w 5362575"/>
              <a:gd name="connsiteY42" fmla="*/ 1445562 h 6858000"/>
              <a:gd name="connsiteX43" fmla="*/ 1183765 w 5362575"/>
              <a:gd name="connsiteY43" fmla="*/ 1458229 h 6858000"/>
              <a:gd name="connsiteX44" fmla="*/ 1142949 w 5362575"/>
              <a:gd name="connsiteY44" fmla="*/ 1472304 h 6858000"/>
              <a:gd name="connsiteX45" fmla="*/ 1104948 w 5362575"/>
              <a:gd name="connsiteY45" fmla="*/ 1489193 h 6858000"/>
              <a:gd name="connsiteX46" fmla="*/ 1071169 w 5362575"/>
              <a:gd name="connsiteY46" fmla="*/ 1510305 h 6858000"/>
              <a:gd name="connsiteX47" fmla="*/ 1040205 w 5362575"/>
              <a:gd name="connsiteY47" fmla="*/ 1535639 h 6858000"/>
              <a:gd name="connsiteX48" fmla="*/ 1014871 w 5362575"/>
              <a:gd name="connsiteY48" fmla="*/ 1566603 h 6858000"/>
              <a:gd name="connsiteX49" fmla="*/ 993760 w 5362575"/>
              <a:gd name="connsiteY49" fmla="*/ 1600381 h 6858000"/>
              <a:gd name="connsiteX50" fmla="*/ 976870 w 5362575"/>
              <a:gd name="connsiteY50" fmla="*/ 1638382 h 6858000"/>
              <a:gd name="connsiteX51" fmla="*/ 962796 w 5362575"/>
              <a:gd name="connsiteY51" fmla="*/ 1679198 h 6858000"/>
              <a:gd name="connsiteX52" fmla="*/ 950129 w 5362575"/>
              <a:gd name="connsiteY52" fmla="*/ 1720014 h 6858000"/>
              <a:gd name="connsiteX53" fmla="*/ 938869 w 5362575"/>
              <a:gd name="connsiteY53" fmla="*/ 1763645 h 6858000"/>
              <a:gd name="connsiteX54" fmla="*/ 927610 w 5362575"/>
              <a:gd name="connsiteY54" fmla="*/ 1805868 h 6858000"/>
              <a:gd name="connsiteX55" fmla="*/ 914943 w 5362575"/>
              <a:gd name="connsiteY55" fmla="*/ 1848092 h 6858000"/>
              <a:gd name="connsiteX56" fmla="*/ 900868 w 5362575"/>
              <a:gd name="connsiteY56" fmla="*/ 1888908 h 6858000"/>
              <a:gd name="connsiteX57" fmla="*/ 883979 w 5362575"/>
              <a:gd name="connsiteY57" fmla="*/ 1926909 h 6858000"/>
              <a:gd name="connsiteX58" fmla="*/ 864275 w 5362575"/>
              <a:gd name="connsiteY58" fmla="*/ 1962095 h 6858000"/>
              <a:gd name="connsiteX59" fmla="*/ 838941 w 5362575"/>
              <a:gd name="connsiteY59" fmla="*/ 1993059 h 6858000"/>
              <a:gd name="connsiteX60" fmla="*/ 810792 w 5362575"/>
              <a:gd name="connsiteY60" fmla="*/ 2025430 h 6858000"/>
              <a:gd name="connsiteX61" fmla="*/ 778420 w 5362575"/>
              <a:gd name="connsiteY61" fmla="*/ 2053579 h 6858000"/>
              <a:gd name="connsiteX62" fmla="*/ 743234 w 5362575"/>
              <a:gd name="connsiteY62" fmla="*/ 2080320 h 6858000"/>
              <a:gd name="connsiteX63" fmla="*/ 708048 w 5362575"/>
              <a:gd name="connsiteY63" fmla="*/ 2107062 h 6858000"/>
              <a:gd name="connsiteX64" fmla="*/ 672862 w 5362575"/>
              <a:gd name="connsiteY64" fmla="*/ 2133803 h 6858000"/>
              <a:gd name="connsiteX65" fmla="*/ 639083 w 5362575"/>
              <a:gd name="connsiteY65" fmla="*/ 2160545 h 6858000"/>
              <a:gd name="connsiteX66" fmla="*/ 606712 w 5362575"/>
              <a:gd name="connsiteY66" fmla="*/ 2190101 h 6858000"/>
              <a:gd name="connsiteX67" fmla="*/ 578563 w 5362575"/>
              <a:gd name="connsiteY67" fmla="*/ 2219658 h 6858000"/>
              <a:gd name="connsiteX68" fmla="*/ 554637 w 5362575"/>
              <a:gd name="connsiteY68" fmla="*/ 2253436 h 6858000"/>
              <a:gd name="connsiteX69" fmla="*/ 536340 w 5362575"/>
              <a:gd name="connsiteY69" fmla="*/ 2288622 h 6858000"/>
              <a:gd name="connsiteX70" fmla="*/ 523673 w 5362575"/>
              <a:gd name="connsiteY70" fmla="*/ 2330846 h 6858000"/>
              <a:gd name="connsiteX71" fmla="*/ 518043 w 5362575"/>
              <a:gd name="connsiteY71" fmla="*/ 2374477 h 6858000"/>
              <a:gd name="connsiteX72" fmla="*/ 516635 w 5362575"/>
              <a:gd name="connsiteY72" fmla="*/ 2419515 h 6858000"/>
              <a:gd name="connsiteX73" fmla="*/ 520858 w 5362575"/>
              <a:gd name="connsiteY73" fmla="*/ 2467368 h 6858000"/>
              <a:gd name="connsiteX74" fmla="*/ 526488 w 5362575"/>
              <a:gd name="connsiteY74" fmla="*/ 2515221 h 6858000"/>
              <a:gd name="connsiteX75" fmla="*/ 533525 w 5362575"/>
              <a:gd name="connsiteY75" fmla="*/ 2563074 h 6858000"/>
              <a:gd name="connsiteX76" fmla="*/ 539155 w 5362575"/>
              <a:gd name="connsiteY76" fmla="*/ 2610927 h 6858000"/>
              <a:gd name="connsiteX77" fmla="*/ 541970 w 5362575"/>
              <a:gd name="connsiteY77" fmla="*/ 2658781 h 6858000"/>
              <a:gd name="connsiteX78" fmla="*/ 541970 w 5362575"/>
              <a:gd name="connsiteY78" fmla="*/ 2705226 h 6858000"/>
              <a:gd name="connsiteX79" fmla="*/ 536340 w 5362575"/>
              <a:gd name="connsiteY79" fmla="*/ 2748857 h 6858000"/>
              <a:gd name="connsiteX80" fmla="*/ 525080 w 5362575"/>
              <a:gd name="connsiteY80" fmla="*/ 2792488 h 6858000"/>
              <a:gd name="connsiteX81" fmla="*/ 508191 w 5362575"/>
              <a:gd name="connsiteY81" fmla="*/ 2833304 h 6858000"/>
              <a:gd name="connsiteX82" fmla="*/ 487079 w 5362575"/>
              <a:gd name="connsiteY82" fmla="*/ 2875527 h 6858000"/>
              <a:gd name="connsiteX83" fmla="*/ 463153 w 5362575"/>
              <a:gd name="connsiteY83" fmla="*/ 2917751 h 6858000"/>
              <a:gd name="connsiteX84" fmla="*/ 437819 w 5362575"/>
              <a:gd name="connsiteY84" fmla="*/ 2959974 h 6858000"/>
              <a:gd name="connsiteX85" fmla="*/ 413892 w 5362575"/>
              <a:gd name="connsiteY85" fmla="*/ 3000790 h 6858000"/>
              <a:gd name="connsiteX86" fmla="*/ 392780 w 5362575"/>
              <a:gd name="connsiteY86" fmla="*/ 3044421 h 6858000"/>
              <a:gd name="connsiteX87" fmla="*/ 375891 w 5362575"/>
              <a:gd name="connsiteY87" fmla="*/ 3086644 h 6858000"/>
              <a:gd name="connsiteX88" fmla="*/ 364631 w 5362575"/>
              <a:gd name="connsiteY88" fmla="*/ 3130275 h 6858000"/>
              <a:gd name="connsiteX89" fmla="*/ 360409 w 5362575"/>
              <a:gd name="connsiteY89" fmla="*/ 3175313 h 6858000"/>
              <a:gd name="connsiteX90" fmla="*/ 364631 w 5362575"/>
              <a:gd name="connsiteY90" fmla="*/ 3220351 h 6858000"/>
              <a:gd name="connsiteX91" fmla="*/ 375891 w 5362575"/>
              <a:gd name="connsiteY91" fmla="*/ 3263982 h 6858000"/>
              <a:gd name="connsiteX92" fmla="*/ 392780 w 5362575"/>
              <a:gd name="connsiteY92" fmla="*/ 3306206 h 6858000"/>
              <a:gd name="connsiteX93" fmla="*/ 413892 w 5362575"/>
              <a:gd name="connsiteY93" fmla="*/ 3349836 h 6858000"/>
              <a:gd name="connsiteX94" fmla="*/ 437819 w 5362575"/>
              <a:gd name="connsiteY94" fmla="*/ 3390652 h 6858000"/>
              <a:gd name="connsiteX95" fmla="*/ 463153 w 5362575"/>
              <a:gd name="connsiteY95" fmla="*/ 3432876 h 6858000"/>
              <a:gd name="connsiteX96" fmla="*/ 487079 w 5362575"/>
              <a:gd name="connsiteY96" fmla="*/ 3475099 h 6858000"/>
              <a:gd name="connsiteX97" fmla="*/ 508191 w 5362575"/>
              <a:gd name="connsiteY97" fmla="*/ 3517322 h 6858000"/>
              <a:gd name="connsiteX98" fmla="*/ 525080 w 5362575"/>
              <a:gd name="connsiteY98" fmla="*/ 3558138 h 6858000"/>
              <a:gd name="connsiteX99" fmla="*/ 536340 w 5362575"/>
              <a:gd name="connsiteY99" fmla="*/ 3601769 h 6858000"/>
              <a:gd name="connsiteX100" fmla="*/ 541970 w 5362575"/>
              <a:gd name="connsiteY100" fmla="*/ 3645400 h 6858000"/>
              <a:gd name="connsiteX101" fmla="*/ 541970 w 5362575"/>
              <a:gd name="connsiteY101" fmla="*/ 3691846 h 6858000"/>
              <a:gd name="connsiteX102" fmla="*/ 539155 w 5362575"/>
              <a:gd name="connsiteY102" fmla="*/ 3739699 h 6858000"/>
              <a:gd name="connsiteX103" fmla="*/ 533525 w 5362575"/>
              <a:gd name="connsiteY103" fmla="*/ 3787552 h 6858000"/>
              <a:gd name="connsiteX104" fmla="*/ 526488 w 5362575"/>
              <a:gd name="connsiteY104" fmla="*/ 3835405 h 6858000"/>
              <a:gd name="connsiteX105" fmla="*/ 520858 w 5362575"/>
              <a:gd name="connsiteY105" fmla="*/ 3883258 h 6858000"/>
              <a:gd name="connsiteX106" fmla="*/ 516635 w 5362575"/>
              <a:gd name="connsiteY106" fmla="*/ 3931111 h 6858000"/>
              <a:gd name="connsiteX107" fmla="*/ 518043 w 5362575"/>
              <a:gd name="connsiteY107" fmla="*/ 3976150 h 6858000"/>
              <a:gd name="connsiteX108" fmla="*/ 523673 w 5362575"/>
              <a:gd name="connsiteY108" fmla="*/ 4019781 h 6858000"/>
              <a:gd name="connsiteX109" fmla="*/ 536340 w 5362575"/>
              <a:gd name="connsiteY109" fmla="*/ 4062004 h 6858000"/>
              <a:gd name="connsiteX110" fmla="*/ 554637 w 5362575"/>
              <a:gd name="connsiteY110" fmla="*/ 4097190 h 6858000"/>
              <a:gd name="connsiteX111" fmla="*/ 578563 w 5362575"/>
              <a:gd name="connsiteY111" fmla="*/ 4130969 h 6858000"/>
              <a:gd name="connsiteX112" fmla="*/ 606712 w 5362575"/>
              <a:gd name="connsiteY112" fmla="*/ 4160525 h 6858000"/>
              <a:gd name="connsiteX113" fmla="*/ 639083 w 5362575"/>
              <a:gd name="connsiteY113" fmla="*/ 4190081 h 6858000"/>
              <a:gd name="connsiteX114" fmla="*/ 672862 w 5362575"/>
              <a:gd name="connsiteY114" fmla="*/ 4216823 h 6858000"/>
              <a:gd name="connsiteX115" fmla="*/ 708048 w 5362575"/>
              <a:gd name="connsiteY115" fmla="*/ 4243564 h 6858000"/>
              <a:gd name="connsiteX116" fmla="*/ 743234 w 5362575"/>
              <a:gd name="connsiteY116" fmla="*/ 4270306 h 6858000"/>
              <a:gd name="connsiteX117" fmla="*/ 778420 w 5362575"/>
              <a:gd name="connsiteY117" fmla="*/ 4297047 h 6858000"/>
              <a:gd name="connsiteX118" fmla="*/ 810792 w 5362575"/>
              <a:gd name="connsiteY118" fmla="*/ 4325196 h 6858000"/>
              <a:gd name="connsiteX119" fmla="*/ 838941 w 5362575"/>
              <a:gd name="connsiteY119" fmla="*/ 4357567 h 6858000"/>
              <a:gd name="connsiteX120" fmla="*/ 864275 w 5362575"/>
              <a:gd name="connsiteY120" fmla="*/ 4388531 h 6858000"/>
              <a:gd name="connsiteX121" fmla="*/ 883979 w 5362575"/>
              <a:gd name="connsiteY121" fmla="*/ 4423717 h 6858000"/>
              <a:gd name="connsiteX122" fmla="*/ 900868 w 5362575"/>
              <a:gd name="connsiteY122" fmla="*/ 4461718 h 6858000"/>
              <a:gd name="connsiteX123" fmla="*/ 914943 w 5362575"/>
              <a:gd name="connsiteY123" fmla="*/ 4502534 h 6858000"/>
              <a:gd name="connsiteX124" fmla="*/ 927610 w 5362575"/>
              <a:gd name="connsiteY124" fmla="*/ 4544758 h 6858000"/>
              <a:gd name="connsiteX125" fmla="*/ 938869 w 5362575"/>
              <a:gd name="connsiteY125" fmla="*/ 4586981 h 6858000"/>
              <a:gd name="connsiteX126" fmla="*/ 950129 w 5362575"/>
              <a:gd name="connsiteY126" fmla="*/ 4630612 h 6858000"/>
              <a:gd name="connsiteX127" fmla="*/ 962796 w 5362575"/>
              <a:gd name="connsiteY127" fmla="*/ 4671428 h 6858000"/>
              <a:gd name="connsiteX128" fmla="*/ 976870 w 5362575"/>
              <a:gd name="connsiteY128" fmla="*/ 4712244 h 6858000"/>
              <a:gd name="connsiteX129" fmla="*/ 993760 w 5362575"/>
              <a:gd name="connsiteY129" fmla="*/ 4750245 h 6858000"/>
              <a:gd name="connsiteX130" fmla="*/ 1014871 w 5362575"/>
              <a:gd name="connsiteY130" fmla="*/ 4784024 h 6858000"/>
              <a:gd name="connsiteX131" fmla="*/ 1040205 w 5362575"/>
              <a:gd name="connsiteY131" fmla="*/ 4814987 h 6858000"/>
              <a:gd name="connsiteX132" fmla="*/ 1071169 w 5362575"/>
              <a:gd name="connsiteY132" fmla="*/ 4840321 h 6858000"/>
              <a:gd name="connsiteX133" fmla="*/ 1104948 w 5362575"/>
              <a:gd name="connsiteY133" fmla="*/ 4861433 h 6858000"/>
              <a:gd name="connsiteX134" fmla="*/ 1142949 w 5362575"/>
              <a:gd name="connsiteY134" fmla="*/ 4878322 h 6858000"/>
              <a:gd name="connsiteX135" fmla="*/ 1183765 w 5362575"/>
              <a:gd name="connsiteY135" fmla="*/ 4892397 h 6858000"/>
              <a:gd name="connsiteX136" fmla="*/ 1224581 w 5362575"/>
              <a:gd name="connsiteY136" fmla="*/ 4905064 h 6858000"/>
              <a:gd name="connsiteX137" fmla="*/ 1268212 w 5362575"/>
              <a:gd name="connsiteY137" fmla="*/ 4916323 h 6858000"/>
              <a:gd name="connsiteX138" fmla="*/ 1310435 w 5362575"/>
              <a:gd name="connsiteY138" fmla="*/ 4927583 h 6858000"/>
              <a:gd name="connsiteX139" fmla="*/ 1352658 w 5362575"/>
              <a:gd name="connsiteY139" fmla="*/ 4940250 h 6858000"/>
              <a:gd name="connsiteX140" fmla="*/ 1393474 w 5362575"/>
              <a:gd name="connsiteY140" fmla="*/ 4954324 h 6858000"/>
              <a:gd name="connsiteX141" fmla="*/ 1431475 w 5362575"/>
              <a:gd name="connsiteY141" fmla="*/ 4971214 h 6858000"/>
              <a:gd name="connsiteX142" fmla="*/ 1466661 w 5362575"/>
              <a:gd name="connsiteY142" fmla="*/ 4990918 h 6858000"/>
              <a:gd name="connsiteX143" fmla="*/ 1497625 w 5362575"/>
              <a:gd name="connsiteY143" fmla="*/ 5016252 h 6858000"/>
              <a:gd name="connsiteX144" fmla="*/ 1529996 w 5362575"/>
              <a:gd name="connsiteY144" fmla="*/ 5044401 h 6858000"/>
              <a:gd name="connsiteX145" fmla="*/ 1558145 w 5362575"/>
              <a:gd name="connsiteY145" fmla="*/ 5076772 h 6858000"/>
              <a:gd name="connsiteX146" fmla="*/ 1584887 w 5362575"/>
              <a:gd name="connsiteY146" fmla="*/ 5110551 h 6858000"/>
              <a:gd name="connsiteX147" fmla="*/ 1611628 w 5362575"/>
              <a:gd name="connsiteY147" fmla="*/ 5145737 h 6858000"/>
              <a:gd name="connsiteX148" fmla="*/ 1638370 w 5362575"/>
              <a:gd name="connsiteY148" fmla="*/ 5180923 h 6858000"/>
              <a:gd name="connsiteX149" fmla="*/ 1665111 w 5362575"/>
              <a:gd name="connsiteY149" fmla="*/ 5214702 h 6858000"/>
              <a:gd name="connsiteX150" fmla="*/ 1694668 w 5362575"/>
              <a:gd name="connsiteY150" fmla="*/ 5247073 h 6858000"/>
              <a:gd name="connsiteX151" fmla="*/ 1724224 w 5362575"/>
              <a:gd name="connsiteY151" fmla="*/ 5275222 h 6858000"/>
              <a:gd name="connsiteX152" fmla="*/ 1758003 w 5362575"/>
              <a:gd name="connsiteY152" fmla="*/ 5299149 h 6858000"/>
              <a:gd name="connsiteX153" fmla="*/ 1793189 w 5362575"/>
              <a:gd name="connsiteY153" fmla="*/ 5317446 h 6858000"/>
              <a:gd name="connsiteX154" fmla="*/ 1835412 w 5362575"/>
              <a:gd name="connsiteY154" fmla="*/ 5330113 h 6858000"/>
              <a:gd name="connsiteX155" fmla="*/ 1879043 w 5362575"/>
              <a:gd name="connsiteY155" fmla="*/ 5335742 h 6858000"/>
              <a:gd name="connsiteX156" fmla="*/ 1924081 w 5362575"/>
              <a:gd name="connsiteY156" fmla="*/ 5337150 h 6858000"/>
              <a:gd name="connsiteX157" fmla="*/ 1971934 w 5362575"/>
              <a:gd name="connsiteY157" fmla="*/ 5332927 h 6858000"/>
              <a:gd name="connsiteX158" fmla="*/ 2019788 w 5362575"/>
              <a:gd name="connsiteY158" fmla="*/ 5327298 h 6858000"/>
              <a:gd name="connsiteX159" fmla="*/ 2067641 w 5362575"/>
              <a:gd name="connsiteY159" fmla="*/ 5320260 h 6858000"/>
              <a:gd name="connsiteX160" fmla="*/ 2115494 w 5362575"/>
              <a:gd name="connsiteY160" fmla="*/ 5314631 h 6858000"/>
              <a:gd name="connsiteX161" fmla="*/ 2163347 w 5362575"/>
              <a:gd name="connsiteY161" fmla="*/ 5311816 h 6858000"/>
              <a:gd name="connsiteX162" fmla="*/ 2209793 w 5362575"/>
              <a:gd name="connsiteY162" fmla="*/ 5311816 h 6858000"/>
              <a:gd name="connsiteX163" fmla="*/ 2253424 w 5362575"/>
              <a:gd name="connsiteY163" fmla="*/ 5317446 h 6858000"/>
              <a:gd name="connsiteX164" fmla="*/ 2297055 w 5362575"/>
              <a:gd name="connsiteY164" fmla="*/ 5328705 h 6858000"/>
              <a:gd name="connsiteX165" fmla="*/ 2339278 w 5362575"/>
              <a:gd name="connsiteY165" fmla="*/ 5345594 h 6858000"/>
              <a:gd name="connsiteX166" fmla="*/ 2381501 w 5362575"/>
              <a:gd name="connsiteY166" fmla="*/ 5368114 h 6858000"/>
              <a:gd name="connsiteX167" fmla="*/ 2423725 w 5362575"/>
              <a:gd name="connsiteY167" fmla="*/ 5390633 h 6858000"/>
              <a:gd name="connsiteX168" fmla="*/ 2465948 w 5362575"/>
              <a:gd name="connsiteY168" fmla="*/ 5415967 h 6858000"/>
              <a:gd name="connsiteX169" fmla="*/ 2506764 w 5362575"/>
              <a:gd name="connsiteY169" fmla="*/ 5439893 h 6858000"/>
              <a:gd name="connsiteX170" fmla="*/ 2550395 w 5362575"/>
              <a:gd name="connsiteY170" fmla="*/ 5461005 h 6858000"/>
              <a:gd name="connsiteX171" fmla="*/ 2592618 w 5362575"/>
              <a:gd name="connsiteY171" fmla="*/ 5477894 h 6858000"/>
              <a:gd name="connsiteX172" fmla="*/ 2636249 w 5362575"/>
              <a:gd name="connsiteY172" fmla="*/ 5489154 h 6858000"/>
              <a:gd name="connsiteX173" fmla="*/ 2681287 w 5362575"/>
              <a:gd name="connsiteY173" fmla="*/ 5493376 h 6858000"/>
              <a:gd name="connsiteX174" fmla="*/ 2726325 w 5362575"/>
              <a:gd name="connsiteY174" fmla="*/ 5489154 h 6858000"/>
              <a:gd name="connsiteX175" fmla="*/ 2769956 w 5362575"/>
              <a:gd name="connsiteY175" fmla="*/ 5477894 h 6858000"/>
              <a:gd name="connsiteX176" fmla="*/ 2812180 w 5362575"/>
              <a:gd name="connsiteY176" fmla="*/ 5461005 h 6858000"/>
              <a:gd name="connsiteX177" fmla="*/ 2855810 w 5362575"/>
              <a:gd name="connsiteY177" fmla="*/ 5439893 h 6858000"/>
              <a:gd name="connsiteX178" fmla="*/ 2896626 w 5362575"/>
              <a:gd name="connsiteY178" fmla="*/ 5415967 h 6858000"/>
              <a:gd name="connsiteX179" fmla="*/ 2938850 w 5362575"/>
              <a:gd name="connsiteY179" fmla="*/ 5390633 h 6858000"/>
              <a:gd name="connsiteX180" fmla="*/ 2981073 w 5362575"/>
              <a:gd name="connsiteY180" fmla="*/ 5368114 h 6858000"/>
              <a:gd name="connsiteX181" fmla="*/ 3023296 w 5362575"/>
              <a:gd name="connsiteY181" fmla="*/ 5345594 h 6858000"/>
              <a:gd name="connsiteX182" fmla="*/ 3064112 w 5362575"/>
              <a:gd name="connsiteY182" fmla="*/ 5328705 h 6858000"/>
              <a:gd name="connsiteX183" fmla="*/ 3109151 w 5362575"/>
              <a:gd name="connsiteY183" fmla="*/ 5317446 h 6858000"/>
              <a:gd name="connsiteX184" fmla="*/ 3152781 w 5362575"/>
              <a:gd name="connsiteY184" fmla="*/ 5311816 h 6858000"/>
              <a:gd name="connsiteX185" fmla="*/ 3199227 w 5362575"/>
              <a:gd name="connsiteY185" fmla="*/ 5311816 h 6858000"/>
              <a:gd name="connsiteX186" fmla="*/ 3247080 w 5362575"/>
              <a:gd name="connsiteY186" fmla="*/ 5314631 h 6858000"/>
              <a:gd name="connsiteX187" fmla="*/ 3294933 w 5362575"/>
              <a:gd name="connsiteY187" fmla="*/ 5320260 h 6858000"/>
              <a:gd name="connsiteX188" fmla="*/ 3342787 w 5362575"/>
              <a:gd name="connsiteY188" fmla="*/ 5327298 h 6858000"/>
              <a:gd name="connsiteX189" fmla="*/ 3390640 w 5362575"/>
              <a:gd name="connsiteY189" fmla="*/ 5332927 h 6858000"/>
              <a:gd name="connsiteX190" fmla="*/ 3438493 w 5362575"/>
              <a:gd name="connsiteY190" fmla="*/ 5337150 h 6858000"/>
              <a:gd name="connsiteX191" fmla="*/ 3483531 w 5362575"/>
              <a:gd name="connsiteY191" fmla="*/ 5335742 h 6858000"/>
              <a:gd name="connsiteX192" fmla="*/ 3527162 w 5362575"/>
              <a:gd name="connsiteY192" fmla="*/ 5330113 h 6858000"/>
              <a:gd name="connsiteX193" fmla="*/ 3569385 w 5362575"/>
              <a:gd name="connsiteY193" fmla="*/ 5317446 h 6858000"/>
              <a:gd name="connsiteX194" fmla="*/ 3604572 w 5362575"/>
              <a:gd name="connsiteY194" fmla="*/ 5299149 h 6858000"/>
              <a:gd name="connsiteX195" fmla="*/ 3638350 w 5362575"/>
              <a:gd name="connsiteY195" fmla="*/ 5275222 h 6858000"/>
              <a:gd name="connsiteX196" fmla="*/ 3667907 w 5362575"/>
              <a:gd name="connsiteY196" fmla="*/ 5247073 h 6858000"/>
              <a:gd name="connsiteX197" fmla="*/ 3697463 w 5362575"/>
              <a:gd name="connsiteY197" fmla="*/ 5214702 h 6858000"/>
              <a:gd name="connsiteX198" fmla="*/ 3724204 w 5362575"/>
              <a:gd name="connsiteY198" fmla="*/ 5180923 h 6858000"/>
              <a:gd name="connsiteX199" fmla="*/ 3750946 w 5362575"/>
              <a:gd name="connsiteY199" fmla="*/ 5145737 h 6858000"/>
              <a:gd name="connsiteX200" fmla="*/ 3777687 w 5362575"/>
              <a:gd name="connsiteY200" fmla="*/ 5110551 h 6858000"/>
              <a:gd name="connsiteX201" fmla="*/ 3804429 w 5362575"/>
              <a:gd name="connsiteY201" fmla="*/ 5076772 h 6858000"/>
              <a:gd name="connsiteX202" fmla="*/ 3832578 w 5362575"/>
              <a:gd name="connsiteY202" fmla="*/ 5044401 h 6858000"/>
              <a:gd name="connsiteX203" fmla="*/ 3864949 w 5362575"/>
              <a:gd name="connsiteY203" fmla="*/ 5016252 h 6858000"/>
              <a:gd name="connsiteX204" fmla="*/ 3895913 w 5362575"/>
              <a:gd name="connsiteY204" fmla="*/ 4990918 h 6858000"/>
              <a:gd name="connsiteX205" fmla="*/ 3931099 w 5362575"/>
              <a:gd name="connsiteY205" fmla="*/ 4971214 h 6858000"/>
              <a:gd name="connsiteX206" fmla="*/ 3969100 w 5362575"/>
              <a:gd name="connsiteY206" fmla="*/ 4954324 h 6858000"/>
              <a:gd name="connsiteX207" fmla="*/ 4009916 w 5362575"/>
              <a:gd name="connsiteY207" fmla="*/ 4940250 h 6858000"/>
              <a:gd name="connsiteX208" fmla="*/ 4052139 w 5362575"/>
              <a:gd name="connsiteY208" fmla="*/ 4927583 h 6858000"/>
              <a:gd name="connsiteX209" fmla="*/ 4094363 w 5362575"/>
              <a:gd name="connsiteY209" fmla="*/ 4916323 h 6858000"/>
              <a:gd name="connsiteX210" fmla="*/ 4137993 w 5362575"/>
              <a:gd name="connsiteY210" fmla="*/ 4905064 h 6858000"/>
              <a:gd name="connsiteX211" fmla="*/ 4178809 w 5362575"/>
              <a:gd name="connsiteY211" fmla="*/ 4892397 h 6858000"/>
              <a:gd name="connsiteX212" fmla="*/ 4219625 w 5362575"/>
              <a:gd name="connsiteY212" fmla="*/ 4878322 h 6858000"/>
              <a:gd name="connsiteX213" fmla="*/ 4257626 w 5362575"/>
              <a:gd name="connsiteY213" fmla="*/ 4861433 h 6858000"/>
              <a:gd name="connsiteX214" fmla="*/ 4291405 w 5362575"/>
              <a:gd name="connsiteY214" fmla="*/ 4840321 h 6858000"/>
              <a:gd name="connsiteX215" fmla="*/ 4322369 w 5362575"/>
              <a:gd name="connsiteY215" fmla="*/ 4814987 h 6858000"/>
              <a:gd name="connsiteX216" fmla="*/ 4347703 w 5362575"/>
              <a:gd name="connsiteY216" fmla="*/ 4784024 h 6858000"/>
              <a:gd name="connsiteX217" fmla="*/ 4368815 w 5362575"/>
              <a:gd name="connsiteY217" fmla="*/ 4750245 h 6858000"/>
              <a:gd name="connsiteX218" fmla="*/ 4385704 w 5362575"/>
              <a:gd name="connsiteY218" fmla="*/ 4712244 h 6858000"/>
              <a:gd name="connsiteX219" fmla="*/ 4399778 w 5362575"/>
              <a:gd name="connsiteY219" fmla="*/ 4671428 h 6858000"/>
              <a:gd name="connsiteX220" fmla="*/ 4412445 w 5362575"/>
              <a:gd name="connsiteY220" fmla="*/ 4630612 h 6858000"/>
              <a:gd name="connsiteX221" fmla="*/ 4423705 w 5362575"/>
              <a:gd name="connsiteY221" fmla="*/ 4586981 h 6858000"/>
              <a:gd name="connsiteX222" fmla="*/ 4434964 w 5362575"/>
              <a:gd name="connsiteY222" fmla="*/ 4544758 h 6858000"/>
              <a:gd name="connsiteX223" fmla="*/ 4447632 w 5362575"/>
              <a:gd name="connsiteY223" fmla="*/ 4502534 h 6858000"/>
              <a:gd name="connsiteX224" fmla="*/ 4461706 w 5362575"/>
              <a:gd name="connsiteY224" fmla="*/ 4461718 h 6858000"/>
              <a:gd name="connsiteX225" fmla="*/ 4478595 w 5362575"/>
              <a:gd name="connsiteY225" fmla="*/ 4423717 h 6858000"/>
              <a:gd name="connsiteX226" fmla="*/ 4498300 w 5362575"/>
              <a:gd name="connsiteY226" fmla="*/ 4388531 h 6858000"/>
              <a:gd name="connsiteX227" fmla="*/ 4523634 w 5362575"/>
              <a:gd name="connsiteY227" fmla="*/ 4357567 h 6858000"/>
              <a:gd name="connsiteX228" fmla="*/ 4551782 w 5362575"/>
              <a:gd name="connsiteY228" fmla="*/ 4325196 h 6858000"/>
              <a:gd name="connsiteX229" fmla="*/ 4584154 w 5362575"/>
              <a:gd name="connsiteY229" fmla="*/ 4297047 h 6858000"/>
              <a:gd name="connsiteX230" fmla="*/ 4617933 w 5362575"/>
              <a:gd name="connsiteY230" fmla="*/ 4270306 h 6858000"/>
              <a:gd name="connsiteX231" fmla="*/ 4654526 w 5362575"/>
              <a:gd name="connsiteY231" fmla="*/ 4243564 h 6858000"/>
              <a:gd name="connsiteX232" fmla="*/ 4689712 w 5362575"/>
              <a:gd name="connsiteY232" fmla="*/ 4216823 h 6858000"/>
              <a:gd name="connsiteX233" fmla="*/ 4723491 w 5362575"/>
              <a:gd name="connsiteY233" fmla="*/ 4190081 h 6858000"/>
              <a:gd name="connsiteX234" fmla="*/ 4755862 w 5362575"/>
              <a:gd name="connsiteY234" fmla="*/ 4160525 h 6858000"/>
              <a:gd name="connsiteX235" fmla="*/ 4784011 w 5362575"/>
              <a:gd name="connsiteY235" fmla="*/ 4130969 h 6858000"/>
              <a:gd name="connsiteX236" fmla="*/ 4807938 w 5362575"/>
              <a:gd name="connsiteY236" fmla="*/ 4097190 h 6858000"/>
              <a:gd name="connsiteX237" fmla="*/ 4826235 w 5362575"/>
              <a:gd name="connsiteY237" fmla="*/ 4062004 h 6858000"/>
              <a:gd name="connsiteX238" fmla="*/ 4838902 w 5362575"/>
              <a:gd name="connsiteY238" fmla="*/ 4019781 h 6858000"/>
              <a:gd name="connsiteX239" fmla="*/ 4844531 w 5362575"/>
              <a:gd name="connsiteY239" fmla="*/ 3976150 h 6858000"/>
              <a:gd name="connsiteX240" fmla="*/ 4845939 w 5362575"/>
              <a:gd name="connsiteY240" fmla="*/ 3931111 h 6858000"/>
              <a:gd name="connsiteX241" fmla="*/ 4841716 w 5362575"/>
              <a:gd name="connsiteY241" fmla="*/ 3883258 h 6858000"/>
              <a:gd name="connsiteX242" fmla="*/ 4836087 w 5362575"/>
              <a:gd name="connsiteY242" fmla="*/ 3835405 h 6858000"/>
              <a:gd name="connsiteX243" fmla="*/ 4829049 w 5362575"/>
              <a:gd name="connsiteY243" fmla="*/ 3787552 h 6858000"/>
              <a:gd name="connsiteX244" fmla="*/ 4823420 w 5362575"/>
              <a:gd name="connsiteY244" fmla="*/ 3739699 h 6858000"/>
              <a:gd name="connsiteX245" fmla="*/ 4820605 w 5362575"/>
              <a:gd name="connsiteY245" fmla="*/ 3691846 h 6858000"/>
              <a:gd name="connsiteX246" fmla="*/ 4820605 w 5362575"/>
              <a:gd name="connsiteY246" fmla="*/ 3645400 h 6858000"/>
              <a:gd name="connsiteX247" fmla="*/ 4826235 w 5362575"/>
              <a:gd name="connsiteY247" fmla="*/ 3601769 h 6858000"/>
              <a:gd name="connsiteX248" fmla="*/ 4837494 w 5362575"/>
              <a:gd name="connsiteY248" fmla="*/ 3558138 h 6858000"/>
              <a:gd name="connsiteX249" fmla="*/ 4854383 w 5362575"/>
              <a:gd name="connsiteY249" fmla="*/ 3517322 h 6858000"/>
              <a:gd name="connsiteX250" fmla="*/ 4876903 w 5362575"/>
              <a:gd name="connsiteY250" fmla="*/ 3475099 h 6858000"/>
              <a:gd name="connsiteX251" fmla="*/ 4899422 w 5362575"/>
              <a:gd name="connsiteY251" fmla="*/ 3432876 h 6858000"/>
              <a:gd name="connsiteX252" fmla="*/ 4924756 w 5362575"/>
              <a:gd name="connsiteY252" fmla="*/ 3390652 h 6858000"/>
              <a:gd name="connsiteX253" fmla="*/ 4948682 w 5362575"/>
              <a:gd name="connsiteY253" fmla="*/ 3349836 h 6858000"/>
              <a:gd name="connsiteX254" fmla="*/ 4969794 w 5362575"/>
              <a:gd name="connsiteY254" fmla="*/ 3306206 h 6858000"/>
              <a:gd name="connsiteX255" fmla="*/ 4986683 w 5362575"/>
              <a:gd name="connsiteY255" fmla="*/ 3263982 h 6858000"/>
              <a:gd name="connsiteX256" fmla="*/ 4997943 w 5362575"/>
              <a:gd name="connsiteY256" fmla="*/ 3220351 h 6858000"/>
              <a:gd name="connsiteX257" fmla="*/ 5002165 w 5362575"/>
              <a:gd name="connsiteY257" fmla="*/ 3175313 h 6858000"/>
              <a:gd name="connsiteX258" fmla="*/ 4997943 w 5362575"/>
              <a:gd name="connsiteY258" fmla="*/ 3130275 h 6858000"/>
              <a:gd name="connsiteX259" fmla="*/ 4986683 w 5362575"/>
              <a:gd name="connsiteY259" fmla="*/ 3086644 h 6858000"/>
              <a:gd name="connsiteX260" fmla="*/ 4969794 w 5362575"/>
              <a:gd name="connsiteY260" fmla="*/ 3044421 h 6858000"/>
              <a:gd name="connsiteX261" fmla="*/ 4948682 w 5362575"/>
              <a:gd name="connsiteY261" fmla="*/ 3000790 h 6858000"/>
              <a:gd name="connsiteX262" fmla="*/ 4924756 w 5362575"/>
              <a:gd name="connsiteY262" fmla="*/ 2959974 h 6858000"/>
              <a:gd name="connsiteX263" fmla="*/ 4899422 w 5362575"/>
              <a:gd name="connsiteY263" fmla="*/ 2917751 h 6858000"/>
              <a:gd name="connsiteX264" fmla="*/ 4876903 w 5362575"/>
              <a:gd name="connsiteY264" fmla="*/ 2875527 h 6858000"/>
              <a:gd name="connsiteX265" fmla="*/ 4854383 w 5362575"/>
              <a:gd name="connsiteY265" fmla="*/ 2833304 h 6858000"/>
              <a:gd name="connsiteX266" fmla="*/ 4837494 w 5362575"/>
              <a:gd name="connsiteY266" fmla="*/ 2792488 h 6858000"/>
              <a:gd name="connsiteX267" fmla="*/ 4826235 w 5362575"/>
              <a:gd name="connsiteY267" fmla="*/ 2748857 h 6858000"/>
              <a:gd name="connsiteX268" fmla="*/ 4820605 w 5362575"/>
              <a:gd name="connsiteY268" fmla="*/ 2705226 h 6858000"/>
              <a:gd name="connsiteX269" fmla="*/ 4820605 w 5362575"/>
              <a:gd name="connsiteY269" fmla="*/ 2658781 h 6858000"/>
              <a:gd name="connsiteX270" fmla="*/ 4823420 w 5362575"/>
              <a:gd name="connsiteY270" fmla="*/ 2610927 h 6858000"/>
              <a:gd name="connsiteX271" fmla="*/ 4829049 w 5362575"/>
              <a:gd name="connsiteY271" fmla="*/ 2563074 h 6858000"/>
              <a:gd name="connsiteX272" fmla="*/ 4836087 w 5362575"/>
              <a:gd name="connsiteY272" fmla="*/ 2515221 h 6858000"/>
              <a:gd name="connsiteX273" fmla="*/ 4841716 w 5362575"/>
              <a:gd name="connsiteY273" fmla="*/ 2467368 h 6858000"/>
              <a:gd name="connsiteX274" fmla="*/ 4845939 w 5362575"/>
              <a:gd name="connsiteY274" fmla="*/ 2419515 h 6858000"/>
              <a:gd name="connsiteX275" fmla="*/ 4844531 w 5362575"/>
              <a:gd name="connsiteY275" fmla="*/ 2374477 h 6858000"/>
              <a:gd name="connsiteX276" fmla="*/ 4838902 w 5362575"/>
              <a:gd name="connsiteY276" fmla="*/ 2330846 h 6858000"/>
              <a:gd name="connsiteX277" fmla="*/ 4826235 w 5362575"/>
              <a:gd name="connsiteY277" fmla="*/ 2288622 h 6858000"/>
              <a:gd name="connsiteX278" fmla="*/ 4807938 w 5362575"/>
              <a:gd name="connsiteY278" fmla="*/ 2253436 h 6858000"/>
              <a:gd name="connsiteX279" fmla="*/ 4784011 w 5362575"/>
              <a:gd name="connsiteY279" fmla="*/ 2219658 h 6858000"/>
              <a:gd name="connsiteX280" fmla="*/ 4755862 w 5362575"/>
              <a:gd name="connsiteY280" fmla="*/ 2190101 h 6858000"/>
              <a:gd name="connsiteX281" fmla="*/ 4723491 w 5362575"/>
              <a:gd name="connsiteY281" fmla="*/ 2160545 h 6858000"/>
              <a:gd name="connsiteX282" fmla="*/ 4689712 w 5362575"/>
              <a:gd name="connsiteY282" fmla="*/ 2133803 h 6858000"/>
              <a:gd name="connsiteX283" fmla="*/ 4654526 w 5362575"/>
              <a:gd name="connsiteY283" fmla="*/ 2107062 h 6858000"/>
              <a:gd name="connsiteX284" fmla="*/ 4617933 w 5362575"/>
              <a:gd name="connsiteY284" fmla="*/ 2080320 h 6858000"/>
              <a:gd name="connsiteX285" fmla="*/ 4584154 w 5362575"/>
              <a:gd name="connsiteY285" fmla="*/ 2053579 h 6858000"/>
              <a:gd name="connsiteX286" fmla="*/ 4551782 w 5362575"/>
              <a:gd name="connsiteY286" fmla="*/ 2025430 h 6858000"/>
              <a:gd name="connsiteX287" fmla="*/ 4523634 w 5362575"/>
              <a:gd name="connsiteY287" fmla="*/ 1993059 h 6858000"/>
              <a:gd name="connsiteX288" fmla="*/ 4498300 w 5362575"/>
              <a:gd name="connsiteY288" fmla="*/ 1962095 h 6858000"/>
              <a:gd name="connsiteX289" fmla="*/ 4478595 w 5362575"/>
              <a:gd name="connsiteY289" fmla="*/ 1926909 h 6858000"/>
              <a:gd name="connsiteX290" fmla="*/ 4461706 w 5362575"/>
              <a:gd name="connsiteY290" fmla="*/ 1888908 h 6858000"/>
              <a:gd name="connsiteX291" fmla="*/ 4447632 w 5362575"/>
              <a:gd name="connsiteY291" fmla="*/ 1848092 h 6858000"/>
              <a:gd name="connsiteX292" fmla="*/ 4434964 w 5362575"/>
              <a:gd name="connsiteY292" fmla="*/ 1805868 h 6858000"/>
              <a:gd name="connsiteX293" fmla="*/ 4423705 w 5362575"/>
              <a:gd name="connsiteY293" fmla="*/ 1763645 h 6858000"/>
              <a:gd name="connsiteX294" fmla="*/ 4412445 w 5362575"/>
              <a:gd name="connsiteY294" fmla="*/ 1720014 h 6858000"/>
              <a:gd name="connsiteX295" fmla="*/ 4399778 w 5362575"/>
              <a:gd name="connsiteY295" fmla="*/ 1679198 h 6858000"/>
              <a:gd name="connsiteX296" fmla="*/ 4385704 w 5362575"/>
              <a:gd name="connsiteY296" fmla="*/ 1638382 h 6858000"/>
              <a:gd name="connsiteX297" fmla="*/ 4368815 w 5362575"/>
              <a:gd name="connsiteY297" fmla="*/ 1600381 h 6858000"/>
              <a:gd name="connsiteX298" fmla="*/ 4347703 w 5362575"/>
              <a:gd name="connsiteY298" fmla="*/ 1566603 h 6858000"/>
              <a:gd name="connsiteX299" fmla="*/ 4322369 w 5362575"/>
              <a:gd name="connsiteY299" fmla="*/ 1535639 h 6858000"/>
              <a:gd name="connsiteX300" fmla="*/ 4291405 w 5362575"/>
              <a:gd name="connsiteY300" fmla="*/ 1510305 h 6858000"/>
              <a:gd name="connsiteX301" fmla="*/ 4257626 w 5362575"/>
              <a:gd name="connsiteY301" fmla="*/ 1489193 h 6858000"/>
              <a:gd name="connsiteX302" fmla="*/ 4219625 w 5362575"/>
              <a:gd name="connsiteY302" fmla="*/ 1472304 h 6858000"/>
              <a:gd name="connsiteX303" fmla="*/ 4178809 w 5362575"/>
              <a:gd name="connsiteY303" fmla="*/ 1458229 h 6858000"/>
              <a:gd name="connsiteX304" fmla="*/ 4137993 w 5362575"/>
              <a:gd name="connsiteY304" fmla="*/ 1445562 h 6858000"/>
              <a:gd name="connsiteX305" fmla="*/ 4094363 w 5362575"/>
              <a:gd name="connsiteY305" fmla="*/ 1434303 h 6858000"/>
              <a:gd name="connsiteX306" fmla="*/ 4052139 w 5362575"/>
              <a:gd name="connsiteY306" fmla="*/ 1423043 h 6858000"/>
              <a:gd name="connsiteX307" fmla="*/ 4009916 w 5362575"/>
              <a:gd name="connsiteY307" fmla="*/ 1410376 h 6858000"/>
              <a:gd name="connsiteX308" fmla="*/ 3969100 w 5362575"/>
              <a:gd name="connsiteY308" fmla="*/ 1396302 h 6858000"/>
              <a:gd name="connsiteX309" fmla="*/ 3931099 w 5362575"/>
              <a:gd name="connsiteY309" fmla="*/ 1379412 h 6858000"/>
              <a:gd name="connsiteX310" fmla="*/ 3895913 w 5362575"/>
              <a:gd name="connsiteY310" fmla="*/ 1359708 h 6858000"/>
              <a:gd name="connsiteX311" fmla="*/ 3864949 w 5362575"/>
              <a:gd name="connsiteY311" fmla="*/ 1334374 h 6858000"/>
              <a:gd name="connsiteX312" fmla="*/ 3832578 w 5362575"/>
              <a:gd name="connsiteY312" fmla="*/ 1306225 h 6858000"/>
              <a:gd name="connsiteX313" fmla="*/ 3804429 w 5362575"/>
              <a:gd name="connsiteY313" fmla="*/ 1273854 h 6858000"/>
              <a:gd name="connsiteX314" fmla="*/ 3777687 w 5362575"/>
              <a:gd name="connsiteY314" fmla="*/ 1240075 h 6858000"/>
              <a:gd name="connsiteX315" fmla="*/ 3750946 w 5362575"/>
              <a:gd name="connsiteY315" fmla="*/ 1204889 h 6858000"/>
              <a:gd name="connsiteX316" fmla="*/ 3724204 w 5362575"/>
              <a:gd name="connsiteY316" fmla="*/ 1169703 h 6858000"/>
              <a:gd name="connsiteX317" fmla="*/ 3697463 w 5362575"/>
              <a:gd name="connsiteY317" fmla="*/ 1135924 h 6858000"/>
              <a:gd name="connsiteX318" fmla="*/ 3667907 w 5362575"/>
              <a:gd name="connsiteY318" fmla="*/ 1103553 h 6858000"/>
              <a:gd name="connsiteX319" fmla="*/ 3638350 w 5362575"/>
              <a:gd name="connsiteY319" fmla="*/ 1075404 h 6858000"/>
              <a:gd name="connsiteX320" fmla="*/ 3604572 w 5362575"/>
              <a:gd name="connsiteY320" fmla="*/ 1051478 h 6858000"/>
              <a:gd name="connsiteX321" fmla="*/ 3569385 w 5362575"/>
              <a:gd name="connsiteY321" fmla="*/ 1033181 h 6858000"/>
              <a:gd name="connsiteX322" fmla="*/ 3527162 w 5362575"/>
              <a:gd name="connsiteY322" fmla="*/ 1020514 h 6858000"/>
              <a:gd name="connsiteX323" fmla="*/ 3483531 w 5362575"/>
              <a:gd name="connsiteY323" fmla="*/ 1014884 h 6858000"/>
              <a:gd name="connsiteX324" fmla="*/ 3438493 w 5362575"/>
              <a:gd name="connsiteY324" fmla="*/ 1013477 h 6858000"/>
              <a:gd name="connsiteX325" fmla="*/ 3390640 w 5362575"/>
              <a:gd name="connsiteY325" fmla="*/ 1017699 h 6858000"/>
              <a:gd name="connsiteX326" fmla="*/ 3342787 w 5362575"/>
              <a:gd name="connsiteY326" fmla="*/ 1023329 h 6858000"/>
              <a:gd name="connsiteX327" fmla="*/ 3294933 w 5362575"/>
              <a:gd name="connsiteY327" fmla="*/ 1030366 h 6858000"/>
              <a:gd name="connsiteX328" fmla="*/ 3247080 w 5362575"/>
              <a:gd name="connsiteY328" fmla="*/ 1035996 h 6858000"/>
              <a:gd name="connsiteX329" fmla="*/ 3199227 w 5362575"/>
              <a:gd name="connsiteY329" fmla="*/ 1038811 h 6858000"/>
              <a:gd name="connsiteX330" fmla="*/ 3152781 w 5362575"/>
              <a:gd name="connsiteY330" fmla="*/ 1038811 h 6858000"/>
              <a:gd name="connsiteX331" fmla="*/ 3109151 w 5362575"/>
              <a:gd name="connsiteY331" fmla="*/ 1033181 h 6858000"/>
              <a:gd name="connsiteX332" fmla="*/ 3064112 w 5362575"/>
              <a:gd name="connsiteY332" fmla="*/ 1021921 h 6858000"/>
              <a:gd name="connsiteX333" fmla="*/ 3023296 w 5362575"/>
              <a:gd name="connsiteY333" fmla="*/ 1005032 h 6858000"/>
              <a:gd name="connsiteX334" fmla="*/ 2981073 w 5362575"/>
              <a:gd name="connsiteY334" fmla="*/ 982513 h 6858000"/>
              <a:gd name="connsiteX335" fmla="*/ 2938850 w 5362575"/>
              <a:gd name="connsiteY335" fmla="*/ 959994 h 6858000"/>
              <a:gd name="connsiteX336" fmla="*/ 2896626 w 5362575"/>
              <a:gd name="connsiteY336" fmla="*/ 934660 h 6858000"/>
              <a:gd name="connsiteX337" fmla="*/ 2855810 w 5362575"/>
              <a:gd name="connsiteY337" fmla="*/ 910733 h 6858000"/>
              <a:gd name="connsiteX338" fmla="*/ 2812180 w 5362575"/>
              <a:gd name="connsiteY338" fmla="*/ 889621 h 6858000"/>
              <a:gd name="connsiteX339" fmla="*/ 2769956 w 5362575"/>
              <a:gd name="connsiteY339" fmla="*/ 872732 h 6858000"/>
              <a:gd name="connsiteX340" fmla="*/ 2726325 w 5362575"/>
              <a:gd name="connsiteY340" fmla="*/ 861472 h 6858000"/>
              <a:gd name="connsiteX341" fmla="*/ 2681287 w 5362575"/>
              <a:gd name="connsiteY341" fmla="*/ 857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5362575" h="6858000">
                <a:moveTo>
                  <a:pt x="0" y="0"/>
                </a:moveTo>
                <a:lnTo>
                  <a:pt x="5362575" y="0"/>
                </a:lnTo>
                <a:lnTo>
                  <a:pt x="5362575" y="6858000"/>
                </a:lnTo>
                <a:lnTo>
                  <a:pt x="0" y="6858000"/>
                </a:lnTo>
                <a:lnTo>
                  <a:pt x="0" y="0"/>
                </a:lnTo>
                <a:close/>
                <a:moveTo>
                  <a:pt x="2681287" y="857250"/>
                </a:moveTo>
                <a:lnTo>
                  <a:pt x="2636249" y="861472"/>
                </a:lnTo>
                <a:lnTo>
                  <a:pt x="2592618" y="872732"/>
                </a:lnTo>
                <a:lnTo>
                  <a:pt x="2550395" y="889621"/>
                </a:lnTo>
                <a:lnTo>
                  <a:pt x="2506764" y="910733"/>
                </a:lnTo>
                <a:lnTo>
                  <a:pt x="2465948" y="934660"/>
                </a:lnTo>
                <a:lnTo>
                  <a:pt x="2423725" y="959994"/>
                </a:lnTo>
                <a:lnTo>
                  <a:pt x="2381501" y="982513"/>
                </a:lnTo>
                <a:lnTo>
                  <a:pt x="2339278" y="1005032"/>
                </a:lnTo>
                <a:lnTo>
                  <a:pt x="2297055" y="1021921"/>
                </a:lnTo>
                <a:lnTo>
                  <a:pt x="2253424" y="1033181"/>
                </a:lnTo>
                <a:lnTo>
                  <a:pt x="2209793" y="1038811"/>
                </a:lnTo>
                <a:lnTo>
                  <a:pt x="2163347" y="1038811"/>
                </a:lnTo>
                <a:lnTo>
                  <a:pt x="2115494" y="1035996"/>
                </a:lnTo>
                <a:lnTo>
                  <a:pt x="2067641" y="1030366"/>
                </a:lnTo>
                <a:lnTo>
                  <a:pt x="2019788" y="1023329"/>
                </a:lnTo>
                <a:lnTo>
                  <a:pt x="1971934" y="1017699"/>
                </a:lnTo>
                <a:lnTo>
                  <a:pt x="1924081" y="1013477"/>
                </a:lnTo>
                <a:lnTo>
                  <a:pt x="1879043" y="1014884"/>
                </a:lnTo>
                <a:lnTo>
                  <a:pt x="1835412" y="1020514"/>
                </a:lnTo>
                <a:lnTo>
                  <a:pt x="1793189" y="1033181"/>
                </a:lnTo>
                <a:lnTo>
                  <a:pt x="1758003" y="1051478"/>
                </a:lnTo>
                <a:lnTo>
                  <a:pt x="1724224" y="1075404"/>
                </a:lnTo>
                <a:lnTo>
                  <a:pt x="1694668" y="1103553"/>
                </a:lnTo>
                <a:lnTo>
                  <a:pt x="1665111" y="1135924"/>
                </a:lnTo>
                <a:lnTo>
                  <a:pt x="1638370" y="1169703"/>
                </a:lnTo>
                <a:lnTo>
                  <a:pt x="1611628" y="1204889"/>
                </a:lnTo>
                <a:lnTo>
                  <a:pt x="1584887" y="1240075"/>
                </a:lnTo>
                <a:lnTo>
                  <a:pt x="1558145" y="1273854"/>
                </a:lnTo>
                <a:lnTo>
                  <a:pt x="1529996" y="1306225"/>
                </a:lnTo>
                <a:lnTo>
                  <a:pt x="1497625" y="1334374"/>
                </a:lnTo>
                <a:lnTo>
                  <a:pt x="1466661" y="1359708"/>
                </a:lnTo>
                <a:lnTo>
                  <a:pt x="1431475" y="1379412"/>
                </a:lnTo>
                <a:lnTo>
                  <a:pt x="1393474" y="1396302"/>
                </a:lnTo>
                <a:lnTo>
                  <a:pt x="1352658" y="1410376"/>
                </a:lnTo>
                <a:lnTo>
                  <a:pt x="1310435" y="1423043"/>
                </a:lnTo>
                <a:lnTo>
                  <a:pt x="1268212" y="1434303"/>
                </a:lnTo>
                <a:lnTo>
                  <a:pt x="1224581" y="1445562"/>
                </a:lnTo>
                <a:lnTo>
                  <a:pt x="1183765" y="1458229"/>
                </a:lnTo>
                <a:lnTo>
                  <a:pt x="1142949" y="1472304"/>
                </a:lnTo>
                <a:lnTo>
                  <a:pt x="1104948" y="1489193"/>
                </a:lnTo>
                <a:lnTo>
                  <a:pt x="1071169" y="1510305"/>
                </a:lnTo>
                <a:lnTo>
                  <a:pt x="1040205" y="1535639"/>
                </a:lnTo>
                <a:lnTo>
                  <a:pt x="1014871" y="1566603"/>
                </a:lnTo>
                <a:lnTo>
                  <a:pt x="993760" y="1600381"/>
                </a:lnTo>
                <a:lnTo>
                  <a:pt x="976870" y="1638382"/>
                </a:lnTo>
                <a:lnTo>
                  <a:pt x="962796" y="1679198"/>
                </a:lnTo>
                <a:lnTo>
                  <a:pt x="950129" y="1720014"/>
                </a:lnTo>
                <a:lnTo>
                  <a:pt x="938869" y="1763645"/>
                </a:lnTo>
                <a:lnTo>
                  <a:pt x="927610" y="1805868"/>
                </a:lnTo>
                <a:lnTo>
                  <a:pt x="914943" y="1848092"/>
                </a:lnTo>
                <a:lnTo>
                  <a:pt x="900868" y="1888908"/>
                </a:lnTo>
                <a:lnTo>
                  <a:pt x="883979" y="1926909"/>
                </a:lnTo>
                <a:lnTo>
                  <a:pt x="864275" y="1962095"/>
                </a:lnTo>
                <a:lnTo>
                  <a:pt x="838941" y="1993059"/>
                </a:lnTo>
                <a:lnTo>
                  <a:pt x="810792" y="2025430"/>
                </a:lnTo>
                <a:lnTo>
                  <a:pt x="778420" y="2053579"/>
                </a:lnTo>
                <a:lnTo>
                  <a:pt x="743234" y="2080320"/>
                </a:lnTo>
                <a:lnTo>
                  <a:pt x="708048" y="2107062"/>
                </a:lnTo>
                <a:lnTo>
                  <a:pt x="672862" y="2133803"/>
                </a:lnTo>
                <a:lnTo>
                  <a:pt x="639083" y="2160545"/>
                </a:lnTo>
                <a:lnTo>
                  <a:pt x="606712" y="2190101"/>
                </a:lnTo>
                <a:lnTo>
                  <a:pt x="578563" y="2219658"/>
                </a:lnTo>
                <a:lnTo>
                  <a:pt x="554637" y="2253436"/>
                </a:lnTo>
                <a:lnTo>
                  <a:pt x="536340" y="2288622"/>
                </a:lnTo>
                <a:lnTo>
                  <a:pt x="523673" y="2330846"/>
                </a:lnTo>
                <a:lnTo>
                  <a:pt x="518043" y="2374477"/>
                </a:lnTo>
                <a:lnTo>
                  <a:pt x="516635" y="2419515"/>
                </a:lnTo>
                <a:lnTo>
                  <a:pt x="520858" y="2467368"/>
                </a:lnTo>
                <a:lnTo>
                  <a:pt x="526488" y="2515221"/>
                </a:lnTo>
                <a:lnTo>
                  <a:pt x="533525" y="2563074"/>
                </a:lnTo>
                <a:lnTo>
                  <a:pt x="539155" y="2610927"/>
                </a:lnTo>
                <a:lnTo>
                  <a:pt x="541970" y="2658781"/>
                </a:lnTo>
                <a:lnTo>
                  <a:pt x="541970" y="2705226"/>
                </a:lnTo>
                <a:lnTo>
                  <a:pt x="536340" y="2748857"/>
                </a:lnTo>
                <a:lnTo>
                  <a:pt x="525080" y="2792488"/>
                </a:lnTo>
                <a:lnTo>
                  <a:pt x="508191" y="2833304"/>
                </a:lnTo>
                <a:lnTo>
                  <a:pt x="487079" y="2875527"/>
                </a:lnTo>
                <a:lnTo>
                  <a:pt x="463153" y="2917751"/>
                </a:lnTo>
                <a:lnTo>
                  <a:pt x="437819" y="2959974"/>
                </a:lnTo>
                <a:lnTo>
                  <a:pt x="413892" y="3000790"/>
                </a:lnTo>
                <a:lnTo>
                  <a:pt x="392780" y="3044421"/>
                </a:lnTo>
                <a:lnTo>
                  <a:pt x="375891" y="3086644"/>
                </a:lnTo>
                <a:lnTo>
                  <a:pt x="364631" y="3130275"/>
                </a:lnTo>
                <a:lnTo>
                  <a:pt x="360409" y="3175313"/>
                </a:lnTo>
                <a:lnTo>
                  <a:pt x="364631" y="3220351"/>
                </a:lnTo>
                <a:lnTo>
                  <a:pt x="375891" y="3263982"/>
                </a:lnTo>
                <a:lnTo>
                  <a:pt x="392780" y="3306206"/>
                </a:lnTo>
                <a:lnTo>
                  <a:pt x="413892" y="3349836"/>
                </a:lnTo>
                <a:lnTo>
                  <a:pt x="437819" y="3390652"/>
                </a:lnTo>
                <a:lnTo>
                  <a:pt x="463153" y="3432876"/>
                </a:lnTo>
                <a:lnTo>
                  <a:pt x="487079" y="3475099"/>
                </a:lnTo>
                <a:lnTo>
                  <a:pt x="508191" y="3517322"/>
                </a:lnTo>
                <a:lnTo>
                  <a:pt x="525080" y="3558138"/>
                </a:lnTo>
                <a:lnTo>
                  <a:pt x="536340" y="3601769"/>
                </a:lnTo>
                <a:lnTo>
                  <a:pt x="541970" y="3645400"/>
                </a:lnTo>
                <a:lnTo>
                  <a:pt x="541970" y="3691846"/>
                </a:lnTo>
                <a:lnTo>
                  <a:pt x="539155" y="3739699"/>
                </a:lnTo>
                <a:lnTo>
                  <a:pt x="533525" y="3787552"/>
                </a:lnTo>
                <a:lnTo>
                  <a:pt x="526488" y="3835405"/>
                </a:lnTo>
                <a:lnTo>
                  <a:pt x="520858" y="3883258"/>
                </a:lnTo>
                <a:lnTo>
                  <a:pt x="516635" y="3931111"/>
                </a:lnTo>
                <a:lnTo>
                  <a:pt x="518043" y="3976150"/>
                </a:lnTo>
                <a:lnTo>
                  <a:pt x="523673" y="4019781"/>
                </a:lnTo>
                <a:lnTo>
                  <a:pt x="536340" y="4062004"/>
                </a:lnTo>
                <a:lnTo>
                  <a:pt x="554637" y="4097190"/>
                </a:lnTo>
                <a:lnTo>
                  <a:pt x="578563" y="4130969"/>
                </a:lnTo>
                <a:lnTo>
                  <a:pt x="606712" y="4160525"/>
                </a:lnTo>
                <a:lnTo>
                  <a:pt x="639083" y="4190081"/>
                </a:lnTo>
                <a:lnTo>
                  <a:pt x="672862" y="4216823"/>
                </a:lnTo>
                <a:lnTo>
                  <a:pt x="708048" y="4243564"/>
                </a:lnTo>
                <a:lnTo>
                  <a:pt x="743234" y="4270306"/>
                </a:lnTo>
                <a:lnTo>
                  <a:pt x="778420" y="4297047"/>
                </a:lnTo>
                <a:lnTo>
                  <a:pt x="810792" y="4325196"/>
                </a:lnTo>
                <a:lnTo>
                  <a:pt x="838941" y="4357567"/>
                </a:lnTo>
                <a:lnTo>
                  <a:pt x="864275" y="4388531"/>
                </a:lnTo>
                <a:lnTo>
                  <a:pt x="883979" y="4423717"/>
                </a:lnTo>
                <a:lnTo>
                  <a:pt x="900868" y="4461718"/>
                </a:lnTo>
                <a:lnTo>
                  <a:pt x="914943" y="4502534"/>
                </a:lnTo>
                <a:lnTo>
                  <a:pt x="927610" y="4544758"/>
                </a:lnTo>
                <a:lnTo>
                  <a:pt x="938869" y="4586981"/>
                </a:lnTo>
                <a:lnTo>
                  <a:pt x="950129" y="4630612"/>
                </a:lnTo>
                <a:lnTo>
                  <a:pt x="962796" y="4671428"/>
                </a:lnTo>
                <a:lnTo>
                  <a:pt x="976870" y="4712244"/>
                </a:lnTo>
                <a:lnTo>
                  <a:pt x="993760" y="4750245"/>
                </a:lnTo>
                <a:lnTo>
                  <a:pt x="1014871" y="4784024"/>
                </a:lnTo>
                <a:lnTo>
                  <a:pt x="1040205" y="4814987"/>
                </a:lnTo>
                <a:lnTo>
                  <a:pt x="1071169" y="4840321"/>
                </a:lnTo>
                <a:lnTo>
                  <a:pt x="1104948" y="4861433"/>
                </a:lnTo>
                <a:lnTo>
                  <a:pt x="1142949" y="4878322"/>
                </a:lnTo>
                <a:lnTo>
                  <a:pt x="1183765" y="4892397"/>
                </a:lnTo>
                <a:lnTo>
                  <a:pt x="1224581" y="4905064"/>
                </a:lnTo>
                <a:lnTo>
                  <a:pt x="1268212" y="4916323"/>
                </a:lnTo>
                <a:lnTo>
                  <a:pt x="1310435" y="4927583"/>
                </a:lnTo>
                <a:lnTo>
                  <a:pt x="1352658" y="4940250"/>
                </a:lnTo>
                <a:lnTo>
                  <a:pt x="1393474" y="4954324"/>
                </a:lnTo>
                <a:lnTo>
                  <a:pt x="1431475" y="4971214"/>
                </a:lnTo>
                <a:lnTo>
                  <a:pt x="1466661" y="4990918"/>
                </a:lnTo>
                <a:lnTo>
                  <a:pt x="1497625" y="5016252"/>
                </a:lnTo>
                <a:lnTo>
                  <a:pt x="1529996" y="5044401"/>
                </a:lnTo>
                <a:lnTo>
                  <a:pt x="1558145" y="5076772"/>
                </a:lnTo>
                <a:lnTo>
                  <a:pt x="1584887" y="5110551"/>
                </a:lnTo>
                <a:lnTo>
                  <a:pt x="1611628" y="5145737"/>
                </a:lnTo>
                <a:lnTo>
                  <a:pt x="1638370" y="5180923"/>
                </a:lnTo>
                <a:lnTo>
                  <a:pt x="1665111" y="5214702"/>
                </a:lnTo>
                <a:lnTo>
                  <a:pt x="1694668" y="5247073"/>
                </a:lnTo>
                <a:lnTo>
                  <a:pt x="1724224" y="5275222"/>
                </a:lnTo>
                <a:lnTo>
                  <a:pt x="1758003" y="5299149"/>
                </a:lnTo>
                <a:lnTo>
                  <a:pt x="1793189" y="5317446"/>
                </a:lnTo>
                <a:lnTo>
                  <a:pt x="1835412" y="5330113"/>
                </a:lnTo>
                <a:lnTo>
                  <a:pt x="1879043" y="5335742"/>
                </a:lnTo>
                <a:lnTo>
                  <a:pt x="1924081" y="5337150"/>
                </a:lnTo>
                <a:lnTo>
                  <a:pt x="1971934" y="5332927"/>
                </a:lnTo>
                <a:lnTo>
                  <a:pt x="2019788" y="5327298"/>
                </a:lnTo>
                <a:lnTo>
                  <a:pt x="2067641" y="5320260"/>
                </a:lnTo>
                <a:lnTo>
                  <a:pt x="2115494" y="5314631"/>
                </a:lnTo>
                <a:lnTo>
                  <a:pt x="2163347" y="5311816"/>
                </a:lnTo>
                <a:lnTo>
                  <a:pt x="2209793" y="5311816"/>
                </a:lnTo>
                <a:lnTo>
                  <a:pt x="2253424" y="5317446"/>
                </a:lnTo>
                <a:lnTo>
                  <a:pt x="2297055" y="5328705"/>
                </a:lnTo>
                <a:lnTo>
                  <a:pt x="2339278" y="5345594"/>
                </a:lnTo>
                <a:lnTo>
                  <a:pt x="2381501" y="5368114"/>
                </a:lnTo>
                <a:lnTo>
                  <a:pt x="2423725" y="5390633"/>
                </a:lnTo>
                <a:lnTo>
                  <a:pt x="2465948" y="5415967"/>
                </a:lnTo>
                <a:lnTo>
                  <a:pt x="2506764" y="5439893"/>
                </a:lnTo>
                <a:lnTo>
                  <a:pt x="2550395" y="5461005"/>
                </a:lnTo>
                <a:lnTo>
                  <a:pt x="2592618" y="5477894"/>
                </a:lnTo>
                <a:lnTo>
                  <a:pt x="2636249" y="5489154"/>
                </a:lnTo>
                <a:lnTo>
                  <a:pt x="2681287" y="5493376"/>
                </a:lnTo>
                <a:lnTo>
                  <a:pt x="2726325" y="5489154"/>
                </a:lnTo>
                <a:lnTo>
                  <a:pt x="2769956" y="5477894"/>
                </a:lnTo>
                <a:lnTo>
                  <a:pt x="2812180" y="5461005"/>
                </a:lnTo>
                <a:lnTo>
                  <a:pt x="2855810" y="5439893"/>
                </a:lnTo>
                <a:lnTo>
                  <a:pt x="2896626" y="5415967"/>
                </a:lnTo>
                <a:lnTo>
                  <a:pt x="2938850" y="5390633"/>
                </a:lnTo>
                <a:lnTo>
                  <a:pt x="2981073" y="5368114"/>
                </a:lnTo>
                <a:lnTo>
                  <a:pt x="3023296" y="5345594"/>
                </a:lnTo>
                <a:lnTo>
                  <a:pt x="3064112" y="5328705"/>
                </a:lnTo>
                <a:lnTo>
                  <a:pt x="3109151" y="5317446"/>
                </a:lnTo>
                <a:lnTo>
                  <a:pt x="3152781" y="5311816"/>
                </a:lnTo>
                <a:lnTo>
                  <a:pt x="3199227" y="5311816"/>
                </a:lnTo>
                <a:lnTo>
                  <a:pt x="3247080" y="5314631"/>
                </a:lnTo>
                <a:lnTo>
                  <a:pt x="3294933" y="5320260"/>
                </a:lnTo>
                <a:lnTo>
                  <a:pt x="3342787" y="5327298"/>
                </a:lnTo>
                <a:lnTo>
                  <a:pt x="3390640" y="5332927"/>
                </a:lnTo>
                <a:lnTo>
                  <a:pt x="3438493" y="5337150"/>
                </a:lnTo>
                <a:lnTo>
                  <a:pt x="3483531" y="5335742"/>
                </a:lnTo>
                <a:lnTo>
                  <a:pt x="3527162" y="5330113"/>
                </a:lnTo>
                <a:lnTo>
                  <a:pt x="3569385" y="5317446"/>
                </a:lnTo>
                <a:lnTo>
                  <a:pt x="3604572" y="5299149"/>
                </a:lnTo>
                <a:lnTo>
                  <a:pt x="3638350" y="5275222"/>
                </a:lnTo>
                <a:lnTo>
                  <a:pt x="3667907" y="5247073"/>
                </a:lnTo>
                <a:lnTo>
                  <a:pt x="3697463" y="5214702"/>
                </a:lnTo>
                <a:lnTo>
                  <a:pt x="3724204" y="5180923"/>
                </a:lnTo>
                <a:lnTo>
                  <a:pt x="3750946" y="5145737"/>
                </a:lnTo>
                <a:lnTo>
                  <a:pt x="3777687" y="5110551"/>
                </a:lnTo>
                <a:lnTo>
                  <a:pt x="3804429" y="5076772"/>
                </a:lnTo>
                <a:lnTo>
                  <a:pt x="3832578" y="5044401"/>
                </a:lnTo>
                <a:lnTo>
                  <a:pt x="3864949" y="5016252"/>
                </a:lnTo>
                <a:lnTo>
                  <a:pt x="3895913" y="4990918"/>
                </a:lnTo>
                <a:lnTo>
                  <a:pt x="3931099" y="4971214"/>
                </a:lnTo>
                <a:lnTo>
                  <a:pt x="3969100" y="4954324"/>
                </a:lnTo>
                <a:lnTo>
                  <a:pt x="4009916" y="4940250"/>
                </a:lnTo>
                <a:lnTo>
                  <a:pt x="4052139" y="4927583"/>
                </a:lnTo>
                <a:lnTo>
                  <a:pt x="4094363" y="4916323"/>
                </a:lnTo>
                <a:lnTo>
                  <a:pt x="4137993" y="4905064"/>
                </a:lnTo>
                <a:lnTo>
                  <a:pt x="4178809" y="4892397"/>
                </a:lnTo>
                <a:lnTo>
                  <a:pt x="4219625" y="4878322"/>
                </a:lnTo>
                <a:lnTo>
                  <a:pt x="4257626" y="4861433"/>
                </a:lnTo>
                <a:lnTo>
                  <a:pt x="4291405" y="4840321"/>
                </a:lnTo>
                <a:lnTo>
                  <a:pt x="4322369" y="4814987"/>
                </a:lnTo>
                <a:lnTo>
                  <a:pt x="4347703" y="4784024"/>
                </a:lnTo>
                <a:lnTo>
                  <a:pt x="4368815" y="4750245"/>
                </a:lnTo>
                <a:lnTo>
                  <a:pt x="4385704" y="4712244"/>
                </a:lnTo>
                <a:lnTo>
                  <a:pt x="4399778" y="4671428"/>
                </a:lnTo>
                <a:lnTo>
                  <a:pt x="4412445" y="4630612"/>
                </a:lnTo>
                <a:lnTo>
                  <a:pt x="4423705" y="4586981"/>
                </a:lnTo>
                <a:lnTo>
                  <a:pt x="4434964" y="4544758"/>
                </a:lnTo>
                <a:lnTo>
                  <a:pt x="4447632" y="4502534"/>
                </a:lnTo>
                <a:lnTo>
                  <a:pt x="4461706" y="4461718"/>
                </a:lnTo>
                <a:lnTo>
                  <a:pt x="4478595" y="4423717"/>
                </a:lnTo>
                <a:lnTo>
                  <a:pt x="4498300" y="4388531"/>
                </a:lnTo>
                <a:lnTo>
                  <a:pt x="4523634" y="4357567"/>
                </a:lnTo>
                <a:lnTo>
                  <a:pt x="4551782" y="4325196"/>
                </a:lnTo>
                <a:lnTo>
                  <a:pt x="4584154" y="4297047"/>
                </a:lnTo>
                <a:lnTo>
                  <a:pt x="4617933" y="4270306"/>
                </a:lnTo>
                <a:lnTo>
                  <a:pt x="4654526" y="4243564"/>
                </a:lnTo>
                <a:lnTo>
                  <a:pt x="4689712" y="4216823"/>
                </a:lnTo>
                <a:lnTo>
                  <a:pt x="4723491" y="4190081"/>
                </a:lnTo>
                <a:lnTo>
                  <a:pt x="4755862" y="4160525"/>
                </a:lnTo>
                <a:lnTo>
                  <a:pt x="4784011" y="4130969"/>
                </a:lnTo>
                <a:lnTo>
                  <a:pt x="4807938" y="4097190"/>
                </a:lnTo>
                <a:lnTo>
                  <a:pt x="4826235" y="4062004"/>
                </a:lnTo>
                <a:lnTo>
                  <a:pt x="4838902" y="4019781"/>
                </a:lnTo>
                <a:lnTo>
                  <a:pt x="4844531" y="3976150"/>
                </a:lnTo>
                <a:lnTo>
                  <a:pt x="4845939" y="3931111"/>
                </a:lnTo>
                <a:lnTo>
                  <a:pt x="4841716" y="3883258"/>
                </a:lnTo>
                <a:lnTo>
                  <a:pt x="4836087" y="3835405"/>
                </a:lnTo>
                <a:lnTo>
                  <a:pt x="4829049" y="3787552"/>
                </a:lnTo>
                <a:lnTo>
                  <a:pt x="4823420" y="3739699"/>
                </a:lnTo>
                <a:lnTo>
                  <a:pt x="4820605" y="3691846"/>
                </a:lnTo>
                <a:lnTo>
                  <a:pt x="4820605" y="3645400"/>
                </a:lnTo>
                <a:lnTo>
                  <a:pt x="4826235" y="3601769"/>
                </a:lnTo>
                <a:lnTo>
                  <a:pt x="4837494" y="3558138"/>
                </a:lnTo>
                <a:lnTo>
                  <a:pt x="4854383" y="3517322"/>
                </a:lnTo>
                <a:lnTo>
                  <a:pt x="4876903" y="3475099"/>
                </a:lnTo>
                <a:lnTo>
                  <a:pt x="4899422" y="3432876"/>
                </a:lnTo>
                <a:lnTo>
                  <a:pt x="4924756" y="3390652"/>
                </a:lnTo>
                <a:lnTo>
                  <a:pt x="4948682" y="3349836"/>
                </a:lnTo>
                <a:lnTo>
                  <a:pt x="4969794" y="3306206"/>
                </a:lnTo>
                <a:lnTo>
                  <a:pt x="4986683" y="3263982"/>
                </a:lnTo>
                <a:lnTo>
                  <a:pt x="4997943" y="3220351"/>
                </a:lnTo>
                <a:lnTo>
                  <a:pt x="5002165" y="3175313"/>
                </a:lnTo>
                <a:lnTo>
                  <a:pt x="4997943" y="3130275"/>
                </a:lnTo>
                <a:lnTo>
                  <a:pt x="4986683" y="3086644"/>
                </a:lnTo>
                <a:lnTo>
                  <a:pt x="4969794" y="3044421"/>
                </a:lnTo>
                <a:lnTo>
                  <a:pt x="4948682" y="3000790"/>
                </a:lnTo>
                <a:lnTo>
                  <a:pt x="4924756" y="2959974"/>
                </a:lnTo>
                <a:lnTo>
                  <a:pt x="4899422" y="2917751"/>
                </a:lnTo>
                <a:lnTo>
                  <a:pt x="4876903" y="2875527"/>
                </a:lnTo>
                <a:lnTo>
                  <a:pt x="4854383" y="2833304"/>
                </a:lnTo>
                <a:lnTo>
                  <a:pt x="4837494" y="2792488"/>
                </a:lnTo>
                <a:lnTo>
                  <a:pt x="4826235" y="2748857"/>
                </a:lnTo>
                <a:lnTo>
                  <a:pt x="4820605" y="2705226"/>
                </a:lnTo>
                <a:lnTo>
                  <a:pt x="4820605" y="2658781"/>
                </a:lnTo>
                <a:lnTo>
                  <a:pt x="4823420" y="2610927"/>
                </a:lnTo>
                <a:lnTo>
                  <a:pt x="4829049" y="2563074"/>
                </a:lnTo>
                <a:lnTo>
                  <a:pt x="4836087" y="2515221"/>
                </a:lnTo>
                <a:lnTo>
                  <a:pt x="4841716" y="2467368"/>
                </a:lnTo>
                <a:lnTo>
                  <a:pt x="4845939" y="2419515"/>
                </a:lnTo>
                <a:lnTo>
                  <a:pt x="4844531" y="2374477"/>
                </a:lnTo>
                <a:lnTo>
                  <a:pt x="4838902" y="2330846"/>
                </a:lnTo>
                <a:lnTo>
                  <a:pt x="4826235" y="2288622"/>
                </a:lnTo>
                <a:lnTo>
                  <a:pt x="4807938" y="2253436"/>
                </a:lnTo>
                <a:lnTo>
                  <a:pt x="4784011" y="2219658"/>
                </a:lnTo>
                <a:lnTo>
                  <a:pt x="4755862" y="2190101"/>
                </a:lnTo>
                <a:lnTo>
                  <a:pt x="4723491" y="2160545"/>
                </a:lnTo>
                <a:lnTo>
                  <a:pt x="4689712" y="2133803"/>
                </a:lnTo>
                <a:lnTo>
                  <a:pt x="4654526" y="2107062"/>
                </a:lnTo>
                <a:lnTo>
                  <a:pt x="4617933" y="2080320"/>
                </a:lnTo>
                <a:lnTo>
                  <a:pt x="4584154" y="2053579"/>
                </a:lnTo>
                <a:lnTo>
                  <a:pt x="4551782" y="2025430"/>
                </a:lnTo>
                <a:lnTo>
                  <a:pt x="4523634" y="1993059"/>
                </a:lnTo>
                <a:lnTo>
                  <a:pt x="4498300" y="1962095"/>
                </a:lnTo>
                <a:lnTo>
                  <a:pt x="4478595" y="1926909"/>
                </a:lnTo>
                <a:lnTo>
                  <a:pt x="4461706" y="1888908"/>
                </a:lnTo>
                <a:lnTo>
                  <a:pt x="4447632" y="1848092"/>
                </a:lnTo>
                <a:lnTo>
                  <a:pt x="4434964" y="1805868"/>
                </a:lnTo>
                <a:lnTo>
                  <a:pt x="4423705" y="1763645"/>
                </a:lnTo>
                <a:lnTo>
                  <a:pt x="4412445" y="1720014"/>
                </a:lnTo>
                <a:lnTo>
                  <a:pt x="4399778" y="1679198"/>
                </a:lnTo>
                <a:lnTo>
                  <a:pt x="4385704" y="1638382"/>
                </a:lnTo>
                <a:lnTo>
                  <a:pt x="4368815" y="1600381"/>
                </a:lnTo>
                <a:lnTo>
                  <a:pt x="4347703" y="1566603"/>
                </a:lnTo>
                <a:lnTo>
                  <a:pt x="4322369" y="1535639"/>
                </a:lnTo>
                <a:lnTo>
                  <a:pt x="4291405" y="1510305"/>
                </a:lnTo>
                <a:lnTo>
                  <a:pt x="4257626" y="1489193"/>
                </a:lnTo>
                <a:lnTo>
                  <a:pt x="4219625" y="1472304"/>
                </a:lnTo>
                <a:lnTo>
                  <a:pt x="4178809" y="1458229"/>
                </a:lnTo>
                <a:lnTo>
                  <a:pt x="4137993" y="1445562"/>
                </a:lnTo>
                <a:lnTo>
                  <a:pt x="4094363" y="1434303"/>
                </a:lnTo>
                <a:lnTo>
                  <a:pt x="4052139" y="1423043"/>
                </a:lnTo>
                <a:lnTo>
                  <a:pt x="4009916" y="1410376"/>
                </a:lnTo>
                <a:lnTo>
                  <a:pt x="3969100" y="1396302"/>
                </a:lnTo>
                <a:lnTo>
                  <a:pt x="3931099" y="1379412"/>
                </a:lnTo>
                <a:lnTo>
                  <a:pt x="3895913" y="1359708"/>
                </a:lnTo>
                <a:lnTo>
                  <a:pt x="3864949" y="1334374"/>
                </a:lnTo>
                <a:lnTo>
                  <a:pt x="3832578" y="1306225"/>
                </a:lnTo>
                <a:lnTo>
                  <a:pt x="3804429" y="1273854"/>
                </a:lnTo>
                <a:lnTo>
                  <a:pt x="3777687" y="1240075"/>
                </a:lnTo>
                <a:lnTo>
                  <a:pt x="3750946" y="1204889"/>
                </a:lnTo>
                <a:lnTo>
                  <a:pt x="3724204" y="1169703"/>
                </a:lnTo>
                <a:lnTo>
                  <a:pt x="3697463" y="1135924"/>
                </a:lnTo>
                <a:lnTo>
                  <a:pt x="3667907" y="1103553"/>
                </a:lnTo>
                <a:lnTo>
                  <a:pt x="3638350" y="1075404"/>
                </a:lnTo>
                <a:lnTo>
                  <a:pt x="3604572" y="1051478"/>
                </a:lnTo>
                <a:lnTo>
                  <a:pt x="3569385" y="1033181"/>
                </a:lnTo>
                <a:lnTo>
                  <a:pt x="3527162" y="1020514"/>
                </a:lnTo>
                <a:lnTo>
                  <a:pt x="3483531" y="1014884"/>
                </a:lnTo>
                <a:lnTo>
                  <a:pt x="3438493" y="1013477"/>
                </a:lnTo>
                <a:lnTo>
                  <a:pt x="3390640" y="1017699"/>
                </a:lnTo>
                <a:lnTo>
                  <a:pt x="3342787" y="1023329"/>
                </a:lnTo>
                <a:lnTo>
                  <a:pt x="3294933" y="1030366"/>
                </a:lnTo>
                <a:lnTo>
                  <a:pt x="3247080" y="1035996"/>
                </a:lnTo>
                <a:lnTo>
                  <a:pt x="3199227" y="1038811"/>
                </a:lnTo>
                <a:lnTo>
                  <a:pt x="3152781" y="1038811"/>
                </a:lnTo>
                <a:lnTo>
                  <a:pt x="3109151" y="1033181"/>
                </a:lnTo>
                <a:lnTo>
                  <a:pt x="3064112" y="1021921"/>
                </a:lnTo>
                <a:lnTo>
                  <a:pt x="3023296" y="1005032"/>
                </a:lnTo>
                <a:lnTo>
                  <a:pt x="2981073" y="982513"/>
                </a:lnTo>
                <a:lnTo>
                  <a:pt x="2938850" y="959994"/>
                </a:lnTo>
                <a:lnTo>
                  <a:pt x="2896626" y="934660"/>
                </a:lnTo>
                <a:lnTo>
                  <a:pt x="2855810" y="910733"/>
                </a:lnTo>
                <a:lnTo>
                  <a:pt x="2812180" y="889621"/>
                </a:lnTo>
                <a:lnTo>
                  <a:pt x="2769956" y="872732"/>
                </a:lnTo>
                <a:lnTo>
                  <a:pt x="2726325" y="861472"/>
                </a:lnTo>
                <a:lnTo>
                  <a:pt x="2681287" y="857250"/>
                </a:lnTo>
                <a:close/>
              </a:path>
            </a:pathLst>
          </a:custGeom>
          <a:solidFill>
            <a:schemeClr val="tx2"/>
          </a:solidFill>
          <a:ln w="101600">
            <a:noFill/>
            <a:prstDash val="solid"/>
            <a:round/>
            <a:headEnd/>
            <a:tailEnd/>
          </a:ln>
        </p:spPr>
        <p:txBody>
          <a:bodyPr/>
          <a:lstStyle/>
          <a:p>
            <a:endParaRPr lang="en-US"/>
          </a:p>
        </p:txBody>
      </p:sp>
      <p:sp>
        <p:nvSpPr>
          <p:cNvPr id="34" name="Rectangle 33">
            <a:extLst>
              <a:ext uri="{FF2B5EF4-FFF2-40B4-BE49-F238E27FC236}">
                <a16:creationId xmlns:a16="http://schemas.microsoft.com/office/drawing/2014/main" id="{8E2004CB-520C-4EB0-8EB4-5A457A3C8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362574" y="0"/>
            <a:ext cx="76202" cy="6858000"/>
          </a:xfrm>
          <a:prstGeom prst="rect">
            <a:avLst/>
          </a:prstGeom>
          <a:solidFill>
            <a:schemeClr val="bg2"/>
          </a:solidFill>
          <a:ln w="0">
            <a:noFill/>
            <a:prstDash val="solid"/>
            <a:round/>
            <a:headEnd/>
            <a:tailEnd/>
          </a:ln>
        </p:spPr>
        <p:txBody>
          <a:bodyPr rtlCol="0" anchor="ctr"/>
          <a:lstStyle/>
          <a:p>
            <a:pPr algn="ctr"/>
            <a:endParaRPr lang="en-US"/>
          </a:p>
        </p:txBody>
      </p:sp>
    </p:spTree>
    <p:extLst>
      <p:ext uri="{BB962C8B-B14F-4D97-AF65-F5344CB8AC3E}">
        <p14:creationId xmlns:p14="http://schemas.microsoft.com/office/powerpoint/2010/main" val="414566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5A9FB-AB42-4E1E-9854-285BFFE4ACDB}"/>
              </a:ext>
            </a:extLst>
          </p:cNvPr>
          <p:cNvSpPr>
            <a:spLocks noGrp="1"/>
          </p:cNvSpPr>
          <p:nvPr>
            <p:ph idx="1"/>
          </p:nvPr>
        </p:nvSpPr>
        <p:spPr>
          <a:xfrm>
            <a:off x="1251678" y="162559"/>
            <a:ext cx="8883805" cy="826347"/>
          </a:xfrm>
        </p:spPr>
        <p:txBody>
          <a:bodyPr>
            <a:normAutofit/>
          </a:bodyPr>
          <a:lstStyle/>
          <a:p>
            <a:pPr marL="0" indent="0">
              <a:buNone/>
            </a:pPr>
            <a:r>
              <a:rPr lang="en-US" b="1" i="0" u="none" strike="noStrike" baseline="0"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How is the happiness varying across geographies?</a:t>
            </a:r>
          </a:p>
          <a:p>
            <a:pPr marL="0" indent="0">
              <a:buNone/>
            </a:pPr>
            <a:endParaRPr lang="en-US" b="1" i="0" u="none" strike="noStrike" baseline="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b="1" dirty="0">
              <a:latin typeface="LMRoman10-Regular"/>
            </a:endParaRPr>
          </a:p>
        </p:txBody>
      </p:sp>
      <p:sp>
        <p:nvSpPr>
          <p:cNvPr id="6" name="Content Placeholder 2">
            <a:extLst>
              <a:ext uri="{FF2B5EF4-FFF2-40B4-BE49-F238E27FC236}">
                <a16:creationId xmlns:a16="http://schemas.microsoft.com/office/drawing/2014/main" id="{CB82BACD-FAC1-1B4D-BEE4-61DA1FE48DE6}"/>
              </a:ext>
            </a:extLst>
          </p:cNvPr>
          <p:cNvSpPr txBox="1">
            <a:spLocks/>
          </p:cNvSpPr>
          <p:nvPr/>
        </p:nvSpPr>
        <p:spPr>
          <a:xfrm>
            <a:off x="1251678" y="5149766"/>
            <a:ext cx="8883805" cy="106815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lnSpc>
                <a:spcPct val="100000"/>
              </a:lnSpc>
            </a:pPr>
            <a:r>
              <a:rPr lang="en-US" sz="1600">
                <a:latin typeface="Arial" panose="020B0604020202020204" pitchFamily="34" charset="0"/>
                <a:cs typeface="Arial" panose="020B0604020202020204" pitchFamily="34" charset="0"/>
              </a:rPr>
              <a:t>The left part of the world with North America and South America seems to be happier than the rest of the world </a:t>
            </a:r>
          </a:p>
          <a:p>
            <a:pPr>
              <a:lnSpc>
                <a:spcPct val="100000"/>
              </a:lnSpc>
            </a:pPr>
            <a:r>
              <a:rPr lang="en-US" sz="1600">
                <a:latin typeface="Arial" panose="020B0604020202020204" pitchFamily="34" charset="0"/>
                <a:cs typeface="Arial" panose="020B0604020202020204" pitchFamily="34" charset="0"/>
              </a:rPr>
              <a:t>Countries around Africa and Asia seem to have the lowest happiness score</a:t>
            </a:r>
          </a:p>
          <a:p>
            <a:pPr>
              <a:lnSpc>
                <a:spcPct val="100000"/>
              </a:lnSpc>
            </a:pPr>
            <a:endParaRPr lang="en-US" sz="1600" b="1">
              <a:latin typeface="LMRoman10-Regular"/>
            </a:endParaRPr>
          </a:p>
        </p:txBody>
      </p:sp>
      <p:pic>
        <p:nvPicPr>
          <p:cNvPr id="4" name="Picture 3" descr="A picture containing chart&#10;&#10;Description automatically generated">
            <a:extLst>
              <a:ext uri="{FF2B5EF4-FFF2-40B4-BE49-F238E27FC236}">
                <a16:creationId xmlns:a16="http://schemas.microsoft.com/office/drawing/2014/main" id="{BA466163-348C-434C-A056-1A6332497E76}"/>
              </a:ext>
            </a:extLst>
          </p:cNvPr>
          <p:cNvPicPr>
            <a:picLocks noChangeAspect="1"/>
          </p:cNvPicPr>
          <p:nvPr/>
        </p:nvPicPr>
        <p:blipFill>
          <a:blip r:embed="rId2"/>
          <a:stretch>
            <a:fillRect/>
          </a:stretch>
        </p:blipFill>
        <p:spPr>
          <a:xfrm>
            <a:off x="2784021" y="838200"/>
            <a:ext cx="6623957" cy="4118120"/>
          </a:xfrm>
          <a:prstGeom prst="rect">
            <a:avLst/>
          </a:prstGeom>
        </p:spPr>
      </p:pic>
    </p:spTree>
    <p:extLst>
      <p:ext uri="{BB962C8B-B14F-4D97-AF65-F5344CB8AC3E}">
        <p14:creationId xmlns:p14="http://schemas.microsoft.com/office/powerpoint/2010/main" val="236542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0172-DBD3-4976-AC31-36EE53B7B34A}"/>
              </a:ext>
            </a:extLst>
          </p:cNvPr>
          <p:cNvSpPr>
            <a:spLocks noGrp="1"/>
          </p:cNvSpPr>
          <p:nvPr>
            <p:ph type="title"/>
          </p:nvPr>
        </p:nvSpPr>
        <p:spPr>
          <a:xfrm>
            <a:off x="1251678" y="382385"/>
            <a:ext cx="10178322" cy="948704"/>
          </a:xfrm>
        </p:spPr>
        <p:txBody>
          <a:bodyPr/>
          <a:lstStyle/>
          <a:p>
            <a:r>
              <a:rPr lang="en-US"/>
              <a:t>CONCLUSION</a:t>
            </a:r>
          </a:p>
        </p:txBody>
      </p:sp>
      <p:sp>
        <p:nvSpPr>
          <p:cNvPr id="3" name="Content Placeholder 2">
            <a:extLst>
              <a:ext uri="{FF2B5EF4-FFF2-40B4-BE49-F238E27FC236}">
                <a16:creationId xmlns:a16="http://schemas.microsoft.com/office/drawing/2014/main" id="{24DAE72A-9B1A-4C94-B0A6-ABBA6BE0042A}"/>
              </a:ext>
            </a:extLst>
          </p:cNvPr>
          <p:cNvSpPr>
            <a:spLocks noGrp="1"/>
          </p:cNvSpPr>
          <p:nvPr>
            <p:ph idx="1"/>
          </p:nvPr>
        </p:nvSpPr>
        <p:spPr>
          <a:xfrm>
            <a:off x="1251678" y="1331089"/>
            <a:ext cx="10178322" cy="5298311"/>
          </a:xfrm>
        </p:spPr>
        <p:txBody>
          <a:bodyPr>
            <a:normAutofit/>
          </a:bodyPr>
          <a:lstStyle/>
          <a:p>
            <a:pPr algn="l"/>
            <a:r>
              <a:rPr lang="en-US" sz="1600" b="0" i="0" u="none" strike="noStrike" baseline="0" dirty="0">
                <a:latin typeface="Arial" panose="020B0604020202020204" pitchFamily="34" charset="0"/>
                <a:cs typeface="Arial" panose="020B0604020202020204" pitchFamily="34" charset="0"/>
              </a:rPr>
              <a:t>The Happiness data set helps us to get important insights into factors that seemingly affect the happiness of the world. With different factors like poverty, low health systems, strained relationships and lack of freedom in many nations of the world is causing widespread unhappiness</a:t>
            </a:r>
          </a:p>
          <a:p>
            <a:pPr algn="l"/>
            <a:endParaRPr lang="en-US" sz="1600" b="0" i="0" u="none" strike="noStrike" baseline="0" dirty="0">
              <a:latin typeface="Arial" panose="020B0604020202020204" pitchFamily="34" charset="0"/>
              <a:cs typeface="Arial" panose="020B0604020202020204" pitchFamily="34" charset="0"/>
            </a:endParaRPr>
          </a:p>
          <a:p>
            <a:r>
              <a:rPr lang="en-US" sz="1600" b="0" i="0" u="none" strike="noStrike" baseline="0" dirty="0">
                <a:latin typeface="Arial" panose="020B0604020202020204" pitchFamily="34" charset="0"/>
                <a:cs typeface="Arial" panose="020B0604020202020204" pitchFamily="34" charset="0"/>
              </a:rPr>
              <a:t>Our attempt to take a closer</a:t>
            </a:r>
            <a:r>
              <a:rPr lang="en-US" sz="1600" dirty="0">
                <a:latin typeface="Arial" panose="020B0604020202020204" pitchFamily="34" charset="0"/>
                <a:cs typeface="Arial" panose="020B0604020202020204" pitchFamily="34" charset="0"/>
              </a:rPr>
              <a:t> </a:t>
            </a:r>
            <a:r>
              <a:rPr lang="en-US" sz="1600" b="0" i="0" u="none" strike="noStrike" baseline="0" dirty="0">
                <a:latin typeface="Arial" panose="020B0604020202020204" pitchFamily="34" charset="0"/>
                <a:cs typeface="Arial" panose="020B0604020202020204" pitchFamily="34" charset="0"/>
              </a:rPr>
              <a:t>look into the world’s happiest and unhappiest countries and dividing the causes into basic factors to break down the possible causes, so that improvements in different fields may lead to happier nations and in turn a happier world</a:t>
            </a:r>
          </a:p>
          <a:p>
            <a:endParaRPr lang="en-US" sz="1600" b="0" i="0" u="none" strike="noStrike" baseline="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rest of the world can learn a few things from Finland, which has been in the first rank for the past 4 years. Few factors which make Finland the happiest:</a:t>
            </a:r>
          </a:p>
          <a:p>
            <a:pPr lvl="1"/>
            <a:r>
              <a:rPr lang="en-US" sz="1400" dirty="0">
                <a:latin typeface="Arial" panose="020B0604020202020204" pitchFamily="34" charset="0"/>
                <a:cs typeface="Arial" panose="020B0604020202020204" pitchFamily="34" charset="0"/>
              </a:rPr>
              <a:t>Chilled out way of life </a:t>
            </a:r>
          </a:p>
          <a:p>
            <a:pPr lvl="1"/>
            <a:r>
              <a:rPr lang="en-US" sz="1400" dirty="0">
                <a:latin typeface="Arial" panose="020B0604020202020204" pitchFamily="34" charset="0"/>
                <a:cs typeface="Arial" panose="020B0604020202020204" pitchFamily="34" charset="0"/>
              </a:rPr>
              <a:t>Low crime levels </a:t>
            </a:r>
          </a:p>
          <a:p>
            <a:pPr lvl="1"/>
            <a:r>
              <a:rPr lang="en-US" sz="1400" dirty="0">
                <a:latin typeface="Arial" panose="020B0604020202020204" pitchFamily="34" charset="0"/>
                <a:cs typeface="Arial" panose="020B0604020202020204" pitchFamily="34" charset="0"/>
              </a:rPr>
              <a:t>High standard of living </a:t>
            </a:r>
          </a:p>
          <a:p>
            <a:pPr lvl="1"/>
            <a:r>
              <a:rPr lang="en-US" sz="1400" dirty="0">
                <a:latin typeface="Arial" panose="020B0604020202020204" pitchFamily="34" charset="0"/>
                <a:cs typeface="Arial" panose="020B0604020202020204" pitchFamily="34" charset="0"/>
              </a:rPr>
              <a:t>Superb education system</a:t>
            </a:r>
          </a:p>
          <a:p>
            <a:pPr lvl="1"/>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Finns believe in the saying </a:t>
            </a:r>
            <a:r>
              <a:rPr lang="en-US" dirty="0"/>
              <a:t>‘Happiness does not come from searching for it, but by living.’”</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294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picture containing text, indoor, yellow&#10;&#10;Description automatically generated">
            <a:extLst>
              <a:ext uri="{FF2B5EF4-FFF2-40B4-BE49-F238E27FC236}">
                <a16:creationId xmlns:a16="http://schemas.microsoft.com/office/drawing/2014/main" id="{90025D12-D485-9B4A-A952-7DB9CA4A084F}"/>
              </a:ext>
            </a:extLst>
          </p:cNvPr>
          <p:cNvPicPr>
            <a:picLocks noChangeAspect="1"/>
          </p:cNvPicPr>
          <p:nvPr/>
        </p:nvPicPr>
        <p:blipFill rotWithShape="1">
          <a:blip r:embed="rId2"/>
          <a:srcRect l="30164" r="30028"/>
          <a:stretch/>
        </p:blipFill>
        <p:spPr>
          <a:xfrm>
            <a:off x="7338646" y="10"/>
            <a:ext cx="4853354" cy="6857990"/>
          </a:xfrm>
          <a:prstGeom prst="rect">
            <a:avLst/>
          </a:prstGeom>
        </p:spPr>
      </p:pic>
      <p:sp>
        <p:nvSpPr>
          <p:cNvPr id="10"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208C0F6A-CAF2-384B-8D4C-656AC9E2B7AD}"/>
              </a:ext>
            </a:extLst>
          </p:cNvPr>
          <p:cNvSpPr>
            <a:spLocks noGrp="1"/>
          </p:cNvSpPr>
          <p:nvPr>
            <p:ph type="title"/>
          </p:nvPr>
        </p:nvSpPr>
        <p:spPr>
          <a:xfrm>
            <a:off x="765051" y="382385"/>
            <a:ext cx="6015897" cy="1492132"/>
          </a:xfrm>
        </p:spPr>
        <p:txBody>
          <a:bodyPr>
            <a:normAutofit/>
          </a:bodyPr>
          <a:lstStyle/>
          <a:p>
            <a:r>
              <a:rPr lang="en-US" sz="4400"/>
              <a:t>Happiness</a:t>
            </a:r>
            <a:r>
              <a:rPr lang="en-US"/>
              <a:t>  </a:t>
            </a:r>
          </a:p>
        </p:txBody>
      </p:sp>
      <p:sp>
        <p:nvSpPr>
          <p:cNvPr id="12" name="Rectangle 11">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6C77C966-5950-4144-8378-21F553D555CC}"/>
              </a:ext>
            </a:extLst>
          </p:cNvPr>
          <p:cNvSpPr>
            <a:spLocks noGrp="1"/>
          </p:cNvSpPr>
          <p:nvPr>
            <p:ph idx="1"/>
          </p:nvPr>
        </p:nvSpPr>
        <p:spPr>
          <a:xfrm>
            <a:off x="765050" y="1632204"/>
            <a:ext cx="6015897" cy="3593591"/>
          </a:xfrm>
        </p:spPr>
        <p:txBody>
          <a:bodyPr vert="horz" lIns="91440" tIns="45720" rIns="91440" bIns="45720" rtlCol="0" anchor="t">
            <a:normAutofit/>
          </a:bodyPr>
          <a:lstStyle/>
          <a:p>
            <a:r>
              <a:rPr lang="en-US">
                <a:latin typeface="Arial" panose="020B0604020202020204" pitchFamily="34" charset="0"/>
                <a:cs typeface="Arial" panose="020B0604020202020204" pitchFamily="34" charset="0"/>
              </a:rPr>
              <a:t>Happiness is that </a:t>
            </a:r>
            <a:r>
              <a:rPr lang="en-US" b="1">
                <a:latin typeface="Arial" panose="020B0604020202020204" pitchFamily="34" charset="0"/>
                <a:cs typeface="Arial" panose="020B0604020202020204" pitchFamily="34" charset="0"/>
              </a:rPr>
              <a:t>feeling that comes over you when you know life is good</a:t>
            </a:r>
            <a:r>
              <a:rPr lang="en-US">
                <a:latin typeface="Arial" panose="020B0604020202020204" pitchFamily="34" charset="0"/>
                <a:cs typeface="Arial" panose="020B0604020202020204" pitchFamily="34" charset="0"/>
              </a:rPr>
              <a:t> and you can't help but smile. </a:t>
            </a:r>
          </a:p>
          <a:p>
            <a:pPr marL="0" indent="0">
              <a:buNone/>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91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72AEE-C8C7-C749-AF09-C96FBFF0F8CD}"/>
              </a:ext>
            </a:extLst>
          </p:cNvPr>
          <p:cNvSpPr>
            <a:spLocks noGrp="1"/>
          </p:cNvSpPr>
          <p:nvPr>
            <p:ph type="title"/>
          </p:nvPr>
        </p:nvSpPr>
        <p:spPr>
          <a:xfrm>
            <a:off x="761996" y="382385"/>
            <a:ext cx="10668004" cy="1113295"/>
          </a:xfrm>
        </p:spPr>
        <p:txBody>
          <a:bodyPr anchor="b">
            <a:normAutofit/>
          </a:bodyPr>
          <a:lstStyle/>
          <a:p>
            <a:pPr algn="ctr"/>
            <a:r>
              <a:rPr lang="en-US" sz="4400"/>
              <a:t>introduction</a:t>
            </a:r>
          </a:p>
        </p:txBody>
      </p:sp>
      <p:sp>
        <p:nvSpPr>
          <p:cNvPr id="3" name="Content Placeholder 2">
            <a:extLst>
              <a:ext uri="{FF2B5EF4-FFF2-40B4-BE49-F238E27FC236}">
                <a16:creationId xmlns:a16="http://schemas.microsoft.com/office/drawing/2014/main" id="{83D4CC1E-530A-CF4A-B790-437DE9AC93D6}"/>
              </a:ext>
            </a:extLst>
          </p:cNvPr>
          <p:cNvSpPr>
            <a:spLocks noGrp="1"/>
          </p:cNvSpPr>
          <p:nvPr>
            <p:ph idx="1"/>
          </p:nvPr>
        </p:nvSpPr>
        <p:spPr>
          <a:xfrm>
            <a:off x="761996" y="1785257"/>
            <a:ext cx="10668004" cy="3440539"/>
          </a:xfrm>
        </p:spPr>
        <p:txBody>
          <a:bodyPr vert="horz" lIns="91440" tIns="45720" rIns="91440" bIns="45720" rtlCol="0" anchor="t">
            <a:normAutofit/>
          </a:bodyPr>
          <a:lstStyle/>
          <a:p>
            <a:pPr>
              <a:lnSpc>
                <a:spcPct val="100000"/>
              </a:lnSpc>
            </a:pPr>
            <a:r>
              <a:rPr lang="en-US">
                <a:latin typeface="Arial" panose="020B0604020202020204" pitchFamily="34" charset="0"/>
                <a:cs typeface="Arial" panose="020B0604020202020204" pitchFamily="34" charset="0"/>
              </a:rPr>
              <a:t>The World Happiness Report is a landmark survey of the state of global happiness. </a:t>
            </a:r>
          </a:p>
          <a:p>
            <a:pPr>
              <a:lnSpc>
                <a:spcPct val="100000"/>
              </a:lnSpc>
            </a:pPr>
            <a:r>
              <a:rPr lang="en-US">
                <a:latin typeface="Arial" panose="020B0604020202020204" pitchFamily="34" charset="0"/>
                <a:cs typeface="Arial" panose="020B0604020202020204" pitchFamily="34" charset="0"/>
              </a:rPr>
              <a:t>The first report was published in 2012, the second in 2013, the third in 2015, and the fourth in the 2016 Update. The World Happiness 2017, which ranks 155 countries by their happiness levels, was released at the United Nations at an event celebrating International Day of Happiness on March 20th. </a:t>
            </a: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1879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C1297F-CCF3-428B-B4C5-C6DE97406927}"/>
              </a:ext>
            </a:extLst>
          </p:cNvPr>
          <p:cNvSpPr>
            <a:spLocks noGrp="1"/>
          </p:cNvSpPr>
          <p:nvPr>
            <p:ph idx="1"/>
          </p:nvPr>
        </p:nvSpPr>
        <p:spPr>
          <a:xfrm>
            <a:off x="762000" y="272194"/>
            <a:ext cx="6158418" cy="6232777"/>
          </a:xfrm>
        </p:spPr>
        <p:txBody>
          <a:bodyPr vert="horz" lIns="91440" tIns="45720" rIns="91440" bIns="45720" rtlCol="0" anchor="t">
            <a:normAutofit/>
          </a:bodyPr>
          <a:lstStyle/>
          <a:p>
            <a:pPr marL="0" indent="0">
              <a:buNone/>
            </a:pPr>
            <a:r>
              <a:rPr lang="en-US" sz="4400">
                <a:solidFill>
                  <a:schemeClr val="tx1"/>
                </a:solidFill>
                <a:latin typeface="+mj-lt"/>
              </a:rPr>
              <a:t>HAPPINESS INDEX</a:t>
            </a:r>
            <a:endParaRPr lang="en-US">
              <a:solidFill>
                <a:schemeClr val="tx1"/>
              </a:solidFill>
            </a:endParaRPr>
          </a:p>
          <a:p>
            <a:endParaRPr lang="en-US" sz="1800">
              <a:latin typeface="Arial"/>
              <a:cs typeface="Arial"/>
            </a:endParaRPr>
          </a:p>
          <a:p>
            <a:r>
              <a:rPr lang="en-US" sz="2000">
                <a:latin typeface="Arial"/>
                <a:cs typeface="Arial"/>
              </a:rPr>
              <a:t>Happiness index is a development philosophy as well as an index which is used to measure the life satisfaction, which is the measure of collective happiness of a nation.</a:t>
            </a:r>
          </a:p>
          <a:p>
            <a:endParaRPr lang="en-US" sz="1800">
              <a:solidFill>
                <a:srgbClr val="474747"/>
              </a:solidFill>
              <a:latin typeface="Arial" panose="020B0604020202020204" pitchFamily="34" charset="0"/>
              <a:cs typeface="Arial" panose="020B0604020202020204" pitchFamily="34" charset="0"/>
            </a:endParaRPr>
          </a:p>
          <a:p>
            <a:endParaRPr lang="en-US" sz="4400">
              <a:solidFill>
                <a:schemeClr val="tx1"/>
              </a:solidFill>
              <a:latin typeface="+mj-lt"/>
            </a:endParaRPr>
          </a:p>
          <a:p>
            <a:endParaRPr lang="en-US" sz="4400">
              <a:solidFill>
                <a:schemeClr val="tx1"/>
              </a:solidFill>
              <a:latin typeface="+mj-lt"/>
            </a:endParaRPr>
          </a:p>
        </p:txBody>
      </p:sp>
      <p:pic>
        <p:nvPicPr>
          <p:cNvPr id="6" name="Picture 5" descr="A picture containing text, clock, clipart&#10;&#10;Description automatically generated">
            <a:extLst>
              <a:ext uri="{FF2B5EF4-FFF2-40B4-BE49-F238E27FC236}">
                <a16:creationId xmlns:a16="http://schemas.microsoft.com/office/drawing/2014/main" id="{12611A90-C31C-4C96-BACC-7FAA464C844F}"/>
              </a:ext>
            </a:extLst>
          </p:cNvPr>
          <p:cNvPicPr>
            <a:picLocks noChangeAspect="1"/>
          </p:cNvPicPr>
          <p:nvPr/>
        </p:nvPicPr>
        <p:blipFill>
          <a:blip r:embed="rId2"/>
          <a:stretch>
            <a:fillRect/>
          </a:stretch>
        </p:blipFill>
        <p:spPr>
          <a:xfrm>
            <a:off x="7643627" y="1435259"/>
            <a:ext cx="4399832" cy="3289073"/>
          </a:xfrm>
          <a:prstGeom prst="rect">
            <a:avLst/>
          </a:prstGeom>
        </p:spPr>
      </p:pic>
    </p:spTree>
    <p:extLst>
      <p:ext uri="{BB962C8B-B14F-4D97-AF65-F5344CB8AC3E}">
        <p14:creationId xmlns:p14="http://schemas.microsoft.com/office/powerpoint/2010/main" val="61798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851669-7281-49C2-8BF0-67BA70EC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99BD6-E7F7-CF4D-8694-F11101777AF1}"/>
              </a:ext>
            </a:extLst>
          </p:cNvPr>
          <p:cNvSpPr>
            <a:spLocks noGrp="1"/>
          </p:cNvSpPr>
          <p:nvPr>
            <p:ph type="title"/>
          </p:nvPr>
        </p:nvSpPr>
        <p:spPr>
          <a:xfrm>
            <a:off x="2895600" y="382385"/>
            <a:ext cx="8534399" cy="1413758"/>
          </a:xfrm>
        </p:spPr>
        <p:txBody>
          <a:bodyPr anchor="b">
            <a:normAutofit/>
          </a:bodyPr>
          <a:lstStyle/>
          <a:p>
            <a:pPr algn="ctr"/>
            <a:r>
              <a:rPr lang="en-US" sz="4400"/>
              <a:t>OBJECTIVE </a:t>
            </a:r>
          </a:p>
        </p:txBody>
      </p:sp>
      <p:sp>
        <p:nvSpPr>
          <p:cNvPr id="10" name="Freeform: Shape 9">
            <a:extLst>
              <a:ext uri="{FF2B5EF4-FFF2-40B4-BE49-F238E27FC236}">
                <a16:creationId xmlns:a16="http://schemas.microsoft.com/office/drawing/2014/main" id="{16992B13-74C4-4370-93C5-F5403D944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2275119" cy="6858000"/>
          </a:xfrm>
          <a:custGeom>
            <a:avLst/>
            <a:gdLst>
              <a:gd name="connsiteX0" fmla="*/ 0 w 2275119"/>
              <a:gd name="connsiteY0" fmla="*/ 0 h 6858000"/>
              <a:gd name="connsiteX1" fmla="*/ 1389294 w 2275119"/>
              <a:gd name="connsiteY1" fmla="*/ 0 h 6858000"/>
              <a:gd name="connsiteX2" fmla="*/ 1556068 w 2275119"/>
              <a:gd name="connsiteY2" fmla="*/ 0 h 6858000"/>
              <a:gd name="connsiteX3" fmla="*/ 2098907 w 2275119"/>
              <a:gd name="connsiteY3" fmla="*/ 0 h 6858000"/>
              <a:gd name="connsiteX4" fmla="*/ 2100494 w 2275119"/>
              <a:gd name="connsiteY4" fmla="*/ 68263 h 6858000"/>
              <a:gd name="connsiteX5" fmla="*/ 2108432 w 2275119"/>
              <a:gd name="connsiteY5" fmla="*/ 128588 h 6858000"/>
              <a:gd name="connsiteX6" fmla="*/ 2119544 w 2275119"/>
              <a:gd name="connsiteY6" fmla="*/ 180975 h 6858000"/>
              <a:gd name="connsiteX7" fmla="*/ 2133832 w 2275119"/>
              <a:gd name="connsiteY7" fmla="*/ 227013 h 6858000"/>
              <a:gd name="connsiteX8" fmla="*/ 2149707 w 2275119"/>
              <a:gd name="connsiteY8" fmla="*/ 268288 h 6858000"/>
              <a:gd name="connsiteX9" fmla="*/ 2168757 w 2275119"/>
              <a:gd name="connsiteY9" fmla="*/ 304800 h 6858000"/>
              <a:gd name="connsiteX10" fmla="*/ 2187807 w 2275119"/>
              <a:gd name="connsiteY10" fmla="*/ 342900 h 6858000"/>
              <a:gd name="connsiteX11" fmla="*/ 2206857 w 2275119"/>
              <a:gd name="connsiteY11" fmla="*/ 381000 h 6858000"/>
              <a:gd name="connsiteX12" fmla="*/ 2222732 w 2275119"/>
              <a:gd name="connsiteY12" fmla="*/ 417513 h 6858000"/>
              <a:gd name="connsiteX13" fmla="*/ 2238607 w 2275119"/>
              <a:gd name="connsiteY13" fmla="*/ 458788 h 6858000"/>
              <a:gd name="connsiteX14" fmla="*/ 2254482 w 2275119"/>
              <a:gd name="connsiteY14" fmla="*/ 504825 h 6858000"/>
              <a:gd name="connsiteX15" fmla="*/ 2265594 w 2275119"/>
              <a:gd name="connsiteY15" fmla="*/ 557213 h 6858000"/>
              <a:gd name="connsiteX16" fmla="*/ 2271944 w 2275119"/>
              <a:gd name="connsiteY16" fmla="*/ 617538 h 6858000"/>
              <a:gd name="connsiteX17" fmla="*/ 2275119 w 2275119"/>
              <a:gd name="connsiteY17" fmla="*/ 685800 h 6858000"/>
              <a:gd name="connsiteX18" fmla="*/ 2271944 w 2275119"/>
              <a:gd name="connsiteY18" fmla="*/ 754063 h 6858000"/>
              <a:gd name="connsiteX19" fmla="*/ 2265594 w 2275119"/>
              <a:gd name="connsiteY19" fmla="*/ 814388 h 6858000"/>
              <a:gd name="connsiteX20" fmla="*/ 2254482 w 2275119"/>
              <a:gd name="connsiteY20" fmla="*/ 866775 h 6858000"/>
              <a:gd name="connsiteX21" fmla="*/ 2238607 w 2275119"/>
              <a:gd name="connsiteY21" fmla="*/ 912813 h 6858000"/>
              <a:gd name="connsiteX22" fmla="*/ 2222732 w 2275119"/>
              <a:gd name="connsiteY22" fmla="*/ 954088 h 6858000"/>
              <a:gd name="connsiteX23" fmla="*/ 2206857 w 2275119"/>
              <a:gd name="connsiteY23" fmla="*/ 990600 h 6858000"/>
              <a:gd name="connsiteX24" fmla="*/ 2187807 w 2275119"/>
              <a:gd name="connsiteY24" fmla="*/ 1028700 h 6858000"/>
              <a:gd name="connsiteX25" fmla="*/ 2168757 w 2275119"/>
              <a:gd name="connsiteY25" fmla="*/ 1066800 h 6858000"/>
              <a:gd name="connsiteX26" fmla="*/ 2149707 w 2275119"/>
              <a:gd name="connsiteY26" fmla="*/ 1103313 h 6858000"/>
              <a:gd name="connsiteX27" fmla="*/ 2133832 w 2275119"/>
              <a:gd name="connsiteY27" fmla="*/ 1144588 h 6858000"/>
              <a:gd name="connsiteX28" fmla="*/ 2119544 w 2275119"/>
              <a:gd name="connsiteY28" fmla="*/ 1190625 h 6858000"/>
              <a:gd name="connsiteX29" fmla="*/ 2108432 w 2275119"/>
              <a:gd name="connsiteY29" fmla="*/ 1243013 h 6858000"/>
              <a:gd name="connsiteX30" fmla="*/ 2100494 w 2275119"/>
              <a:gd name="connsiteY30" fmla="*/ 1303338 h 6858000"/>
              <a:gd name="connsiteX31" fmla="*/ 2098907 w 2275119"/>
              <a:gd name="connsiteY31" fmla="*/ 1371600 h 6858000"/>
              <a:gd name="connsiteX32" fmla="*/ 2100494 w 2275119"/>
              <a:gd name="connsiteY32" fmla="*/ 1439863 h 6858000"/>
              <a:gd name="connsiteX33" fmla="*/ 2108432 w 2275119"/>
              <a:gd name="connsiteY33" fmla="*/ 1500188 h 6858000"/>
              <a:gd name="connsiteX34" fmla="*/ 2119544 w 2275119"/>
              <a:gd name="connsiteY34" fmla="*/ 1552575 h 6858000"/>
              <a:gd name="connsiteX35" fmla="*/ 2133832 w 2275119"/>
              <a:gd name="connsiteY35" fmla="*/ 1598613 h 6858000"/>
              <a:gd name="connsiteX36" fmla="*/ 2149707 w 2275119"/>
              <a:gd name="connsiteY36" fmla="*/ 1639888 h 6858000"/>
              <a:gd name="connsiteX37" fmla="*/ 2168757 w 2275119"/>
              <a:gd name="connsiteY37" fmla="*/ 1676400 h 6858000"/>
              <a:gd name="connsiteX38" fmla="*/ 2187807 w 2275119"/>
              <a:gd name="connsiteY38" fmla="*/ 1714500 h 6858000"/>
              <a:gd name="connsiteX39" fmla="*/ 2206857 w 2275119"/>
              <a:gd name="connsiteY39" fmla="*/ 1752600 h 6858000"/>
              <a:gd name="connsiteX40" fmla="*/ 2222732 w 2275119"/>
              <a:gd name="connsiteY40" fmla="*/ 1789113 h 6858000"/>
              <a:gd name="connsiteX41" fmla="*/ 2238607 w 2275119"/>
              <a:gd name="connsiteY41" fmla="*/ 1830388 h 6858000"/>
              <a:gd name="connsiteX42" fmla="*/ 2254482 w 2275119"/>
              <a:gd name="connsiteY42" fmla="*/ 1876425 h 6858000"/>
              <a:gd name="connsiteX43" fmla="*/ 2265594 w 2275119"/>
              <a:gd name="connsiteY43" fmla="*/ 1928813 h 6858000"/>
              <a:gd name="connsiteX44" fmla="*/ 2271944 w 2275119"/>
              <a:gd name="connsiteY44" fmla="*/ 1989138 h 6858000"/>
              <a:gd name="connsiteX45" fmla="*/ 2275119 w 2275119"/>
              <a:gd name="connsiteY45" fmla="*/ 2057400 h 6858000"/>
              <a:gd name="connsiteX46" fmla="*/ 2271944 w 2275119"/>
              <a:gd name="connsiteY46" fmla="*/ 2125663 h 6858000"/>
              <a:gd name="connsiteX47" fmla="*/ 2265594 w 2275119"/>
              <a:gd name="connsiteY47" fmla="*/ 2185988 h 6858000"/>
              <a:gd name="connsiteX48" fmla="*/ 2254482 w 2275119"/>
              <a:gd name="connsiteY48" fmla="*/ 2238375 h 6858000"/>
              <a:gd name="connsiteX49" fmla="*/ 2238607 w 2275119"/>
              <a:gd name="connsiteY49" fmla="*/ 2284413 h 6858000"/>
              <a:gd name="connsiteX50" fmla="*/ 2222732 w 2275119"/>
              <a:gd name="connsiteY50" fmla="*/ 2325688 h 6858000"/>
              <a:gd name="connsiteX51" fmla="*/ 2206857 w 2275119"/>
              <a:gd name="connsiteY51" fmla="*/ 2362200 h 6858000"/>
              <a:gd name="connsiteX52" fmla="*/ 2187807 w 2275119"/>
              <a:gd name="connsiteY52" fmla="*/ 2400300 h 6858000"/>
              <a:gd name="connsiteX53" fmla="*/ 2168757 w 2275119"/>
              <a:gd name="connsiteY53" fmla="*/ 2438400 h 6858000"/>
              <a:gd name="connsiteX54" fmla="*/ 2149707 w 2275119"/>
              <a:gd name="connsiteY54" fmla="*/ 2474913 h 6858000"/>
              <a:gd name="connsiteX55" fmla="*/ 2133832 w 2275119"/>
              <a:gd name="connsiteY55" fmla="*/ 2516188 h 6858000"/>
              <a:gd name="connsiteX56" fmla="*/ 2119544 w 2275119"/>
              <a:gd name="connsiteY56" fmla="*/ 2562225 h 6858000"/>
              <a:gd name="connsiteX57" fmla="*/ 2108432 w 2275119"/>
              <a:gd name="connsiteY57" fmla="*/ 2614613 h 6858000"/>
              <a:gd name="connsiteX58" fmla="*/ 2100494 w 2275119"/>
              <a:gd name="connsiteY58" fmla="*/ 2674938 h 6858000"/>
              <a:gd name="connsiteX59" fmla="*/ 2098907 w 2275119"/>
              <a:gd name="connsiteY59" fmla="*/ 2743200 h 6858000"/>
              <a:gd name="connsiteX60" fmla="*/ 2100494 w 2275119"/>
              <a:gd name="connsiteY60" fmla="*/ 2811463 h 6858000"/>
              <a:gd name="connsiteX61" fmla="*/ 2108432 w 2275119"/>
              <a:gd name="connsiteY61" fmla="*/ 2871788 h 6858000"/>
              <a:gd name="connsiteX62" fmla="*/ 2119544 w 2275119"/>
              <a:gd name="connsiteY62" fmla="*/ 2924175 h 6858000"/>
              <a:gd name="connsiteX63" fmla="*/ 2133832 w 2275119"/>
              <a:gd name="connsiteY63" fmla="*/ 2970213 h 6858000"/>
              <a:gd name="connsiteX64" fmla="*/ 2149707 w 2275119"/>
              <a:gd name="connsiteY64" fmla="*/ 3011488 h 6858000"/>
              <a:gd name="connsiteX65" fmla="*/ 2168757 w 2275119"/>
              <a:gd name="connsiteY65" fmla="*/ 3048000 h 6858000"/>
              <a:gd name="connsiteX66" fmla="*/ 2187807 w 2275119"/>
              <a:gd name="connsiteY66" fmla="*/ 3086100 h 6858000"/>
              <a:gd name="connsiteX67" fmla="*/ 2206857 w 2275119"/>
              <a:gd name="connsiteY67" fmla="*/ 3124200 h 6858000"/>
              <a:gd name="connsiteX68" fmla="*/ 2222732 w 2275119"/>
              <a:gd name="connsiteY68" fmla="*/ 3160713 h 6858000"/>
              <a:gd name="connsiteX69" fmla="*/ 2238607 w 2275119"/>
              <a:gd name="connsiteY69" fmla="*/ 3201988 h 6858000"/>
              <a:gd name="connsiteX70" fmla="*/ 2254482 w 2275119"/>
              <a:gd name="connsiteY70" fmla="*/ 3248025 h 6858000"/>
              <a:gd name="connsiteX71" fmla="*/ 2265594 w 2275119"/>
              <a:gd name="connsiteY71" fmla="*/ 3300413 h 6858000"/>
              <a:gd name="connsiteX72" fmla="*/ 2271944 w 2275119"/>
              <a:gd name="connsiteY72" fmla="*/ 3360738 h 6858000"/>
              <a:gd name="connsiteX73" fmla="*/ 2275119 w 2275119"/>
              <a:gd name="connsiteY73" fmla="*/ 3427413 h 6858000"/>
              <a:gd name="connsiteX74" fmla="*/ 2271944 w 2275119"/>
              <a:gd name="connsiteY74" fmla="*/ 3497263 h 6858000"/>
              <a:gd name="connsiteX75" fmla="*/ 2265594 w 2275119"/>
              <a:gd name="connsiteY75" fmla="*/ 3557588 h 6858000"/>
              <a:gd name="connsiteX76" fmla="*/ 2254482 w 2275119"/>
              <a:gd name="connsiteY76" fmla="*/ 3609975 h 6858000"/>
              <a:gd name="connsiteX77" fmla="*/ 2238607 w 2275119"/>
              <a:gd name="connsiteY77" fmla="*/ 3656013 h 6858000"/>
              <a:gd name="connsiteX78" fmla="*/ 2222732 w 2275119"/>
              <a:gd name="connsiteY78" fmla="*/ 3697288 h 6858000"/>
              <a:gd name="connsiteX79" fmla="*/ 2206857 w 2275119"/>
              <a:gd name="connsiteY79" fmla="*/ 3733800 h 6858000"/>
              <a:gd name="connsiteX80" fmla="*/ 2187807 w 2275119"/>
              <a:gd name="connsiteY80" fmla="*/ 3771900 h 6858000"/>
              <a:gd name="connsiteX81" fmla="*/ 2168757 w 2275119"/>
              <a:gd name="connsiteY81" fmla="*/ 3810000 h 6858000"/>
              <a:gd name="connsiteX82" fmla="*/ 2149707 w 2275119"/>
              <a:gd name="connsiteY82" fmla="*/ 3846513 h 6858000"/>
              <a:gd name="connsiteX83" fmla="*/ 2133832 w 2275119"/>
              <a:gd name="connsiteY83" fmla="*/ 3887788 h 6858000"/>
              <a:gd name="connsiteX84" fmla="*/ 2119544 w 2275119"/>
              <a:gd name="connsiteY84" fmla="*/ 3933825 h 6858000"/>
              <a:gd name="connsiteX85" fmla="*/ 2108432 w 2275119"/>
              <a:gd name="connsiteY85" fmla="*/ 3986213 h 6858000"/>
              <a:gd name="connsiteX86" fmla="*/ 2100494 w 2275119"/>
              <a:gd name="connsiteY86" fmla="*/ 4046538 h 6858000"/>
              <a:gd name="connsiteX87" fmla="*/ 2098907 w 2275119"/>
              <a:gd name="connsiteY87" fmla="*/ 4114800 h 6858000"/>
              <a:gd name="connsiteX88" fmla="*/ 2100494 w 2275119"/>
              <a:gd name="connsiteY88" fmla="*/ 4183063 h 6858000"/>
              <a:gd name="connsiteX89" fmla="*/ 2108432 w 2275119"/>
              <a:gd name="connsiteY89" fmla="*/ 4243388 h 6858000"/>
              <a:gd name="connsiteX90" fmla="*/ 2119544 w 2275119"/>
              <a:gd name="connsiteY90" fmla="*/ 4295775 h 6858000"/>
              <a:gd name="connsiteX91" fmla="*/ 2133832 w 2275119"/>
              <a:gd name="connsiteY91" fmla="*/ 4341813 h 6858000"/>
              <a:gd name="connsiteX92" fmla="*/ 2149707 w 2275119"/>
              <a:gd name="connsiteY92" fmla="*/ 4383088 h 6858000"/>
              <a:gd name="connsiteX93" fmla="*/ 2168757 w 2275119"/>
              <a:gd name="connsiteY93" fmla="*/ 4419600 h 6858000"/>
              <a:gd name="connsiteX94" fmla="*/ 2206857 w 2275119"/>
              <a:gd name="connsiteY94" fmla="*/ 4495800 h 6858000"/>
              <a:gd name="connsiteX95" fmla="*/ 2222732 w 2275119"/>
              <a:gd name="connsiteY95" fmla="*/ 4532313 h 6858000"/>
              <a:gd name="connsiteX96" fmla="*/ 2238607 w 2275119"/>
              <a:gd name="connsiteY96" fmla="*/ 4573588 h 6858000"/>
              <a:gd name="connsiteX97" fmla="*/ 2254482 w 2275119"/>
              <a:gd name="connsiteY97" fmla="*/ 4619625 h 6858000"/>
              <a:gd name="connsiteX98" fmla="*/ 2265594 w 2275119"/>
              <a:gd name="connsiteY98" fmla="*/ 4672013 h 6858000"/>
              <a:gd name="connsiteX99" fmla="*/ 2271944 w 2275119"/>
              <a:gd name="connsiteY99" fmla="*/ 4732338 h 6858000"/>
              <a:gd name="connsiteX100" fmla="*/ 2275119 w 2275119"/>
              <a:gd name="connsiteY100" fmla="*/ 4800600 h 6858000"/>
              <a:gd name="connsiteX101" fmla="*/ 2271944 w 2275119"/>
              <a:gd name="connsiteY101" fmla="*/ 4868863 h 6858000"/>
              <a:gd name="connsiteX102" fmla="*/ 2265594 w 2275119"/>
              <a:gd name="connsiteY102" fmla="*/ 4929188 h 6858000"/>
              <a:gd name="connsiteX103" fmla="*/ 2254482 w 2275119"/>
              <a:gd name="connsiteY103" fmla="*/ 4981575 h 6858000"/>
              <a:gd name="connsiteX104" fmla="*/ 2238607 w 2275119"/>
              <a:gd name="connsiteY104" fmla="*/ 5027613 h 6858000"/>
              <a:gd name="connsiteX105" fmla="*/ 2222732 w 2275119"/>
              <a:gd name="connsiteY105" fmla="*/ 5068888 h 6858000"/>
              <a:gd name="connsiteX106" fmla="*/ 2206857 w 2275119"/>
              <a:gd name="connsiteY106" fmla="*/ 5105400 h 6858000"/>
              <a:gd name="connsiteX107" fmla="*/ 2187807 w 2275119"/>
              <a:gd name="connsiteY107" fmla="*/ 5143500 h 6858000"/>
              <a:gd name="connsiteX108" fmla="*/ 2168757 w 2275119"/>
              <a:gd name="connsiteY108" fmla="*/ 5181600 h 6858000"/>
              <a:gd name="connsiteX109" fmla="*/ 2149707 w 2275119"/>
              <a:gd name="connsiteY109" fmla="*/ 5218113 h 6858000"/>
              <a:gd name="connsiteX110" fmla="*/ 2133832 w 2275119"/>
              <a:gd name="connsiteY110" fmla="*/ 5259388 h 6858000"/>
              <a:gd name="connsiteX111" fmla="*/ 2119544 w 2275119"/>
              <a:gd name="connsiteY111" fmla="*/ 5305425 h 6858000"/>
              <a:gd name="connsiteX112" fmla="*/ 2108432 w 2275119"/>
              <a:gd name="connsiteY112" fmla="*/ 5357813 h 6858000"/>
              <a:gd name="connsiteX113" fmla="*/ 2100494 w 2275119"/>
              <a:gd name="connsiteY113" fmla="*/ 5418138 h 6858000"/>
              <a:gd name="connsiteX114" fmla="*/ 2098907 w 2275119"/>
              <a:gd name="connsiteY114" fmla="*/ 5486400 h 6858000"/>
              <a:gd name="connsiteX115" fmla="*/ 2100494 w 2275119"/>
              <a:gd name="connsiteY115" fmla="*/ 5554663 h 6858000"/>
              <a:gd name="connsiteX116" fmla="*/ 2108432 w 2275119"/>
              <a:gd name="connsiteY116" fmla="*/ 5614988 h 6858000"/>
              <a:gd name="connsiteX117" fmla="*/ 2119544 w 2275119"/>
              <a:gd name="connsiteY117" fmla="*/ 5667375 h 6858000"/>
              <a:gd name="connsiteX118" fmla="*/ 2133832 w 2275119"/>
              <a:gd name="connsiteY118" fmla="*/ 5713413 h 6858000"/>
              <a:gd name="connsiteX119" fmla="*/ 2149707 w 2275119"/>
              <a:gd name="connsiteY119" fmla="*/ 5754688 h 6858000"/>
              <a:gd name="connsiteX120" fmla="*/ 2168757 w 2275119"/>
              <a:gd name="connsiteY120" fmla="*/ 5791200 h 6858000"/>
              <a:gd name="connsiteX121" fmla="*/ 2187807 w 2275119"/>
              <a:gd name="connsiteY121" fmla="*/ 5829300 h 6858000"/>
              <a:gd name="connsiteX122" fmla="*/ 2206857 w 2275119"/>
              <a:gd name="connsiteY122" fmla="*/ 5867400 h 6858000"/>
              <a:gd name="connsiteX123" fmla="*/ 2222732 w 2275119"/>
              <a:gd name="connsiteY123" fmla="*/ 5903913 h 6858000"/>
              <a:gd name="connsiteX124" fmla="*/ 2238607 w 2275119"/>
              <a:gd name="connsiteY124" fmla="*/ 5945188 h 6858000"/>
              <a:gd name="connsiteX125" fmla="*/ 2254482 w 2275119"/>
              <a:gd name="connsiteY125" fmla="*/ 5991225 h 6858000"/>
              <a:gd name="connsiteX126" fmla="*/ 2265594 w 2275119"/>
              <a:gd name="connsiteY126" fmla="*/ 6043613 h 6858000"/>
              <a:gd name="connsiteX127" fmla="*/ 2271944 w 2275119"/>
              <a:gd name="connsiteY127" fmla="*/ 6103938 h 6858000"/>
              <a:gd name="connsiteX128" fmla="*/ 2275119 w 2275119"/>
              <a:gd name="connsiteY128" fmla="*/ 6172200 h 6858000"/>
              <a:gd name="connsiteX129" fmla="*/ 2271944 w 2275119"/>
              <a:gd name="connsiteY129" fmla="*/ 6240463 h 6858000"/>
              <a:gd name="connsiteX130" fmla="*/ 2265594 w 2275119"/>
              <a:gd name="connsiteY130" fmla="*/ 6300788 h 6858000"/>
              <a:gd name="connsiteX131" fmla="*/ 2254482 w 2275119"/>
              <a:gd name="connsiteY131" fmla="*/ 6353175 h 6858000"/>
              <a:gd name="connsiteX132" fmla="*/ 2238607 w 2275119"/>
              <a:gd name="connsiteY132" fmla="*/ 6399213 h 6858000"/>
              <a:gd name="connsiteX133" fmla="*/ 2222732 w 2275119"/>
              <a:gd name="connsiteY133" fmla="*/ 6440488 h 6858000"/>
              <a:gd name="connsiteX134" fmla="*/ 2206857 w 2275119"/>
              <a:gd name="connsiteY134" fmla="*/ 6477000 h 6858000"/>
              <a:gd name="connsiteX135" fmla="*/ 2187807 w 2275119"/>
              <a:gd name="connsiteY135" fmla="*/ 6515100 h 6858000"/>
              <a:gd name="connsiteX136" fmla="*/ 2168757 w 2275119"/>
              <a:gd name="connsiteY136" fmla="*/ 6553200 h 6858000"/>
              <a:gd name="connsiteX137" fmla="*/ 2149707 w 2275119"/>
              <a:gd name="connsiteY137" fmla="*/ 6589713 h 6858000"/>
              <a:gd name="connsiteX138" fmla="*/ 2133832 w 2275119"/>
              <a:gd name="connsiteY138" fmla="*/ 6630988 h 6858000"/>
              <a:gd name="connsiteX139" fmla="*/ 2119544 w 2275119"/>
              <a:gd name="connsiteY139" fmla="*/ 6677025 h 6858000"/>
              <a:gd name="connsiteX140" fmla="*/ 2108432 w 2275119"/>
              <a:gd name="connsiteY140" fmla="*/ 6729413 h 6858000"/>
              <a:gd name="connsiteX141" fmla="*/ 2100494 w 2275119"/>
              <a:gd name="connsiteY141" fmla="*/ 6789738 h 6858000"/>
              <a:gd name="connsiteX142" fmla="*/ 2098907 w 2275119"/>
              <a:gd name="connsiteY142" fmla="*/ 6858000 h 6858000"/>
              <a:gd name="connsiteX143" fmla="*/ 1556068 w 2275119"/>
              <a:gd name="connsiteY143" fmla="*/ 6858000 h 6858000"/>
              <a:gd name="connsiteX144" fmla="*/ 1389294 w 2275119"/>
              <a:gd name="connsiteY144" fmla="*/ 6858000 h 6858000"/>
              <a:gd name="connsiteX145" fmla="*/ 0 w 2275119"/>
              <a:gd name="connsiteY14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2275119" h="6858000">
                <a:moveTo>
                  <a:pt x="0" y="0"/>
                </a:moveTo>
                <a:lnTo>
                  <a:pt x="1389294" y="0"/>
                </a:lnTo>
                <a:lnTo>
                  <a:pt x="1556068" y="0"/>
                </a:lnTo>
                <a:lnTo>
                  <a:pt x="2098907" y="0"/>
                </a:lnTo>
                <a:lnTo>
                  <a:pt x="2100494" y="68263"/>
                </a:lnTo>
                <a:lnTo>
                  <a:pt x="2108432" y="128588"/>
                </a:lnTo>
                <a:lnTo>
                  <a:pt x="2119544" y="180975"/>
                </a:lnTo>
                <a:lnTo>
                  <a:pt x="2133832" y="227013"/>
                </a:lnTo>
                <a:lnTo>
                  <a:pt x="2149707" y="268288"/>
                </a:lnTo>
                <a:lnTo>
                  <a:pt x="2168757" y="304800"/>
                </a:lnTo>
                <a:lnTo>
                  <a:pt x="2187807" y="342900"/>
                </a:lnTo>
                <a:lnTo>
                  <a:pt x="2206857" y="381000"/>
                </a:lnTo>
                <a:lnTo>
                  <a:pt x="2222732" y="417513"/>
                </a:lnTo>
                <a:lnTo>
                  <a:pt x="2238607" y="458788"/>
                </a:lnTo>
                <a:lnTo>
                  <a:pt x="2254482" y="504825"/>
                </a:lnTo>
                <a:lnTo>
                  <a:pt x="2265594" y="557213"/>
                </a:lnTo>
                <a:lnTo>
                  <a:pt x="2271944" y="617538"/>
                </a:lnTo>
                <a:lnTo>
                  <a:pt x="2275119" y="685800"/>
                </a:lnTo>
                <a:lnTo>
                  <a:pt x="2271944" y="754063"/>
                </a:lnTo>
                <a:lnTo>
                  <a:pt x="2265594" y="814388"/>
                </a:lnTo>
                <a:lnTo>
                  <a:pt x="2254482" y="866775"/>
                </a:lnTo>
                <a:lnTo>
                  <a:pt x="2238607" y="912813"/>
                </a:lnTo>
                <a:lnTo>
                  <a:pt x="2222732" y="954088"/>
                </a:lnTo>
                <a:lnTo>
                  <a:pt x="2206857" y="990600"/>
                </a:lnTo>
                <a:lnTo>
                  <a:pt x="2187807" y="1028700"/>
                </a:lnTo>
                <a:lnTo>
                  <a:pt x="2168757" y="1066800"/>
                </a:lnTo>
                <a:lnTo>
                  <a:pt x="2149707" y="1103313"/>
                </a:lnTo>
                <a:lnTo>
                  <a:pt x="2133832" y="1144588"/>
                </a:lnTo>
                <a:lnTo>
                  <a:pt x="2119544" y="1190625"/>
                </a:lnTo>
                <a:lnTo>
                  <a:pt x="2108432" y="1243013"/>
                </a:lnTo>
                <a:lnTo>
                  <a:pt x="2100494" y="1303338"/>
                </a:lnTo>
                <a:lnTo>
                  <a:pt x="2098907" y="1371600"/>
                </a:lnTo>
                <a:lnTo>
                  <a:pt x="2100494" y="1439863"/>
                </a:lnTo>
                <a:lnTo>
                  <a:pt x="2108432" y="1500188"/>
                </a:lnTo>
                <a:lnTo>
                  <a:pt x="2119544" y="1552575"/>
                </a:lnTo>
                <a:lnTo>
                  <a:pt x="2133832" y="1598613"/>
                </a:lnTo>
                <a:lnTo>
                  <a:pt x="2149707" y="1639888"/>
                </a:lnTo>
                <a:lnTo>
                  <a:pt x="2168757" y="1676400"/>
                </a:lnTo>
                <a:lnTo>
                  <a:pt x="2187807" y="1714500"/>
                </a:lnTo>
                <a:lnTo>
                  <a:pt x="2206857" y="1752600"/>
                </a:lnTo>
                <a:lnTo>
                  <a:pt x="2222732" y="1789113"/>
                </a:lnTo>
                <a:lnTo>
                  <a:pt x="2238607" y="1830388"/>
                </a:lnTo>
                <a:lnTo>
                  <a:pt x="2254482" y="1876425"/>
                </a:lnTo>
                <a:lnTo>
                  <a:pt x="2265594" y="1928813"/>
                </a:lnTo>
                <a:lnTo>
                  <a:pt x="2271944" y="1989138"/>
                </a:lnTo>
                <a:lnTo>
                  <a:pt x="2275119" y="2057400"/>
                </a:lnTo>
                <a:lnTo>
                  <a:pt x="2271944" y="2125663"/>
                </a:lnTo>
                <a:lnTo>
                  <a:pt x="2265594" y="2185988"/>
                </a:lnTo>
                <a:lnTo>
                  <a:pt x="2254482" y="2238375"/>
                </a:lnTo>
                <a:lnTo>
                  <a:pt x="2238607" y="2284413"/>
                </a:lnTo>
                <a:lnTo>
                  <a:pt x="2222732" y="2325688"/>
                </a:lnTo>
                <a:lnTo>
                  <a:pt x="2206857" y="2362200"/>
                </a:lnTo>
                <a:lnTo>
                  <a:pt x="2187807" y="2400300"/>
                </a:lnTo>
                <a:lnTo>
                  <a:pt x="2168757" y="2438400"/>
                </a:lnTo>
                <a:lnTo>
                  <a:pt x="2149707" y="2474913"/>
                </a:lnTo>
                <a:lnTo>
                  <a:pt x="2133832" y="2516188"/>
                </a:lnTo>
                <a:lnTo>
                  <a:pt x="2119544" y="2562225"/>
                </a:lnTo>
                <a:lnTo>
                  <a:pt x="2108432" y="2614613"/>
                </a:lnTo>
                <a:lnTo>
                  <a:pt x="2100494" y="2674938"/>
                </a:lnTo>
                <a:lnTo>
                  <a:pt x="2098907" y="2743200"/>
                </a:lnTo>
                <a:lnTo>
                  <a:pt x="2100494" y="2811463"/>
                </a:lnTo>
                <a:lnTo>
                  <a:pt x="2108432" y="2871788"/>
                </a:lnTo>
                <a:lnTo>
                  <a:pt x="2119544" y="2924175"/>
                </a:lnTo>
                <a:lnTo>
                  <a:pt x="2133832" y="2970213"/>
                </a:lnTo>
                <a:lnTo>
                  <a:pt x="2149707" y="3011488"/>
                </a:lnTo>
                <a:lnTo>
                  <a:pt x="2168757" y="3048000"/>
                </a:lnTo>
                <a:lnTo>
                  <a:pt x="2187807" y="3086100"/>
                </a:lnTo>
                <a:lnTo>
                  <a:pt x="2206857" y="3124200"/>
                </a:lnTo>
                <a:lnTo>
                  <a:pt x="2222732" y="3160713"/>
                </a:lnTo>
                <a:lnTo>
                  <a:pt x="2238607" y="3201988"/>
                </a:lnTo>
                <a:lnTo>
                  <a:pt x="2254482" y="3248025"/>
                </a:lnTo>
                <a:lnTo>
                  <a:pt x="2265594" y="3300413"/>
                </a:lnTo>
                <a:lnTo>
                  <a:pt x="2271944" y="3360738"/>
                </a:lnTo>
                <a:lnTo>
                  <a:pt x="2275119" y="3427413"/>
                </a:lnTo>
                <a:lnTo>
                  <a:pt x="2271944" y="3497263"/>
                </a:lnTo>
                <a:lnTo>
                  <a:pt x="2265594" y="3557588"/>
                </a:lnTo>
                <a:lnTo>
                  <a:pt x="2254482" y="3609975"/>
                </a:lnTo>
                <a:lnTo>
                  <a:pt x="2238607" y="3656013"/>
                </a:lnTo>
                <a:lnTo>
                  <a:pt x="2222732" y="3697288"/>
                </a:lnTo>
                <a:lnTo>
                  <a:pt x="2206857" y="3733800"/>
                </a:lnTo>
                <a:lnTo>
                  <a:pt x="2187807" y="3771900"/>
                </a:lnTo>
                <a:lnTo>
                  <a:pt x="2168757" y="3810000"/>
                </a:lnTo>
                <a:lnTo>
                  <a:pt x="2149707" y="3846513"/>
                </a:lnTo>
                <a:lnTo>
                  <a:pt x="2133832" y="3887788"/>
                </a:lnTo>
                <a:lnTo>
                  <a:pt x="2119544" y="3933825"/>
                </a:lnTo>
                <a:lnTo>
                  <a:pt x="2108432" y="3986213"/>
                </a:lnTo>
                <a:lnTo>
                  <a:pt x="2100494" y="4046538"/>
                </a:lnTo>
                <a:lnTo>
                  <a:pt x="2098907" y="4114800"/>
                </a:lnTo>
                <a:lnTo>
                  <a:pt x="2100494" y="4183063"/>
                </a:lnTo>
                <a:lnTo>
                  <a:pt x="2108432" y="4243388"/>
                </a:lnTo>
                <a:lnTo>
                  <a:pt x="2119544" y="4295775"/>
                </a:lnTo>
                <a:lnTo>
                  <a:pt x="2133832" y="4341813"/>
                </a:lnTo>
                <a:lnTo>
                  <a:pt x="2149707" y="4383088"/>
                </a:lnTo>
                <a:lnTo>
                  <a:pt x="2168757" y="4419600"/>
                </a:lnTo>
                <a:lnTo>
                  <a:pt x="2206857" y="4495800"/>
                </a:lnTo>
                <a:lnTo>
                  <a:pt x="2222732" y="4532313"/>
                </a:lnTo>
                <a:lnTo>
                  <a:pt x="2238607" y="4573588"/>
                </a:lnTo>
                <a:lnTo>
                  <a:pt x="2254482" y="4619625"/>
                </a:lnTo>
                <a:lnTo>
                  <a:pt x="2265594" y="4672013"/>
                </a:lnTo>
                <a:lnTo>
                  <a:pt x="2271944" y="4732338"/>
                </a:lnTo>
                <a:lnTo>
                  <a:pt x="2275119" y="4800600"/>
                </a:lnTo>
                <a:lnTo>
                  <a:pt x="2271944" y="4868863"/>
                </a:lnTo>
                <a:lnTo>
                  <a:pt x="2265594" y="4929188"/>
                </a:lnTo>
                <a:lnTo>
                  <a:pt x="2254482" y="4981575"/>
                </a:lnTo>
                <a:lnTo>
                  <a:pt x="2238607" y="5027613"/>
                </a:lnTo>
                <a:lnTo>
                  <a:pt x="2222732" y="5068888"/>
                </a:lnTo>
                <a:lnTo>
                  <a:pt x="2206857" y="5105400"/>
                </a:lnTo>
                <a:lnTo>
                  <a:pt x="2187807" y="5143500"/>
                </a:lnTo>
                <a:lnTo>
                  <a:pt x="2168757" y="5181600"/>
                </a:lnTo>
                <a:lnTo>
                  <a:pt x="2149707" y="5218113"/>
                </a:lnTo>
                <a:lnTo>
                  <a:pt x="2133832" y="5259388"/>
                </a:lnTo>
                <a:lnTo>
                  <a:pt x="2119544" y="5305425"/>
                </a:lnTo>
                <a:lnTo>
                  <a:pt x="2108432" y="5357813"/>
                </a:lnTo>
                <a:lnTo>
                  <a:pt x="2100494" y="5418138"/>
                </a:lnTo>
                <a:lnTo>
                  <a:pt x="2098907" y="5486400"/>
                </a:lnTo>
                <a:lnTo>
                  <a:pt x="2100494" y="5554663"/>
                </a:lnTo>
                <a:lnTo>
                  <a:pt x="2108432" y="5614988"/>
                </a:lnTo>
                <a:lnTo>
                  <a:pt x="2119544" y="5667375"/>
                </a:lnTo>
                <a:lnTo>
                  <a:pt x="2133832" y="5713413"/>
                </a:lnTo>
                <a:lnTo>
                  <a:pt x="2149707" y="5754688"/>
                </a:lnTo>
                <a:lnTo>
                  <a:pt x="2168757" y="5791200"/>
                </a:lnTo>
                <a:lnTo>
                  <a:pt x="2187807" y="5829300"/>
                </a:lnTo>
                <a:lnTo>
                  <a:pt x="2206857" y="5867400"/>
                </a:lnTo>
                <a:lnTo>
                  <a:pt x="2222732" y="5903913"/>
                </a:lnTo>
                <a:lnTo>
                  <a:pt x="2238607" y="5945188"/>
                </a:lnTo>
                <a:lnTo>
                  <a:pt x="2254482" y="5991225"/>
                </a:lnTo>
                <a:lnTo>
                  <a:pt x="2265594" y="6043613"/>
                </a:lnTo>
                <a:lnTo>
                  <a:pt x="2271944" y="6103938"/>
                </a:lnTo>
                <a:lnTo>
                  <a:pt x="2275119" y="6172200"/>
                </a:lnTo>
                <a:lnTo>
                  <a:pt x="2271944" y="6240463"/>
                </a:lnTo>
                <a:lnTo>
                  <a:pt x="2265594" y="6300788"/>
                </a:lnTo>
                <a:lnTo>
                  <a:pt x="2254482" y="6353175"/>
                </a:lnTo>
                <a:lnTo>
                  <a:pt x="2238607" y="6399213"/>
                </a:lnTo>
                <a:lnTo>
                  <a:pt x="2222732" y="6440488"/>
                </a:lnTo>
                <a:lnTo>
                  <a:pt x="2206857" y="6477000"/>
                </a:lnTo>
                <a:lnTo>
                  <a:pt x="2187807" y="6515100"/>
                </a:lnTo>
                <a:lnTo>
                  <a:pt x="2168757" y="6553200"/>
                </a:lnTo>
                <a:lnTo>
                  <a:pt x="2149707" y="6589713"/>
                </a:lnTo>
                <a:lnTo>
                  <a:pt x="2133832" y="6630988"/>
                </a:lnTo>
                <a:lnTo>
                  <a:pt x="2119544" y="6677025"/>
                </a:lnTo>
                <a:lnTo>
                  <a:pt x="2108432" y="6729413"/>
                </a:lnTo>
                <a:lnTo>
                  <a:pt x="2100494" y="6789738"/>
                </a:lnTo>
                <a:lnTo>
                  <a:pt x="2098907" y="6858000"/>
                </a:lnTo>
                <a:lnTo>
                  <a:pt x="1556068" y="6858000"/>
                </a:lnTo>
                <a:lnTo>
                  <a:pt x="1389294" y="6858000"/>
                </a:lnTo>
                <a:lnTo>
                  <a:pt x="0" y="6858000"/>
                </a:lnTo>
                <a:close/>
              </a:path>
            </a:pathLst>
          </a:custGeom>
          <a:solidFill>
            <a:schemeClr val="accent1"/>
          </a:solidFill>
          <a:ln w="0">
            <a:noFill/>
            <a:prstDash val="solid"/>
            <a:round/>
            <a:headEnd/>
            <a:tailEnd/>
          </a:ln>
        </p:spPr>
        <p:txBody>
          <a:bodyPr/>
          <a:lstStyle/>
          <a:p>
            <a:endParaRPr lang="en-US"/>
          </a:p>
        </p:txBody>
      </p:sp>
      <p:sp>
        <p:nvSpPr>
          <p:cNvPr id="12" name="Rectangle 11">
            <a:extLst>
              <a:ext uri="{FF2B5EF4-FFF2-40B4-BE49-F238E27FC236}">
                <a16:creationId xmlns:a16="http://schemas.microsoft.com/office/drawing/2014/main" id="{A3AE1F77-1EC8-47BA-A381-B6618A2F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88DA15F-DBA6-6A4B-9EDF-F0F8D9C57164}"/>
              </a:ext>
            </a:extLst>
          </p:cNvPr>
          <p:cNvSpPr>
            <a:spLocks noGrp="1"/>
          </p:cNvSpPr>
          <p:nvPr>
            <p:ph idx="1"/>
          </p:nvPr>
        </p:nvSpPr>
        <p:spPr>
          <a:xfrm>
            <a:off x="2895600" y="2178528"/>
            <a:ext cx="8534400" cy="3701065"/>
          </a:xfrm>
        </p:spPr>
        <p:txBody>
          <a:bodyPr>
            <a:normAutofit/>
          </a:bodyPr>
          <a:lstStyle/>
          <a:p>
            <a:r>
              <a:rPr lang="en-US">
                <a:latin typeface="Arial" panose="020B0604020202020204" pitchFamily="34" charset="0"/>
                <a:cs typeface="Arial" panose="020B0604020202020204" pitchFamily="34" charset="0"/>
              </a:rPr>
              <a:t>The main purpose of the project is to measure the happiness index of the world and ranking of the countries based on happiness criteria by performing data analysis task from the data collected based on life evaluation questionnaire asked in a poll.</a:t>
            </a:r>
          </a:p>
          <a:p>
            <a:r>
              <a:rPr lang="en-US">
                <a:latin typeface="Arial" panose="020B0604020202020204" pitchFamily="34" charset="0"/>
                <a:cs typeface="Arial" panose="020B0604020202020204" pitchFamily="34" charset="0"/>
              </a:rPr>
              <a:t>We are going to look at multiple factors that might influence happiness among people across the globe which we term as key parameters for happiness.</a:t>
            </a:r>
          </a:p>
        </p:txBody>
      </p:sp>
    </p:spTree>
    <p:extLst>
      <p:ext uri="{BB962C8B-B14F-4D97-AF65-F5344CB8AC3E}">
        <p14:creationId xmlns:p14="http://schemas.microsoft.com/office/powerpoint/2010/main" val="377040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F917E09E-FAE1-2149-A46C-B375DA372F51}"/>
              </a:ext>
            </a:extLst>
          </p:cNvPr>
          <p:cNvSpPr>
            <a:spLocks noGrp="1"/>
          </p:cNvSpPr>
          <p:nvPr>
            <p:ph type="title"/>
          </p:nvPr>
        </p:nvSpPr>
        <p:spPr>
          <a:xfrm>
            <a:off x="754144" y="484631"/>
            <a:ext cx="6340519" cy="1638469"/>
          </a:xfrm>
        </p:spPr>
        <p:txBody>
          <a:bodyPr vert="horz" lIns="91440" tIns="45720" rIns="91440" bIns="45720" rtlCol="0">
            <a:normAutofit/>
          </a:bodyPr>
          <a:lstStyle/>
          <a:p>
            <a:r>
              <a:rPr lang="en-US" sz="4400" spc="200"/>
              <a:t>Parameters of happiness index</a:t>
            </a:r>
          </a:p>
        </p:txBody>
      </p:sp>
      <p:sp>
        <p:nvSpPr>
          <p:cNvPr id="29" name="Rectangle 33">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0C85F7E-A6D9-3047-B1FB-79A6B7B19473}"/>
              </a:ext>
            </a:extLst>
          </p:cNvPr>
          <p:cNvSpPr>
            <a:spLocks noGrp="1"/>
          </p:cNvSpPr>
          <p:nvPr>
            <p:ph idx="1"/>
          </p:nvPr>
        </p:nvSpPr>
        <p:spPr>
          <a:xfrm>
            <a:off x="765051" y="2443140"/>
            <a:ext cx="6306309" cy="3930227"/>
          </a:xfrm>
        </p:spPr>
        <p:txBody>
          <a:bodyPr vert="horz" lIns="91440" tIns="45720" rIns="91440" bIns="45720" rtlCol="0">
            <a:normAutofit lnSpcReduction="10000"/>
          </a:bodyPr>
          <a:lstStyle/>
          <a:p>
            <a:pPr marL="342900" indent="-342900">
              <a:lnSpc>
                <a:spcPct val="100000"/>
              </a:lnSpc>
              <a:buFont typeface="Arial" panose="020B0604020202020204" pitchFamily="34" charset="0"/>
              <a:buChar char="•"/>
            </a:pPr>
            <a:r>
              <a:rPr lang="en-US">
                <a:solidFill>
                  <a:schemeClr val="tx1"/>
                </a:solidFill>
              </a:rPr>
              <a:t>Housing</a:t>
            </a:r>
          </a:p>
          <a:p>
            <a:pPr marL="114300" indent="-342900">
              <a:lnSpc>
                <a:spcPct val="100000"/>
              </a:lnSpc>
              <a:buFont typeface="Arial" panose="020B0604020202020204" pitchFamily="34" charset="0"/>
              <a:buChar char="•"/>
            </a:pPr>
            <a:r>
              <a:rPr lang="en-US">
                <a:solidFill>
                  <a:schemeClr val="tx1"/>
                </a:solidFill>
              </a:rPr>
              <a:t>Work</a:t>
            </a:r>
          </a:p>
          <a:p>
            <a:pPr marL="114300" indent="-342900">
              <a:lnSpc>
                <a:spcPct val="100000"/>
              </a:lnSpc>
              <a:buFont typeface="Arial" panose="020B0604020202020204" pitchFamily="34" charset="0"/>
              <a:buChar char="•"/>
            </a:pPr>
            <a:r>
              <a:rPr lang="en-US">
                <a:solidFill>
                  <a:schemeClr val="tx1"/>
                </a:solidFill>
              </a:rPr>
              <a:t>Income</a:t>
            </a:r>
          </a:p>
          <a:p>
            <a:pPr marL="114300" indent="-342900">
              <a:lnSpc>
                <a:spcPct val="100000"/>
              </a:lnSpc>
              <a:buFont typeface="Arial" panose="020B0604020202020204" pitchFamily="34" charset="0"/>
              <a:buChar char="•"/>
            </a:pPr>
            <a:r>
              <a:rPr lang="en-US">
                <a:solidFill>
                  <a:schemeClr val="tx1"/>
                </a:solidFill>
              </a:rPr>
              <a:t>Community</a:t>
            </a:r>
          </a:p>
          <a:p>
            <a:pPr marL="114300" indent="-342900">
              <a:lnSpc>
                <a:spcPct val="100000"/>
              </a:lnSpc>
              <a:buFont typeface="Arial" panose="020B0604020202020204" pitchFamily="34" charset="0"/>
              <a:buChar char="•"/>
            </a:pPr>
            <a:r>
              <a:rPr lang="en-US">
                <a:solidFill>
                  <a:schemeClr val="tx1"/>
                </a:solidFill>
              </a:rPr>
              <a:t>Education</a:t>
            </a:r>
          </a:p>
          <a:p>
            <a:pPr marL="114300" indent="-342900">
              <a:lnSpc>
                <a:spcPct val="100000"/>
              </a:lnSpc>
              <a:buFont typeface="Arial" panose="020B0604020202020204" pitchFamily="34" charset="0"/>
              <a:buChar char="•"/>
            </a:pPr>
            <a:r>
              <a:rPr lang="en-US">
                <a:solidFill>
                  <a:schemeClr val="tx1"/>
                </a:solidFill>
              </a:rPr>
              <a:t>Environment</a:t>
            </a:r>
          </a:p>
          <a:p>
            <a:pPr marL="114300" indent="-342900">
              <a:lnSpc>
                <a:spcPct val="100000"/>
              </a:lnSpc>
              <a:buFont typeface="Arial" panose="020B0604020202020204" pitchFamily="34" charset="0"/>
              <a:buChar char="•"/>
            </a:pPr>
            <a:r>
              <a:rPr lang="en-US">
                <a:solidFill>
                  <a:schemeClr val="tx1"/>
                </a:solidFill>
              </a:rPr>
              <a:t>Health</a:t>
            </a:r>
          </a:p>
          <a:p>
            <a:pPr marL="114300" indent="-342900">
              <a:lnSpc>
                <a:spcPct val="100000"/>
              </a:lnSpc>
              <a:buFont typeface="Arial" panose="020B0604020202020204" pitchFamily="34" charset="0"/>
              <a:buChar char="•"/>
            </a:pPr>
            <a:r>
              <a:rPr lang="en-US">
                <a:solidFill>
                  <a:schemeClr val="tx1"/>
                </a:solidFill>
              </a:rPr>
              <a:t>Life</a:t>
            </a:r>
          </a:p>
          <a:p>
            <a:pPr marL="114300" indent="-342900">
              <a:lnSpc>
                <a:spcPct val="100000"/>
              </a:lnSpc>
              <a:buFont typeface="Arial" panose="020B0604020202020204" pitchFamily="34" charset="0"/>
              <a:buChar char="•"/>
            </a:pPr>
            <a:r>
              <a:rPr lang="en-US">
                <a:solidFill>
                  <a:schemeClr val="tx1"/>
                </a:solidFill>
              </a:rPr>
              <a:t>Satisfaction</a:t>
            </a:r>
          </a:p>
          <a:p>
            <a:pPr marL="114300" indent="-342900">
              <a:lnSpc>
                <a:spcPct val="100000"/>
              </a:lnSpc>
              <a:buFont typeface="Arial" panose="020B0604020202020204" pitchFamily="34" charset="0"/>
              <a:buChar char="•"/>
            </a:pPr>
            <a:r>
              <a:rPr lang="en-US">
                <a:solidFill>
                  <a:schemeClr val="tx1"/>
                </a:solidFill>
              </a:rPr>
              <a:t>Safety and Life work balance</a:t>
            </a:r>
          </a:p>
          <a:p>
            <a:pPr indent="-228600">
              <a:lnSpc>
                <a:spcPct val="100000"/>
              </a:lnSpc>
            </a:pPr>
            <a:endParaRPr lang="en-US" sz="1900">
              <a:solidFill>
                <a:schemeClr val="tx1"/>
              </a:solidFill>
            </a:endParaRPr>
          </a:p>
        </p:txBody>
      </p:sp>
      <p:pic>
        <p:nvPicPr>
          <p:cNvPr id="25" name="Graphic 6" descr="Grinning Face with No Fill">
            <a:extLst>
              <a:ext uri="{FF2B5EF4-FFF2-40B4-BE49-F238E27FC236}">
                <a16:creationId xmlns:a16="http://schemas.microsoft.com/office/drawing/2014/main" id="{9E8E23CC-CD4E-44F2-BD8E-03105C2A96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Tree>
    <p:extLst>
      <p:ext uri="{BB962C8B-B14F-4D97-AF65-F5344CB8AC3E}">
        <p14:creationId xmlns:p14="http://schemas.microsoft.com/office/powerpoint/2010/main" val="981243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B9A8-22A7-46B8-A0FC-DBF817EAF353}"/>
              </a:ext>
            </a:extLst>
          </p:cNvPr>
          <p:cNvSpPr>
            <a:spLocks noGrp="1"/>
          </p:cNvSpPr>
          <p:nvPr>
            <p:ph type="title"/>
          </p:nvPr>
        </p:nvSpPr>
        <p:spPr>
          <a:xfrm>
            <a:off x="1251678" y="382385"/>
            <a:ext cx="10178322" cy="949338"/>
          </a:xfrm>
        </p:spPr>
        <p:txBody>
          <a:bodyPr/>
          <a:lstStyle/>
          <a:p>
            <a:r>
              <a:rPr lang="en-US"/>
              <a:t>SOURCES</a:t>
            </a:r>
          </a:p>
        </p:txBody>
      </p:sp>
      <p:sp>
        <p:nvSpPr>
          <p:cNvPr id="3" name="Content Placeholder 2">
            <a:extLst>
              <a:ext uri="{FF2B5EF4-FFF2-40B4-BE49-F238E27FC236}">
                <a16:creationId xmlns:a16="http://schemas.microsoft.com/office/drawing/2014/main" id="{04808CA0-ECBB-406E-8197-81763D72CF35}"/>
              </a:ext>
            </a:extLst>
          </p:cNvPr>
          <p:cNvSpPr>
            <a:spLocks noGrp="1"/>
          </p:cNvSpPr>
          <p:nvPr>
            <p:ph idx="1"/>
          </p:nvPr>
        </p:nvSpPr>
        <p:spPr>
          <a:xfrm>
            <a:off x="1251678" y="1242166"/>
            <a:ext cx="10178322" cy="5036604"/>
          </a:xfrm>
        </p:spPr>
        <p:txBody>
          <a:bodyPr vert="horz" lIns="91440" tIns="45720" rIns="91440" bIns="45720" rtlCol="0" anchor="t">
            <a:normAutofit/>
          </a:bodyPr>
          <a:lstStyle/>
          <a:p>
            <a:r>
              <a:rPr lang="en-US">
                <a:latin typeface="Arial"/>
                <a:ea typeface="+mn-lt"/>
                <a:cs typeface="+mn-lt"/>
              </a:rPr>
              <a:t>The World Happiness dataset which ranks 155 countries by their happiness levels, was released by The United Nations and was collected by conducting life evaluation questions asked in a poll.</a:t>
            </a:r>
            <a:endParaRPr lang="en-US">
              <a:latin typeface="Arial"/>
              <a:cs typeface="Arial"/>
            </a:endParaRPr>
          </a:p>
          <a:p>
            <a:r>
              <a:rPr lang="en-US">
                <a:latin typeface="Arial"/>
                <a:ea typeface="+mn-lt"/>
                <a:cs typeface="+mn-lt"/>
              </a:rPr>
              <a:t>The factors considered for the survey :</a:t>
            </a:r>
          </a:p>
          <a:p>
            <a:pPr>
              <a:buFont typeface="Wingdings" panose="020B0604020202020204" pitchFamily="34" charset="0"/>
              <a:buChar char="Ø"/>
            </a:pPr>
            <a:r>
              <a:rPr lang="en-US">
                <a:latin typeface="Arial"/>
                <a:ea typeface="+mn-lt"/>
                <a:cs typeface="+mn-lt"/>
              </a:rPr>
              <a:t>Happiness score</a:t>
            </a:r>
          </a:p>
          <a:p>
            <a:pPr>
              <a:buFont typeface="Wingdings" panose="020B0604020202020204" pitchFamily="34" charset="0"/>
              <a:buChar char="Ø"/>
            </a:pPr>
            <a:r>
              <a:rPr lang="en-US">
                <a:latin typeface="Arial"/>
                <a:ea typeface="+mn-lt"/>
                <a:cs typeface="+mn-lt"/>
              </a:rPr>
              <a:t>Economy or GDP</a:t>
            </a:r>
          </a:p>
          <a:p>
            <a:pPr>
              <a:buFont typeface="Wingdings" panose="020B0604020202020204" pitchFamily="34" charset="0"/>
              <a:buChar char="Ø"/>
            </a:pPr>
            <a:r>
              <a:rPr lang="en-US">
                <a:latin typeface="Arial"/>
                <a:ea typeface="+mn-lt"/>
                <a:cs typeface="+mn-lt"/>
              </a:rPr>
              <a:t>Health</a:t>
            </a:r>
          </a:p>
          <a:p>
            <a:pPr>
              <a:buFont typeface="Wingdings" panose="020B0604020202020204" pitchFamily="34" charset="0"/>
              <a:buChar char="Ø"/>
            </a:pPr>
            <a:r>
              <a:rPr lang="en-US">
                <a:latin typeface="Arial"/>
                <a:ea typeface="+mn-lt"/>
                <a:cs typeface="+mn-lt"/>
              </a:rPr>
              <a:t>Freedom</a:t>
            </a:r>
          </a:p>
          <a:p>
            <a:pPr>
              <a:buFont typeface="Wingdings" panose="020B0604020202020204" pitchFamily="34" charset="0"/>
              <a:buChar char="Ø"/>
            </a:pPr>
            <a:r>
              <a:rPr lang="en-US">
                <a:latin typeface="Arial"/>
                <a:ea typeface="+mn-lt"/>
                <a:cs typeface="+mn-lt"/>
              </a:rPr>
              <a:t>Perception of Government Corruption</a:t>
            </a:r>
          </a:p>
          <a:p>
            <a:pPr>
              <a:buFont typeface="Wingdings" panose="020B0604020202020204" pitchFamily="34" charset="0"/>
              <a:buChar char="Ø"/>
            </a:pPr>
            <a:r>
              <a:rPr lang="en-US">
                <a:latin typeface="Arial"/>
                <a:ea typeface="+mn-lt"/>
                <a:cs typeface="+mn-lt"/>
              </a:rPr>
              <a:t>Family or Social Support</a:t>
            </a:r>
          </a:p>
          <a:p>
            <a:r>
              <a:rPr lang="en-US">
                <a:latin typeface="Arial"/>
                <a:ea typeface="+mn-lt"/>
                <a:cs typeface="+mn-lt"/>
              </a:rPr>
              <a:t>The data set considered, currently has 5 year’s  worth of data from the year 2015 to 2019.</a:t>
            </a:r>
            <a:endParaRPr lang="en-US">
              <a:latin typeface="Arial"/>
              <a:cs typeface="Arial"/>
            </a:endParaRPr>
          </a:p>
          <a:p>
            <a:endParaRPr lang="en-US"/>
          </a:p>
        </p:txBody>
      </p:sp>
    </p:spTree>
    <p:extLst>
      <p:ext uri="{BB962C8B-B14F-4D97-AF65-F5344CB8AC3E}">
        <p14:creationId xmlns:p14="http://schemas.microsoft.com/office/powerpoint/2010/main" val="300164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D610-91FD-411C-AE0A-B4C68E578677}"/>
              </a:ext>
            </a:extLst>
          </p:cNvPr>
          <p:cNvSpPr>
            <a:spLocks noGrp="1"/>
          </p:cNvSpPr>
          <p:nvPr>
            <p:ph type="title"/>
          </p:nvPr>
        </p:nvSpPr>
        <p:spPr>
          <a:xfrm>
            <a:off x="1251678" y="382385"/>
            <a:ext cx="10178322" cy="803201"/>
          </a:xfrm>
        </p:spPr>
        <p:txBody>
          <a:bodyPr/>
          <a:lstStyle/>
          <a:p>
            <a:r>
              <a:rPr lang="en-US">
                <a:ea typeface="+mj-lt"/>
                <a:cs typeface="+mj-lt"/>
              </a:rPr>
              <a:t>Processes PERFORMED ON DATA</a:t>
            </a:r>
            <a:endParaRPr lang="en-US"/>
          </a:p>
        </p:txBody>
      </p:sp>
      <p:sp>
        <p:nvSpPr>
          <p:cNvPr id="3" name="Content Placeholder 2">
            <a:extLst>
              <a:ext uri="{FF2B5EF4-FFF2-40B4-BE49-F238E27FC236}">
                <a16:creationId xmlns:a16="http://schemas.microsoft.com/office/drawing/2014/main" id="{AA792A42-EC46-4984-AA4D-202C68C72953}"/>
              </a:ext>
            </a:extLst>
          </p:cNvPr>
          <p:cNvSpPr>
            <a:spLocks noGrp="1"/>
          </p:cNvSpPr>
          <p:nvPr>
            <p:ph idx="1"/>
          </p:nvPr>
        </p:nvSpPr>
        <p:spPr>
          <a:xfrm>
            <a:off x="1251678" y="1377865"/>
            <a:ext cx="10178322" cy="4689617"/>
          </a:xfrm>
        </p:spPr>
        <p:txBody>
          <a:bodyPr vert="horz" lIns="91440" tIns="45720" rIns="91440" bIns="45720" rtlCol="0" anchor="t">
            <a:normAutofit/>
          </a:bodyPr>
          <a:lstStyle/>
          <a:p>
            <a:r>
              <a:rPr lang="en-US">
                <a:latin typeface="Arial"/>
                <a:ea typeface="+mn-lt"/>
                <a:cs typeface="+mn-lt"/>
              </a:rPr>
              <a:t>Data Enriching : Data enriching involves adding value to the data already collected to enhance it for the analysis to be done to give the data more context.</a:t>
            </a:r>
            <a:endParaRPr lang="en-US">
              <a:latin typeface="Arial"/>
              <a:cs typeface="Arial"/>
            </a:endParaRPr>
          </a:p>
          <a:p>
            <a:pPr marL="0" indent="0">
              <a:buNone/>
            </a:pPr>
            <a:endParaRPr lang="en-US">
              <a:latin typeface="Arial"/>
              <a:cs typeface="Arial"/>
            </a:endParaRPr>
          </a:p>
          <a:p>
            <a:r>
              <a:rPr lang="en-US">
                <a:latin typeface="Arial"/>
                <a:ea typeface="+mn-lt"/>
                <a:cs typeface="+mn-lt"/>
              </a:rPr>
              <a:t>Data Wrangling: Data wrangling involves unifying messy raw data into a form which is simpler to access and handle</a:t>
            </a:r>
            <a:endParaRPr lang="en-US">
              <a:latin typeface="Arial"/>
              <a:cs typeface="Arial"/>
            </a:endParaRPr>
          </a:p>
          <a:p>
            <a:pPr marL="0" indent="0">
              <a:buNone/>
            </a:pPr>
            <a:endParaRPr lang="en-US">
              <a:latin typeface="Arial"/>
              <a:cs typeface="Arial"/>
            </a:endParaRPr>
          </a:p>
          <a:p>
            <a:r>
              <a:rPr lang="en-US">
                <a:latin typeface="Arial"/>
                <a:ea typeface="+mn-lt"/>
                <a:cs typeface="+mn-lt"/>
              </a:rPr>
              <a:t>Data Cleaning: the process of preparing data for analysis by removing or modifying data that is incorrect.</a:t>
            </a:r>
            <a:endParaRPr lang="en-US">
              <a:latin typeface="Arial"/>
              <a:cs typeface="Arial"/>
            </a:endParaRPr>
          </a:p>
          <a:p>
            <a:pPr marL="0" indent="0">
              <a:buNone/>
            </a:pPr>
            <a:endParaRPr lang="en-US">
              <a:latin typeface="Arial"/>
              <a:cs typeface="Arial"/>
            </a:endParaRPr>
          </a:p>
          <a:p>
            <a:r>
              <a:rPr lang="en-US">
                <a:latin typeface="Arial"/>
                <a:ea typeface="+mn-lt"/>
                <a:cs typeface="+mn-lt"/>
              </a:rPr>
              <a:t>Data Validation: Data validation is checking if the data has undergone the cleansing it requires to be used.</a:t>
            </a:r>
            <a:endParaRPr lang="en-US">
              <a:latin typeface="Arial"/>
              <a:cs typeface="Arial"/>
            </a:endParaRPr>
          </a:p>
          <a:p>
            <a:pPr marL="0" indent="0">
              <a:buNone/>
            </a:pPr>
            <a:endParaRPr lang="en-US"/>
          </a:p>
          <a:p>
            <a:endParaRPr lang="en-US"/>
          </a:p>
        </p:txBody>
      </p:sp>
    </p:spTree>
    <p:extLst>
      <p:ext uri="{BB962C8B-B14F-4D97-AF65-F5344CB8AC3E}">
        <p14:creationId xmlns:p14="http://schemas.microsoft.com/office/powerpoint/2010/main" val="76210307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DD25D0DCF89E42BF4A139799273A9D" ma:contentTypeVersion="6" ma:contentTypeDescription="Create a new document." ma:contentTypeScope="" ma:versionID="73ac59905a762d566f2189383f2ab8e5">
  <xsd:schema xmlns:xsd="http://www.w3.org/2001/XMLSchema" xmlns:xs="http://www.w3.org/2001/XMLSchema" xmlns:p="http://schemas.microsoft.com/office/2006/metadata/properties" xmlns:ns2="02e04f07-e59d-49ce-b81b-7fb6172fcf98" targetNamespace="http://schemas.microsoft.com/office/2006/metadata/properties" ma:root="true" ma:fieldsID="b3b25b78e2cb5501ea776cc63cb20d91" ns2:_="">
    <xsd:import namespace="02e04f07-e59d-49ce-b81b-7fb6172fcf9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e04f07-e59d-49ce-b81b-7fb6172fcf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80FDA7-9B66-461E-922C-E494C2683B46}">
  <ds:schemaRefs>
    <ds:schemaRef ds:uri="http://schemas.microsoft.com/sharepoint/v3/contenttype/forms"/>
  </ds:schemaRefs>
</ds:datastoreItem>
</file>

<file path=customXml/itemProps2.xml><?xml version="1.0" encoding="utf-8"?>
<ds:datastoreItem xmlns:ds="http://schemas.openxmlformats.org/officeDocument/2006/customXml" ds:itemID="{E2ECAA28-69AD-46DF-B19A-9C2DCCE339B2}">
  <ds:schemaRefs>
    <ds:schemaRef ds:uri="http://www.w3.org/XML/1998/namespace"/>
    <ds:schemaRef ds:uri="http://schemas.microsoft.com/office/infopath/2007/PartnerControls"/>
    <ds:schemaRef ds:uri="http://schemas.microsoft.com/office/2006/documentManagement/types"/>
    <ds:schemaRef ds:uri="02e04f07-e59d-49ce-b81b-7fb6172fcf98"/>
    <ds:schemaRef ds:uri="http://purl.org/dc/dcmitype/"/>
    <ds:schemaRef ds:uri="http://purl.org/dc/term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DCF925F7-2B4E-4E0D-945F-0D839D4EA1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e04f07-e59d-49ce-b81b-7fb6172fcf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Badge</Template>
  <TotalTime>565</TotalTime>
  <Words>1135</Words>
  <Application>Microsoft Macintosh PowerPoint</Application>
  <PresentationFormat>Widescreen</PresentationFormat>
  <Paragraphs>147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LMRoman10-Regular</vt:lpstr>
      <vt:lpstr>Arial</vt:lpstr>
      <vt:lpstr>Gill Sans MT</vt:lpstr>
      <vt:lpstr>Impact</vt:lpstr>
      <vt:lpstr>Wingdings</vt:lpstr>
      <vt:lpstr>Badge</vt:lpstr>
      <vt:lpstr>PowerPoint Presentation</vt:lpstr>
      <vt:lpstr>PowerPoint Presentation</vt:lpstr>
      <vt:lpstr>Happiness  </vt:lpstr>
      <vt:lpstr>introduction</vt:lpstr>
      <vt:lpstr>PowerPoint Presentation</vt:lpstr>
      <vt:lpstr>OBJECTIVE </vt:lpstr>
      <vt:lpstr>Parameters of happiness index</vt:lpstr>
      <vt:lpstr>SOURCES</vt:lpstr>
      <vt:lpstr>Processes PERFORMED ON DATA</vt:lpstr>
      <vt:lpstr>Business questions analyzed</vt:lpstr>
      <vt:lpstr>PowerPoint Presentation</vt:lpstr>
      <vt:lpstr>PowerPoint Presentation</vt:lpstr>
      <vt:lpstr>PowerPoint Presentation</vt:lpstr>
      <vt:lpstr>Deep Dive into Finland </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Prajwal Jayaramu Gowda</dc:creator>
  <cp:lastModifiedBy>Aradhya Agnihotri</cp:lastModifiedBy>
  <cp:revision>4</cp:revision>
  <dcterms:created xsi:type="dcterms:W3CDTF">2021-10-31T15:30:01Z</dcterms:created>
  <dcterms:modified xsi:type="dcterms:W3CDTF">2025-10-08T02:00:46Z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0x0101001FDD25D0DCF89E42BF4A139799273A9D</vt:lpwstr>
  </property>
</Properties>
</file>