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4"/>
  </p:notesMasterIdLst>
  <p:sldIdLst>
    <p:sldId id="256" r:id="rId2"/>
    <p:sldId id="257" r:id="rId3"/>
    <p:sldId id="272" r:id="rId4"/>
    <p:sldId id="262" r:id="rId5"/>
    <p:sldId id="263" r:id="rId6"/>
    <p:sldId id="264" r:id="rId7"/>
    <p:sldId id="265" r:id="rId8"/>
    <p:sldId id="273" r:id="rId9"/>
    <p:sldId id="274" r:id="rId10"/>
    <p:sldId id="275" r:id="rId11"/>
    <p:sldId id="259" r:id="rId12"/>
    <p:sldId id="266" r:id="rId13"/>
    <p:sldId id="267" r:id="rId14"/>
    <p:sldId id="270" r:id="rId15"/>
    <p:sldId id="260" r:id="rId16"/>
    <p:sldId id="268" r:id="rId17"/>
    <p:sldId id="271" r:id="rId18"/>
    <p:sldId id="269" r:id="rId19"/>
    <p:sldId id="276" r:id="rId20"/>
    <p:sldId id="277" r:id="rId21"/>
    <p:sldId id="278" r:id="rId22"/>
    <p:sldId id="279" r:id="rId23"/>
    <p:sldId id="280" r:id="rId24"/>
    <p:sldId id="281" r:id="rId25"/>
    <p:sldId id="282" r:id="rId26"/>
    <p:sldId id="283" r:id="rId27"/>
    <p:sldId id="284" r:id="rId28"/>
    <p:sldId id="285" r:id="rId29"/>
    <p:sldId id="286" r:id="rId30"/>
    <p:sldId id="261"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C39BE-86C5-49E2-903E-4284F4445BF8}" type="datetimeFigureOut">
              <a:rPr lang="pt-BR" smtClean="0"/>
              <a:t>17/11/2017</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FFAFD-8A07-4A55-8804-F829A149FDCA}" type="slidenum">
              <a:rPr lang="pt-BR" smtClean="0"/>
              <a:t>‹nº›</a:t>
            </a:fld>
            <a:endParaRPr lang="pt-BR"/>
          </a:p>
        </p:txBody>
      </p:sp>
    </p:spTree>
    <p:extLst>
      <p:ext uri="{BB962C8B-B14F-4D97-AF65-F5344CB8AC3E}">
        <p14:creationId xmlns:p14="http://schemas.microsoft.com/office/powerpoint/2010/main" val="4176864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678736" y="5883275"/>
            <a:ext cx="2743200" cy="365125"/>
          </a:xfrm>
          <a:prstGeom prst="rect">
            <a:avLst/>
          </a:prstGeom>
        </p:spPr>
        <p:txBody>
          <a:bodyPr/>
          <a:lstStyle/>
          <a:p>
            <a:fld id="{8E36636D-D922-432D-A958-524484B5923D}" type="datetimeFigureOut">
              <a:rPr lang="en-US" dirty="0"/>
              <a:pPr/>
              <a:t>11/17/2017</a:t>
            </a:fld>
            <a:endParaRPr lang="en-US" dirty="0"/>
          </a:p>
        </p:txBody>
      </p:sp>
      <p:sp>
        <p:nvSpPr>
          <p:cNvPr id="5" name="Footer Placeholder 4"/>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200182" y="6248400"/>
            <a:ext cx="753545" cy="365125"/>
          </a:xfrm>
          <a:prstGeom prst="rect">
            <a:avLst/>
          </a:prstGeom>
        </p:spPr>
        <p:txBody>
          <a:bodyPr/>
          <a:lstStyle>
            <a:lvl1pPr>
              <a:defRPr b="1">
                <a:solidFill>
                  <a:srgbClr val="FFC000"/>
                </a:solidFill>
              </a:defRPr>
            </a:lvl1pPr>
          </a:lstStyle>
          <a:p>
            <a:fld id="{DF28FB93-0A08-4E7D-8E63-9EFA29F1E093}" type="slidenum">
              <a:rPr lang="en-US" smtClean="0"/>
              <a:pPr/>
              <a:t>‹nº›</a:t>
            </a:fld>
            <a:endParaRPr lang="en-US" dirty="0"/>
          </a:p>
        </p:txBody>
      </p:sp>
      <p:sp>
        <p:nvSpPr>
          <p:cNvPr id="7" name="CaixaDeTexto 6"/>
          <p:cNvSpPr txBox="1"/>
          <p:nvPr userDrawn="1"/>
        </p:nvSpPr>
        <p:spPr>
          <a:xfrm>
            <a:off x="139700" y="257741"/>
            <a:ext cx="11849100" cy="369332"/>
          </a:xfrm>
          <a:prstGeom prst="rect">
            <a:avLst/>
          </a:prstGeom>
          <a:noFill/>
        </p:spPr>
        <p:txBody>
          <a:bodyPr wrap="square" rtlCol="0">
            <a:spAutoFit/>
          </a:bodyPr>
          <a:lstStyle/>
          <a:p>
            <a:r>
              <a:rPr lang="pt-BR" dirty="0" smtClean="0">
                <a:solidFill>
                  <a:srgbClr val="FFC000"/>
                </a:solidFill>
              </a:rPr>
              <a:t>Bel.</a:t>
            </a:r>
            <a:r>
              <a:rPr lang="pt-BR" baseline="0" dirty="0" smtClean="0">
                <a:solidFill>
                  <a:srgbClr val="FFC000"/>
                </a:solidFill>
              </a:rPr>
              <a:t> Ciência da Computação / EEP                                                                                                      Defesa de Monografia                              </a:t>
            </a:r>
            <a:endParaRPr lang="pt-BR" dirty="0">
              <a:solidFill>
                <a:srgbClr val="FFC000"/>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678736" y="5883275"/>
            <a:ext cx="2743200" cy="365125"/>
          </a:xfrm>
          <a:prstGeom prst="rect">
            <a:avLst/>
          </a:prstGeom>
        </p:spPr>
        <p:txBody>
          <a:bodyPr/>
          <a:lstStyle/>
          <a:p>
            <a:fld id="{48A87A34-81AB-432B-8DAE-1953F412C126}" type="datetimeFigureOut">
              <a:rPr lang="en-US" dirty="0"/>
              <a:t>11/17/2017</a:t>
            </a:fld>
            <a:endParaRPr lang="en-US" dirty="0"/>
          </a:p>
        </p:txBody>
      </p:sp>
      <p:sp>
        <p:nvSpPr>
          <p:cNvPr id="6" name="Footer Placeholder 5"/>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1" y="5883275"/>
            <a:ext cx="753545" cy="365125"/>
          </a:xfrm>
          <a:prstGeom prst="rect">
            <a:avLst/>
          </a:prstGeo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678736" y="5883275"/>
            <a:ext cx="2743200" cy="365125"/>
          </a:xfrm>
          <a:prstGeom prst="rect">
            <a:avLst/>
          </a:prstGeom>
        </p:spPr>
        <p:txBody>
          <a:bodyPr/>
          <a:lstStyle/>
          <a:p>
            <a:fld id="{48A87A34-81AB-432B-8DAE-1953F412C126}" type="datetimeFigureOut">
              <a:rPr lang="en-US" dirty="0"/>
              <a:t>11/17/2017</a:t>
            </a:fld>
            <a:endParaRPr lang="en-US" dirty="0"/>
          </a:p>
        </p:txBody>
      </p:sp>
      <p:sp>
        <p:nvSpPr>
          <p:cNvPr id="6" name="Footer Placeholder 5"/>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1" y="5883275"/>
            <a:ext cx="753545" cy="365125"/>
          </a:xfrm>
          <a:prstGeom prst="rect">
            <a:avLst/>
          </a:prstGeo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678736" y="5883275"/>
            <a:ext cx="2743200" cy="365125"/>
          </a:xfrm>
          <a:prstGeom prst="rect">
            <a:avLst/>
          </a:prstGeom>
        </p:spPr>
        <p:txBody>
          <a:bodyPr/>
          <a:lstStyle/>
          <a:p>
            <a:fld id="{48A87A34-81AB-432B-8DAE-1953F412C126}" type="datetimeFigureOut">
              <a:rPr lang="en-US" dirty="0"/>
              <a:t>11/17/2017</a:t>
            </a:fld>
            <a:endParaRPr lang="en-US" dirty="0"/>
          </a:p>
        </p:txBody>
      </p:sp>
      <p:sp>
        <p:nvSpPr>
          <p:cNvPr id="6" name="Footer Placeholder 5"/>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1" y="5883275"/>
            <a:ext cx="753545" cy="365125"/>
          </a:xfrm>
          <a:prstGeom prst="rect">
            <a:avLst/>
          </a:prstGeom>
        </p:spPr>
        <p:txBody>
          <a:bodyPr/>
          <a:lstStyle/>
          <a:p>
            <a:fld id="{6D22F896-40B5-4ADD-8801-0D06FADFA095}" type="slidenum">
              <a:rPr lang="en-US" dirty="0"/>
              <a:t>‹nº›</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678736" y="5883275"/>
            <a:ext cx="2743200" cy="365125"/>
          </a:xfrm>
          <a:prstGeom prst="rect">
            <a:avLst/>
          </a:prstGeom>
        </p:spPr>
        <p:txBody>
          <a:bodyPr/>
          <a:lstStyle/>
          <a:p>
            <a:fld id="{48A87A34-81AB-432B-8DAE-1953F412C126}" type="datetimeFigureOut">
              <a:rPr lang="en-US" dirty="0"/>
              <a:t>11/17/2017</a:t>
            </a:fld>
            <a:endParaRPr lang="en-US" dirty="0"/>
          </a:p>
        </p:txBody>
      </p:sp>
      <p:sp>
        <p:nvSpPr>
          <p:cNvPr id="6" name="Footer Placeholder 5"/>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1" y="5883275"/>
            <a:ext cx="753545" cy="365125"/>
          </a:xfrm>
          <a:prstGeom prst="rect">
            <a:avLst/>
          </a:prstGeo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a:xfrm>
            <a:off x="7678736" y="5883275"/>
            <a:ext cx="2743200" cy="365125"/>
          </a:xfrm>
          <a:prstGeom prst="rect">
            <a:avLst/>
          </a:prstGeom>
        </p:spPr>
        <p:txBody>
          <a:bodyPr/>
          <a:lstStyle/>
          <a:p>
            <a:fld id="{48A87A34-81AB-432B-8DAE-1953F412C126}" type="datetimeFigureOut">
              <a:rPr lang="en-US" dirty="0"/>
              <a:t>11/17/2017</a:t>
            </a:fld>
            <a:endParaRPr lang="en-US" dirty="0"/>
          </a:p>
        </p:txBody>
      </p:sp>
      <p:sp>
        <p:nvSpPr>
          <p:cNvPr id="4" name="Footer Placeholder 3"/>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514011" y="5883275"/>
            <a:ext cx="753545" cy="365125"/>
          </a:xfrm>
          <a:prstGeom prst="rect">
            <a:avLst/>
          </a:prstGeom>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a:xfrm>
            <a:off x="7678736" y="5883275"/>
            <a:ext cx="2743200" cy="365125"/>
          </a:xfrm>
          <a:prstGeom prst="rect">
            <a:avLst/>
          </a:prstGeom>
        </p:spPr>
        <p:txBody>
          <a:bodyPr/>
          <a:lstStyle/>
          <a:p>
            <a:fld id="{48A87A34-81AB-432B-8DAE-1953F412C126}" type="datetimeFigureOut">
              <a:rPr lang="en-US" dirty="0"/>
              <a:t>11/17/2017</a:t>
            </a:fld>
            <a:endParaRPr lang="en-US" dirty="0"/>
          </a:p>
        </p:txBody>
      </p:sp>
      <p:sp>
        <p:nvSpPr>
          <p:cNvPr id="4" name="Footer Placeholder 3"/>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514011" y="5883275"/>
            <a:ext cx="753545" cy="365125"/>
          </a:xfrm>
          <a:prstGeom prst="rect">
            <a:avLst/>
          </a:prstGeom>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7678736" y="5883275"/>
            <a:ext cx="2743200" cy="365125"/>
          </a:xfrm>
          <a:prstGeom prst="rect">
            <a:avLst/>
          </a:prstGeom>
        </p:spPr>
        <p:txBody>
          <a:bodyPr/>
          <a:lstStyle/>
          <a:p>
            <a:fld id="{8E36636D-D922-432D-A958-524484B5923D}" type="datetimeFigureOut">
              <a:rPr lang="en-US" dirty="0"/>
              <a:pPr/>
              <a:t>11/17/2017</a:t>
            </a:fld>
            <a:endParaRPr lang="en-US" dirty="0"/>
          </a:p>
        </p:txBody>
      </p:sp>
      <p:sp>
        <p:nvSpPr>
          <p:cNvPr id="5" name="Footer Placeholder 4"/>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1" y="5883275"/>
            <a:ext cx="753545" cy="365125"/>
          </a:xfrm>
          <a:prstGeom prst="rect">
            <a:avLst/>
          </a:prstGeom>
        </p:spPr>
        <p:txBody>
          <a:bodyPr/>
          <a:lstStyle/>
          <a:p>
            <a:fld id="{DF28FB93-0A08-4E7D-8E63-9EFA29F1E093}"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7678736" y="5883275"/>
            <a:ext cx="2743200" cy="365125"/>
          </a:xfrm>
          <a:prstGeom prst="rect">
            <a:avLst/>
          </a:prstGeom>
        </p:spPr>
        <p:txBody>
          <a:bodyPr/>
          <a:lstStyle/>
          <a:p>
            <a:fld id="{8E36636D-D922-432D-A958-524484B5923D}" type="datetimeFigureOut">
              <a:rPr lang="en-US" dirty="0"/>
              <a:pPr/>
              <a:t>11/17/2017</a:t>
            </a:fld>
            <a:endParaRPr lang="en-US" dirty="0"/>
          </a:p>
        </p:txBody>
      </p:sp>
      <p:sp>
        <p:nvSpPr>
          <p:cNvPr id="5" name="Footer Placeholder 4"/>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1" y="5883275"/>
            <a:ext cx="753545" cy="365125"/>
          </a:xfrm>
          <a:prstGeom prst="rect">
            <a:avLst/>
          </a:prstGeom>
        </p:spPr>
        <p:txBody>
          <a:bodyPr/>
          <a:lstStyle/>
          <a:p>
            <a:fld id="{DF28FB93-0A08-4E7D-8E63-9EFA29F1E093}"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dirty="0"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7678736" y="5883275"/>
            <a:ext cx="2743200" cy="365125"/>
          </a:xfrm>
          <a:prstGeom prst="rect">
            <a:avLst/>
          </a:prstGeom>
        </p:spPr>
        <p:txBody>
          <a:bodyPr/>
          <a:lstStyle/>
          <a:p>
            <a:fld id="{8E36636D-D922-432D-A958-524484B5923D}" type="datetimeFigureOut">
              <a:rPr lang="en-US" dirty="0"/>
              <a:pPr/>
              <a:t>11/17/2017</a:t>
            </a:fld>
            <a:endParaRPr lang="en-US" dirty="0"/>
          </a:p>
        </p:txBody>
      </p:sp>
      <p:sp>
        <p:nvSpPr>
          <p:cNvPr id="5" name="Footer Placeholder 4"/>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267557" y="6261100"/>
            <a:ext cx="753545" cy="365125"/>
          </a:xfrm>
          <a:prstGeom prst="rect">
            <a:avLst/>
          </a:prstGeom>
        </p:spPr>
        <p:txBody>
          <a:bodyPr/>
          <a:lstStyle>
            <a:lvl1pPr>
              <a:defRPr b="1">
                <a:solidFill>
                  <a:srgbClr val="FFC000"/>
                </a:solidFill>
              </a:defRPr>
            </a:lvl1pPr>
          </a:lstStyle>
          <a:p>
            <a:fld id="{DF28FB93-0A08-4E7D-8E63-9EFA29F1E093}" type="slidenum">
              <a:rPr lang="en-US" smtClean="0"/>
              <a:pPr/>
              <a:t>‹nº›</a:t>
            </a:fld>
            <a:endParaRPr lang="en-US" dirty="0"/>
          </a:p>
        </p:txBody>
      </p:sp>
      <p:sp>
        <p:nvSpPr>
          <p:cNvPr id="7" name="CaixaDeTexto 6"/>
          <p:cNvSpPr txBox="1"/>
          <p:nvPr userDrawn="1"/>
        </p:nvSpPr>
        <p:spPr>
          <a:xfrm>
            <a:off x="139700" y="257741"/>
            <a:ext cx="11849100" cy="369332"/>
          </a:xfrm>
          <a:prstGeom prst="rect">
            <a:avLst/>
          </a:prstGeom>
          <a:noFill/>
        </p:spPr>
        <p:txBody>
          <a:bodyPr wrap="square" rtlCol="0">
            <a:spAutoFit/>
          </a:bodyPr>
          <a:lstStyle/>
          <a:p>
            <a:r>
              <a:rPr lang="pt-BR" dirty="0" smtClean="0">
                <a:solidFill>
                  <a:srgbClr val="FFC000"/>
                </a:solidFill>
              </a:rPr>
              <a:t>Bel.</a:t>
            </a:r>
            <a:r>
              <a:rPr lang="pt-BR" baseline="0" dirty="0" smtClean="0">
                <a:solidFill>
                  <a:srgbClr val="FFC000"/>
                </a:solidFill>
              </a:rPr>
              <a:t> Ciência da Computação / EEP                                                                                                      Defesa de Monografia                              </a:t>
            </a:r>
            <a:endParaRPr lang="pt-BR" dirty="0">
              <a:solidFill>
                <a:srgbClr val="FFC000"/>
              </a:solidFill>
            </a:endParaRPr>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7678736" y="5883275"/>
            <a:ext cx="2743200" cy="365125"/>
          </a:xfrm>
          <a:prstGeom prst="rect">
            <a:avLst/>
          </a:prstGeom>
        </p:spPr>
        <p:txBody>
          <a:bodyPr/>
          <a:lstStyle/>
          <a:p>
            <a:fld id="{8E36636D-D922-432D-A958-524484B5923D}" type="datetimeFigureOut">
              <a:rPr lang="en-US" dirty="0"/>
              <a:pPr/>
              <a:t>11/17/2017</a:t>
            </a:fld>
            <a:endParaRPr lang="en-US" dirty="0"/>
          </a:p>
        </p:txBody>
      </p:sp>
      <p:sp>
        <p:nvSpPr>
          <p:cNvPr id="5" name="Footer Placeholder 4"/>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1" y="5883275"/>
            <a:ext cx="753545" cy="365125"/>
          </a:xfrm>
          <a:prstGeom prst="rect">
            <a:avLst/>
          </a:prstGeom>
        </p:spPr>
        <p:txBody>
          <a:bodyPr/>
          <a:lstStyle/>
          <a:p>
            <a:fld id="{DF28FB93-0A08-4E7D-8E63-9EFA29F1E093}" type="slidenum">
              <a:rPr lang="en-US" dirty="0"/>
              <a:pPr/>
              <a:t>‹nº›</a:t>
            </a:fld>
            <a:endParaRPr lang="en-US" dirty="0"/>
          </a:p>
        </p:txBody>
      </p:sp>
      <p:sp>
        <p:nvSpPr>
          <p:cNvPr id="7" name="CaixaDeTexto 6"/>
          <p:cNvSpPr txBox="1"/>
          <p:nvPr userDrawn="1"/>
        </p:nvSpPr>
        <p:spPr>
          <a:xfrm>
            <a:off x="139700" y="257741"/>
            <a:ext cx="11849100" cy="369332"/>
          </a:xfrm>
          <a:prstGeom prst="rect">
            <a:avLst/>
          </a:prstGeom>
          <a:noFill/>
        </p:spPr>
        <p:txBody>
          <a:bodyPr wrap="square" rtlCol="0">
            <a:spAutoFit/>
          </a:bodyPr>
          <a:lstStyle/>
          <a:p>
            <a:r>
              <a:rPr lang="pt-BR" dirty="0" smtClean="0">
                <a:solidFill>
                  <a:srgbClr val="FFC000"/>
                </a:solidFill>
              </a:rPr>
              <a:t>Bel.</a:t>
            </a:r>
            <a:r>
              <a:rPr lang="pt-BR" baseline="0" dirty="0" smtClean="0">
                <a:solidFill>
                  <a:srgbClr val="FFC000"/>
                </a:solidFill>
              </a:rPr>
              <a:t> Ciência da Computação / EEP                                                                                                      Defesa de Monografia                              </a:t>
            </a:r>
            <a:endParaRPr lang="pt-BR" dirty="0">
              <a:solidFill>
                <a:srgbClr val="FFC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a:xfrm>
            <a:off x="7678736" y="5883275"/>
            <a:ext cx="2743200" cy="365125"/>
          </a:xfrm>
          <a:prstGeom prst="rect">
            <a:avLst/>
          </a:prstGeom>
        </p:spPr>
        <p:txBody>
          <a:bodyPr/>
          <a:lstStyle/>
          <a:p>
            <a:fld id="{8E36636D-D922-432D-A958-524484B5923D}" type="datetimeFigureOut">
              <a:rPr lang="en-US" dirty="0"/>
              <a:pPr/>
              <a:t>11/17/2017</a:t>
            </a:fld>
            <a:endParaRPr lang="en-US" dirty="0"/>
          </a:p>
        </p:txBody>
      </p:sp>
      <p:sp>
        <p:nvSpPr>
          <p:cNvPr id="6" name="Footer Placeholder 5"/>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1" y="5883275"/>
            <a:ext cx="753545" cy="365125"/>
          </a:xfrm>
          <a:prstGeom prst="rect">
            <a:avLst/>
          </a:prstGeom>
        </p:spPr>
        <p:txBody>
          <a:bodyPr/>
          <a:lstStyle/>
          <a:p>
            <a:fld id="{DF28FB93-0A08-4E7D-8E63-9EFA29F1E093}" type="slidenum">
              <a:rPr lang="en-US" dirty="0"/>
              <a:pPr/>
              <a:t>‹nº›</a:t>
            </a:fld>
            <a:endParaRPr lang="en-US" dirty="0"/>
          </a:p>
        </p:txBody>
      </p:sp>
      <p:sp>
        <p:nvSpPr>
          <p:cNvPr id="8" name="CaixaDeTexto 7"/>
          <p:cNvSpPr txBox="1"/>
          <p:nvPr userDrawn="1"/>
        </p:nvSpPr>
        <p:spPr>
          <a:xfrm>
            <a:off x="139700" y="257741"/>
            <a:ext cx="11849100" cy="369332"/>
          </a:xfrm>
          <a:prstGeom prst="rect">
            <a:avLst/>
          </a:prstGeom>
          <a:noFill/>
        </p:spPr>
        <p:txBody>
          <a:bodyPr wrap="square" rtlCol="0">
            <a:spAutoFit/>
          </a:bodyPr>
          <a:lstStyle/>
          <a:p>
            <a:r>
              <a:rPr lang="pt-BR" dirty="0" smtClean="0">
                <a:solidFill>
                  <a:srgbClr val="FFC000"/>
                </a:solidFill>
              </a:rPr>
              <a:t>Bel.</a:t>
            </a:r>
            <a:r>
              <a:rPr lang="pt-BR" baseline="0" dirty="0" smtClean="0">
                <a:solidFill>
                  <a:srgbClr val="FFC000"/>
                </a:solidFill>
              </a:rPr>
              <a:t> Ciência da Computação / EEP                                                                                                      Defesa de Monografia                              </a:t>
            </a:r>
            <a:endParaRPr lang="pt-BR" dirty="0">
              <a:solidFill>
                <a:srgbClr val="FFC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a:xfrm>
            <a:off x="7678736" y="5883275"/>
            <a:ext cx="2743200" cy="365125"/>
          </a:xfrm>
          <a:prstGeom prst="rect">
            <a:avLst/>
          </a:prstGeom>
        </p:spPr>
        <p:txBody>
          <a:bodyPr/>
          <a:lstStyle/>
          <a:p>
            <a:fld id="{8E36636D-D922-432D-A958-524484B5923D}" type="datetimeFigureOut">
              <a:rPr lang="en-US" dirty="0"/>
              <a:pPr/>
              <a:t>11/17/2017</a:t>
            </a:fld>
            <a:endParaRPr lang="en-US" dirty="0"/>
          </a:p>
        </p:txBody>
      </p:sp>
      <p:sp>
        <p:nvSpPr>
          <p:cNvPr id="8" name="Footer Placeholder 7"/>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10514011" y="5883275"/>
            <a:ext cx="753545" cy="365125"/>
          </a:xfrm>
          <a:prstGeom prst="rect">
            <a:avLst/>
          </a:prstGeom>
        </p:spPr>
        <p:txBody>
          <a:bodyPr/>
          <a:lstStyle/>
          <a:p>
            <a:fld id="{DF28FB93-0A08-4E7D-8E63-9EFA29F1E093}" type="slidenum">
              <a:rPr lang="en-US" dirty="0"/>
              <a:pPr/>
              <a:t>‹nº›</a:t>
            </a:fld>
            <a:endParaRPr lang="en-US" dirty="0"/>
          </a:p>
        </p:txBody>
      </p:sp>
      <p:sp>
        <p:nvSpPr>
          <p:cNvPr id="12" name="CaixaDeTexto 11"/>
          <p:cNvSpPr txBox="1"/>
          <p:nvPr userDrawn="1"/>
        </p:nvSpPr>
        <p:spPr>
          <a:xfrm>
            <a:off x="139700" y="257741"/>
            <a:ext cx="11849100" cy="369332"/>
          </a:xfrm>
          <a:prstGeom prst="rect">
            <a:avLst/>
          </a:prstGeom>
          <a:noFill/>
        </p:spPr>
        <p:txBody>
          <a:bodyPr wrap="square" rtlCol="0">
            <a:spAutoFit/>
          </a:bodyPr>
          <a:lstStyle/>
          <a:p>
            <a:r>
              <a:rPr lang="pt-BR" dirty="0" smtClean="0">
                <a:solidFill>
                  <a:srgbClr val="FFC000"/>
                </a:solidFill>
              </a:rPr>
              <a:t>Bel.</a:t>
            </a:r>
            <a:r>
              <a:rPr lang="pt-BR" baseline="0" dirty="0" smtClean="0">
                <a:solidFill>
                  <a:srgbClr val="FFC000"/>
                </a:solidFill>
              </a:rPr>
              <a:t> Ciência da Computação / EEP                                                                                                      Defesa de Monografia                              </a:t>
            </a:r>
            <a:endParaRPr lang="pt-BR" dirty="0">
              <a:solidFill>
                <a:srgbClr val="FFC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a:xfrm>
            <a:off x="7678736" y="5883275"/>
            <a:ext cx="2743200" cy="365125"/>
          </a:xfrm>
          <a:prstGeom prst="rect">
            <a:avLst/>
          </a:prstGeom>
        </p:spPr>
        <p:txBody>
          <a:bodyPr/>
          <a:lstStyle/>
          <a:p>
            <a:fld id="{8E36636D-D922-432D-A958-524484B5923D}" type="datetimeFigureOut">
              <a:rPr lang="en-US" dirty="0"/>
              <a:pPr/>
              <a:t>11/17/2017</a:t>
            </a:fld>
            <a:endParaRPr lang="en-US" dirty="0"/>
          </a:p>
        </p:txBody>
      </p:sp>
      <p:sp>
        <p:nvSpPr>
          <p:cNvPr id="4" name="Footer Placeholder 3"/>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514011" y="5883275"/>
            <a:ext cx="753545" cy="365125"/>
          </a:xfrm>
          <a:prstGeom prst="rect">
            <a:avLst/>
          </a:prstGeom>
        </p:spPr>
        <p:txBody>
          <a:bodyPr/>
          <a:lstStyle/>
          <a:p>
            <a:fld id="{DF28FB93-0A08-4E7D-8E63-9EFA29F1E093}" type="slidenum">
              <a:rPr lang="en-US" dirty="0"/>
              <a:pPr/>
              <a:t>‹nº›</a:t>
            </a:fld>
            <a:endParaRPr lang="en-US" dirty="0"/>
          </a:p>
        </p:txBody>
      </p:sp>
      <p:sp>
        <p:nvSpPr>
          <p:cNvPr id="6" name="CaixaDeTexto 5"/>
          <p:cNvSpPr txBox="1"/>
          <p:nvPr userDrawn="1"/>
        </p:nvSpPr>
        <p:spPr>
          <a:xfrm>
            <a:off x="139700" y="257741"/>
            <a:ext cx="11849100" cy="369332"/>
          </a:xfrm>
          <a:prstGeom prst="rect">
            <a:avLst/>
          </a:prstGeom>
          <a:noFill/>
        </p:spPr>
        <p:txBody>
          <a:bodyPr wrap="square" rtlCol="0">
            <a:spAutoFit/>
          </a:bodyPr>
          <a:lstStyle/>
          <a:p>
            <a:r>
              <a:rPr lang="pt-BR" dirty="0" smtClean="0">
                <a:solidFill>
                  <a:srgbClr val="FFC000"/>
                </a:solidFill>
              </a:rPr>
              <a:t>Bel.</a:t>
            </a:r>
            <a:r>
              <a:rPr lang="pt-BR" baseline="0" dirty="0" smtClean="0">
                <a:solidFill>
                  <a:srgbClr val="FFC000"/>
                </a:solidFill>
              </a:rPr>
              <a:t> Ciência da Computação / EEP                                                                                                      Defesa de Monografia                              </a:t>
            </a:r>
            <a:endParaRPr lang="pt-BR" dirty="0">
              <a:solidFill>
                <a:srgbClr val="FFC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6" y="5883275"/>
            <a:ext cx="2743200" cy="365125"/>
          </a:xfrm>
          <a:prstGeom prst="rect">
            <a:avLst/>
          </a:prstGeom>
        </p:spPr>
        <p:txBody>
          <a:bodyPr/>
          <a:lstStyle/>
          <a:p>
            <a:fld id="{8E36636D-D922-432D-A958-524484B5923D}" type="datetimeFigureOut">
              <a:rPr lang="en-US" dirty="0"/>
              <a:pPr/>
              <a:t>11/17/2017</a:t>
            </a:fld>
            <a:endParaRPr lang="en-US" dirty="0"/>
          </a:p>
        </p:txBody>
      </p:sp>
      <p:sp>
        <p:nvSpPr>
          <p:cNvPr id="3" name="Footer Placeholder 2"/>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10514011" y="5883275"/>
            <a:ext cx="753545" cy="365125"/>
          </a:xfrm>
          <a:prstGeom prst="rect">
            <a:avLst/>
          </a:prstGeom>
        </p:spPr>
        <p:txBody>
          <a:bodyPr/>
          <a:lstStyle/>
          <a:p>
            <a:fld id="{DF28FB93-0A08-4E7D-8E63-9EFA29F1E093}" type="slidenum">
              <a:rPr lang="en-US" dirty="0"/>
              <a:pPr/>
              <a:t>‹nº›</a:t>
            </a:fld>
            <a:endParaRPr lang="en-US" dirty="0"/>
          </a:p>
        </p:txBody>
      </p:sp>
      <p:sp>
        <p:nvSpPr>
          <p:cNvPr id="5" name="CaixaDeTexto 4"/>
          <p:cNvSpPr txBox="1"/>
          <p:nvPr userDrawn="1"/>
        </p:nvSpPr>
        <p:spPr>
          <a:xfrm>
            <a:off x="139700" y="257741"/>
            <a:ext cx="11849100" cy="369332"/>
          </a:xfrm>
          <a:prstGeom prst="rect">
            <a:avLst/>
          </a:prstGeom>
          <a:noFill/>
        </p:spPr>
        <p:txBody>
          <a:bodyPr wrap="square" rtlCol="0">
            <a:spAutoFit/>
          </a:bodyPr>
          <a:lstStyle/>
          <a:p>
            <a:r>
              <a:rPr lang="pt-BR" dirty="0" smtClean="0">
                <a:solidFill>
                  <a:srgbClr val="FFC000"/>
                </a:solidFill>
              </a:rPr>
              <a:t>Bel.</a:t>
            </a:r>
            <a:r>
              <a:rPr lang="pt-BR" baseline="0" dirty="0" smtClean="0">
                <a:solidFill>
                  <a:srgbClr val="FFC000"/>
                </a:solidFill>
              </a:rPr>
              <a:t> Ciência da Computação / EEP                                                                                                      Defesa de Monografia                              </a:t>
            </a:r>
            <a:endParaRPr lang="pt-BR" dirty="0">
              <a:solidFill>
                <a:srgbClr val="FFC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7678736" y="5883275"/>
            <a:ext cx="2743200" cy="365125"/>
          </a:xfrm>
          <a:prstGeom prst="rect">
            <a:avLst/>
          </a:prstGeom>
        </p:spPr>
        <p:txBody>
          <a:bodyPr/>
          <a:lstStyle/>
          <a:p>
            <a:fld id="{8E36636D-D922-432D-A958-524484B5923D}" type="datetimeFigureOut">
              <a:rPr lang="en-US" dirty="0"/>
              <a:pPr/>
              <a:t>11/17/2017</a:t>
            </a:fld>
            <a:endParaRPr lang="en-US" dirty="0"/>
          </a:p>
        </p:txBody>
      </p:sp>
      <p:sp>
        <p:nvSpPr>
          <p:cNvPr id="6" name="Footer Placeholder 5"/>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1" y="5883275"/>
            <a:ext cx="753545" cy="365125"/>
          </a:xfrm>
          <a:prstGeom prst="rect">
            <a:avLst/>
          </a:prstGeom>
        </p:spPr>
        <p:txBody>
          <a:bodyPr/>
          <a:lstStyle/>
          <a:p>
            <a:fld id="{DF28FB93-0A08-4E7D-8E63-9EFA29F1E093}"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7678736" y="5883275"/>
            <a:ext cx="2743200" cy="365125"/>
          </a:xfrm>
          <a:prstGeom prst="rect">
            <a:avLst/>
          </a:prstGeom>
        </p:spPr>
        <p:txBody>
          <a:bodyPr/>
          <a:lstStyle/>
          <a:p>
            <a:fld id="{8E36636D-D922-432D-A958-524484B5923D}" type="datetimeFigureOut">
              <a:rPr lang="en-US" dirty="0"/>
              <a:pPr/>
              <a:t>11/17/2017</a:t>
            </a:fld>
            <a:endParaRPr lang="en-US" dirty="0"/>
          </a:p>
        </p:txBody>
      </p:sp>
      <p:sp>
        <p:nvSpPr>
          <p:cNvPr id="6" name="Footer Placeholder 5"/>
          <p:cNvSpPr>
            <a:spLocks noGrp="1"/>
          </p:cNvSpPr>
          <p:nvPr>
            <p:ph type="ftr" sz="quarter" idx="11"/>
          </p:nvPr>
        </p:nvSpPr>
        <p:spPr>
          <a:xfrm>
            <a:off x="913795" y="5883275"/>
            <a:ext cx="6672865"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1" y="5883275"/>
            <a:ext cx="753545" cy="365125"/>
          </a:xfrm>
          <a:prstGeom prst="rect">
            <a:avLst/>
          </a:prstGeom>
        </p:spPr>
        <p:txBody>
          <a:bodyPr/>
          <a:lstStyle/>
          <a:p>
            <a:fld id="{DF28FB93-0A08-4E7D-8E63-9EFA29F1E093}"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5"/>
          <p:cNvSpPr>
            <a:spLocks noGrp="1"/>
          </p:cNvSpPr>
          <p:nvPr>
            <p:ph type="sldNum" sz="quarter" idx="4"/>
          </p:nvPr>
        </p:nvSpPr>
        <p:spPr>
          <a:xfrm>
            <a:off x="11174411" y="6226175"/>
            <a:ext cx="753545" cy="365125"/>
          </a:xfrm>
          <a:prstGeom prst="rect">
            <a:avLst/>
          </a:prstGeom>
        </p:spPr>
        <p:txBody>
          <a:bodyPr/>
          <a:lstStyle>
            <a:lvl1pPr>
              <a:defRPr b="1">
                <a:solidFill>
                  <a:srgbClr val="FFC000"/>
                </a:solidFill>
              </a:defRPr>
            </a:lvl1pPr>
          </a:lstStyle>
          <a:p>
            <a:fld id="{DF28FB93-0A08-4E7D-8E63-9EFA29F1E093}"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iming>
    <p:tnLst>
      <p:par>
        <p:cTn id="1" dur="indefinite" restart="never" nodeType="tmRoot"/>
      </p:par>
    </p:tnLst>
  </p:timing>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01682" y="2649434"/>
            <a:ext cx="9440034" cy="1828801"/>
          </a:xfrm>
        </p:spPr>
        <p:txBody>
          <a:bodyPr>
            <a:normAutofit fontScale="90000"/>
          </a:bodyPr>
          <a:lstStyle/>
          <a:p>
            <a:r>
              <a:rPr lang="pt-BR" dirty="0"/>
              <a:t>Software de conhecimento computacional para simplificação e resolução de expressões algébricas</a:t>
            </a:r>
          </a:p>
        </p:txBody>
      </p:sp>
      <p:sp>
        <p:nvSpPr>
          <p:cNvPr id="3" name="Subtítulo 2"/>
          <p:cNvSpPr>
            <a:spLocks noGrp="1"/>
          </p:cNvSpPr>
          <p:nvPr>
            <p:ph type="subTitle" idx="1"/>
          </p:nvPr>
        </p:nvSpPr>
        <p:spPr>
          <a:xfrm>
            <a:off x="1301682" y="4478233"/>
            <a:ext cx="9440034" cy="1049867"/>
          </a:xfrm>
        </p:spPr>
        <p:txBody>
          <a:bodyPr>
            <a:normAutofit/>
          </a:bodyPr>
          <a:lstStyle/>
          <a:p>
            <a:r>
              <a:rPr lang="pt-BR" dirty="0" smtClean="0"/>
              <a:t>Aluno</a:t>
            </a:r>
            <a:r>
              <a:rPr lang="pt-BR" dirty="0"/>
              <a:t>: </a:t>
            </a:r>
            <a:r>
              <a:rPr lang="pt-BR" dirty="0" err="1"/>
              <a:t>Antonio</a:t>
            </a:r>
            <a:r>
              <a:rPr lang="pt-BR" dirty="0"/>
              <a:t> Raphael de Arruda </a:t>
            </a:r>
            <a:r>
              <a:rPr lang="pt-BR" dirty="0" smtClean="0"/>
              <a:t>Basso</a:t>
            </a:r>
          </a:p>
          <a:p>
            <a:r>
              <a:rPr lang="pt-BR" dirty="0" smtClean="0"/>
              <a:t>Orientador: </a:t>
            </a:r>
            <a:r>
              <a:rPr lang="pt-BR" dirty="0" err="1"/>
              <a:t>Odahyr</a:t>
            </a:r>
            <a:r>
              <a:rPr lang="pt-BR" dirty="0"/>
              <a:t> </a:t>
            </a:r>
            <a:r>
              <a:rPr lang="pt-BR" dirty="0" err="1"/>
              <a:t>Cavalini</a:t>
            </a:r>
            <a:r>
              <a:rPr lang="pt-BR" dirty="0"/>
              <a:t> Junior</a:t>
            </a:r>
          </a:p>
        </p:txBody>
      </p:sp>
    </p:spTree>
    <p:extLst>
      <p:ext uri="{BB962C8B-B14F-4D97-AF65-F5344CB8AC3E}">
        <p14:creationId xmlns:p14="http://schemas.microsoft.com/office/powerpoint/2010/main" val="619294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Tecnologia Java</a:t>
            </a:r>
          </a:p>
        </p:txBody>
      </p:sp>
      <p:sp>
        <p:nvSpPr>
          <p:cNvPr id="3" name="Espaço Reservado para Conteúdo 2"/>
          <p:cNvSpPr>
            <a:spLocks noGrp="1"/>
          </p:cNvSpPr>
          <p:nvPr>
            <p:ph idx="1"/>
          </p:nvPr>
        </p:nvSpPr>
        <p:spPr/>
        <p:txBody>
          <a:bodyPr/>
          <a:lstStyle/>
          <a:p>
            <a:r>
              <a:rPr lang="pt-BR" dirty="0"/>
              <a:t>O Java é uma tecnologia composta por uma linguagem de programação e uma plataforma, e é um padrão global para desenvolvimento de aplicações embarcadas, móveis, web e softwares corporativos, contando com mais de 9 milhões de desenvolvedores ao redor do mundo.</a:t>
            </a:r>
          </a:p>
          <a:p>
            <a:r>
              <a:rPr lang="pt-BR" dirty="0"/>
              <a:t>Permite o desenvolvimento de aplicações portáteis de alto desempenho para uma ampla variedade de plataformas de computação, e é mantido por uma comunidade dedicada de desenvolvedores, arquitetos e entusiastas. </a:t>
            </a:r>
          </a:p>
          <a:p>
            <a:r>
              <a:rPr lang="pt-BR" dirty="0"/>
              <a:t>Apache </a:t>
            </a:r>
            <a:r>
              <a:rPr lang="pt-BR" dirty="0" err="1"/>
              <a:t>Groovy</a:t>
            </a:r>
            <a:endParaRPr lang="pt-BR" dirty="0"/>
          </a:p>
          <a:p>
            <a:r>
              <a:rPr lang="pt-BR" dirty="0"/>
              <a:t>Spring Boot</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10</a:t>
            </a:fld>
            <a:endParaRPr lang="en-US" dirty="0"/>
          </a:p>
        </p:txBody>
      </p:sp>
    </p:spTree>
    <p:extLst>
      <p:ext uri="{BB962C8B-B14F-4D97-AF65-F5344CB8AC3E}">
        <p14:creationId xmlns:p14="http://schemas.microsoft.com/office/powerpoint/2010/main" val="3361187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Especificação de Usuários</a:t>
            </a:r>
          </a:p>
        </p:txBody>
      </p:sp>
      <p:sp>
        <p:nvSpPr>
          <p:cNvPr id="3" name="Espaço Reservado para Conteúdo 2"/>
          <p:cNvSpPr>
            <a:spLocks noGrp="1"/>
          </p:cNvSpPr>
          <p:nvPr>
            <p:ph idx="1"/>
          </p:nvPr>
        </p:nvSpPr>
        <p:spPr/>
        <p:txBody>
          <a:bodyPr/>
          <a:lstStyle/>
          <a:p>
            <a:r>
              <a:rPr lang="pt-BR" dirty="0"/>
              <a:t>Os usuários do software foram divididos entre usuários e desenvolvedores. Os usuários (que são representados por alunos e professores, como também desenvolvedores) podem acessar o software a fim de utilizá-lo na resolução de expressões algébricas, e visualizar de forma iterativa o resultado. Para os desenvolvedores, cabe a tarefa de melhorar as heurísticas previamente cadastradas, bem como estender o software com novas funcionalidades, sendo necessário possuir uma conta de usuário cadastrada, e efetuar o login.</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11</a:t>
            </a:fld>
            <a:endParaRPr lang="en-US" dirty="0"/>
          </a:p>
        </p:txBody>
      </p:sp>
    </p:spTree>
    <p:extLst>
      <p:ext uri="{BB962C8B-B14F-4D97-AF65-F5344CB8AC3E}">
        <p14:creationId xmlns:p14="http://schemas.microsoft.com/office/powerpoint/2010/main" val="2254873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Artefatos de Projeto</a:t>
            </a:r>
          </a:p>
        </p:txBody>
      </p:sp>
      <p:sp>
        <p:nvSpPr>
          <p:cNvPr id="3" name="Espaço Reservado para Conteúdo 2"/>
          <p:cNvSpPr>
            <a:spLocks noGrp="1"/>
          </p:cNvSpPr>
          <p:nvPr>
            <p:ph idx="1"/>
          </p:nvPr>
        </p:nvSpPr>
        <p:spPr/>
        <p:txBody>
          <a:bodyPr/>
          <a:lstStyle/>
          <a:p>
            <a:r>
              <a:rPr lang="pt-BR" dirty="0"/>
              <a:t>Diagrama de classes para nós de expressão</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12</a:t>
            </a:fld>
            <a:endParaRPr lang="en-US" dirty="0"/>
          </a:p>
        </p:txBody>
      </p:sp>
      <p:pic>
        <p:nvPicPr>
          <p:cNvPr id="5" name="Imagem 4"/>
          <p:cNvPicPr/>
          <p:nvPr/>
        </p:nvPicPr>
        <p:blipFill>
          <a:blip r:embed="rId2"/>
          <a:stretch>
            <a:fillRect/>
          </a:stretch>
        </p:blipFill>
        <p:spPr>
          <a:xfrm>
            <a:off x="2186960" y="2365707"/>
            <a:ext cx="7807432" cy="4372860"/>
          </a:xfrm>
          <a:prstGeom prst="rect">
            <a:avLst/>
          </a:prstGeom>
        </p:spPr>
      </p:pic>
    </p:spTree>
    <p:extLst>
      <p:ext uri="{BB962C8B-B14F-4D97-AF65-F5344CB8AC3E}">
        <p14:creationId xmlns:p14="http://schemas.microsoft.com/office/powerpoint/2010/main" val="919421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Artefatos de Projeto</a:t>
            </a:r>
          </a:p>
        </p:txBody>
      </p:sp>
      <p:sp>
        <p:nvSpPr>
          <p:cNvPr id="3" name="Espaço Reservado para Conteúdo 2"/>
          <p:cNvSpPr>
            <a:spLocks noGrp="1"/>
          </p:cNvSpPr>
          <p:nvPr>
            <p:ph idx="1"/>
          </p:nvPr>
        </p:nvSpPr>
        <p:spPr/>
        <p:txBody>
          <a:bodyPr/>
          <a:lstStyle/>
          <a:p>
            <a:r>
              <a:rPr lang="pt-BR" dirty="0" err="1"/>
              <a:t>Visitors</a:t>
            </a:r>
            <a:r>
              <a:rPr lang="pt-BR" dirty="0"/>
              <a:t> de árvores de expressão</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13</a:t>
            </a:fld>
            <a:endParaRPr lang="en-US" dirty="0"/>
          </a:p>
        </p:txBody>
      </p:sp>
      <p:pic>
        <p:nvPicPr>
          <p:cNvPr id="5" name="Imagem 4"/>
          <p:cNvPicPr/>
          <p:nvPr/>
        </p:nvPicPr>
        <p:blipFill>
          <a:blip r:embed="rId2"/>
          <a:stretch>
            <a:fillRect/>
          </a:stretch>
        </p:blipFill>
        <p:spPr>
          <a:xfrm>
            <a:off x="1951953" y="2295143"/>
            <a:ext cx="8277446" cy="4151378"/>
          </a:xfrm>
          <a:prstGeom prst="rect">
            <a:avLst/>
          </a:prstGeom>
        </p:spPr>
      </p:pic>
    </p:spTree>
    <p:extLst>
      <p:ext uri="{BB962C8B-B14F-4D97-AF65-F5344CB8AC3E}">
        <p14:creationId xmlns:p14="http://schemas.microsoft.com/office/powerpoint/2010/main" val="1627571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Artefatos de Projeto</a:t>
            </a:r>
          </a:p>
        </p:txBody>
      </p:sp>
      <p:sp>
        <p:nvSpPr>
          <p:cNvPr id="3" name="Espaço Reservado para Conteúdo 2"/>
          <p:cNvSpPr>
            <a:spLocks noGrp="1"/>
          </p:cNvSpPr>
          <p:nvPr>
            <p:ph idx="1"/>
          </p:nvPr>
        </p:nvSpPr>
        <p:spPr/>
        <p:txBody>
          <a:bodyPr/>
          <a:lstStyle/>
          <a:p>
            <a:r>
              <a:rPr lang="pt-BR" dirty="0"/>
              <a:t>Modelo lógico do banco de dados</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14</a:t>
            </a:fld>
            <a:endParaRPr lang="en-US" dirty="0"/>
          </a:p>
        </p:txBody>
      </p:sp>
      <p:pic>
        <p:nvPicPr>
          <p:cNvPr id="5" name="Imagem 4"/>
          <p:cNvPicPr/>
          <p:nvPr/>
        </p:nvPicPr>
        <p:blipFill>
          <a:blip r:embed="rId2">
            <a:extLst>
              <a:ext uri="{28A0092B-C50C-407E-A947-70E740481C1C}">
                <a14:useLocalDpi xmlns:a14="http://schemas.microsoft.com/office/drawing/2010/main" val="0"/>
              </a:ext>
            </a:extLst>
          </a:blip>
          <a:srcRect/>
          <a:stretch>
            <a:fillRect/>
          </a:stretch>
        </p:blipFill>
        <p:spPr bwMode="auto">
          <a:xfrm>
            <a:off x="3391926" y="2549525"/>
            <a:ext cx="5397500" cy="4076700"/>
          </a:xfrm>
          <a:prstGeom prst="rect">
            <a:avLst/>
          </a:prstGeom>
          <a:noFill/>
          <a:ln>
            <a:noFill/>
          </a:ln>
        </p:spPr>
      </p:pic>
    </p:spTree>
    <p:extLst>
      <p:ext uri="{BB962C8B-B14F-4D97-AF65-F5344CB8AC3E}">
        <p14:creationId xmlns:p14="http://schemas.microsoft.com/office/powerpoint/2010/main" val="2986183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Ambiente de Desenvolvimento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effectLst/>
              </a:rPr>
              <a:t>Para o desenvolvimento do software, foi utilizada a plataforma Java, cuja estrutura foi definida como um </a:t>
            </a:r>
            <a:r>
              <a:rPr lang="pt-BR" dirty="0" err="1">
                <a:effectLst/>
              </a:rPr>
              <a:t>multiprojeto</a:t>
            </a:r>
            <a:r>
              <a:rPr lang="pt-BR" dirty="0">
                <a:effectLst/>
              </a:rPr>
              <a:t> do Gradle e do Maven por conta do gerenciamento automatizado de dependências que ambas as ferramentas fornecem, execução de testes automatizados, e a construção da aplicação somente com uma instalação básica do JDK e o utilitário de linha de comando.</a:t>
            </a:r>
          </a:p>
          <a:p>
            <a:r>
              <a:rPr lang="pt-BR" dirty="0">
                <a:effectLst/>
              </a:rPr>
              <a:t>Tendo como base o design tático e estratégico do DDD, o projeto foi dividido em dois módulos:</a:t>
            </a:r>
          </a:p>
          <a:p>
            <a:pPr lvl="1"/>
            <a:r>
              <a:rPr lang="pt-BR" i="1" dirty="0">
                <a:effectLst/>
              </a:rPr>
              <a:t>Core:</a:t>
            </a:r>
            <a:r>
              <a:rPr lang="pt-BR" dirty="0">
                <a:effectLst/>
              </a:rPr>
              <a:t> contêm o domínio da aplicação, onde foram definidas a gramática do ANTLR para análise de expressões e os pacotes com as classes que compõe o núcleo do software.</a:t>
            </a:r>
          </a:p>
          <a:p>
            <a:pPr lvl="1"/>
            <a:r>
              <a:rPr lang="pt-BR" i="1" dirty="0">
                <a:effectLst/>
              </a:rPr>
              <a:t>Web:</a:t>
            </a:r>
            <a:r>
              <a:rPr lang="pt-BR" dirty="0">
                <a:effectLst/>
              </a:rPr>
              <a:t> implementação </a:t>
            </a:r>
            <a:r>
              <a:rPr lang="pt-BR" i="1" dirty="0">
                <a:effectLst/>
              </a:rPr>
              <a:t>web</a:t>
            </a:r>
            <a:r>
              <a:rPr lang="pt-BR" dirty="0">
                <a:effectLst/>
              </a:rPr>
              <a:t> da interface do usuário utilizando o </a:t>
            </a:r>
            <a:r>
              <a:rPr lang="pt-BR" dirty="0" err="1">
                <a:effectLst/>
              </a:rPr>
              <a:t>SpringBoot</a:t>
            </a:r>
            <a:r>
              <a:rPr lang="pt-BR" dirty="0">
                <a:effectLst/>
              </a:rPr>
              <a:t> para o gerenciamento das heurísticas que serão armazenadas em banco de dados, e que serão carregadas e interpretadas em tempo de execução por conta da interoperabilidade entre as linguagens Java e </a:t>
            </a:r>
            <a:r>
              <a:rPr lang="pt-BR" dirty="0" err="1">
                <a:effectLst/>
              </a:rPr>
              <a:t>Groovy</a:t>
            </a:r>
            <a:r>
              <a:rPr lang="pt-BR" dirty="0">
                <a:effectLst/>
              </a:rPr>
              <a:t>. Cabe ressaltar que este módulo foi criado utilizando o serviço de criação de aplicações do </a:t>
            </a:r>
            <a:r>
              <a:rPr lang="pt-BR" dirty="0" err="1">
                <a:effectLst/>
              </a:rPr>
              <a:t>SpringBoot</a:t>
            </a:r>
            <a:r>
              <a:rPr lang="pt-BR" dirty="0">
                <a:effectLst/>
              </a:rPr>
              <a:t>, onde foram selecionadas as dependências que compõe uma aplicação padrão com suporte a banco de dados (a figura 14 demonstra o serviço de criação de projetos do </a:t>
            </a:r>
            <a:r>
              <a:rPr lang="pt-BR" dirty="0" err="1">
                <a:effectLst/>
              </a:rPr>
              <a:t>SpringBoot</a:t>
            </a:r>
            <a:r>
              <a:rPr lang="pt-BR" dirty="0">
                <a:effectLst/>
              </a:rPr>
              <a:t>).</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15</a:t>
            </a:fld>
            <a:endParaRPr lang="en-US" dirty="0"/>
          </a:p>
        </p:txBody>
      </p:sp>
    </p:spTree>
    <p:extLst>
      <p:ext uri="{BB962C8B-B14F-4D97-AF65-F5344CB8AC3E}">
        <p14:creationId xmlns:p14="http://schemas.microsoft.com/office/powerpoint/2010/main" val="3149927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Ambiente de Desenvolvimento</a:t>
            </a:r>
            <a:endParaRPr lang="pt-BR" dirty="0"/>
          </a:p>
        </p:txBody>
      </p:sp>
      <p:sp>
        <p:nvSpPr>
          <p:cNvPr id="3" name="Espaço Reservado para Conteúdo 2"/>
          <p:cNvSpPr>
            <a:spLocks noGrp="1"/>
          </p:cNvSpPr>
          <p:nvPr>
            <p:ph idx="1"/>
          </p:nvPr>
        </p:nvSpPr>
        <p:spPr>
          <a:xfrm>
            <a:off x="913795" y="1732449"/>
            <a:ext cx="3658205" cy="4058751"/>
          </a:xfrm>
        </p:spPr>
        <p:txBody>
          <a:bodyPr/>
          <a:lstStyle/>
          <a:p>
            <a:r>
              <a:rPr lang="pt-BR" dirty="0">
                <a:effectLst/>
              </a:rPr>
              <a:t>Para facilitar a escrita do </a:t>
            </a:r>
            <a:r>
              <a:rPr lang="pt-BR" dirty="0" smtClean="0">
                <a:effectLst/>
              </a:rPr>
              <a:t>código fonte</a:t>
            </a:r>
            <a:r>
              <a:rPr lang="pt-BR" dirty="0">
                <a:effectLst/>
              </a:rPr>
              <a:t>, foi utilizado o ambiente de desenvolvimento integrado IntelliJ IDEA versão </a:t>
            </a:r>
            <a:r>
              <a:rPr lang="pt-BR" dirty="0" smtClean="0">
                <a:effectLst/>
              </a:rPr>
              <a:t>2017.2, </a:t>
            </a:r>
            <a:r>
              <a:rPr lang="pt-BR" dirty="0">
                <a:effectLst/>
              </a:rPr>
              <a:t>cujo projeto foi criado com o auxílio da ferramenta Gradle</a:t>
            </a:r>
            <a:r>
              <a:rPr lang="pt-BR" dirty="0" smtClean="0">
                <a:effectLst/>
              </a:rPr>
              <a:t>.</a:t>
            </a:r>
            <a:endParaRPr lang="pt-BR" dirty="0">
              <a:effectLst/>
            </a:endParaRPr>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16</a:t>
            </a:fld>
            <a:endParaRPr lang="en-US" dirty="0"/>
          </a:p>
        </p:txBody>
      </p:sp>
      <p:pic>
        <p:nvPicPr>
          <p:cNvPr id="5" name="Imagem 4"/>
          <p:cNvPicPr/>
          <p:nvPr/>
        </p:nvPicPr>
        <p:blipFill>
          <a:blip r:embed="rId2"/>
          <a:stretch>
            <a:fillRect/>
          </a:stretch>
        </p:blipFill>
        <p:spPr>
          <a:xfrm>
            <a:off x="4659796" y="1732449"/>
            <a:ext cx="7108093" cy="4528651"/>
          </a:xfrm>
          <a:prstGeom prst="rect">
            <a:avLst/>
          </a:prstGeom>
        </p:spPr>
      </p:pic>
    </p:spTree>
    <p:extLst>
      <p:ext uri="{BB962C8B-B14F-4D97-AF65-F5344CB8AC3E}">
        <p14:creationId xmlns:p14="http://schemas.microsoft.com/office/powerpoint/2010/main" val="1386065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Implementação do Módulo </a:t>
            </a:r>
            <a:r>
              <a:rPr lang="pt-BR" b="1" i="1" dirty="0">
                <a:effectLst/>
              </a:rPr>
              <a:t>core</a:t>
            </a:r>
            <a:endParaRPr lang="pt-BR" dirty="0"/>
          </a:p>
        </p:txBody>
      </p:sp>
      <p:sp>
        <p:nvSpPr>
          <p:cNvPr id="3" name="Espaço Reservado para Conteúdo 2"/>
          <p:cNvSpPr>
            <a:spLocks noGrp="1"/>
          </p:cNvSpPr>
          <p:nvPr>
            <p:ph idx="1"/>
          </p:nvPr>
        </p:nvSpPr>
        <p:spPr/>
        <p:txBody>
          <a:bodyPr/>
          <a:lstStyle/>
          <a:p>
            <a:r>
              <a:rPr lang="pt-BR" dirty="0">
                <a:effectLst/>
              </a:rPr>
              <a:t>Tomando como base o design tático do DDD que prevê a separação do domínio em módulos, </a:t>
            </a:r>
            <a:r>
              <a:rPr lang="pt-BR">
                <a:effectLst/>
              </a:rPr>
              <a:t>foi </a:t>
            </a:r>
            <a:r>
              <a:rPr lang="pt-BR" smtClean="0">
                <a:effectLst/>
              </a:rPr>
              <a:t>criado </a:t>
            </a:r>
            <a:r>
              <a:rPr lang="pt-BR" dirty="0" smtClean="0">
                <a:effectLst/>
              </a:rPr>
              <a:t>um pacote </a:t>
            </a:r>
            <a:r>
              <a:rPr lang="pt-BR" dirty="0">
                <a:effectLst/>
              </a:rPr>
              <a:t>no módulo </a:t>
            </a:r>
            <a:r>
              <a:rPr lang="pt-BR" i="1" dirty="0">
                <a:effectLst/>
              </a:rPr>
              <a:t>core</a:t>
            </a:r>
            <a:r>
              <a:rPr lang="pt-BR" dirty="0">
                <a:effectLst/>
              </a:rPr>
              <a:t> para tratamento de questões acerca da análise de expressões algébricas, onde foi utilizada a ferramenta ANTLR para a geração do analisador léxico/sintático.</a:t>
            </a:r>
          </a:p>
          <a:p>
            <a:endParaRPr lang="pt-BR" dirty="0"/>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17</a:t>
            </a:fld>
            <a:endParaRPr lang="en-US" dirty="0"/>
          </a:p>
        </p:txBody>
      </p:sp>
      <p:pic>
        <p:nvPicPr>
          <p:cNvPr id="5" name="Imagem 4"/>
          <p:cNvPicPr>
            <a:picLocks noChangeAspect="1"/>
          </p:cNvPicPr>
          <p:nvPr/>
        </p:nvPicPr>
        <p:blipFill>
          <a:blip r:embed="rId2"/>
          <a:stretch>
            <a:fillRect/>
          </a:stretch>
        </p:blipFill>
        <p:spPr>
          <a:xfrm>
            <a:off x="1721598" y="3190360"/>
            <a:ext cx="8328176" cy="3412861"/>
          </a:xfrm>
          <a:prstGeom prst="rect">
            <a:avLst/>
          </a:prstGeom>
        </p:spPr>
      </p:pic>
    </p:spTree>
    <p:extLst>
      <p:ext uri="{BB962C8B-B14F-4D97-AF65-F5344CB8AC3E}">
        <p14:creationId xmlns:p14="http://schemas.microsoft.com/office/powerpoint/2010/main" val="1112522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Implementação do Módulo </a:t>
            </a:r>
            <a:r>
              <a:rPr lang="pt-BR" b="1" i="1" dirty="0">
                <a:effectLst/>
              </a:rPr>
              <a:t>core</a:t>
            </a:r>
            <a:endParaRPr lang="pt-BR" dirty="0"/>
          </a:p>
        </p:txBody>
      </p:sp>
      <p:sp>
        <p:nvSpPr>
          <p:cNvPr id="3" name="Espaço Reservado para Conteúdo 2"/>
          <p:cNvSpPr>
            <a:spLocks noGrp="1"/>
          </p:cNvSpPr>
          <p:nvPr>
            <p:ph idx="1"/>
          </p:nvPr>
        </p:nvSpPr>
        <p:spPr/>
        <p:txBody>
          <a:bodyPr/>
          <a:lstStyle/>
          <a:p>
            <a:r>
              <a:rPr lang="pt-BR" dirty="0">
                <a:effectLst/>
              </a:rPr>
              <a:t>Por questões de simplicidade, foi necessária a conversão da árvore sintática concreta em uma AST (árvore sintática abstrata), que conteria somente as informações relevantes para o domínio da aplicação. Assim como a CST, esta AST consiste de classes que implementam o padrão de projeto Composite, onde todas as classes têm como nó base a superclasse abstrata “</a:t>
            </a:r>
            <a:r>
              <a:rPr lang="pt-BR" dirty="0" err="1">
                <a:effectLst/>
              </a:rPr>
              <a:t>ExpressionNode</a:t>
            </a:r>
            <a:r>
              <a:rPr lang="pt-BR" dirty="0">
                <a:effectLst/>
              </a:rPr>
              <a:t>”.</a:t>
            </a:r>
            <a:endParaRPr lang="pt-BR" dirty="0"/>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18</a:t>
            </a:fld>
            <a:endParaRPr lang="en-US" dirty="0"/>
          </a:p>
        </p:txBody>
      </p:sp>
      <p:pic>
        <p:nvPicPr>
          <p:cNvPr id="5" name="Imagem 4"/>
          <p:cNvPicPr>
            <a:picLocks noChangeAspect="1"/>
          </p:cNvPicPr>
          <p:nvPr/>
        </p:nvPicPr>
        <p:blipFill>
          <a:blip r:embed="rId2"/>
          <a:stretch>
            <a:fillRect/>
          </a:stretch>
        </p:blipFill>
        <p:spPr>
          <a:xfrm>
            <a:off x="2104463" y="3695699"/>
            <a:ext cx="7972425" cy="2247900"/>
          </a:xfrm>
          <a:prstGeom prst="rect">
            <a:avLst/>
          </a:prstGeom>
        </p:spPr>
      </p:pic>
    </p:spTree>
    <p:extLst>
      <p:ext uri="{BB962C8B-B14F-4D97-AF65-F5344CB8AC3E}">
        <p14:creationId xmlns:p14="http://schemas.microsoft.com/office/powerpoint/2010/main" val="3086668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Implementação do Módulo </a:t>
            </a:r>
            <a:r>
              <a:rPr lang="pt-BR" b="1" i="1" dirty="0">
                <a:effectLst/>
              </a:rPr>
              <a:t>core</a:t>
            </a:r>
            <a:endParaRPr lang="pt-BR" dirty="0"/>
          </a:p>
        </p:txBody>
      </p:sp>
      <p:sp>
        <p:nvSpPr>
          <p:cNvPr id="3" name="Espaço Reservado para Conteúdo 2"/>
          <p:cNvSpPr>
            <a:spLocks noGrp="1"/>
          </p:cNvSpPr>
          <p:nvPr>
            <p:ph idx="1"/>
          </p:nvPr>
        </p:nvSpPr>
        <p:spPr>
          <a:xfrm>
            <a:off x="913795" y="1732449"/>
            <a:ext cx="3494303" cy="4058751"/>
          </a:xfrm>
        </p:spPr>
        <p:txBody>
          <a:bodyPr/>
          <a:lstStyle/>
          <a:p>
            <a:r>
              <a:rPr lang="pt-BR" dirty="0">
                <a:effectLst/>
              </a:rPr>
              <a:t>Definidos os nós folhas, partiu-se para a implementação da classe que realizaria a conversão da CST em AST, sendo utilizado para tal o padrão de projeto Visitor, onde para cada método de análise de nós da CST, foi gerado um nó folha da AST.</a:t>
            </a:r>
          </a:p>
          <a:p>
            <a:endParaRPr lang="pt-BR" dirty="0"/>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19</a:t>
            </a:fld>
            <a:endParaRPr lang="en-US" dirty="0"/>
          </a:p>
        </p:txBody>
      </p:sp>
      <p:pic>
        <p:nvPicPr>
          <p:cNvPr id="5" name="Imagem 4"/>
          <p:cNvPicPr>
            <a:picLocks noChangeAspect="1"/>
          </p:cNvPicPr>
          <p:nvPr/>
        </p:nvPicPr>
        <p:blipFill>
          <a:blip r:embed="rId2"/>
          <a:stretch>
            <a:fillRect/>
          </a:stretch>
        </p:blipFill>
        <p:spPr>
          <a:xfrm>
            <a:off x="4515141" y="1580050"/>
            <a:ext cx="6752416" cy="4767835"/>
          </a:xfrm>
          <a:prstGeom prst="rect">
            <a:avLst/>
          </a:prstGeom>
        </p:spPr>
      </p:pic>
    </p:spTree>
    <p:extLst>
      <p:ext uri="{BB962C8B-B14F-4D97-AF65-F5344CB8AC3E}">
        <p14:creationId xmlns:p14="http://schemas.microsoft.com/office/powerpoint/2010/main" val="1184706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p:txBody>
          <a:bodyPr/>
          <a:lstStyle/>
          <a:p>
            <a:r>
              <a:rPr lang="pt-BR" dirty="0"/>
              <a:t>Há uma série de ferramentas que tem como propósito tornar o conhecimento sistemático computável. Alguns softwares são mais voltados para conhecimento algébrico (como o Derive ou TI-</a:t>
            </a:r>
            <a:r>
              <a:rPr lang="pt-BR" dirty="0" err="1"/>
              <a:t>Nspire</a:t>
            </a:r>
            <a:r>
              <a:rPr lang="pt-BR" dirty="0"/>
              <a:t> da Texas </a:t>
            </a:r>
            <a:r>
              <a:rPr lang="pt-BR" dirty="0" err="1"/>
              <a:t>Instruments</a:t>
            </a:r>
            <a:r>
              <a:rPr lang="pt-BR" dirty="0"/>
              <a:t>), outros vão além, tentando tornar acessível todo o conhecimento sistemático computável fornecendo respostas para consultas factuais (como o </a:t>
            </a:r>
            <a:r>
              <a:rPr lang="pt-BR" dirty="0" err="1"/>
              <a:t>Wolframalpha</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2</a:t>
            </a:fld>
            <a:endParaRPr lang="en-US" dirty="0"/>
          </a:p>
        </p:txBody>
      </p:sp>
    </p:spTree>
    <p:extLst>
      <p:ext uri="{BB962C8B-B14F-4D97-AF65-F5344CB8AC3E}">
        <p14:creationId xmlns:p14="http://schemas.microsoft.com/office/powerpoint/2010/main" val="1087108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Implementação do Módulo </a:t>
            </a:r>
            <a:r>
              <a:rPr lang="pt-BR" b="1" i="1" dirty="0">
                <a:effectLst/>
              </a:rPr>
              <a:t>web</a:t>
            </a:r>
            <a:endParaRPr lang="pt-BR" dirty="0"/>
          </a:p>
        </p:txBody>
      </p:sp>
      <p:sp>
        <p:nvSpPr>
          <p:cNvPr id="3" name="Espaço Reservado para Conteúdo 2"/>
          <p:cNvSpPr>
            <a:spLocks noGrp="1"/>
          </p:cNvSpPr>
          <p:nvPr>
            <p:ph idx="1"/>
          </p:nvPr>
        </p:nvSpPr>
        <p:spPr/>
        <p:txBody>
          <a:bodyPr/>
          <a:lstStyle/>
          <a:p>
            <a:r>
              <a:rPr lang="pt-BR" dirty="0">
                <a:effectLst/>
              </a:rPr>
              <a:t>Sobre o tratamento de requisições e respostas, foi feita uma separação com a criação de um pacote de nome “</a:t>
            </a:r>
            <a:r>
              <a:rPr lang="pt-BR" dirty="0" err="1">
                <a:effectLst/>
              </a:rPr>
              <a:t>controller</a:t>
            </a:r>
            <a:r>
              <a:rPr lang="pt-BR" dirty="0">
                <a:effectLst/>
              </a:rPr>
              <a:t>” que conteria todos os controladores, onde para o desenvolvimento dos mesmos, utilizou-se o </a:t>
            </a:r>
            <a:r>
              <a:rPr lang="pt-BR" i="1" dirty="0">
                <a:effectLst/>
              </a:rPr>
              <a:t>framework </a:t>
            </a:r>
            <a:r>
              <a:rPr lang="pt-BR" dirty="0" err="1">
                <a:effectLst/>
              </a:rPr>
              <a:t>SpringMVC</a:t>
            </a:r>
            <a:r>
              <a:rPr lang="pt-BR" dirty="0">
                <a:effectLst/>
              </a:rPr>
              <a:t> (parte integrante do </a:t>
            </a:r>
            <a:r>
              <a:rPr lang="pt-BR" dirty="0" err="1">
                <a:effectLst/>
              </a:rPr>
              <a:t>SpringBoot</a:t>
            </a:r>
            <a:r>
              <a:rPr lang="pt-BR" dirty="0">
                <a:effectLst/>
              </a:rPr>
              <a:t>), uma vez que este implementa o padrão MVC utilizando como princípio a separação dos controladores e ações que estes podem realizar, além de tornar transparente a integração entre o modelo e a visualização. A figura 53 demonstra um trecho de código da implementação do controlador “Home”.</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20</a:t>
            </a:fld>
            <a:endParaRPr lang="en-US" dirty="0"/>
          </a:p>
        </p:txBody>
      </p:sp>
      <p:pic>
        <p:nvPicPr>
          <p:cNvPr id="5" name="Imagem 4"/>
          <p:cNvPicPr>
            <a:picLocks noChangeAspect="1"/>
          </p:cNvPicPr>
          <p:nvPr/>
        </p:nvPicPr>
        <p:blipFill>
          <a:blip r:embed="rId2"/>
          <a:stretch>
            <a:fillRect/>
          </a:stretch>
        </p:blipFill>
        <p:spPr>
          <a:xfrm>
            <a:off x="1961033" y="4071668"/>
            <a:ext cx="8518582" cy="2554557"/>
          </a:xfrm>
          <a:prstGeom prst="rect">
            <a:avLst/>
          </a:prstGeom>
        </p:spPr>
      </p:pic>
    </p:spTree>
    <p:extLst>
      <p:ext uri="{BB962C8B-B14F-4D97-AF65-F5344CB8AC3E}">
        <p14:creationId xmlns:p14="http://schemas.microsoft.com/office/powerpoint/2010/main" val="3350625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Implementação do Módulo </a:t>
            </a:r>
            <a:r>
              <a:rPr lang="pt-BR" b="1" i="1" dirty="0">
                <a:effectLst/>
              </a:rPr>
              <a:t>web</a:t>
            </a:r>
            <a:endParaRPr lang="pt-BR" dirty="0"/>
          </a:p>
        </p:txBody>
      </p:sp>
      <p:sp>
        <p:nvSpPr>
          <p:cNvPr id="3" name="Espaço Reservado para Conteúdo 2"/>
          <p:cNvSpPr>
            <a:spLocks noGrp="1"/>
          </p:cNvSpPr>
          <p:nvPr>
            <p:ph idx="1"/>
          </p:nvPr>
        </p:nvSpPr>
        <p:spPr/>
        <p:txBody>
          <a:bodyPr/>
          <a:lstStyle/>
          <a:p>
            <a:r>
              <a:rPr lang="pt-BR" dirty="0">
                <a:effectLst/>
              </a:rPr>
              <a:t>Quanto às entidades de domínio, foram criadas classes que foram mapeadas utilizando o </a:t>
            </a:r>
            <a:r>
              <a:rPr lang="pt-BR" i="1" dirty="0">
                <a:effectLst/>
              </a:rPr>
              <a:t>framework</a:t>
            </a:r>
            <a:r>
              <a:rPr lang="pt-BR" dirty="0">
                <a:effectLst/>
              </a:rPr>
              <a:t> para </a:t>
            </a:r>
            <a:r>
              <a:rPr lang="pt-BR" i="1" dirty="0" err="1">
                <a:effectLst/>
              </a:rPr>
              <a:t>Object</a:t>
            </a:r>
            <a:r>
              <a:rPr lang="pt-BR" i="1" dirty="0">
                <a:effectLst/>
              </a:rPr>
              <a:t> Relacional </a:t>
            </a:r>
            <a:r>
              <a:rPr lang="pt-BR" i="1" dirty="0" err="1">
                <a:effectLst/>
              </a:rPr>
              <a:t>Mapping</a:t>
            </a:r>
            <a:r>
              <a:rPr lang="pt-BR" dirty="0">
                <a:effectLst/>
              </a:rPr>
              <a:t> – ORM (mapeamento objeto relacional) </a:t>
            </a:r>
            <a:r>
              <a:rPr lang="pt-BR" dirty="0" err="1">
                <a:effectLst/>
              </a:rPr>
              <a:t>Hibernate</a:t>
            </a:r>
            <a:r>
              <a:rPr lang="pt-BR" dirty="0">
                <a:effectLst/>
              </a:rPr>
              <a:t>, possibilitando assim a integração com diversos bancos de dados (para o projeto, foi utilizado o banco de dados H2).</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21</a:t>
            </a:fld>
            <a:endParaRPr lang="en-US" dirty="0"/>
          </a:p>
        </p:txBody>
      </p:sp>
      <p:pic>
        <p:nvPicPr>
          <p:cNvPr id="5" name="Imagem 4"/>
          <p:cNvPicPr>
            <a:picLocks noChangeAspect="1"/>
          </p:cNvPicPr>
          <p:nvPr/>
        </p:nvPicPr>
        <p:blipFill>
          <a:blip r:embed="rId2"/>
          <a:stretch>
            <a:fillRect/>
          </a:stretch>
        </p:blipFill>
        <p:spPr>
          <a:xfrm>
            <a:off x="2104463" y="3571875"/>
            <a:ext cx="7972425" cy="2219325"/>
          </a:xfrm>
          <a:prstGeom prst="rect">
            <a:avLst/>
          </a:prstGeom>
        </p:spPr>
      </p:pic>
    </p:spTree>
    <p:extLst>
      <p:ext uri="{BB962C8B-B14F-4D97-AF65-F5344CB8AC3E}">
        <p14:creationId xmlns:p14="http://schemas.microsoft.com/office/powerpoint/2010/main" val="3472517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Implementação do Módulo </a:t>
            </a:r>
            <a:r>
              <a:rPr lang="pt-BR" b="1" i="1" dirty="0">
                <a:effectLst/>
              </a:rPr>
              <a:t>web</a:t>
            </a:r>
            <a:endParaRPr lang="pt-BR" dirty="0"/>
          </a:p>
        </p:txBody>
      </p:sp>
      <p:sp>
        <p:nvSpPr>
          <p:cNvPr id="3" name="Espaço Reservado para Conteúdo 2"/>
          <p:cNvSpPr>
            <a:spLocks noGrp="1"/>
          </p:cNvSpPr>
          <p:nvPr>
            <p:ph idx="1"/>
          </p:nvPr>
        </p:nvSpPr>
        <p:spPr/>
        <p:txBody>
          <a:bodyPr/>
          <a:lstStyle/>
          <a:p>
            <a:r>
              <a:rPr lang="pt-BR" dirty="0">
                <a:effectLst/>
              </a:rPr>
              <a:t>A principal entidade é a classe “</a:t>
            </a:r>
            <a:r>
              <a:rPr lang="pt-BR" dirty="0" err="1">
                <a:effectLst/>
              </a:rPr>
              <a:t>Heuristic</a:t>
            </a:r>
            <a:r>
              <a:rPr lang="pt-BR" dirty="0">
                <a:effectLst/>
              </a:rPr>
              <a:t>”, onde é definida a estrutura de heurística com seu respectivo código-fonte escrito em linguagem </a:t>
            </a:r>
            <a:r>
              <a:rPr lang="pt-BR" dirty="0" err="1">
                <a:effectLst/>
              </a:rPr>
              <a:t>Groovy</a:t>
            </a:r>
            <a:r>
              <a:rPr lang="pt-BR" dirty="0">
                <a:effectLst/>
              </a:rPr>
              <a:t> (que é armazenado na propriedade “</a:t>
            </a:r>
            <a:r>
              <a:rPr lang="pt-BR" dirty="0" err="1">
                <a:effectLst/>
              </a:rPr>
              <a:t>source</a:t>
            </a:r>
            <a:r>
              <a:rPr lang="pt-BR" dirty="0">
                <a:effectLst/>
              </a:rPr>
              <a:t>”). Para a integração em tempo de execução entre o código-fonte armazenado em banco de dados com a máquina virtual Java, foi implementado um método “compile”.</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22</a:t>
            </a:fld>
            <a:endParaRPr lang="en-US" dirty="0"/>
          </a:p>
        </p:txBody>
      </p:sp>
      <p:pic>
        <p:nvPicPr>
          <p:cNvPr id="5" name="Imagem 4"/>
          <p:cNvPicPr>
            <a:picLocks noChangeAspect="1"/>
          </p:cNvPicPr>
          <p:nvPr/>
        </p:nvPicPr>
        <p:blipFill>
          <a:blip r:embed="rId2"/>
          <a:stretch>
            <a:fillRect/>
          </a:stretch>
        </p:blipFill>
        <p:spPr>
          <a:xfrm>
            <a:off x="2903417" y="3197225"/>
            <a:ext cx="7972425" cy="3429000"/>
          </a:xfrm>
          <a:prstGeom prst="rect">
            <a:avLst/>
          </a:prstGeom>
        </p:spPr>
      </p:pic>
    </p:spTree>
    <p:extLst>
      <p:ext uri="{BB962C8B-B14F-4D97-AF65-F5344CB8AC3E}">
        <p14:creationId xmlns:p14="http://schemas.microsoft.com/office/powerpoint/2010/main" val="653998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Implementação do Módulo </a:t>
            </a:r>
            <a:r>
              <a:rPr lang="pt-BR" b="1" i="1" dirty="0">
                <a:effectLst/>
              </a:rPr>
              <a:t>web</a:t>
            </a:r>
            <a:endParaRPr lang="pt-BR" dirty="0"/>
          </a:p>
        </p:txBody>
      </p:sp>
      <p:sp>
        <p:nvSpPr>
          <p:cNvPr id="3" name="Espaço Reservado para Conteúdo 2"/>
          <p:cNvSpPr>
            <a:spLocks noGrp="1"/>
          </p:cNvSpPr>
          <p:nvPr>
            <p:ph idx="1"/>
          </p:nvPr>
        </p:nvSpPr>
        <p:spPr/>
        <p:txBody>
          <a:bodyPr/>
          <a:lstStyle/>
          <a:p>
            <a:r>
              <a:rPr lang="pt-BR" dirty="0">
                <a:effectLst/>
              </a:rPr>
              <a:t>Para o gerenciamento em banco de dados das entidades, foi utilizado o padrão </a:t>
            </a:r>
            <a:r>
              <a:rPr lang="pt-BR" dirty="0" err="1">
                <a:effectLst/>
              </a:rPr>
              <a:t>Repository</a:t>
            </a:r>
            <a:r>
              <a:rPr lang="pt-BR" dirty="0">
                <a:effectLst/>
              </a:rPr>
              <a:t> do DDD, que tem por objetivo isolar os objetos ou entidades do domínio do código que acessa o banco de dados (permitindo dessa forma abstrair o armazenamento e consulta de uma ou mais entidades de domínio).</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23</a:t>
            </a:fld>
            <a:endParaRPr lang="en-US" dirty="0"/>
          </a:p>
        </p:txBody>
      </p:sp>
      <p:pic>
        <p:nvPicPr>
          <p:cNvPr id="5" name="Imagem 4"/>
          <p:cNvPicPr>
            <a:picLocks noChangeAspect="1"/>
          </p:cNvPicPr>
          <p:nvPr/>
        </p:nvPicPr>
        <p:blipFill>
          <a:blip r:embed="rId2"/>
          <a:stretch>
            <a:fillRect/>
          </a:stretch>
        </p:blipFill>
        <p:spPr>
          <a:xfrm>
            <a:off x="2104463" y="3616804"/>
            <a:ext cx="7972425" cy="1504950"/>
          </a:xfrm>
          <a:prstGeom prst="rect">
            <a:avLst/>
          </a:prstGeom>
        </p:spPr>
      </p:pic>
    </p:spTree>
    <p:extLst>
      <p:ext uri="{BB962C8B-B14F-4D97-AF65-F5344CB8AC3E}">
        <p14:creationId xmlns:p14="http://schemas.microsoft.com/office/powerpoint/2010/main" val="38106531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Implementação do Módulo </a:t>
            </a:r>
            <a:r>
              <a:rPr lang="pt-BR" b="1" i="1" dirty="0">
                <a:effectLst/>
              </a:rPr>
              <a:t>web</a:t>
            </a:r>
            <a:endParaRPr lang="pt-BR" dirty="0"/>
          </a:p>
        </p:txBody>
      </p:sp>
      <p:sp>
        <p:nvSpPr>
          <p:cNvPr id="3" name="Espaço Reservado para Conteúdo 2"/>
          <p:cNvSpPr>
            <a:spLocks noGrp="1"/>
          </p:cNvSpPr>
          <p:nvPr>
            <p:ph idx="1"/>
          </p:nvPr>
        </p:nvSpPr>
        <p:spPr/>
        <p:txBody>
          <a:bodyPr/>
          <a:lstStyle/>
          <a:p>
            <a:r>
              <a:rPr lang="pt-BR" dirty="0">
                <a:effectLst/>
              </a:rPr>
              <a:t>Esse gerenciamento baseado em repositórios foi fundamental para a criação do serviço de controle das heurísticas que foi implementado na classe “</a:t>
            </a:r>
            <a:r>
              <a:rPr lang="pt-BR" dirty="0" err="1">
                <a:effectLst/>
              </a:rPr>
              <a:t>HeuristicService</a:t>
            </a:r>
            <a:r>
              <a:rPr lang="pt-BR" dirty="0">
                <a:effectLst/>
              </a:rPr>
              <a:t>” do pacote “</a:t>
            </a:r>
            <a:r>
              <a:rPr lang="pt-BR" dirty="0" err="1">
                <a:effectLst/>
              </a:rPr>
              <a:t>service</a:t>
            </a:r>
            <a:r>
              <a:rPr lang="pt-BR" dirty="0">
                <a:effectLst/>
              </a:rPr>
              <a:t>”. Esta classe tem como função o carregamento de todas as heurísticas armazenadas no banco de dados utilizado o repositório de heurísticas, e integrá-las em tempo de execução usando o método “</a:t>
            </a:r>
            <a:r>
              <a:rPr lang="pt-BR" dirty="0" err="1">
                <a:effectLst/>
              </a:rPr>
              <a:t>getHeuristic</a:t>
            </a:r>
            <a:r>
              <a:rPr lang="pt-BR" dirty="0">
                <a:effectLst/>
              </a:rPr>
              <a:t>”.</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24</a:t>
            </a:fld>
            <a:endParaRPr lang="en-US" dirty="0"/>
          </a:p>
        </p:txBody>
      </p:sp>
      <p:pic>
        <p:nvPicPr>
          <p:cNvPr id="5" name="Imagem 4"/>
          <p:cNvPicPr>
            <a:picLocks noChangeAspect="1"/>
          </p:cNvPicPr>
          <p:nvPr/>
        </p:nvPicPr>
        <p:blipFill>
          <a:blip r:embed="rId2"/>
          <a:stretch>
            <a:fillRect/>
          </a:stretch>
        </p:blipFill>
        <p:spPr>
          <a:xfrm>
            <a:off x="2104463" y="3886199"/>
            <a:ext cx="7972425" cy="2057400"/>
          </a:xfrm>
          <a:prstGeom prst="rect">
            <a:avLst/>
          </a:prstGeom>
        </p:spPr>
      </p:pic>
    </p:spTree>
    <p:extLst>
      <p:ext uri="{BB962C8B-B14F-4D97-AF65-F5344CB8AC3E}">
        <p14:creationId xmlns:p14="http://schemas.microsoft.com/office/powerpoint/2010/main" val="2480273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Implementação do Módulo </a:t>
            </a:r>
            <a:r>
              <a:rPr lang="pt-BR" b="1" i="1" dirty="0">
                <a:effectLst/>
              </a:rPr>
              <a:t>web</a:t>
            </a:r>
            <a:endParaRPr lang="pt-BR" dirty="0"/>
          </a:p>
        </p:txBody>
      </p:sp>
      <p:sp>
        <p:nvSpPr>
          <p:cNvPr id="3" name="Espaço Reservado para Conteúdo 2"/>
          <p:cNvSpPr>
            <a:spLocks noGrp="1"/>
          </p:cNvSpPr>
          <p:nvPr>
            <p:ph idx="1"/>
          </p:nvPr>
        </p:nvSpPr>
        <p:spPr/>
        <p:txBody>
          <a:bodyPr/>
          <a:lstStyle/>
          <a:p>
            <a:r>
              <a:rPr lang="pt-BR" dirty="0">
                <a:effectLst/>
              </a:rPr>
              <a:t>Com toda a base para cadastro e interpretação implementada, bastou definir as heurísticas com o software em execução para analisar os resultados. Tomando-se como exemplo a heurística que trata da simplificação de adições, foi criada uma classe que estende a superclasse genérica “</a:t>
            </a:r>
            <a:r>
              <a:rPr lang="pt-BR" dirty="0" err="1">
                <a:effectLst/>
              </a:rPr>
              <a:t>InfixNumberHeuristicExpressionVisitor</a:t>
            </a:r>
            <a:r>
              <a:rPr lang="pt-BR" dirty="0">
                <a:effectLst/>
              </a:rPr>
              <a:t>”, onde a heurística seria aplicada se, e somente se, os dois termos fossem nós numéricos tendo como pai um nó o operador de adição.</a:t>
            </a:r>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25</a:t>
            </a:fld>
            <a:endParaRPr lang="en-US" dirty="0"/>
          </a:p>
        </p:txBody>
      </p:sp>
      <p:pic>
        <p:nvPicPr>
          <p:cNvPr id="5" name="Imagem 4" descr="C:\Users\arabasso\Downloads\Screenshot-2017-11-4 Bassolve.png"/>
          <p:cNvPicPr/>
          <p:nvPr/>
        </p:nvPicPr>
        <p:blipFill>
          <a:blip r:embed="rId2">
            <a:extLst>
              <a:ext uri="{28A0092B-C50C-407E-A947-70E740481C1C}">
                <a14:useLocalDpi xmlns:a14="http://schemas.microsoft.com/office/drawing/2010/main" val="0"/>
              </a:ext>
            </a:extLst>
          </a:blip>
          <a:srcRect/>
          <a:stretch>
            <a:fillRect/>
          </a:stretch>
        </p:blipFill>
        <p:spPr bwMode="auto">
          <a:xfrm>
            <a:off x="4270297" y="3450566"/>
            <a:ext cx="6785845" cy="3268441"/>
          </a:xfrm>
          <a:prstGeom prst="rect">
            <a:avLst/>
          </a:prstGeom>
          <a:noFill/>
          <a:ln>
            <a:solidFill>
              <a:schemeClr val="tx1"/>
            </a:solidFill>
          </a:ln>
        </p:spPr>
      </p:pic>
    </p:spTree>
    <p:extLst>
      <p:ext uri="{BB962C8B-B14F-4D97-AF65-F5344CB8AC3E}">
        <p14:creationId xmlns:p14="http://schemas.microsoft.com/office/powerpoint/2010/main" val="3991252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Implementação do Módulo </a:t>
            </a:r>
            <a:r>
              <a:rPr lang="pt-BR" b="1" i="1" dirty="0">
                <a:effectLst/>
              </a:rPr>
              <a:t>web</a:t>
            </a:r>
            <a:endParaRPr lang="pt-BR" dirty="0"/>
          </a:p>
        </p:txBody>
      </p:sp>
      <p:sp>
        <p:nvSpPr>
          <p:cNvPr id="3" name="Espaço Reservado para Conteúdo 2"/>
          <p:cNvSpPr>
            <a:spLocks noGrp="1"/>
          </p:cNvSpPr>
          <p:nvPr>
            <p:ph idx="1"/>
          </p:nvPr>
        </p:nvSpPr>
        <p:spPr/>
        <p:txBody>
          <a:bodyPr/>
          <a:lstStyle/>
          <a:p>
            <a:r>
              <a:rPr lang="pt-BR" dirty="0">
                <a:effectLst/>
              </a:rPr>
              <a:t>Esse gerenciamento baseado em repositórios foi fundamental para a criação do serviço de controle das heurísticas que foi implementado na classe “</a:t>
            </a:r>
            <a:r>
              <a:rPr lang="pt-BR" dirty="0" err="1">
                <a:effectLst/>
              </a:rPr>
              <a:t>HeuristicService</a:t>
            </a:r>
            <a:r>
              <a:rPr lang="pt-BR" dirty="0">
                <a:effectLst/>
              </a:rPr>
              <a:t>” do pacote “</a:t>
            </a:r>
            <a:r>
              <a:rPr lang="pt-BR" dirty="0" err="1">
                <a:effectLst/>
              </a:rPr>
              <a:t>service</a:t>
            </a:r>
            <a:r>
              <a:rPr lang="pt-BR" dirty="0">
                <a:effectLst/>
              </a:rPr>
              <a:t>”. Esta classe tem como função o carregamento de todas as heurísticas armazenadas no banco de dados utilizado o repositório de heurísticas, e integrá-las em tempo de execução usando o método “</a:t>
            </a:r>
            <a:r>
              <a:rPr lang="pt-BR" dirty="0" err="1">
                <a:effectLst/>
              </a:rPr>
              <a:t>getHeuristic</a:t>
            </a:r>
            <a:r>
              <a:rPr lang="pt-BR" dirty="0">
                <a:effectLst/>
              </a:rPr>
              <a:t>”.</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26</a:t>
            </a:fld>
            <a:endParaRPr lang="en-US" dirty="0"/>
          </a:p>
        </p:txBody>
      </p:sp>
      <p:pic>
        <p:nvPicPr>
          <p:cNvPr id="5" name="Imagem 4"/>
          <p:cNvPicPr>
            <a:picLocks noChangeAspect="1"/>
          </p:cNvPicPr>
          <p:nvPr/>
        </p:nvPicPr>
        <p:blipFill>
          <a:blip r:embed="rId2"/>
          <a:stretch>
            <a:fillRect/>
          </a:stretch>
        </p:blipFill>
        <p:spPr>
          <a:xfrm>
            <a:off x="2104463" y="3886199"/>
            <a:ext cx="7972425" cy="2057400"/>
          </a:xfrm>
          <a:prstGeom prst="rect">
            <a:avLst/>
          </a:prstGeom>
        </p:spPr>
      </p:pic>
    </p:spTree>
    <p:extLst>
      <p:ext uri="{BB962C8B-B14F-4D97-AF65-F5344CB8AC3E}">
        <p14:creationId xmlns:p14="http://schemas.microsoft.com/office/powerpoint/2010/main" val="4105112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Verificação e Validação</a:t>
            </a:r>
            <a:endParaRPr lang="pt-BR" dirty="0"/>
          </a:p>
        </p:txBody>
      </p:sp>
      <p:sp>
        <p:nvSpPr>
          <p:cNvPr id="3" name="Espaço Reservado para Conteúdo 2"/>
          <p:cNvSpPr>
            <a:spLocks noGrp="1"/>
          </p:cNvSpPr>
          <p:nvPr>
            <p:ph idx="1"/>
          </p:nvPr>
        </p:nvSpPr>
        <p:spPr/>
        <p:txBody>
          <a:bodyPr/>
          <a:lstStyle/>
          <a:p>
            <a:r>
              <a:rPr lang="pt-BR" dirty="0">
                <a:effectLst/>
              </a:rPr>
              <a:t>Como o princípio adotado para o desenvolvimento da aplicação foi o TDD, a maior parte dos problemas encontrados foram previamente resolvidos no decorrer do projeto utilizando-se testes automatizados de unidade, integração e sistema. Isto favoreceu com que o código ficasse limpo, coeso e com baixo acoplamento de classes.</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27</a:t>
            </a:fld>
            <a:endParaRPr lang="en-US" dirty="0"/>
          </a:p>
        </p:txBody>
      </p:sp>
      <p:pic>
        <p:nvPicPr>
          <p:cNvPr id="5" name="Imagem 4" descr="https://screenshots.firefoxusercontent.com/images/4143b385-bb7a-426b-ace2-b0501cd04cf1.png"/>
          <p:cNvPicPr/>
          <p:nvPr/>
        </p:nvPicPr>
        <p:blipFill>
          <a:blip r:embed="rId2">
            <a:extLst>
              <a:ext uri="{28A0092B-C50C-407E-A947-70E740481C1C}">
                <a14:useLocalDpi xmlns:a14="http://schemas.microsoft.com/office/drawing/2010/main" val="0"/>
              </a:ext>
            </a:extLst>
          </a:blip>
          <a:srcRect/>
          <a:stretch>
            <a:fillRect/>
          </a:stretch>
        </p:blipFill>
        <p:spPr bwMode="auto">
          <a:xfrm>
            <a:off x="2061713" y="3272271"/>
            <a:ext cx="8057072" cy="3353954"/>
          </a:xfrm>
          <a:prstGeom prst="rect">
            <a:avLst/>
          </a:prstGeom>
          <a:noFill/>
          <a:ln>
            <a:solidFill>
              <a:schemeClr val="tx1"/>
            </a:solidFill>
          </a:ln>
        </p:spPr>
      </p:pic>
    </p:spTree>
    <p:extLst>
      <p:ext uri="{BB962C8B-B14F-4D97-AF65-F5344CB8AC3E}">
        <p14:creationId xmlns:p14="http://schemas.microsoft.com/office/powerpoint/2010/main" val="1028003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Verificação e Validação</a:t>
            </a:r>
            <a:endParaRPr lang="pt-BR" dirty="0"/>
          </a:p>
        </p:txBody>
      </p:sp>
      <p:sp>
        <p:nvSpPr>
          <p:cNvPr id="3" name="Espaço Reservado para Conteúdo 2"/>
          <p:cNvSpPr>
            <a:spLocks noGrp="1"/>
          </p:cNvSpPr>
          <p:nvPr>
            <p:ph idx="1"/>
          </p:nvPr>
        </p:nvSpPr>
        <p:spPr>
          <a:xfrm>
            <a:off x="913794" y="1732449"/>
            <a:ext cx="4658869" cy="4058751"/>
          </a:xfrm>
        </p:spPr>
        <p:txBody>
          <a:bodyPr/>
          <a:lstStyle/>
          <a:p>
            <a:r>
              <a:rPr lang="pt-BR" dirty="0">
                <a:effectLst/>
              </a:rPr>
              <a:t>Para a validação de expressões algébricas complexas, foi utilizada a expressão “100 + 2 - 3 * 4 + 8 / 4 - 2 ^ 3 + </a:t>
            </a:r>
            <a:r>
              <a:rPr lang="pt-BR" dirty="0" err="1">
                <a:effectLst/>
              </a:rPr>
              <a:t>sin</a:t>
            </a:r>
            <a:r>
              <a:rPr lang="pt-BR" dirty="0">
                <a:effectLst/>
              </a:rPr>
              <a:t>(90 / 180 * 3.1415)”, pois esta contêm os tipos de simplificação baseados nas superclasses padrões.</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28</a:t>
            </a:fld>
            <a:endParaRPr lang="en-US" dirty="0"/>
          </a:p>
        </p:txBody>
      </p:sp>
      <p:pic>
        <p:nvPicPr>
          <p:cNvPr id="5" name="Imagem 4" descr="C:\Users\arabasso\Downloads\Screenshot-2017-11-4 Bassolve(2).png"/>
          <p:cNvPicPr/>
          <p:nvPr/>
        </p:nvPicPr>
        <p:blipFill>
          <a:blip r:embed="rId2">
            <a:extLst>
              <a:ext uri="{28A0092B-C50C-407E-A947-70E740481C1C}">
                <a14:useLocalDpi xmlns:a14="http://schemas.microsoft.com/office/drawing/2010/main" val="0"/>
              </a:ext>
            </a:extLst>
          </a:blip>
          <a:srcRect/>
          <a:stretch>
            <a:fillRect/>
          </a:stretch>
        </p:blipFill>
        <p:spPr bwMode="auto">
          <a:xfrm>
            <a:off x="5751693" y="1633197"/>
            <a:ext cx="5515864" cy="4627903"/>
          </a:xfrm>
          <a:prstGeom prst="rect">
            <a:avLst/>
          </a:prstGeom>
          <a:noFill/>
          <a:ln>
            <a:noFill/>
          </a:ln>
        </p:spPr>
      </p:pic>
    </p:spTree>
    <p:extLst>
      <p:ext uri="{BB962C8B-B14F-4D97-AF65-F5344CB8AC3E}">
        <p14:creationId xmlns:p14="http://schemas.microsoft.com/office/powerpoint/2010/main" val="3440878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Discussão Sobre os Resultados</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effectLst/>
              </a:rPr>
              <a:t>Devido à complexidade do projeto, os resultados obtidos foram bastante satisfatórios, pois além de atender ao que foi proposto, permite um elevado grau de expansão com melhorias e adição de novos recursos.</a:t>
            </a:r>
          </a:p>
          <a:p>
            <a:r>
              <a:rPr lang="pt-BR" dirty="0" smtClean="0">
                <a:effectLst/>
              </a:rPr>
              <a:t>O </a:t>
            </a:r>
            <a:r>
              <a:rPr lang="pt-BR" i="1" dirty="0" smtClean="0">
                <a:effectLst/>
              </a:rPr>
              <a:t>software</a:t>
            </a:r>
            <a:r>
              <a:rPr lang="pt-BR" dirty="0" smtClean="0">
                <a:effectLst/>
              </a:rPr>
              <a:t> como um todo é o resultado de diversos conhecimentos em informática, contendo por exemplo: teorias de compilação, princípios e práticas de desenvolvimento de </a:t>
            </a:r>
            <a:r>
              <a:rPr lang="pt-BR" i="1" dirty="0" smtClean="0">
                <a:effectLst/>
              </a:rPr>
              <a:t>software</a:t>
            </a:r>
            <a:r>
              <a:rPr lang="pt-BR" dirty="0" smtClean="0">
                <a:effectLst/>
              </a:rPr>
              <a:t> com o uso do DDD, TDD, padrões de projetos, </a:t>
            </a:r>
            <a:r>
              <a:rPr lang="pt-BR" i="1" dirty="0" smtClean="0">
                <a:effectLst/>
              </a:rPr>
              <a:t>frameworks</a:t>
            </a:r>
            <a:r>
              <a:rPr lang="pt-BR" dirty="0" smtClean="0">
                <a:effectLst/>
              </a:rPr>
              <a:t> e ferramentas diversas.</a:t>
            </a:r>
          </a:p>
          <a:p>
            <a:r>
              <a:rPr lang="pt-BR" dirty="0" smtClean="0">
                <a:effectLst/>
              </a:rPr>
              <a:t>Quanto à estruturação do projeto, cabe ressaltar o excelente modelo de estrutura utilizado baseado em um </a:t>
            </a:r>
            <a:r>
              <a:rPr lang="pt-BR" dirty="0" err="1" smtClean="0">
                <a:effectLst/>
              </a:rPr>
              <a:t>multiprojeto</a:t>
            </a:r>
            <a:r>
              <a:rPr lang="pt-BR" dirty="0" smtClean="0">
                <a:effectLst/>
              </a:rPr>
              <a:t>, o que possibilitou implementar o design tático e estratégico do DDD que prevê a separação em </a:t>
            </a:r>
            <a:r>
              <a:rPr lang="pt-BR" i="1" dirty="0" err="1" smtClean="0">
                <a:effectLst/>
              </a:rPr>
              <a:t>bounded</a:t>
            </a:r>
            <a:r>
              <a:rPr lang="pt-BR" i="1" dirty="0" smtClean="0">
                <a:effectLst/>
              </a:rPr>
              <a:t> </a:t>
            </a:r>
            <a:r>
              <a:rPr lang="pt-BR" i="1" dirty="0" err="1" smtClean="0">
                <a:effectLst/>
              </a:rPr>
              <a:t>contexts</a:t>
            </a:r>
            <a:r>
              <a:rPr lang="pt-BR" dirty="0" smtClean="0">
                <a:effectLst/>
              </a:rPr>
              <a:t> (contextos delimitados) e módulos. Uma vez que foram utilizadas as ferramentas Gradle e Maven, foi possível adicionar gerenciamento de dependências ao projeto, bem como sua construção de forma automatizada e facilitando a compilação sem que houvesse a necessidade da instalação de ambientes de desenvolvimento integrado (é possível construir o projeto somente com o JDK instalado e um utilitário de linha de comando).</a:t>
            </a:r>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29</a:t>
            </a:fld>
            <a:endParaRPr lang="en-US" dirty="0"/>
          </a:p>
        </p:txBody>
      </p:sp>
    </p:spTree>
    <p:extLst>
      <p:ext uri="{BB962C8B-B14F-4D97-AF65-F5344CB8AC3E}">
        <p14:creationId xmlns:p14="http://schemas.microsoft.com/office/powerpoint/2010/main" val="2835960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p:txBody>
          <a:bodyPr/>
          <a:lstStyle/>
          <a:p>
            <a:r>
              <a:rPr lang="pt-BR" dirty="0"/>
              <a:t>Por conta do caráter complexo dessas ferramentas, muitas são pagas e não estão disponíveis a todo tipo de público (principalmente para os discentes de cursos de graduação, uma vez que </a:t>
            </a:r>
            <a:r>
              <a:rPr lang="pt-BR" dirty="0" smtClean="0"/>
              <a:t>licenciar </a:t>
            </a:r>
            <a:r>
              <a:rPr lang="pt-BR" dirty="0"/>
              <a:t>ferramentas do gênero tem elevado custo), e mesmo quando essas ferramentas dispõem de alguma forma de utilização sem custo, os recursos oferecidos são extremamente limitados.</a:t>
            </a:r>
          </a:p>
          <a:p>
            <a:r>
              <a:rPr lang="pt-BR" dirty="0"/>
              <a:t>Outro problema dessas ferramentas fica por conta do suporte, seja por questões de internacionalização ou pela descontinuidade da ferramenta.</a:t>
            </a:r>
          </a:p>
          <a:p>
            <a:r>
              <a:rPr lang="pt-BR" dirty="0"/>
              <a:t>Os algoritmos (tampouco o código fonte) por trás dessas ferramentas não estão acessíveis ao público.</a:t>
            </a:r>
          </a:p>
          <a:p>
            <a:r>
              <a:rPr lang="pt-BR" dirty="0"/>
              <a:t>Foi realizada uma consulta em artigos acadêmicos, e não foram encontradas referências que tratem do tema.</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3</a:t>
            </a:fld>
            <a:endParaRPr lang="en-US" dirty="0"/>
          </a:p>
        </p:txBody>
      </p:sp>
    </p:spTree>
    <p:extLst>
      <p:ext uri="{BB962C8B-B14F-4D97-AF65-F5344CB8AC3E}">
        <p14:creationId xmlns:p14="http://schemas.microsoft.com/office/powerpoint/2010/main" val="3852611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Discussão Sobre os Resultados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effectLst/>
              </a:rPr>
              <a:t>Sobre </a:t>
            </a:r>
            <a:r>
              <a:rPr lang="pt-BR" dirty="0">
                <a:effectLst/>
              </a:rPr>
              <a:t>o analisador de expressões, o processo de criação foi bastante simplificado por conta do uso da ferramenta ANTLR, a qual permite a criação do código para análise léxica e sintática para diversas linguagens de programação baseado numa gramática do tipo g4 (no caso, foi utilizado para gerar código Java). É importante notar que o ANTLR gera o código para a linguagem Java basicamente utilizando dois padrões de projetos: o Composite (para a árvore sintática) e o Visitor (para navegação da árvore). O uso destes dois padrões de projeto forneceu ao software subsídios para que fosse possível a criação das heurísticas de simplificação e resolução de expressões algébricas.</a:t>
            </a:r>
          </a:p>
          <a:p>
            <a:r>
              <a:rPr lang="pt-BR" dirty="0">
                <a:effectLst/>
              </a:rPr>
              <a:t>Interessante ressaltar também a alta coesão e o baixo acoplamento de classes do software por conta do uso dos princípios e práticas do DDD, TDD e padrões de projetos. No caso do DDD, foram utilizados conceitos do design tático como entidades, serviços de domínio e repositórios para o gerenciamento centralizado das entidades em banco de dados. O TDD também foi de suma importância para favorecer essa coesão e baixo acoplamento de classes, uma vez que força o programador a criar testes automatizados e implementações simplificados, mas que atendam aos requisitos exigidos</a:t>
            </a:r>
            <a:r>
              <a:rPr lang="pt-BR" dirty="0" smtClean="0">
                <a:effectLst/>
              </a:rPr>
              <a:t>.</a:t>
            </a:r>
            <a:endParaRPr lang="pt-BR" dirty="0">
              <a:effectLst/>
            </a:endParaRPr>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30</a:t>
            </a:fld>
            <a:endParaRPr lang="en-US" dirty="0"/>
          </a:p>
        </p:txBody>
      </p:sp>
    </p:spTree>
    <p:extLst>
      <p:ext uri="{BB962C8B-B14F-4D97-AF65-F5344CB8AC3E}">
        <p14:creationId xmlns:p14="http://schemas.microsoft.com/office/powerpoint/2010/main" val="18831534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rPr>
              <a:t>Discussão Sobre os Resultados</a:t>
            </a:r>
            <a:endParaRPr lang="pt-BR" dirty="0"/>
          </a:p>
        </p:txBody>
      </p:sp>
      <p:sp>
        <p:nvSpPr>
          <p:cNvPr id="3" name="Espaço Reservado para Conteúdo 2"/>
          <p:cNvSpPr>
            <a:spLocks noGrp="1"/>
          </p:cNvSpPr>
          <p:nvPr>
            <p:ph idx="1"/>
          </p:nvPr>
        </p:nvSpPr>
        <p:spPr/>
        <p:txBody>
          <a:bodyPr>
            <a:normAutofit/>
          </a:bodyPr>
          <a:lstStyle/>
          <a:p>
            <a:r>
              <a:rPr lang="pt-BR" dirty="0" smtClean="0">
                <a:effectLst/>
              </a:rPr>
              <a:t>Outro </a:t>
            </a:r>
            <a:r>
              <a:rPr lang="pt-BR" dirty="0">
                <a:effectLst/>
              </a:rPr>
              <a:t>ponto importante é com relação à integração entre a linguagens Java e </a:t>
            </a:r>
            <a:r>
              <a:rPr lang="pt-BR" dirty="0" err="1">
                <a:effectLst/>
              </a:rPr>
              <a:t>Groovy</a:t>
            </a:r>
            <a:r>
              <a:rPr lang="pt-BR" dirty="0">
                <a:effectLst/>
              </a:rPr>
              <a:t>, pois este recurso forneceu ao </a:t>
            </a:r>
            <a:r>
              <a:rPr lang="pt-BR" i="1" dirty="0">
                <a:effectLst/>
              </a:rPr>
              <a:t>software</a:t>
            </a:r>
            <a:r>
              <a:rPr lang="pt-BR" dirty="0">
                <a:effectLst/>
              </a:rPr>
              <a:t> a possibilidade de extensão sem que seja necessário a </a:t>
            </a:r>
            <a:r>
              <a:rPr lang="pt-BR" dirty="0" err="1">
                <a:effectLst/>
              </a:rPr>
              <a:t>recompilação</a:t>
            </a:r>
            <a:r>
              <a:rPr lang="pt-BR" dirty="0">
                <a:effectLst/>
              </a:rPr>
              <a:t> do código-fonte do projeto. Todas as heurísticas ficam armazenadas em banco de dados, podendo ser alteradas, e caso necessário, podem ser criadas novas heurísticas permitindo assim estender as funcionalidades do software.</a:t>
            </a:r>
          </a:p>
          <a:p>
            <a:r>
              <a:rPr lang="pt-BR" dirty="0">
                <a:effectLst/>
              </a:rPr>
              <a:t>Cabe registrar também que a junção harmônica de todos os recursos descritos no projeto se deveu em grande parte pelo uso do ótimo </a:t>
            </a:r>
            <a:r>
              <a:rPr lang="pt-BR" i="1" dirty="0">
                <a:effectLst/>
              </a:rPr>
              <a:t>framework</a:t>
            </a:r>
            <a:r>
              <a:rPr lang="pt-BR" dirty="0">
                <a:effectLst/>
              </a:rPr>
              <a:t> para desenvolvimento de aplicações corporativas </a:t>
            </a:r>
            <a:r>
              <a:rPr lang="pt-BR" dirty="0" err="1">
                <a:effectLst/>
              </a:rPr>
              <a:t>SpringBoot</a:t>
            </a:r>
            <a:r>
              <a:rPr lang="pt-BR" dirty="0">
                <a:effectLst/>
              </a:rPr>
              <a:t>, uma vez que este já traz implementações padrão dos diversos conceitos empregados no projeto (como DDD, TDD, padrões de projetos, etc.).</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31</a:t>
            </a:fld>
            <a:endParaRPr lang="en-US" dirty="0"/>
          </a:p>
        </p:txBody>
      </p:sp>
    </p:spTree>
    <p:extLst>
      <p:ext uri="{BB962C8B-B14F-4D97-AF65-F5344CB8AC3E}">
        <p14:creationId xmlns:p14="http://schemas.microsoft.com/office/powerpoint/2010/main" val="1545095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3795" y="3207022"/>
            <a:ext cx="10353762" cy="697713"/>
          </a:xfrm>
        </p:spPr>
        <p:txBody>
          <a:bodyPr>
            <a:normAutofit/>
          </a:bodyPr>
          <a:lstStyle/>
          <a:p>
            <a:pPr marL="36900" indent="0" algn="ctr">
              <a:buNone/>
            </a:pPr>
            <a:r>
              <a:rPr lang="pt-BR" sz="3600" dirty="0" smtClean="0"/>
              <a:t>Obrigado!</a:t>
            </a:r>
            <a:endParaRPr lang="pt-BR" sz="3600"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32</a:t>
            </a:fld>
            <a:endParaRPr lang="en-US" dirty="0"/>
          </a:p>
        </p:txBody>
      </p:sp>
    </p:spTree>
    <p:extLst>
      <p:ext uri="{BB962C8B-B14F-4D97-AF65-F5344CB8AC3E}">
        <p14:creationId xmlns:p14="http://schemas.microsoft.com/office/powerpoint/2010/main" val="152986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a:t>
            </a:r>
            <a:endParaRPr lang="pt-BR" dirty="0"/>
          </a:p>
        </p:txBody>
      </p:sp>
      <p:sp>
        <p:nvSpPr>
          <p:cNvPr id="3" name="Espaço Reservado para Conteúdo 2"/>
          <p:cNvSpPr>
            <a:spLocks noGrp="1"/>
          </p:cNvSpPr>
          <p:nvPr>
            <p:ph idx="1"/>
          </p:nvPr>
        </p:nvSpPr>
        <p:spPr/>
        <p:txBody>
          <a:bodyPr/>
          <a:lstStyle/>
          <a:p>
            <a:r>
              <a:rPr lang="pt-BR" dirty="0"/>
              <a:t>Desenvolver um software de conhecimento computacional matemático de código aberto, cujo objetivo principal é analisar, interpretar, simplificar e resolver de forma iterativa expressões algébricas com base em heurísticas simples, utilizando para isso conceitos das disciplinas de exatas do curso de Ciência da Computação, uma vez que as ferramentas disponíveis são proprietárias. O software deve fornecer uma forma simples de se estendê-lo utilizando-se linguagens embarcadas, fazendo com que não seja necessária a </a:t>
            </a:r>
            <a:r>
              <a:rPr lang="pt-BR" dirty="0" err="1"/>
              <a:t>recompilação</a:t>
            </a:r>
            <a:r>
              <a:rPr lang="pt-BR" dirty="0"/>
              <a:t> do código fonte do projeto.</a:t>
            </a:r>
          </a:p>
          <a:p>
            <a:r>
              <a:rPr lang="pt-BR" dirty="0"/>
              <a:t>Além do software, o projeto visa fornecer métodos para que seja possível a difusão de mais ferramentas e algoritmos acerca do tema.</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4</a:t>
            </a:fld>
            <a:endParaRPr lang="en-US" dirty="0"/>
          </a:p>
        </p:txBody>
      </p:sp>
    </p:spTree>
    <p:extLst>
      <p:ext uri="{BB962C8B-B14F-4D97-AF65-F5344CB8AC3E}">
        <p14:creationId xmlns:p14="http://schemas.microsoft.com/office/powerpoint/2010/main" val="3204606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Motivação</a:t>
            </a:r>
            <a:endParaRPr lang="pt-BR" dirty="0"/>
          </a:p>
        </p:txBody>
      </p:sp>
      <p:sp>
        <p:nvSpPr>
          <p:cNvPr id="3" name="Espaço Reservado para Conteúdo 2"/>
          <p:cNvSpPr>
            <a:spLocks noGrp="1"/>
          </p:cNvSpPr>
          <p:nvPr>
            <p:ph idx="1"/>
          </p:nvPr>
        </p:nvSpPr>
        <p:spPr/>
        <p:txBody>
          <a:bodyPr/>
          <a:lstStyle/>
          <a:p>
            <a:r>
              <a:rPr lang="pt-BR" dirty="0" smtClean="0"/>
              <a:t>A </a:t>
            </a:r>
            <a:r>
              <a:rPr lang="pt-BR" dirty="0"/>
              <a:t>maioria dessas ferramentas além de serem pagas, não demonstram como esse objetivo é atingido (uma vez que não se tem acesso ao código fonte).</a:t>
            </a:r>
          </a:p>
          <a:p>
            <a:r>
              <a:rPr lang="pt-BR" dirty="0" smtClean="0"/>
              <a:t>Aos </a:t>
            </a:r>
            <a:r>
              <a:rPr lang="pt-BR" dirty="0"/>
              <a:t>discentes nos estudos dos mais variados temas relacionados às disciplinas de exatas, bem como ser um ponto de partida para que novas ferramentas sobre o tema sejam desenvolvidas, ou simplesmente demonstrar uma abordagem sobre o tema.</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5</a:t>
            </a:fld>
            <a:endParaRPr lang="en-US" dirty="0"/>
          </a:p>
        </p:txBody>
      </p:sp>
    </p:spTree>
    <p:extLst>
      <p:ext uri="{BB962C8B-B14F-4D97-AF65-F5344CB8AC3E}">
        <p14:creationId xmlns:p14="http://schemas.microsoft.com/office/powerpoint/2010/main" val="240461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Compiladores</a:t>
            </a:r>
          </a:p>
        </p:txBody>
      </p:sp>
      <p:sp>
        <p:nvSpPr>
          <p:cNvPr id="3" name="Espaço Reservado para Conteúdo 2"/>
          <p:cNvSpPr>
            <a:spLocks noGrp="1"/>
          </p:cNvSpPr>
          <p:nvPr>
            <p:ph idx="1"/>
          </p:nvPr>
        </p:nvSpPr>
        <p:spPr>
          <a:xfrm>
            <a:off x="913795" y="1732450"/>
            <a:ext cx="10353762" cy="1895005"/>
          </a:xfrm>
        </p:spPr>
        <p:txBody>
          <a:bodyPr>
            <a:normAutofit lnSpcReduction="10000"/>
          </a:bodyPr>
          <a:lstStyle/>
          <a:p>
            <a:r>
              <a:rPr lang="pt-BR" dirty="0"/>
              <a:t>Compiladores são softwares que convertem um código fonte (ou linguagem origem), em um código objeto (ou linguagem-objeto</a:t>
            </a:r>
            <a:r>
              <a:rPr lang="pt-BR" dirty="0" smtClean="0"/>
              <a:t>). </a:t>
            </a:r>
            <a:r>
              <a:rPr lang="pt-BR" dirty="0">
                <a:effectLst/>
              </a:rPr>
              <a:t>Normalmente, o código fonte é escrito em uma linguagem de programação de alto nível, com grande capacidade de abstração, e o código objeto é escrito em uma linguagem de baixo nível, como uma sequência de instruções a ser executada pelo processador (pode ocorrer do processo de tradução ser feito de uma linguagem de alto nível para outra).</a:t>
            </a:r>
            <a:endParaRPr lang="pt-BR" dirty="0"/>
          </a:p>
          <a:p>
            <a:endParaRPr lang="pt-BR" dirty="0"/>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6</a:t>
            </a:fld>
            <a:endParaRPr lang="en-US" dirty="0"/>
          </a:p>
        </p:txBody>
      </p:sp>
      <p:pic>
        <p:nvPicPr>
          <p:cNvPr id="6" name="Espaço Reservado para Conteúdo 4"/>
          <p:cNvPicPr>
            <a:picLocks/>
          </p:cNvPicPr>
          <p:nvPr/>
        </p:nvPicPr>
        <p:blipFill>
          <a:blip r:embed="rId2"/>
          <a:stretch>
            <a:fillRect/>
          </a:stretch>
        </p:blipFill>
        <p:spPr>
          <a:xfrm>
            <a:off x="7928149" y="3239496"/>
            <a:ext cx="2732046" cy="3386729"/>
          </a:xfrm>
          <a:prstGeom prst="rect">
            <a:avLst/>
          </a:prstGeom>
          <a:effectLst>
            <a:outerShdw blurRad="25400" dir="17880000">
              <a:srgbClr val="000000">
                <a:alpha val="46000"/>
              </a:srgbClr>
            </a:outerShdw>
          </a:effectLst>
        </p:spPr>
      </p:pic>
      <p:sp>
        <p:nvSpPr>
          <p:cNvPr id="7" name="Espaço Reservado para Conteúdo 2"/>
          <p:cNvSpPr txBox="1">
            <a:spLocks/>
          </p:cNvSpPr>
          <p:nvPr/>
        </p:nvSpPr>
        <p:spPr>
          <a:xfrm>
            <a:off x="913795" y="3612572"/>
            <a:ext cx="6722952" cy="1895005"/>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pt-BR" dirty="0"/>
              <a:t>Análise Léxica</a:t>
            </a:r>
          </a:p>
          <a:p>
            <a:r>
              <a:rPr lang="pt-BR" dirty="0"/>
              <a:t>Análise Sintática</a:t>
            </a:r>
          </a:p>
          <a:p>
            <a:r>
              <a:rPr lang="pt-BR" dirty="0"/>
              <a:t>Árvore Sintática</a:t>
            </a:r>
          </a:p>
          <a:p>
            <a:r>
              <a:rPr lang="pt-BR" dirty="0"/>
              <a:t>Análise Semântica</a:t>
            </a:r>
          </a:p>
          <a:p>
            <a:r>
              <a:rPr lang="pt-BR" dirty="0"/>
              <a:t>ANTLR</a:t>
            </a:r>
          </a:p>
          <a:p>
            <a:endParaRPr lang="pt-BR" dirty="0"/>
          </a:p>
        </p:txBody>
      </p:sp>
    </p:spTree>
    <p:extLst>
      <p:ext uri="{BB962C8B-B14F-4D97-AF65-F5344CB8AC3E}">
        <p14:creationId xmlns:p14="http://schemas.microsoft.com/office/powerpoint/2010/main" val="1389730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Design </a:t>
            </a:r>
            <a:r>
              <a:rPr lang="pt-BR" dirty="0" err="1"/>
              <a:t>Patterns</a:t>
            </a:r>
            <a:endParaRPr lang="pt-BR" dirty="0"/>
          </a:p>
        </p:txBody>
      </p:sp>
      <p:sp>
        <p:nvSpPr>
          <p:cNvPr id="3" name="Espaço Reservado para Conteúdo 2"/>
          <p:cNvSpPr>
            <a:spLocks noGrp="1"/>
          </p:cNvSpPr>
          <p:nvPr>
            <p:ph idx="1"/>
          </p:nvPr>
        </p:nvSpPr>
        <p:spPr/>
        <p:txBody>
          <a:bodyPr/>
          <a:lstStyle/>
          <a:p>
            <a:r>
              <a:rPr lang="pt-BR" dirty="0">
                <a:effectLst/>
              </a:rPr>
              <a:t>Descreve de forma geral um problema e como resolvê-lo, de tal maneira que se possa utilizá-lo indefinidas vezes, nunca fazendo da mesma maneira. Não é um projeto acabado que possa ser transformado diretamente em código, mas pode acelerar o processo de desenvolvimento fornecendo paradigmas de desenvolvimento testados e comprovados. </a:t>
            </a:r>
          </a:p>
          <a:p>
            <a:r>
              <a:rPr lang="pt-BR" dirty="0"/>
              <a:t>Composite</a:t>
            </a:r>
          </a:p>
          <a:p>
            <a:r>
              <a:rPr lang="pt-BR" dirty="0"/>
              <a:t>Visitor</a:t>
            </a:r>
          </a:p>
          <a:p>
            <a:r>
              <a:rPr lang="pt-BR" dirty="0" err="1"/>
              <a:t>Inversion</a:t>
            </a:r>
            <a:r>
              <a:rPr lang="pt-BR" dirty="0"/>
              <a:t> </a:t>
            </a:r>
            <a:r>
              <a:rPr lang="pt-BR" dirty="0" err="1"/>
              <a:t>of</a:t>
            </a:r>
            <a:r>
              <a:rPr lang="pt-BR" dirty="0"/>
              <a:t> </a:t>
            </a:r>
            <a:r>
              <a:rPr lang="pt-BR" dirty="0" err="1"/>
              <a:t>Control</a:t>
            </a:r>
            <a:endParaRPr lang="pt-BR" dirty="0"/>
          </a:p>
          <a:p>
            <a:r>
              <a:rPr lang="pt-BR" dirty="0" err="1"/>
              <a:t>Dependency</a:t>
            </a:r>
            <a:r>
              <a:rPr lang="pt-BR" dirty="0"/>
              <a:t> </a:t>
            </a:r>
            <a:r>
              <a:rPr lang="pt-BR" dirty="0" err="1"/>
              <a:t>Injection</a:t>
            </a:r>
            <a:endParaRPr lang="pt-BR" dirty="0"/>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7</a:t>
            </a:fld>
            <a:endParaRPr lang="en-US" dirty="0"/>
          </a:p>
        </p:txBody>
      </p:sp>
    </p:spTree>
    <p:extLst>
      <p:ext uri="{BB962C8B-B14F-4D97-AF65-F5344CB8AC3E}">
        <p14:creationId xmlns:p14="http://schemas.microsoft.com/office/powerpoint/2010/main" val="3625425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Domain-Driven Design</a:t>
            </a:r>
          </a:p>
        </p:txBody>
      </p:sp>
      <p:sp>
        <p:nvSpPr>
          <p:cNvPr id="3" name="Espaço Reservado para Conteúdo 2"/>
          <p:cNvSpPr>
            <a:spLocks noGrp="1"/>
          </p:cNvSpPr>
          <p:nvPr>
            <p:ph idx="1"/>
          </p:nvPr>
        </p:nvSpPr>
        <p:spPr/>
        <p:txBody>
          <a:bodyPr/>
          <a:lstStyle/>
          <a:p>
            <a:r>
              <a:rPr lang="pt-BR" dirty="0">
                <a:effectLst/>
              </a:rPr>
              <a:t>É um conjunto de práticas que tem por objetivo a construção de um software que expresse de forma bem clara um problema em questão, auxiliando os desenvolvedores e os analistas de domínio a produzir software mais coerente com o negócio utilizando para isso desenvolvimento iterativo e comunicação constante</a:t>
            </a:r>
            <a:r>
              <a:rPr lang="pt-BR" dirty="0" smtClean="0">
                <a:effectLst/>
              </a:rPr>
              <a:t>.</a:t>
            </a:r>
          </a:p>
          <a:p>
            <a:r>
              <a:rPr lang="pt-BR" dirty="0" err="1"/>
              <a:t>Ubiquitous</a:t>
            </a:r>
            <a:r>
              <a:rPr lang="pt-BR" dirty="0"/>
              <a:t> </a:t>
            </a:r>
            <a:r>
              <a:rPr lang="pt-BR" dirty="0" err="1"/>
              <a:t>Language</a:t>
            </a:r>
            <a:endParaRPr lang="pt-BR" dirty="0"/>
          </a:p>
          <a:p>
            <a:r>
              <a:rPr lang="pt-BR" dirty="0" err="1"/>
              <a:t>Bounded</a:t>
            </a:r>
            <a:r>
              <a:rPr lang="pt-BR" dirty="0"/>
              <a:t> </a:t>
            </a:r>
            <a:r>
              <a:rPr lang="pt-BR" dirty="0" err="1"/>
              <a:t>Contexts</a:t>
            </a:r>
            <a:endParaRPr lang="pt-BR" dirty="0"/>
          </a:p>
          <a:p>
            <a:r>
              <a:rPr lang="pt-BR" dirty="0"/>
              <a:t>Design Tático</a:t>
            </a:r>
          </a:p>
          <a:p>
            <a:r>
              <a:rPr lang="pt-BR" dirty="0"/>
              <a:t>Design Estratégico</a:t>
            </a:r>
          </a:p>
          <a:p>
            <a:endParaRPr lang="pt-BR" dirty="0"/>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8</a:t>
            </a:fld>
            <a:endParaRPr lang="en-US" dirty="0"/>
          </a:p>
        </p:txBody>
      </p:sp>
    </p:spTree>
    <p:extLst>
      <p:ext uri="{BB962C8B-B14F-4D97-AF65-F5344CB8AC3E}">
        <p14:creationId xmlns:p14="http://schemas.microsoft.com/office/powerpoint/2010/main" val="361709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Test Driven Development</a:t>
            </a:r>
          </a:p>
        </p:txBody>
      </p:sp>
      <p:sp>
        <p:nvSpPr>
          <p:cNvPr id="3" name="Espaço Reservado para Conteúdo 2"/>
          <p:cNvSpPr>
            <a:spLocks noGrp="1"/>
          </p:cNvSpPr>
          <p:nvPr>
            <p:ph idx="1"/>
          </p:nvPr>
        </p:nvSpPr>
        <p:spPr/>
        <p:txBody>
          <a:bodyPr/>
          <a:lstStyle/>
          <a:p>
            <a:r>
              <a:rPr lang="pt-BR" dirty="0"/>
              <a:t>Test Driven Development (Desenvolvimento Dirigido por Testes), é uma técnica de desenvolvimento de software que tem como princípio a criação de testes automatizados antes de qualquer código de produção, com o objetivo de confirmar o funcionamento de uma implementação feita pelo programador. Essa técnica foi desenvolvida por Kent Beck (BECK, 1999), e é um dos pilares do Extreme Programming (Programação Extrema).</a:t>
            </a:r>
          </a:p>
          <a:p>
            <a:endParaRPr lang="pt-BR" dirty="0"/>
          </a:p>
        </p:txBody>
      </p:sp>
      <p:sp>
        <p:nvSpPr>
          <p:cNvPr id="4" name="Espaço Reservado para Número de Slide 3"/>
          <p:cNvSpPr>
            <a:spLocks noGrp="1"/>
          </p:cNvSpPr>
          <p:nvPr>
            <p:ph type="sldNum" sz="quarter" idx="12"/>
          </p:nvPr>
        </p:nvSpPr>
        <p:spPr/>
        <p:txBody>
          <a:bodyPr/>
          <a:lstStyle/>
          <a:p>
            <a:fld id="{DF28FB93-0A08-4E7D-8E63-9EFA29F1E093}" type="slidenum">
              <a:rPr lang="en-US" smtClean="0"/>
              <a:pPr/>
              <a:t>9</a:t>
            </a:fld>
            <a:endParaRPr lang="en-US" dirty="0"/>
          </a:p>
        </p:txBody>
      </p:sp>
      <p:pic>
        <p:nvPicPr>
          <p:cNvPr id="5" name="Imagem 4"/>
          <p:cNvPicPr>
            <a:picLocks noChangeAspect="1"/>
          </p:cNvPicPr>
          <p:nvPr/>
        </p:nvPicPr>
        <p:blipFill>
          <a:blip r:embed="rId2"/>
          <a:stretch>
            <a:fillRect/>
          </a:stretch>
        </p:blipFill>
        <p:spPr>
          <a:xfrm>
            <a:off x="2291975" y="3619428"/>
            <a:ext cx="7224001" cy="2824234"/>
          </a:xfrm>
          <a:prstGeom prst="rect">
            <a:avLst/>
          </a:prstGeom>
        </p:spPr>
      </p:pic>
    </p:spTree>
    <p:extLst>
      <p:ext uri="{BB962C8B-B14F-4D97-AF65-F5344CB8AC3E}">
        <p14:creationId xmlns:p14="http://schemas.microsoft.com/office/powerpoint/2010/main" val="32919587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TM04033929[[fn=Ardósia]]</Template>
  <TotalTime>95</TotalTime>
  <Words>2454</Words>
  <Application>Microsoft Office PowerPoint</Application>
  <PresentationFormat>Widescreen</PresentationFormat>
  <Paragraphs>123</Paragraphs>
  <Slides>32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32</vt:i4>
      </vt:variant>
    </vt:vector>
  </HeadingPairs>
  <TitlesOfParts>
    <vt:vector size="37" baseType="lpstr">
      <vt:lpstr>Calibri</vt:lpstr>
      <vt:lpstr>Calisto MT</vt:lpstr>
      <vt:lpstr>Trebuchet MS</vt:lpstr>
      <vt:lpstr>Wingdings 2</vt:lpstr>
      <vt:lpstr>Ardósia</vt:lpstr>
      <vt:lpstr>Software de conhecimento computacional para simplificação e resolução de expressões algébricas</vt:lpstr>
      <vt:lpstr>Introdução</vt:lpstr>
      <vt:lpstr>Introdução</vt:lpstr>
      <vt:lpstr>Objetivo</vt:lpstr>
      <vt:lpstr>Motivação</vt:lpstr>
      <vt:lpstr>Compiladores</vt:lpstr>
      <vt:lpstr>Design Patterns</vt:lpstr>
      <vt:lpstr>Domain-Driven Design</vt:lpstr>
      <vt:lpstr>Test Driven Development</vt:lpstr>
      <vt:lpstr>Tecnologia Java</vt:lpstr>
      <vt:lpstr>Especificação de Usuários</vt:lpstr>
      <vt:lpstr>Artefatos de Projeto</vt:lpstr>
      <vt:lpstr>Artefatos de Projeto</vt:lpstr>
      <vt:lpstr>Artefatos de Projeto</vt:lpstr>
      <vt:lpstr>Ambiente de Desenvolvimento</vt:lpstr>
      <vt:lpstr>Ambiente de Desenvolvimento</vt:lpstr>
      <vt:lpstr>Implementação do Módulo core</vt:lpstr>
      <vt:lpstr>Implementação do Módulo core</vt:lpstr>
      <vt:lpstr>Implementação do Módulo core</vt:lpstr>
      <vt:lpstr>Implementação do Módulo web</vt:lpstr>
      <vt:lpstr>Implementação do Módulo web</vt:lpstr>
      <vt:lpstr>Implementação do Módulo web</vt:lpstr>
      <vt:lpstr>Implementação do Módulo web</vt:lpstr>
      <vt:lpstr>Implementação do Módulo web</vt:lpstr>
      <vt:lpstr>Implementação do Módulo web</vt:lpstr>
      <vt:lpstr>Implementação do Módulo web</vt:lpstr>
      <vt:lpstr>Verificação e Validação</vt:lpstr>
      <vt:lpstr>Verificação e Validação</vt:lpstr>
      <vt:lpstr>Discussão Sobre os Resultados</vt:lpstr>
      <vt:lpstr>Discussão Sobre os Resultados</vt:lpstr>
      <vt:lpstr>Discussão Sobre os Resultados</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dc:title>
  <dc:creator>camolesi</dc:creator>
  <cp:lastModifiedBy>Raphael Basso</cp:lastModifiedBy>
  <cp:revision>29</cp:revision>
  <dcterms:created xsi:type="dcterms:W3CDTF">2015-11-13T23:04:16Z</dcterms:created>
  <dcterms:modified xsi:type="dcterms:W3CDTF">2017-11-17T16:38:25Z</dcterms:modified>
</cp:coreProperties>
</file>