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157" r:id="rId2"/>
    <p:sldId id="1186" r:id="rId3"/>
    <p:sldId id="1160" r:id="rId4"/>
    <p:sldId id="1164" r:id="rId5"/>
    <p:sldId id="1170" r:id="rId6"/>
    <p:sldId id="1181" r:id="rId7"/>
    <p:sldId id="1182" r:id="rId8"/>
    <p:sldId id="1183" r:id="rId9"/>
    <p:sldId id="1184" r:id="rId10"/>
    <p:sldId id="7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404040"/>
    <a:srgbClr val="33CC33"/>
    <a:srgbClr val="A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08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30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E69FE5-3295-4547-84FE-729A44CE8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0D5E689-BC48-4AA9-8790-5EE45C222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F40EAF-D9EB-4A24-89C2-736A3240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8DDFF5-A0B4-4FAD-8C59-2D336198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768BE0-A672-464D-86E4-E7CCD624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932C85-DF1D-41B1-9F44-2473CA75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7DAEB00-266C-40C5-B31F-90A8BC8C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969697-20A3-4F05-A72F-09FA7013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12DFD3-2DC8-4E11-9C64-3B762E79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C26083-B19A-4DEA-8CFF-C58EFDE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0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E645CEC-7A96-4BE0-BD48-9B2DA4EBF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EB1F2F-898E-4012-B66C-8827CA6C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7F5E52-1C8D-4BAC-A1DA-7EDEFC88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9DD687-9122-4891-AFB0-4EEE394C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DCACA15-7DAA-4E12-A2B3-0C2F43BE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6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7914" y="6581135"/>
            <a:ext cx="936122" cy="15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9351775" y="6483789"/>
            <a:ext cx="2344978" cy="274445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ctr" defTabSz="914194"/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Inventec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46"/>
            <a:ext cx="879096" cy="647578"/>
          </a:xfrm>
          <a:prstGeom prst="rect">
            <a:avLst/>
          </a:prstGeom>
        </p:spPr>
      </p:pic>
      <p:sp>
        <p:nvSpPr>
          <p:cNvPr id="6" name="cdtTextBox 11 Id18"/>
          <p:cNvSpPr txBox="1"/>
          <p:nvPr userDrawn="1">
            <p:custDataLst>
              <p:tags r:id="rId1"/>
            </p:custDataLst>
          </p:nvPr>
        </p:nvSpPr>
        <p:spPr>
          <a:xfrm>
            <a:off x="-211914" y="6495682"/>
            <a:ext cx="1323964" cy="195263"/>
          </a:xfrm>
          <a:prstGeom prst="rect">
            <a:avLst/>
          </a:prstGeom>
          <a:noFill/>
        </p:spPr>
        <p:txBody>
          <a:bodyPr wrap="square" lIns="4698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200" noProof="0" dirty="0" smtClean="0">
                <a:solidFill>
                  <a:srgbClr val="000000"/>
                </a:solidFill>
              </a:rPr>
              <a:t>‹#›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8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B747A57-73FD-4A04-8A54-0D3BA0C5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0409600-E199-4570-A4AD-58B5A671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C76E19D-B347-4470-9A3F-E3B26C5D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560499" y="333150"/>
            <a:ext cx="1581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00" dirty="0">
                <a:solidFill>
                  <a:schemeClr val="bg1"/>
                </a:solidFill>
              </a:rPr>
              <a:t>I</a:t>
            </a:r>
            <a:r>
              <a:rPr lang="en-US" altLang="zh-CN" sz="2400" b="1" spc="100" baseline="30000" dirty="0">
                <a:solidFill>
                  <a:schemeClr val="bg1"/>
                </a:solidFill>
              </a:rPr>
              <a:t>2</a:t>
            </a:r>
            <a:r>
              <a:rPr lang="en-US" altLang="zh-CN" sz="2400" b="1" spc="100" dirty="0">
                <a:solidFill>
                  <a:schemeClr val="bg1"/>
                </a:solidFill>
              </a:rPr>
              <a:t>Factory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878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=""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7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FD104A-0732-42FD-BDF3-74D47047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B7F37F-4977-4484-8B70-92BD8140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334292-78A5-4AE3-9A75-BCEF28A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63BA30-71C2-4F13-AB82-74A19807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8C5AE0E-3F22-44F7-8AAA-6206382C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55B801-5A9F-45DD-B84C-854AD8F9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FA29273-5FE8-42F4-9B7E-EEBBBA4D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E2305B-3D32-4602-B44E-E71107BB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48C61-B8B0-419C-AAB5-1FFA6FB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6459C1-2D0F-42FB-AD11-5480A23E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8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007B59-8961-4F30-BBFF-F8F7838C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29502B8-72C8-4312-80AB-A3A3D70B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66F28C3-03E6-45A4-A96F-56815EDD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7EBFAB0-6589-4AB9-8850-E151FFC6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62F1F9-5FA0-45CE-B961-0DC61482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A5D0E11-7AD3-411C-9604-835B1D9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0F4F7-EF38-4886-90A6-79E6EC01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1A37930-36D6-49B6-8681-B00CEE23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7675BB2-A8C9-4897-ACBA-04315E77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EA1D0A2-AA00-453D-A6F4-C61DBC6B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737DC48-C70B-4421-9604-D44BECA23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7CAE78B-DBA4-4F5E-99CC-E3F017F7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BBCE21C-B661-4173-8753-3AE0773D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36A85AF-24AC-4009-8FF5-88603B81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5DC67E-ED60-4A36-A627-68F46070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2CBEC27-AFF4-439F-ACF9-8F2297D7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2F28F24-59AD-4ACC-88B9-79AB1A85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369F450-2F77-4A92-822D-60B3063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9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D4064C-660B-4146-851F-9E9E3457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5BDB591-3963-414F-8F2C-6B2E9052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1EE962-9D1E-4F37-9514-7E0673D6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EDA4DB-9E3C-4611-967E-DC76487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DDDB6E9-0BDD-4F19-BCA2-C3815C79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832FC0A-5B66-44C8-8129-D5ABA986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692CB60-0FEC-41D4-9C47-F759EC0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96457C-AC4F-4051-84F5-E85BCE6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C621390-F97F-4A16-B615-6060E71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5ACE49-0056-4581-AE3C-7FC1F0D9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6E7C363-5F53-424B-AA76-1485DBDC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34F2609-8721-47F4-AE7B-C70B0B24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8EF4BC-5DB3-4E36-8A1A-AFC92727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9F4A94E-E2ED-4ECA-B999-5B9EE56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B41CD82-32F7-4CBA-B5AB-1BA0908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pkgfs/article/details/107090378" TargetMode="External"/><Relationship Id="rId2" Type="http://schemas.openxmlformats.org/officeDocument/2006/relationships/hyperlink" Target="https://blog.csdn.net/weixin_30293135/article/details/101113957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72.25.57.236:3000/d/7asd4fa567sd4/tpms-server-monitor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0" y="4379941"/>
            <a:ext cx="10868207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 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 Plan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2021-05-28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692343" y="702994"/>
            <a:ext cx="3312000" cy="5136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: (248)</a:t>
            </a:r>
          </a:p>
          <a:p>
            <a:pPr marL="93663" lvl="1"/>
            <a:r>
              <a:rPr lang="en-US" altLang="zh-CN" sz="1400" dirty="0">
                <a:solidFill>
                  <a:schemeClr val="tx1"/>
                </a:solidFill>
              </a:rPr>
              <a:t>CPU: 5117*2, Memory: 128G, </a:t>
            </a:r>
          </a:p>
          <a:p>
            <a:pPr marL="93663" lvl="1"/>
            <a:r>
              <a:rPr lang="en-US" altLang="zh-CN" sz="1400" dirty="0">
                <a:solidFill>
                  <a:schemeClr val="tx1"/>
                </a:solidFill>
              </a:rPr>
              <a:t>Network:</a:t>
            </a:r>
            <a:r>
              <a:rPr lang="zh-CN" altLang="en-US" sz="1400" dirty="0">
                <a:solidFill>
                  <a:schemeClr val="tx1"/>
                </a:solidFill>
              </a:rPr>
              <a:t>万兆网卡*</a:t>
            </a:r>
            <a:r>
              <a:rPr lang="en-US" altLang="zh-CN" sz="1400" dirty="0">
                <a:solidFill>
                  <a:schemeClr val="tx1"/>
                </a:solidFill>
              </a:rPr>
              <a:t>4, </a:t>
            </a:r>
          </a:p>
          <a:p>
            <a:pPr marL="93663" lvl="1"/>
            <a:r>
              <a:rPr lang="en-US" altLang="zh-CN" sz="1400" dirty="0">
                <a:solidFill>
                  <a:schemeClr val="tx1"/>
                </a:solidFill>
              </a:rPr>
              <a:t>Storage:2T 10K SAS*3, </a:t>
            </a:r>
            <a:r>
              <a:rPr lang="en-US" altLang="zh-CN" sz="1400" dirty="0" smtClean="0">
                <a:solidFill>
                  <a:schemeClr val="tx1"/>
                </a:solidFill>
              </a:rPr>
              <a:t>500G </a:t>
            </a:r>
            <a:r>
              <a:rPr lang="en-US" altLang="zh-CN" sz="1400" dirty="0">
                <a:solidFill>
                  <a:srgbClr val="FF0000"/>
                </a:solidFill>
              </a:rPr>
              <a:t>SSD*2</a:t>
            </a:r>
            <a:endParaRPr lang="zh-CN" altLang="en-US" sz="1200" b="1" dirty="0">
              <a:solidFill>
                <a:srgbClr val="FF0000"/>
              </a:solidFill>
            </a:endParaRPr>
          </a:p>
          <a:p>
            <a:pPr algn="ctr"/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56121"/>
            <a:ext cx="4423006" cy="535531"/>
          </a:xfrm>
        </p:spPr>
        <p:txBody>
          <a:bodyPr/>
          <a:lstStyle/>
          <a:p>
            <a:r>
              <a:rPr lang="zh-CN" altLang="en-US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系统部署</a:t>
            </a:r>
            <a:r>
              <a:rPr lang="zh-CN" altLang="en-US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调整</a:t>
            </a:r>
            <a:r>
              <a:rPr lang="en-US" altLang="zh-CN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(Phase II)</a:t>
            </a:r>
            <a:endParaRPr lang="zh-CN" altLang="en-US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3233" y="702995"/>
            <a:ext cx="3312000" cy="5136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Host-1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 (249)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marL="93663" lvl="1"/>
            <a:r>
              <a:rPr lang="en-US" altLang="zh-CN" sz="1400" dirty="0" smtClean="0">
                <a:solidFill>
                  <a:schemeClr val="tx1"/>
                </a:solidFill>
              </a:rPr>
              <a:t>CPU: 5117*2, Memory: 128G, </a:t>
            </a:r>
          </a:p>
          <a:p>
            <a:pPr marL="93663" lvl="1"/>
            <a:r>
              <a:rPr lang="en-US" altLang="zh-CN" sz="1400" dirty="0" smtClean="0">
                <a:solidFill>
                  <a:schemeClr val="tx1"/>
                </a:solidFill>
              </a:rPr>
              <a:t>Network:</a:t>
            </a:r>
            <a:r>
              <a:rPr lang="zh-CN" altLang="en-US" sz="1400" dirty="0" smtClean="0">
                <a:solidFill>
                  <a:schemeClr val="tx1"/>
                </a:solidFill>
              </a:rPr>
              <a:t>万兆</a:t>
            </a:r>
            <a:r>
              <a:rPr lang="zh-CN" altLang="en-US" sz="1400" dirty="0">
                <a:solidFill>
                  <a:schemeClr val="tx1"/>
                </a:solidFill>
              </a:rPr>
              <a:t>网卡*</a:t>
            </a:r>
            <a:r>
              <a:rPr lang="en-US" altLang="zh-CN" sz="1400" dirty="0" smtClean="0">
                <a:solidFill>
                  <a:schemeClr val="tx1"/>
                </a:solidFill>
              </a:rPr>
              <a:t>4, </a:t>
            </a:r>
          </a:p>
          <a:p>
            <a:pPr marL="93663" lvl="1"/>
            <a:r>
              <a:rPr lang="en-US" altLang="zh-CN" sz="1400" dirty="0" smtClean="0">
                <a:solidFill>
                  <a:schemeClr val="tx1"/>
                </a:solidFill>
              </a:rPr>
              <a:t>Storage:2T </a:t>
            </a:r>
            <a:r>
              <a:rPr lang="en-US" altLang="zh-CN" sz="1400" dirty="0">
                <a:solidFill>
                  <a:schemeClr val="tx1"/>
                </a:solidFill>
              </a:rPr>
              <a:t>10K SAS*3, </a:t>
            </a:r>
            <a:r>
              <a:rPr lang="en-US" altLang="zh-CN" sz="1400" dirty="0" smtClean="0">
                <a:solidFill>
                  <a:schemeClr val="tx1"/>
                </a:solidFill>
              </a:rPr>
              <a:t>500G </a:t>
            </a:r>
            <a:r>
              <a:rPr lang="en-US" altLang="zh-CN" sz="1400" dirty="0">
                <a:solidFill>
                  <a:srgbClr val="FF0000"/>
                </a:solidFill>
              </a:rPr>
              <a:t>SSD*2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9233" y="1699227"/>
            <a:ext cx="2880000" cy="900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VM1-1: IotServer-MP1(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tpmsiot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/231)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AMS Kanban/Services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233" y="2635364"/>
            <a:ext cx="2880000" cy="900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VM1-2: TPMS (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tpms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/233)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TPMS Portal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LDAP/mail-server/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xlog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9233" y="4507639"/>
            <a:ext cx="288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VM1-4: esb1 (vip:239/237)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KeepAlived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RabbitMQ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9233" y="3571501"/>
            <a:ext cx="2880000" cy="900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VM1-3: TPMS-MP(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mp.tpms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/235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TPMS MP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MongoDB4.2.6(SECONDARY)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en-US" altLang="zh-CN" sz="1200" dirty="0">
                <a:solidFill>
                  <a:srgbClr val="FF0000"/>
                </a:solidFill>
              </a:rPr>
              <a:t>Kettle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08343" y="1699227"/>
            <a:ext cx="2880000" cy="9000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VM2-1: IotMonitor-MP1(232)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Device Agents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08343" y="2635364"/>
            <a:ext cx="2880000" cy="900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VM2-2: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Mongodb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mag.tpms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/234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TPMS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MAG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MongoDB4.2.6(PRIMARY)</a:t>
            </a:r>
          </a:p>
        </p:txBody>
      </p:sp>
      <p:sp>
        <p:nvSpPr>
          <p:cNvPr id="30" name="矩形 29"/>
          <p:cNvSpPr/>
          <p:nvPr/>
        </p:nvSpPr>
        <p:spPr>
          <a:xfrm>
            <a:off x="3908343" y="4507639"/>
            <a:ext cx="288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VM2-4: esb2(vip:239/238)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KeepAlived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RabbitMQ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08343" y="3571501"/>
            <a:ext cx="2880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VM2-3</a:t>
            </a:r>
            <a:r>
              <a:rPr lang="en-US" altLang="zh-CN" sz="1200" b="1" dirty="0">
                <a:solidFill>
                  <a:schemeClr val="tx1"/>
                </a:solidFill>
              </a:rPr>
              <a:t>: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IotServer-MP2(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243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AMS Services(</a:t>
            </a:r>
            <a:r>
              <a:rPr lang="zh-CN" altLang="en-US" sz="1200" dirty="0" smtClean="0">
                <a:solidFill>
                  <a:schemeClr val="tx1"/>
                </a:solidFill>
              </a:rPr>
              <a:t>预留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2828" y="702994"/>
            <a:ext cx="3312000" cy="5136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Host-3: (247)</a:t>
            </a:r>
          </a:p>
          <a:p>
            <a:pPr marL="93663" lvl="1"/>
            <a:r>
              <a:rPr lang="en-US" altLang="zh-CN" sz="1400" dirty="0">
                <a:solidFill>
                  <a:schemeClr val="tx1"/>
                </a:solidFill>
              </a:rPr>
              <a:t>CPU: 5117*2, Memory: 128G, </a:t>
            </a:r>
          </a:p>
          <a:p>
            <a:pPr marL="93663" lvl="1"/>
            <a:r>
              <a:rPr lang="en-US" altLang="zh-CN" sz="1400" dirty="0">
                <a:solidFill>
                  <a:schemeClr val="tx1"/>
                </a:solidFill>
              </a:rPr>
              <a:t>Network:</a:t>
            </a:r>
            <a:r>
              <a:rPr lang="zh-CN" altLang="en-US" sz="1400" dirty="0">
                <a:solidFill>
                  <a:schemeClr val="tx1"/>
                </a:solidFill>
              </a:rPr>
              <a:t>万兆网卡*</a:t>
            </a:r>
            <a:r>
              <a:rPr lang="en-US" altLang="zh-CN" sz="1400" dirty="0">
                <a:solidFill>
                  <a:schemeClr val="tx1"/>
                </a:solidFill>
              </a:rPr>
              <a:t>4, </a:t>
            </a:r>
          </a:p>
          <a:p>
            <a:pPr marL="93663" lvl="1"/>
            <a:r>
              <a:rPr lang="en-US" altLang="zh-CN" sz="1400" dirty="0">
                <a:solidFill>
                  <a:schemeClr val="tx1"/>
                </a:solidFill>
              </a:rPr>
              <a:t>Storage:2T 10K SAS*3, </a:t>
            </a:r>
            <a:r>
              <a:rPr lang="en-US" altLang="zh-CN" sz="1400" dirty="0" smtClean="0">
                <a:solidFill>
                  <a:schemeClr val="tx1"/>
                </a:solidFill>
              </a:rPr>
              <a:t>500G </a:t>
            </a:r>
            <a:r>
              <a:rPr lang="en-US" altLang="zh-CN" sz="1400" dirty="0" smtClean="0">
                <a:solidFill>
                  <a:srgbClr val="FF0000"/>
                </a:solidFill>
              </a:rPr>
              <a:t>SSD*4</a:t>
            </a:r>
            <a:endParaRPr lang="zh-CN" altLang="en-US" sz="1200" b="1" dirty="0">
              <a:solidFill>
                <a:srgbClr val="FF0000"/>
              </a:solidFill>
            </a:endParaRPr>
          </a:p>
          <a:p>
            <a:pPr algn="ctr"/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8828" y="1699227"/>
            <a:ext cx="2880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VM3-1: IotMonitor-MAG1(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242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Device Agents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8828" y="2635364"/>
            <a:ext cx="2880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VM3-2: IotServer-MAG1(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mag.tpmsiot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241</a:t>
            </a:r>
            <a:r>
              <a:rPr lang="en-US" altLang="zh-CN" sz="1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AMS Kanban/Services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8828" y="4507639"/>
            <a:ext cx="2880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VM3-4: IotMonitor-MP2(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244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Device Agents(</a:t>
            </a:r>
            <a:r>
              <a:rPr lang="zh-CN" altLang="en-US" sz="1200" dirty="0" smtClean="0">
                <a:solidFill>
                  <a:schemeClr val="tx1"/>
                </a:solidFill>
              </a:rPr>
              <a:t>预留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8828" y="3571501"/>
            <a:ext cx="288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VM3-3: PG &amp;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InfluxDB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(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SSD x2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tpmsinflux</a:t>
            </a:r>
            <a:r>
              <a:rPr lang="en-US" altLang="zh-CN" sz="1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/236</a:t>
            </a:r>
            <a:r>
              <a:rPr lang="en-US" altLang="zh-CN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InfluxDB</a:t>
            </a:r>
            <a:r>
              <a:rPr lang="en-US" altLang="zh-CN" sz="1200" dirty="0" smtClean="0">
                <a:solidFill>
                  <a:schemeClr val="tx1"/>
                </a:solidFill>
              </a:rPr>
              <a:t>/Grafana7</a:t>
            </a:r>
            <a:r>
              <a:rPr lang="en-US" altLang="zh-CN" sz="1200" dirty="0" smtClean="0">
                <a:solidFill>
                  <a:srgbClr val="FF0000"/>
                </a:solidFill>
              </a:rPr>
              <a:t>/PostgreSQL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MongoDB4.2.6(SECONDARY </a:t>
            </a:r>
            <a:r>
              <a:rPr lang="en-US" altLang="zh-CN" sz="1200" dirty="0">
                <a:solidFill>
                  <a:schemeClr val="tx1"/>
                </a:solidFill>
              </a:rPr>
              <a:t>Hidden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矩形 22"/>
          <p:cNvSpPr/>
          <p:nvPr/>
        </p:nvSpPr>
        <p:spPr>
          <a:xfrm>
            <a:off x="424025" y="5453109"/>
            <a:ext cx="2880000" cy="3048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VM1-5(Win10) : ASS1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08343" y="5453109"/>
            <a:ext cx="2880000" cy="3048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VM2-5(Win10): ASS2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58828" y="5453109"/>
            <a:ext cx="2880000" cy="3048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VM3-5(Win10): MGMT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233" y="5902791"/>
            <a:ext cx="494819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新增域名</a:t>
            </a:r>
            <a:r>
              <a:rPr lang="en-US" altLang="zh-CN" sz="1200" dirty="0" smtClean="0"/>
              <a:t>: </a:t>
            </a:r>
            <a:r>
              <a:rPr lang="en-US" altLang="zh-CN" sz="1200" dirty="0" err="1" smtClean="0"/>
              <a:t>mp.tpms</a:t>
            </a:r>
            <a:r>
              <a:rPr lang="en-US" altLang="zh-CN" sz="1200" dirty="0" smtClean="0"/>
              <a:t>/235, </a:t>
            </a:r>
            <a:r>
              <a:rPr lang="en-US" altLang="zh-CN" sz="1200" dirty="0" err="1" smtClean="0"/>
              <a:t>mag.tpms</a:t>
            </a:r>
            <a:r>
              <a:rPr lang="en-US" altLang="zh-CN" sz="1200" dirty="0" smtClean="0"/>
              <a:t>/234,mag.tpmsiot/241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新增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IP: 241~244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502246" y="5902791"/>
            <a:ext cx="49481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迁移</a:t>
            </a:r>
            <a:r>
              <a:rPr lang="en-US" altLang="zh-CN" sz="1200" dirty="0" smtClean="0"/>
              <a:t>236/TPMSINFLUX VM</a:t>
            </a:r>
            <a:r>
              <a:rPr lang="zh-CN" altLang="en-US" sz="1200" dirty="0" smtClean="0"/>
              <a:t>到独立</a:t>
            </a:r>
            <a:r>
              <a:rPr lang="en-US" altLang="zh-CN" sz="1200" dirty="0" smtClean="0"/>
              <a:t>SSD</a:t>
            </a:r>
            <a:r>
              <a:rPr lang="zh-CN" altLang="en-US" sz="1200" dirty="0" smtClean="0"/>
              <a:t>的第三台主机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迁移</a:t>
            </a:r>
            <a:r>
              <a:rPr lang="en-US" altLang="zh-CN" sz="1200" dirty="0" smtClean="0"/>
              <a:t>235/PostgreSQL</a:t>
            </a:r>
            <a:r>
              <a:rPr lang="zh-CN" altLang="en-US" sz="1200" dirty="0" smtClean="0"/>
              <a:t>到</a:t>
            </a:r>
            <a:r>
              <a:rPr lang="en-US" altLang="zh-CN" sz="1200" dirty="0" smtClean="0"/>
              <a:t>236</a:t>
            </a:r>
            <a:r>
              <a:rPr lang="en-US" altLang="zh-CN" sz="1200" dirty="0"/>
              <a:t>/TPMSINFLUX </a:t>
            </a:r>
            <a:r>
              <a:rPr lang="en-US" altLang="zh-CN" sz="1200" dirty="0" smtClean="0"/>
              <a:t>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拆分</a:t>
            </a:r>
            <a:r>
              <a:rPr lang="en-US" altLang="zh-CN" sz="1200" dirty="0" smtClean="0"/>
              <a:t>MP/MAG TPMS </a:t>
            </a:r>
            <a:r>
              <a:rPr lang="zh-CN" altLang="en-US" sz="1200" dirty="0" smtClean="0"/>
              <a:t>系统</a:t>
            </a:r>
            <a:r>
              <a:rPr lang="en-US" altLang="zh-CN" sz="1200" dirty="0" smtClean="0"/>
              <a:t>&amp;DB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40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336444" cy="480003"/>
          </a:xfrm>
        </p:spPr>
        <p:txBody>
          <a:bodyPr/>
          <a:lstStyle/>
          <a:p>
            <a:r>
              <a:rPr lang="en-US" altLang="zh-CN" dirty="0" smtClean="0"/>
              <a:t>TPMS </a:t>
            </a:r>
            <a:r>
              <a:rPr lang="zh-CN" altLang="en-US" dirty="0" smtClean="0"/>
              <a:t>软件环境 </a:t>
            </a:r>
            <a:r>
              <a:rPr lang="en-US" altLang="zh-CN" dirty="0" smtClean="0"/>
              <a:t>– Phase I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73353"/>
              </p:ext>
            </p:extLst>
          </p:nvPr>
        </p:nvGraphicFramePr>
        <p:xfrm>
          <a:off x="180000" y="684000"/>
          <a:ext cx="11798640" cy="6002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314"/>
                <a:gridCol w="1682770"/>
                <a:gridCol w="1576686"/>
                <a:gridCol w="5667273"/>
                <a:gridCol w="1505597"/>
              </a:tblGrid>
              <a:tr h="463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Machine Name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OA IP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Internal IP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Component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Hardware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6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Iot</a:t>
                      </a:r>
                      <a:r>
                        <a:rPr lang="en-US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Server1</a:t>
                      </a:r>
                    </a:p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(TPMSIOT.sz.chiconypower.com.cn)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172.25.57.231</a:t>
                      </a:r>
                      <a:endParaRPr lang="zh-CN" sz="14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TV/DM/DataRecord/TSDBService/Alarm/DeviceStatus/AppService/OEE/BusAnnounce/SPC/Telegraf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cpu:16cores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dimm:10G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OS HDD:50G </a:t>
                      </a:r>
                      <a:r>
                        <a:rPr lang="en-US" sz="1400" dirty="0" err="1" smtClean="0">
                          <a:effectLst/>
                        </a:rPr>
                        <a:t>ssd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Iot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Monitor1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172.25.57.232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Agents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DeviceSpare</a:t>
                      </a:r>
                      <a:endParaRPr lang="en-US" altLang="zh-CN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(TPMS.sz.chiconypower.com.cn)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TPM </a:t>
                      </a:r>
                      <a:r>
                        <a:rPr lang="en-US" sz="1400" dirty="0" err="1">
                          <a:effectLst/>
                        </a:rPr>
                        <a:t>Dbus</a:t>
                      </a:r>
                      <a:r>
                        <a:rPr lang="en-US" sz="1400" dirty="0">
                          <a:effectLst/>
                        </a:rPr>
                        <a:t>/Device/Spare/Alarm/guard/safe/Nginx/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en-US" altLang="zh-CN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MongoDB4.2.6/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10.4.100.235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MongoDB4.2.6/PostgreSQL/Kettle/</a:t>
                      </a:r>
                      <a:r>
                        <a:rPr lang="en-US" sz="1400" dirty="0" err="1">
                          <a:effectLst/>
                        </a:rPr>
                        <a:t>Drkon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etcd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Influxdb</a:t>
                      </a:r>
                      <a:endParaRPr lang="en-US" sz="1400" b="1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 TPMSINFLUX.sz.chiconypower.com.cn)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10.4.100.236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MongoDB4.2.6/</a:t>
                      </a:r>
                      <a:r>
                        <a:rPr lang="en-US" sz="1400" dirty="0" err="1">
                          <a:effectLst/>
                        </a:rPr>
                        <a:t>InfluxDB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Grafana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896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esb1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vip:172.25.57.239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vip:10.4.100.239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Hazelcast/jre1.8/KeepAlived/RabbitMQ/Telegraf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896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esb2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172.25.57.238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vip:172.25.57.239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10.4.100.238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vip:10.4.100.239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Hazelcast</a:t>
                      </a:r>
                      <a:r>
                        <a:rPr lang="en-US" sz="1400" dirty="0">
                          <a:effectLst/>
                        </a:rPr>
                        <a:t>/jre1.8/</a:t>
                      </a:r>
                      <a:r>
                        <a:rPr lang="en-US" sz="1400" dirty="0" err="1">
                          <a:effectLst/>
                        </a:rPr>
                        <a:t>KeepAlived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RabbitMQ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801041" cy="480003"/>
          </a:xfrm>
        </p:spPr>
        <p:txBody>
          <a:bodyPr/>
          <a:lstStyle/>
          <a:p>
            <a:r>
              <a:rPr lang="zh-CN" altLang="en-US" dirty="0" smtClean="0"/>
              <a:t>系统部署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(Phase I)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7058176" y="702995"/>
            <a:ext cx="4883345" cy="5507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硬体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1.CPU: 5117*2</a:t>
            </a:r>
          </a:p>
          <a:p>
            <a:pPr lvl="1"/>
            <a:r>
              <a:rPr lang="en-US" altLang="zh-CN" sz="1600" dirty="0" smtClean="0"/>
              <a:t>2.Memory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128G</a:t>
            </a:r>
          </a:p>
          <a:p>
            <a:pPr lvl="1"/>
            <a:r>
              <a:rPr lang="en-US" altLang="zh-CN" sz="1600" dirty="0" smtClean="0"/>
              <a:t>3.Network</a:t>
            </a:r>
            <a:r>
              <a:rPr lang="zh-CN" altLang="en-US" sz="1600" dirty="0" smtClean="0"/>
              <a:t>：万兆网卡*</a:t>
            </a:r>
            <a:r>
              <a:rPr lang="en-US" altLang="zh-CN" sz="1600" dirty="0" smtClean="0"/>
              <a:t>4</a:t>
            </a:r>
          </a:p>
          <a:p>
            <a:pPr lvl="1"/>
            <a:r>
              <a:rPr lang="en-US" altLang="zh-CN" sz="1600" dirty="0" smtClean="0"/>
              <a:t>4.Storage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2T 10K SAS*3, 300G SSD*2</a:t>
            </a:r>
          </a:p>
          <a:p>
            <a:r>
              <a:rPr lang="zh-CN" altLang="en-US" sz="1800" dirty="0" smtClean="0"/>
              <a:t>软体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Microsoft Hyper-V Server 2019(Client:Win10 Hyper-V Manager)</a:t>
            </a:r>
          </a:p>
          <a:p>
            <a:pPr lvl="1"/>
            <a:r>
              <a:rPr lang="en-US" altLang="zh-CN" sz="1600" dirty="0" smtClean="0"/>
              <a:t>Ubuntu 18.04</a:t>
            </a:r>
          </a:p>
          <a:p>
            <a:pPr lvl="1"/>
            <a:r>
              <a:rPr lang="en-US" altLang="zh-CN" sz="1600" dirty="0" smtClean="0"/>
              <a:t>MongoDB4.2.3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Postgres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InfluxDB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NodeJS</a:t>
            </a:r>
            <a:r>
              <a:rPr lang="en-US" altLang="zh-CN" sz="1600" dirty="0" smtClean="0"/>
              <a:t> 8.9.4/Python2.7.17</a:t>
            </a:r>
          </a:p>
          <a:p>
            <a:pPr lvl="1"/>
            <a:r>
              <a:rPr lang="en-US" altLang="zh-CN" sz="1600" dirty="0" smtClean="0"/>
              <a:t>Nginx 1.10.3</a:t>
            </a:r>
          </a:p>
          <a:p>
            <a:pPr lvl="1"/>
            <a:r>
              <a:rPr lang="en-US" altLang="zh-CN" sz="1600" dirty="0" err="1" smtClean="0"/>
              <a:t>RabbitMQ</a:t>
            </a:r>
            <a:r>
              <a:rPr lang="en-US" altLang="zh-CN" sz="1600" dirty="0" smtClean="0"/>
              <a:t>/MQTT</a:t>
            </a:r>
          </a:p>
          <a:p>
            <a:pPr lvl="1"/>
            <a:r>
              <a:rPr lang="en-US" altLang="zh-CN" sz="1600" dirty="0" err="1" smtClean="0"/>
              <a:t>Grafana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Telegraf</a:t>
            </a:r>
            <a:r>
              <a:rPr lang="en-US" altLang="zh-CN" sz="1600" dirty="0" smtClean="0"/>
              <a:t>/Kettle</a:t>
            </a:r>
          </a:p>
          <a:p>
            <a:pPr lvl="1"/>
            <a:r>
              <a:rPr lang="en-US" altLang="zh-CN" sz="1600" dirty="0" smtClean="0"/>
              <a:t>TPMS</a:t>
            </a:r>
          </a:p>
          <a:p>
            <a:r>
              <a:rPr lang="en-US" altLang="zh-CN" sz="1800" dirty="0" smtClean="0"/>
              <a:t>IOT Devices</a:t>
            </a:r>
          </a:p>
          <a:p>
            <a:pPr lvl="1"/>
            <a:r>
              <a:rPr lang="en-US" altLang="zh-CN" sz="1600" dirty="0" smtClean="0"/>
              <a:t>2 PLC</a:t>
            </a:r>
            <a:r>
              <a:rPr lang="zh-CN" altLang="en-US" sz="1600" dirty="0" smtClean="0"/>
              <a:t>网关 </a:t>
            </a:r>
            <a:r>
              <a:rPr lang="en-US" altLang="zh-CN" sz="1600" dirty="0" smtClean="0"/>
              <a:t>Per Line</a:t>
            </a:r>
            <a:endParaRPr lang="zh-CN" altLang="en-US" sz="1600" dirty="0" smtClean="0"/>
          </a:p>
          <a:p>
            <a:pPr lvl="1"/>
            <a:r>
              <a:rPr lang="en-US" altLang="zh-CN" sz="1600" dirty="0" smtClean="0"/>
              <a:t>PLC</a:t>
            </a:r>
            <a:r>
              <a:rPr lang="zh-CN" altLang="en-US" sz="1600" dirty="0" smtClean="0"/>
              <a:t>转换模块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03233" y="702995"/>
            <a:ext cx="3416655" cy="5706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Host-1: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1854" y="990099"/>
            <a:ext cx="2879999" cy="169396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VM1-1: IotServer1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OS: </a:t>
            </a:r>
            <a:r>
              <a:rPr lang="en-US" altLang="zh-CN" sz="1200" dirty="0">
                <a:solidFill>
                  <a:schemeClr val="tx1"/>
                </a:solidFill>
              </a:rPr>
              <a:t>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Grafana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Python:2.7.17/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NodeJS</a:t>
            </a:r>
            <a:r>
              <a:rPr lang="en-US" altLang="zh-CN" sz="1200" dirty="0" smtClean="0">
                <a:solidFill>
                  <a:schemeClr val="tx1"/>
                </a:solidFill>
              </a:rPr>
              <a:t> v8.11.1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TV(AMS </a:t>
            </a:r>
            <a:r>
              <a:rPr lang="en-US" altLang="zh-CN" sz="1200" dirty="0">
                <a:solidFill>
                  <a:schemeClr val="tx1"/>
                </a:solidFill>
              </a:rPr>
              <a:t>Kanban</a:t>
            </a:r>
            <a:r>
              <a:rPr lang="en-US" altLang="zh-CN" sz="1200" dirty="0" smtClean="0">
                <a:solidFill>
                  <a:schemeClr val="tx1"/>
                </a:solidFill>
              </a:rPr>
              <a:t>)/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DM(AMS </a:t>
            </a:r>
            <a:r>
              <a:rPr lang="en-US" altLang="zh-CN" sz="1200" dirty="0">
                <a:solidFill>
                  <a:schemeClr val="tx1"/>
                </a:solidFill>
              </a:rPr>
              <a:t>Data Manager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DataRecord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TSDBService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1854" y="2750323"/>
            <a:ext cx="2879999" cy="13377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VM1-2: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DeviceSpare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Nginx </a:t>
            </a:r>
            <a:r>
              <a:rPr lang="en-US" altLang="zh-CN" sz="1200" dirty="0">
                <a:solidFill>
                  <a:schemeClr val="tx1"/>
                </a:solidFill>
              </a:rPr>
              <a:t>1.14.0/</a:t>
            </a:r>
            <a:r>
              <a:rPr lang="en-US" altLang="zh-CN" sz="1200" dirty="0" err="1">
                <a:solidFill>
                  <a:schemeClr val="tx1"/>
                </a:solidFill>
              </a:rPr>
              <a:t>NodeJS</a:t>
            </a:r>
            <a:r>
              <a:rPr lang="en-US" altLang="zh-CN" sz="1200" dirty="0">
                <a:solidFill>
                  <a:schemeClr val="tx1"/>
                </a:solidFill>
              </a:rPr>
              <a:t> 8.9.4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GraphicsMagick</a:t>
            </a:r>
            <a:r>
              <a:rPr lang="en-US" altLang="zh-CN" sz="1200" dirty="0" smtClean="0">
                <a:solidFill>
                  <a:schemeClr val="tx1"/>
                </a:solidFill>
              </a:rPr>
              <a:t> 1.3.23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TPM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Dbus</a:t>
            </a:r>
            <a:r>
              <a:rPr lang="en-US" altLang="zh-CN" sz="1200" dirty="0" smtClean="0">
                <a:solidFill>
                  <a:schemeClr val="tx1"/>
                </a:solidFill>
              </a:rPr>
              <a:t>/Device/Spare/Alarm/guard/safe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6847" y="5284161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VM1-4: esb1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KeepAlived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RabbitMQ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1854" y="4151038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VM1-3: </a:t>
            </a:r>
            <a:r>
              <a:rPr lang="en-US" altLang="zh-CN" sz="1200" b="1" dirty="0">
                <a:solidFill>
                  <a:schemeClr val="tx1"/>
                </a:solidFill>
              </a:rPr>
              <a:t>PG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18.05/</a:t>
            </a:r>
            <a:r>
              <a:rPr lang="en-US" altLang="zh-CN" sz="1200" dirty="0" err="1">
                <a:solidFill>
                  <a:schemeClr val="tx1"/>
                </a:solidFill>
              </a:rPr>
              <a:t>Telegraf</a:t>
            </a:r>
            <a:r>
              <a:rPr lang="en-US" altLang="zh-CN" sz="1200" dirty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MongoDB4.2.6(SECONDARY)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PostgreSQL/Kettle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38999" y="702994"/>
            <a:ext cx="3284719" cy="5706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: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37620" y="1015857"/>
            <a:ext cx="2880000" cy="1668209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VM2-1: IotMonitor1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1.10.4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Python:2.7.17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Alarm/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DeviceStatus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AppService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OEE/</a:t>
            </a:r>
            <a:r>
              <a:rPr lang="en-US" altLang="zh-CN" sz="1200" dirty="0" err="1">
                <a:solidFill>
                  <a:schemeClr val="tx1"/>
                </a:solidFill>
              </a:rPr>
              <a:t>BusAnnounce</a:t>
            </a:r>
            <a:r>
              <a:rPr lang="en-US" altLang="zh-CN" sz="1200" dirty="0">
                <a:solidFill>
                  <a:schemeClr val="tx1"/>
                </a:solidFill>
              </a:rPr>
              <a:t>/SPC</a:t>
            </a: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37620" y="2775725"/>
            <a:ext cx="2880000" cy="12532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VM2-2: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Mongodb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en-US" altLang="zh-CN" sz="1200" dirty="0">
                <a:solidFill>
                  <a:schemeClr val="tx1"/>
                </a:solidFill>
              </a:rPr>
              <a:t>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MongoDB4.2.6(PRIMARY)</a:t>
            </a:r>
          </a:p>
        </p:txBody>
      </p:sp>
      <p:sp>
        <p:nvSpPr>
          <p:cNvPr id="30" name="矩形 29"/>
          <p:cNvSpPr/>
          <p:nvPr/>
        </p:nvSpPr>
        <p:spPr>
          <a:xfrm>
            <a:off x="3950499" y="5282908"/>
            <a:ext cx="2880000" cy="11008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VM2-4: esb2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KeepAlived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RabbitMQ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37620" y="4150320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VM2-3: </a:t>
            </a:r>
            <a:r>
              <a:rPr lang="en-US" altLang="zh-CN" sz="1200" b="1" dirty="0" err="1">
                <a:solidFill>
                  <a:schemeClr val="tx1"/>
                </a:solidFill>
              </a:rPr>
              <a:t>InfluxDB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18.05/</a:t>
            </a:r>
            <a:r>
              <a:rPr lang="en-US" altLang="zh-CN" sz="1200" dirty="0" err="1">
                <a:solidFill>
                  <a:schemeClr val="tx1"/>
                </a:solidFill>
              </a:rPr>
              <a:t>Telegraf</a:t>
            </a:r>
            <a:r>
              <a:rPr lang="en-US" altLang="zh-CN" sz="1200" dirty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MongoDB4.2.6(SECONDARY Hidden)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InfluxDB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 Server 2019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0000" y="1584000"/>
            <a:ext cx="11738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服务端操作 （</a:t>
            </a:r>
            <a:r>
              <a:rPr lang="en-US" altLang="zh-CN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Hyper-V Server 2019</a:t>
            </a:r>
            <a:r>
              <a:rPr lang="zh-CN" altLang="en-US" sz="16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）</a:t>
            </a:r>
            <a:endParaRPr lang="en-US" altLang="zh-CN" sz="16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服务器开启后，配置计算机名、配置远程管控功能开启、远程桌面开启、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地址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固定</a:t>
            </a:r>
            <a:endParaRPr lang="en-US" altLang="zh-CN" sz="1600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使用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powershell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命令，开启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credssp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C:\Users\Administrator&gt;powershell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PS C:\Users\Administrator&gt; Enable-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PSRemoting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PS C:\Users\Administrator&gt; Enable-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WSManCredSSP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-role </a:t>
            </a:r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server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、关闭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防火墙：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	PS 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C:\Users\Administrator&gt;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netsh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advfirewall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set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currentprofile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state off</a:t>
            </a:r>
          </a:p>
          <a:p>
            <a:r>
              <a:rPr lang="zh-CN" altLang="en-US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客户端操作 （</a:t>
            </a:r>
            <a:r>
              <a:rPr lang="en-US" altLang="zh-CN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Win10</a:t>
            </a:r>
            <a:r>
              <a:rPr lang="zh-CN" altLang="en-US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）</a:t>
            </a:r>
            <a:endParaRPr lang="en-US" altLang="zh-CN" sz="1600" b="1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、启用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Hyper-V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管理工具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、修改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hosts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文件：如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192.168.100.100 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hyper-v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-server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、客户端工作组不能为“公用” 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	Win-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设置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网络和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Internet-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状态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更改连接属性，公用改为“专用”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、修改组策略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2"/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gpedit.msc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本地计算机策略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管理工具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系统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凭证分配：允许分配新的凭证用于仅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NTLM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服务器身份验证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　启用并添加一行值：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/HYPER-V-SERVER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5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powershell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执行命令：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　开启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：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quickconfig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安全配置：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Set-Item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:\localhost\Client\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TrustedHosts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-Value "HYPER-V-SERVER"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身份验证配置：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Enable-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WSManCredSSP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-Role client 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DelegateComputer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"HYPER-V-SERVER</a:t>
            </a:r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"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80000" y="684000"/>
            <a:ext cx="1173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参考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URL</a:t>
            </a:r>
            <a:endParaRPr lang="en-US" altLang="zh-CN" b="1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blog.csdn.net/weixin_30293135/article/details/101113957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https://blog.csdn.net/pkgfs/article/details/107090378</a:t>
            </a:r>
            <a:endParaRPr lang="en-US" altLang="zh-CN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85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TPMS Server Monitor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978794"/>
            <a:ext cx="10672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Telegraf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上报资源数据</a:t>
            </a:r>
            <a:endParaRPr lang="en-US" altLang="zh-CN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Grafana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Kanban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172.25.57.236:3000/d/7asd4fa567sd4/tpms-server-monitor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52" y="1908706"/>
            <a:ext cx="9298546" cy="44476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669698"/>
            <a:ext cx="1067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MongoDB 4.2.6,   </a:t>
            </a:r>
            <a:r>
              <a:rPr lang="en-US" altLang="zh-CN" b="1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Robo</a:t>
            </a:r>
            <a:r>
              <a:rPr lang="en-US" altLang="zh-CN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3T 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1.3.1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3" y="1161643"/>
            <a:ext cx="9878096" cy="51947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7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669698"/>
            <a:ext cx="1067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InfluxDB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1.7.9</a:t>
            </a:r>
            <a:r>
              <a:rPr lang="en-US" altLang="zh-CN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, InfluxDBStudio-0.1.0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2" y="1096930"/>
            <a:ext cx="10882648" cy="52207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84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669698"/>
            <a:ext cx="1067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Postgres 11.8, PGAdmin4.3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1197735"/>
            <a:ext cx="11328169" cy="47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28609</TotalTime>
  <Words>579</Words>
  <Application>Microsoft Office PowerPoint</Application>
  <PresentationFormat>宽屏</PresentationFormat>
  <Paragraphs>221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 Unicode MS</vt:lpstr>
      <vt:lpstr>Microsoft JhengHei</vt:lpstr>
      <vt:lpstr>Microsoft JhengHei</vt:lpstr>
      <vt:lpstr>新細明體</vt:lpstr>
      <vt:lpstr>等线</vt:lpstr>
      <vt:lpstr>等线 Light</vt:lpstr>
      <vt:lpstr>宋体</vt:lpstr>
      <vt:lpstr>微软雅黑</vt:lpstr>
      <vt:lpstr>Arial</vt:lpstr>
      <vt:lpstr>Calibri</vt:lpstr>
      <vt:lpstr>Segoe UI Semibold</vt:lpstr>
      <vt:lpstr>Times New Roman</vt:lpstr>
      <vt:lpstr>Wingdings</vt:lpstr>
      <vt:lpstr>Office 主题​​</vt:lpstr>
      <vt:lpstr>长江汽车电子MES系统方案</vt:lpstr>
      <vt:lpstr>系统部署调整(Phase II)</vt:lpstr>
      <vt:lpstr>TPMS 软件环境 – Phase I</vt:lpstr>
      <vt:lpstr>系统部署配置(Phase I)</vt:lpstr>
      <vt:lpstr>Hyper-V Server 2019管理</vt:lpstr>
      <vt:lpstr>TPMS Server Monitor</vt:lpstr>
      <vt:lpstr>Database Management</vt:lpstr>
      <vt:lpstr>Database Management</vt:lpstr>
      <vt:lpstr>Database Management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Wu.Jian 吳健 ITC</dc:creator>
  <cp:lastModifiedBy>Wu.Jian 吳健 ITC</cp:lastModifiedBy>
  <cp:revision>276</cp:revision>
  <dcterms:created xsi:type="dcterms:W3CDTF">2020-04-27T01:39:13Z</dcterms:created>
  <dcterms:modified xsi:type="dcterms:W3CDTF">2021-06-26T03:50:11Z</dcterms:modified>
</cp:coreProperties>
</file>