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58" r:id="rId3"/>
    <p:sldId id="460" r:id="rId4"/>
    <p:sldId id="462" r:id="rId5"/>
    <p:sldId id="457" r:id="rId6"/>
    <p:sldId id="450" r:id="rId7"/>
    <p:sldId id="455" r:id="rId8"/>
    <p:sldId id="464" r:id="rId9"/>
    <p:sldId id="463" r:id="rId10"/>
    <p:sldId id="466" r:id="rId11"/>
    <p:sldId id="446" r:id="rId12"/>
    <p:sldId id="461" r:id="rId13"/>
    <p:sldId id="456" r:id="rId14"/>
  </p:sldIdLst>
  <p:sldSz cx="9144000" cy="6858000" type="screen4x3"/>
  <p:notesSz cx="9918700" cy="6794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9878" autoAdjust="0"/>
  </p:normalViewPr>
  <p:slideViewPr>
    <p:cSldViewPr>
      <p:cViewPr>
        <p:scale>
          <a:sx n="100" d="100"/>
          <a:sy n="100" d="100"/>
        </p:scale>
        <p:origin x="-1944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758" y="-45"/>
      </p:cViewPr>
      <p:guideLst>
        <p:guide orient="horz" pos="2140"/>
        <p:guide pos="3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18302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E92F-6E35-4E79-9B0D-0E24C71851F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18302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A6797-6DB4-47FD-B626-0CA2624BB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8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18302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87E2-7D27-4BA1-824B-7F075572B9F3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0725" y="509588"/>
            <a:ext cx="3398838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1870" y="3227387"/>
            <a:ext cx="793496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18302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DBD4-0524-409F-8873-B5236EC8A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04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DBD4-0524-409F-8873-B5236EC8AE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0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1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78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04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91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67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58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930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959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48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24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42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006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800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796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284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589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110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539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156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5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945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21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79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039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307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4390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570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8400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629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752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25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9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3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179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2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282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551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438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482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449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399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60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135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0477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4756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7332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6651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0921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718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9038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117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5216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3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387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2573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3630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9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1" y="188913"/>
            <a:ext cx="885825" cy="287338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3FBE00B3-0ABF-4951-84F6-DDF1D493FFBE}" type="datetimeFigureOut">
              <a:rPr lang="zh-TW" altLang="en-US"/>
              <a:pPr>
                <a:defRPr/>
              </a:pPr>
              <a:t>2020/11/20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2150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D1954302-494D-41DC-84BE-FC9D7AA07E2A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8031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C624C68-338B-4932-8EEF-6168CDFE2B9E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4857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73BFBD2A-878D-48DC-AD0A-D35941C25B1F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7426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4BA81ED5-B05B-46D8-B5A5-B7ADACBDA410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837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94EE2694-F24D-4DFE-AA0E-43C20BEA52E7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15065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98616CB4-C31B-4D54-97F5-19FA4C4971B0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7212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D9F1932B-B332-47A3-AFB2-2677BC649A42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7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3074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A37EF225-2E58-4435-AE93-C7F33C946A59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3039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191CBE26-002B-4300-B6E5-EDB2FCF09C92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3081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48317314-6131-4A0B-A6DE-EA53211D052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7823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/>
        </p:nvSpPr>
        <p:spPr>
          <a:xfrm>
            <a:off x="8532813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C3A7D02A-652F-45C9-8397-418558F647A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29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88" y="188913"/>
            <a:ext cx="885825" cy="287337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027C282A-90A4-4FC1-BA82-B8DB086901FC}" type="datetimeFigureOut">
              <a:rPr lang="zh-TW" altLang="en-US"/>
              <a:pPr>
                <a:defRPr/>
              </a:pPr>
              <a:t>2020/11/20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80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9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6" y="6583364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7A74C6C5-B904-4EDA-AB1E-FB0A2C24B69A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1" y="188913"/>
            <a:ext cx="885825" cy="287338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2020/11/20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0" y="6392941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1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71800" y="2468895"/>
            <a:ext cx="3960440" cy="722510"/>
          </a:xfrm>
        </p:spPr>
        <p:txBody>
          <a:bodyPr>
            <a:normAutofit/>
          </a:bodyPr>
          <a:lstStyle>
            <a:lvl1pPr algn="l">
              <a:defRPr sz="24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1800" y="3332990"/>
            <a:ext cx="3960440" cy="79208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7"/>
          </p:nvPr>
        </p:nvSpPr>
        <p:spPr>
          <a:xfrm>
            <a:off x="0" y="6597651"/>
            <a:ext cx="9144000" cy="192616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8604448" y="4783091"/>
            <a:ext cx="539552" cy="138499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zh-TW" altLang="en-US" sz="3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7280-8434-496E-9100-43A29F985B27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  <p:sldLayoutId id="2147483727" r:id="rId54"/>
    <p:sldLayoutId id="2147483728" r:id="rId55"/>
    <p:sldLayoutId id="2147483729" r:id="rId56"/>
    <p:sldLayoutId id="2147483730" r:id="rId57"/>
    <p:sldLayoutId id="2147483731" r:id="rId58"/>
    <p:sldLayoutId id="2147483732" r:id="rId59"/>
    <p:sldLayoutId id="2147483733" r:id="rId60"/>
    <p:sldLayoutId id="2147483734" r:id="rId61"/>
    <p:sldLayoutId id="2147483735" r:id="rId62"/>
    <p:sldLayoutId id="2147483736" r:id="rId63"/>
    <p:sldLayoutId id="2147483737" r:id="rId64"/>
    <p:sldLayoutId id="2147483738" r:id="rId65"/>
    <p:sldLayoutId id="2147483739" r:id="rId66"/>
    <p:sldLayoutId id="2147483740" r:id="rId67"/>
    <p:sldLayoutId id="2147483741" r:id="rId68"/>
    <p:sldLayoutId id="2147483742" r:id="rId69"/>
    <p:sldLayoutId id="2147483743" r:id="rId70"/>
    <p:sldLayoutId id="2147483744" r:id="rId71"/>
    <p:sldLayoutId id="2147483745" r:id="rId72"/>
    <p:sldLayoutId id="2147483746" r:id="rId73"/>
    <p:sldLayoutId id="2147483747" r:id="rId74"/>
    <p:sldLayoutId id="2147483748" r:id="rId7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package" Target="../embeddings/Microsoft_Word_Document1.docx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6597352"/>
            <a:ext cx="8283503" cy="24043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zh-TW" sz="1200" dirty="0" smtClean="0">
                <a:latin typeface="Montserrat" pitchFamily="2" charset="0"/>
              </a:rPr>
              <a:t>2020 Confidential and proper by Chicony Power Technology</a:t>
            </a:r>
            <a:endParaRPr lang="zh-TW" altLang="en-US" sz="1200" dirty="0"/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88640"/>
            <a:ext cx="2568678" cy="73154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文字方塊 5"/>
          <p:cNvSpPr txBox="1"/>
          <p:nvPr/>
        </p:nvSpPr>
        <p:spPr>
          <a:xfrm>
            <a:off x="1403648" y="2420889"/>
            <a:ext cx="6319770" cy="1016824"/>
          </a:xfrm>
          <a:prstGeom prst="rect">
            <a:avLst/>
          </a:prstGeom>
          <a:solidFill>
            <a:srgbClr val="0000CC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r>
              <a:rPr lang="zh-CN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倉庫管理系統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3648" y="3563724"/>
            <a:ext cx="63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Warehouse Management System</a:t>
            </a:r>
            <a:endParaRPr lang="zh-TW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9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通過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Portal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標籤打印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說明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1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23528" y="1998365"/>
            <a:ext cx="8568952" cy="4495108"/>
          </a:xfrm>
          <a:prstGeom prst="roundRect">
            <a:avLst>
              <a:gd name="adj" fmla="val 153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2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3" y="4351590"/>
            <a:ext cx="8013600" cy="158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49094" y="908720"/>
            <a:ext cx="809711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群光电能（苏州）科技有限公司采购部申请供应商账户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216896" y="620688"/>
            <a:ext cx="1773236" cy="376476"/>
          </a:xfrm>
          <a:prstGeom prst="roundRect">
            <a:avLst>
              <a:gd name="adj" fmla="val 4827"/>
            </a:avLst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取帐户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209556" y="1412776"/>
            <a:ext cx="1773236" cy="376476"/>
          </a:xfrm>
          <a:prstGeom prst="roundRect">
            <a:avLst>
              <a:gd name="adj" fmla="val 4827"/>
            </a:avLst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入系统</a:t>
            </a:r>
          </a:p>
        </p:txBody>
      </p:sp>
      <p:sp>
        <p:nvSpPr>
          <p:cNvPr id="19" name="矩形 18"/>
          <p:cNvSpPr/>
          <p:nvPr/>
        </p:nvSpPr>
        <p:spPr>
          <a:xfrm>
            <a:off x="539552" y="1714806"/>
            <a:ext cx="8603576" cy="387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系统地址：</a:t>
            </a:r>
            <a:r>
              <a:rPr lang="en-US" altLang="zh-TW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</a:t>
            </a:r>
            <a:r>
              <a:rPr lang="en-US" altLang="zh-TW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wmsportal.chiconypower.net.cn:8000/login.html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Picture 1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3" y="2131151"/>
            <a:ext cx="2882079" cy="16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向右箭號 20"/>
          <p:cNvSpPr/>
          <p:nvPr/>
        </p:nvSpPr>
        <p:spPr>
          <a:xfrm>
            <a:off x="4086636" y="2494243"/>
            <a:ext cx="432048" cy="1037118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33CC33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6701723" y="3620625"/>
            <a:ext cx="432048" cy="1037118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33CC33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7996" y="3760672"/>
            <a:ext cx="3067385" cy="29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系统地址，输入账号、密码登录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2959365" y="5013661"/>
            <a:ext cx="1581711" cy="2995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5138459" y="5013661"/>
            <a:ext cx="585000" cy="29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Picture 2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61" y="2131151"/>
            <a:ext cx="3186277" cy="16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5292080" y="3760672"/>
            <a:ext cx="3498147" cy="29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航菜单→物料标签管理→物料标签打印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6598" y="5908878"/>
            <a:ext cx="4951506" cy="58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①在料号栏位输入对象料号，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②点击“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”，系统会带出该料号所有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未交货的总数量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401486" y="5546319"/>
            <a:ext cx="6058946" cy="2995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5723459" y="5013661"/>
            <a:ext cx="585000" cy="29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491880" y="4746267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19737" y="4746267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04737" y="4746267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④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51720" y="5588099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圖說文字 35"/>
          <p:cNvSpPr/>
          <p:nvPr/>
        </p:nvSpPr>
        <p:spPr>
          <a:xfrm>
            <a:off x="6521466" y="4559194"/>
            <a:ext cx="612000" cy="396000"/>
          </a:xfrm>
          <a:prstGeom prst="wedgeRectCallout">
            <a:avLst>
              <a:gd name="adj1" fmla="val -100087"/>
              <a:gd name="adj2" fmla="val 8328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2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42" y="4605303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508104" y="5935811"/>
            <a:ext cx="33843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③选择下方料号，激活打印标识，</a:t>
            </a:r>
            <a:endParaRPr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④点击“打印”，进入标签打印界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1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通過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Portal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標籤打印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說明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2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6896" y="4005064"/>
            <a:ext cx="8675584" cy="2442678"/>
          </a:xfrm>
          <a:prstGeom prst="roundRect">
            <a:avLst>
              <a:gd name="adj" fmla="val 87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5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</a:t>
            </a:r>
            <a:r>
              <a:rPr lang="zh-CN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行标签发行</a:t>
            </a:r>
            <a:endParaRPr lang="en-US" altLang="zh-CN" sz="1600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以及该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此次备料的数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量，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入包装规格；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 No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REV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Vendor PN,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、批量、包装规格为必填项，其余为选填项）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击“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后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，系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据批量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包装规格计算出物料标签数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量，进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入预览界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面，点击“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。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备</a:t>
            </a:r>
            <a:r>
              <a:rPr lang="zh-CN" altLang="en-US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注：</a:t>
            </a:r>
            <a:endParaRPr lang="zh-CN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格式为两位年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(YY)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两位月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(MM)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两位日（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DD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），所有物料在备料时需要按此格式对生产日期或原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进行转换。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装规格说明：如果本次打印，一张标签标示一个大箱，里面总共有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盘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包料，每盘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包有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1000PCS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，本次批量为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100000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，那么包装规格为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1:100:1000</a:t>
            </a:r>
            <a:endParaRPr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021938" y="836712"/>
            <a:ext cx="5152390" cy="30949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矩形 29"/>
          <p:cNvSpPr/>
          <p:nvPr/>
        </p:nvSpPr>
        <p:spPr>
          <a:xfrm>
            <a:off x="0" y="1672233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输入物料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生产</a:t>
            </a:r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日期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1398910" y="1847442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1398910" y="2132946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1398910" y="2708920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832328" y="2161521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832328" y="1868156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832328" y="2761878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31027" y="252890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物料版本号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选填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38" name="矩形 37"/>
          <p:cNvSpPr/>
          <p:nvPr/>
        </p:nvSpPr>
        <p:spPr>
          <a:xfrm>
            <a:off x="7571611" y="1708999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物料生产批次号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51415" y="1954957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包装规格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51415" y="2600908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选填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952926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输入该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D/C</a:t>
            </a:r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组合 9"/>
          <p:cNvGrpSpPr/>
          <p:nvPr/>
        </p:nvGrpSpPr>
        <p:grpSpPr>
          <a:xfrm>
            <a:off x="801387" y="836712"/>
            <a:ext cx="7152144" cy="3872410"/>
            <a:chOff x="231155" y="984449"/>
            <a:chExt cx="8212090" cy="5028344"/>
          </a:xfrm>
        </p:grpSpPr>
        <p:sp>
          <p:nvSpPr>
            <p:cNvPr id="102" name="圓角矩形 83"/>
            <p:cNvSpPr/>
            <p:nvPr/>
          </p:nvSpPr>
          <p:spPr>
            <a:xfrm>
              <a:off x="423328" y="999762"/>
              <a:ext cx="270451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latin typeface="+mn-ea"/>
                  <a:ea typeface="+mn-ea"/>
                </a:rPr>
                <a:t>供應商端</a:t>
              </a:r>
              <a:r>
                <a:rPr lang="en-US" altLang="zh-CN" b="1" dirty="0" smtClean="0">
                  <a:latin typeface="+mn-ea"/>
                  <a:ea typeface="+mn-ea"/>
                </a:rPr>
                <a:t>(</a:t>
              </a:r>
              <a:r>
                <a:rPr lang="zh-CN" altLang="en-US" b="1" dirty="0" smtClean="0">
                  <a:latin typeface="+mn-ea"/>
                  <a:ea typeface="+mn-ea"/>
                </a:rPr>
                <a:t>接口對接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endParaRPr lang="zh-TW" altLang="en-US" b="1" dirty="0">
                <a:latin typeface="+mn-ea"/>
                <a:ea typeface="+mn-ea"/>
              </a:endParaRPr>
            </a:p>
          </p:txBody>
        </p:sp>
        <p:sp>
          <p:nvSpPr>
            <p:cNvPr id="103" name="圓角矩形 83"/>
            <p:cNvSpPr/>
            <p:nvPr/>
          </p:nvSpPr>
          <p:spPr>
            <a:xfrm>
              <a:off x="5918586" y="999762"/>
              <a:ext cx="2524659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latin typeface="+mn-ea"/>
                  <a:ea typeface="+mn-ea"/>
                </a:rPr>
                <a:t>群電</a:t>
              </a:r>
              <a:r>
                <a:rPr lang="en-US" altLang="zh-TW" b="1" dirty="0" smtClean="0">
                  <a:latin typeface="+mn-ea"/>
                  <a:ea typeface="+mn-ea"/>
                </a:rPr>
                <a:t>WMS D</a:t>
              </a:r>
              <a:r>
                <a:rPr lang="en-US" altLang="zh-CN" b="1" dirty="0" smtClean="0">
                  <a:latin typeface="+mn-ea"/>
                  <a:ea typeface="+mn-ea"/>
                </a:rPr>
                <a:t>atabase</a:t>
              </a:r>
              <a:endParaRPr lang="zh-TW" altLang="en-US" b="1" dirty="0">
                <a:latin typeface="+mn-ea"/>
                <a:ea typeface="+mn-ea"/>
              </a:endParaRPr>
            </a:p>
          </p:txBody>
        </p:sp>
        <p:grpSp>
          <p:nvGrpSpPr>
            <p:cNvPr id="104" name="组合 13"/>
            <p:cNvGrpSpPr/>
            <p:nvPr/>
          </p:nvGrpSpPr>
          <p:grpSpPr>
            <a:xfrm>
              <a:off x="6719625" y="1582503"/>
              <a:ext cx="1507905" cy="1356263"/>
              <a:chOff x="6691434" y="2263162"/>
              <a:chExt cx="1583939" cy="1356263"/>
            </a:xfrm>
          </p:grpSpPr>
          <p:pic>
            <p:nvPicPr>
              <p:cNvPr id="126" name="圖片 26" descr="Home-Server-icon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9692" y="2267186"/>
                <a:ext cx="775681" cy="1093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圖片 27" descr="Home-Server-icon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434" y="2263162"/>
                <a:ext cx="778535" cy="1097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圖片 29" descr="storage_51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7065" y="2711881"/>
                <a:ext cx="907885" cy="907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圖片 30" descr="oralogo-small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7860" y="3316712"/>
                <a:ext cx="885700" cy="163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5" name="圖片 31" descr="Home-Server-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55" y="1682619"/>
              <a:ext cx="1185671" cy="175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圆角矩形 15"/>
            <p:cNvSpPr/>
            <p:nvPr/>
          </p:nvSpPr>
          <p:spPr bwMode="auto">
            <a:xfrm>
              <a:off x="1356779" y="1785373"/>
              <a:ext cx="1260000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latin typeface="+mn-ea"/>
                  <a:ea typeface="+mn-ea"/>
                </a:rPr>
                <a:t>Vendor Code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07" name="圆角矩形 16"/>
            <p:cNvSpPr/>
            <p:nvPr/>
          </p:nvSpPr>
          <p:spPr bwMode="auto">
            <a:xfrm>
              <a:off x="1341770" y="2322368"/>
              <a:ext cx="1260000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PO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08" name="圆角矩形 17"/>
            <p:cNvSpPr/>
            <p:nvPr/>
          </p:nvSpPr>
          <p:spPr bwMode="auto">
            <a:xfrm>
              <a:off x="1341770" y="2874367"/>
              <a:ext cx="1260000" cy="78624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Parts</a:t>
              </a:r>
            </a:p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Material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09" name="圓角矩形 83"/>
            <p:cNvSpPr/>
            <p:nvPr/>
          </p:nvSpPr>
          <p:spPr>
            <a:xfrm>
              <a:off x="3501516" y="984449"/>
              <a:ext cx="2101221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TW" b="1" dirty="0" smtClean="0">
                  <a:latin typeface="+mn-ea"/>
                  <a:ea typeface="+mn-ea"/>
                </a:rPr>
                <a:t>Interface</a:t>
              </a:r>
              <a:endParaRPr lang="zh-TW" altLang="en-US" b="1" dirty="0">
                <a:latin typeface="+mn-ea"/>
                <a:ea typeface="+mn-ea"/>
              </a:endParaRPr>
            </a:p>
          </p:txBody>
        </p:sp>
        <p:sp>
          <p:nvSpPr>
            <p:cNvPr id="110" name="圆角矩形 19"/>
            <p:cNvSpPr/>
            <p:nvPr/>
          </p:nvSpPr>
          <p:spPr bwMode="auto">
            <a:xfrm>
              <a:off x="1341314" y="3720706"/>
              <a:ext cx="1260000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1" name="右箭头 20"/>
            <p:cNvSpPr/>
            <p:nvPr/>
          </p:nvSpPr>
          <p:spPr bwMode="auto">
            <a:xfrm>
              <a:off x="2617541" y="2143890"/>
              <a:ext cx="510296" cy="4169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圆角矩形 21"/>
            <p:cNvSpPr/>
            <p:nvPr/>
          </p:nvSpPr>
          <p:spPr bwMode="auto">
            <a:xfrm>
              <a:off x="6883049" y="3875657"/>
              <a:ext cx="1378776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Receiving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3" name="圆角矩形 22"/>
            <p:cNvSpPr/>
            <p:nvPr/>
          </p:nvSpPr>
          <p:spPr bwMode="auto">
            <a:xfrm>
              <a:off x="6883049" y="4418982"/>
              <a:ext cx="1378777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sz="1400" b="1" dirty="0" smtClean="0">
                  <a:latin typeface="+mn-ea"/>
                  <a:ea typeface="+mn-ea"/>
                </a:rPr>
                <a:t>Save Label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14" name="圆角矩形 23"/>
            <p:cNvSpPr/>
            <p:nvPr/>
          </p:nvSpPr>
          <p:spPr bwMode="auto">
            <a:xfrm>
              <a:off x="6883049" y="4972166"/>
              <a:ext cx="1393787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Output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5" name="圆角矩形 24"/>
            <p:cNvSpPr/>
            <p:nvPr/>
          </p:nvSpPr>
          <p:spPr bwMode="auto">
            <a:xfrm>
              <a:off x="6883049" y="5535764"/>
              <a:ext cx="1418797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6" name="右箭头 25"/>
            <p:cNvSpPr/>
            <p:nvPr/>
          </p:nvSpPr>
          <p:spPr bwMode="auto">
            <a:xfrm>
              <a:off x="4462022" y="2015134"/>
              <a:ext cx="2297063" cy="4169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右箭头 26"/>
            <p:cNvSpPr/>
            <p:nvPr/>
          </p:nvSpPr>
          <p:spPr bwMode="auto">
            <a:xfrm flipH="1">
              <a:off x="4462022" y="4972166"/>
              <a:ext cx="2253366" cy="439606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18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609" y="1730830"/>
              <a:ext cx="947426" cy="1040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21"/>
            <p:cNvSpPr txBox="1"/>
            <p:nvPr/>
          </p:nvSpPr>
          <p:spPr>
            <a:xfrm>
              <a:off x="4397654" y="2600715"/>
              <a:ext cx="176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Web service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pic>
          <p:nvPicPr>
            <p:cNvPr id="120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10" y="2684939"/>
              <a:ext cx="909594" cy="97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Box 23"/>
            <p:cNvSpPr txBox="1"/>
            <p:nvPr/>
          </p:nvSpPr>
          <p:spPr>
            <a:xfrm>
              <a:off x="4397654" y="3170499"/>
              <a:ext cx="1445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Text Files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pic>
          <p:nvPicPr>
            <p:cNvPr id="122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286" y="3569967"/>
              <a:ext cx="1050767" cy="1173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Box 25"/>
            <p:cNvSpPr txBox="1"/>
            <p:nvPr/>
          </p:nvSpPr>
          <p:spPr>
            <a:xfrm>
              <a:off x="4397654" y="3828402"/>
              <a:ext cx="1140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Temp Tables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24" name="右箭头 33"/>
            <p:cNvSpPr/>
            <p:nvPr/>
          </p:nvSpPr>
          <p:spPr bwMode="auto">
            <a:xfrm flipH="1">
              <a:off x="1041623" y="4294642"/>
              <a:ext cx="1860516" cy="4169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5" name="TextBox 34"/>
            <p:cNvSpPr txBox="1"/>
            <p:nvPr/>
          </p:nvSpPr>
          <p:spPr>
            <a:xfrm>
              <a:off x="4462024" y="4655157"/>
              <a:ext cx="2545873" cy="47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entury Gothic" pitchFamily="34" charset="0"/>
                  <a:ea typeface="Microsoft JhengHei" pitchFamily="34" charset="-120"/>
                </a:rPr>
                <a:t>Control Procedure</a:t>
              </a:r>
              <a:endParaRPr lang="zh-CN" altLang="en-US" b="1" dirty="0">
                <a:latin typeface="Century Gothic" pitchFamily="34" charset="0"/>
                <a:ea typeface="Microsoft JhengHei" pitchFamily="34" charset="-120"/>
              </a:endParaRPr>
            </a:p>
          </p:txBody>
        </p:sp>
      </p:grpSp>
      <p:sp>
        <p:nvSpPr>
          <p:cNvPr id="130" name="矩形 129"/>
          <p:cNvSpPr/>
          <p:nvPr/>
        </p:nvSpPr>
        <p:spPr>
          <a:xfrm>
            <a:off x="539553" y="4350366"/>
            <a:ext cx="616389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透过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以利供應商標籤整合，合理及供應商自控便捷。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nterface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交互時，如果有錯誤，會通過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 Procedure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回饋錯誤信息，以免供應商不知道對錯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</a:p>
          <a:p>
            <a:pPr marL="355600" indent="-35560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為此部分主要是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之間的對接，詳細參考接口開發手冊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08875"/>
              </p:ext>
            </p:extLst>
          </p:nvPr>
        </p:nvGraphicFramePr>
        <p:xfrm>
          <a:off x="7113984" y="508518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文件" showAsIcon="1" r:id="rId11" imgW="914400" imgH="828720" progId="Word.Document.12">
                  <p:embed/>
                </p:oleObj>
              </mc:Choice>
              <mc:Fallback>
                <p:oleObj name="文件" showAsIcon="1" r:id="rId11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13984" y="508518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通過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Interface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標籤打印說明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5496" y="2492896"/>
            <a:ext cx="898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Q&amp;A</a:t>
            </a:r>
            <a:endParaRPr lang="zh-TW" altLang="en-US" sz="3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Q&amp;A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60390" y="-35763"/>
            <a:ext cx="898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課程目的</a:t>
            </a:r>
            <a:endParaRPr lang="zh-TW" alt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323528" y="1575906"/>
            <a:ext cx="8496944" cy="1349038"/>
          </a:xfrm>
          <a:prstGeom prst="roundRect">
            <a:avLst>
              <a:gd name="adj" fmla="val 482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457200" lvl="0" indent="-4572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</a:t>
            </a:r>
            <a:r>
              <a:rPr kumimoji="1" lang="en-US" altLang="zh-CN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1" lang="zh-CN" altLang="en-US" sz="3200" b="1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的编码规则</a:t>
            </a:r>
            <a:endParaRPr kumimoji="1" lang="en-US" altLang="zh-CN" sz="3200" b="1" kern="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0" indent="-4572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</a:t>
            </a:r>
            <a:r>
              <a:rPr kumimoji="1" lang="en-US" altLang="zh-CN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1" lang="zh-CN" altLang="en-US" sz="3200" b="1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的管控标准 </a:t>
            </a:r>
            <a:endParaRPr kumimoji="1" lang="zh-TW" altLang="en-US" sz="3200" b="1" kern="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9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60390" y="-35763"/>
            <a:ext cx="898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課程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內容</a:t>
            </a:r>
            <a:endParaRPr lang="zh-TW" alt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728787" y="1052736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kumimoji="1" lang="zh-CN" altLang="en-US" sz="2000" b="1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</a:t>
            </a:r>
            <a:r>
              <a:rPr kumimoji="1" lang="zh-CN" altLang="en-US" sz="20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签控制目的及要求</a:t>
            </a:r>
            <a:endParaRPr kumimoji="1" lang="en-US" altLang="zh-CN" sz="20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1741488" y="1944082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</a:t>
            </a:r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樣式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介紹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1754188" y="2835428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標籤內容注意事項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1773238" y="3726774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通過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標籤打印說明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1773238" y="4618120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通過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標籤打印說明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gray">
          <a:xfrm>
            <a:off x="1766887" y="5509467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971600" y="1095755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971600" y="5552486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971600" y="4661139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71600" y="3769793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71600" y="2878447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971600" y="1987101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0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227881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标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签控制目的及要求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grpSp>
        <p:nvGrpSpPr>
          <p:cNvPr id="19" name="Group 265"/>
          <p:cNvGrpSpPr>
            <a:grpSpLocks/>
          </p:cNvGrpSpPr>
          <p:nvPr/>
        </p:nvGrpSpPr>
        <p:grpSpPr bwMode="auto">
          <a:xfrm>
            <a:off x="1547664" y="3256681"/>
            <a:ext cx="7099301" cy="3268663"/>
            <a:chOff x="866" y="2133"/>
            <a:chExt cx="4472" cy="2059"/>
          </a:xfrm>
        </p:grpSpPr>
        <p:sp>
          <p:nvSpPr>
            <p:cNvPr id="20" name="Oval 219"/>
            <p:cNvSpPr>
              <a:spLocks noChangeArrowheads="1"/>
            </p:cNvSpPr>
            <p:nvPr/>
          </p:nvSpPr>
          <p:spPr bwMode="gray">
            <a:xfrm>
              <a:off x="1718" y="2133"/>
              <a:ext cx="907" cy="907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dist="99190" dir="2388334" algn="ctr" rotWithShape="0">
                <a:srgbClr val="808080"/>
              </a:out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txBody>
            <a:bodyPr wrap="none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kern="0">
                <a:solidFill>
                  <a:sysClr val="windowText" lastClr="000000"/>
                </a:solidFill>
                <a:ea typeface="Gulim" pitchFamily="34" charset="-127"/>
              </a:endParaRPr>
            </a:p>
          </p:txBody>
        </p:sp>
        <p:sp>
          <p:nvSpPr>
            <p:cNvPr id="21" name="Text Box 221"/>
            <p:cNvSpPr txBox="1">
              <a:spLocks noChangeArrowheads="1"/>
            </p:cNvSpPr>
            <p:nvPr/>
          </p:nvSpPr>
          <p:spPr bwMode="auto">
            <a:xfrm>
              <a:off x="1063" y="3557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 2</a:t>
              </a:r>
            </a:p>
          </p:txBody>
        </p:sp>
        <p:sp>
          <p:nvSpPr>
            <p:cNvPr id="22" name="Text Box 222"/>
            <p:cNvSpPr txBox="1">
              <a:spLocks noChangeArrowheads="1"/>
            </p:cNvSpPr>
            <p:nvPr/>
          </p:nvSpPr>
          <p:spPr bwMode="auto">
            <a:xfrm>
              <a:off x="2607" y="3557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23" name="Text Box 223"/>
            <p:cNvSpPr txBox="1">
              <a:spLocks noChangeArrowheads="1"/>
            </p:cNvSpPr>
            <p:nvPr/>
          </p:nvSpPr>
          <p:spPr bwMode="auto">
            <a:xfrm>
              <a:off x="1111" y="3514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 2</a:t>
              </a:r>
            </a:p>
          </p:txBody>
        </p:sp>
        <p:sp>
          <p:nvSpPr>
            <p:cNvPr id="24" name="Text Box 224"/>
            <p:cNvSpPr txBox="1">
              <a:spLocks noChangeArrowheads="1"/>
            </p:cNvSpPr>
            <p:nvPr/>
          </p:nvSpPr>
          <p:spPr bwMode="auto">
            <a:xfrm>
              <a:off x="2503" y="3514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 3</a:t>
              </a:r>
            </a:p>
          </p:txBody>
        </p:sp>
        <p:sp>
          <p:nvSpPr>
            <p:cNvPr id="25" name="Oval 225"/>
            <p:cNvSpPr>
              <a:spLocks noChangeArrowheads="1"/>
            </p:cNvSpPr>
            <p:nvPr/>
          </p:nvSpPr>
          <p:spPr bwMode="gray">
            <a:xfrm>
              <a:off x="2607" y="328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33CCCC"/>
                </a:gs>
                <a:gs pos="100000">
                  <a:srgbClr val="FFFF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dist="99190" dir="2388334" algn="ctr" rotWithShape="0">
                <a:srgbClr val="808080"/>
              </a:out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txBody>
            <a:bodyPr wrap="none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solidFill>
                  <a:sysClr val="windowText" lastClr="000000"/>
                </a:solidFill>
                <a:ea typeface="Gulim" pitchFamily="34" charset="-127"/>
              </a:endParaRPr>
            </a:p>
          </p:txBody>
        </p:sp>
        <p:sp>
          <p:nvSpPr>
            <p:cNvPr id="26" name="Oval 227"/>
            <p:cNvSpPr>
              <a:spLocks noChangeArrowheads="1"/>
            </p:cNvSpPr>
            <p:nvPr/>
          </p:nvSpPr>
          <p:spPr bwMode="gray">
            <a:xfrm>
              <a:off x="866" y="3212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FFFF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dist="99190" dir="2388334" algn="ctr" rotWithShape="0">
                <a:srgbClr val="808080"/>
              </a:out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kern="0">
                <a:solidFill>
                  <a:sysClr val="windowText" lastClr="000000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27" name="Text Box 243"/>
            <p:cNvSpPr txBox="1">
              <a:spLocks noChangeArrowheads="1"/>
            </p:cNvSpPr>
            <p:nvPr/>
          </p:nvSpPr>
          <p:spPr bwMode="auto">
            <a:xfrm>
              <a:off x="2616" y="3466"/>
              <a:ext cx="9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each </a:t>
              </a: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Package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goods </a:t>
              </a:r>
              <a:r>
                <a:rPr lang="en-US" altLang="zh-CN" sz="18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quality</a:t>
              </a:r>
              <a:endParaRPr lang="en-US" altLang="zh-TW" sz="1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8" name="Text Box 244"/>
            <p:cNvSpPr txBox="1">
              <a:spLocks noChangeArrowheads="1"/>
            </p:cNvSpPr>
            <p:nvPr/>
          </p:nvSpPr>
          <p:spPr bwMode="auto">
            <a:xfrm>
              <a:off x="975" y="3466"/>
              <a:ext cx="86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 </a:t>
              </a:r>
              <a:r>
                <a:rPr lang="en-US" altLang="zh-CN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   </a:t>
              </a: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Label </a:t>
              </a:r>
              <a:r>
                <a:rPr lang="en-US" altLang="zh-CN" sz="18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printing</a:t>
              </a:r>
              <a:endParaRPr lang="en-US" altLang="zh-TW" sz="1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9" name="Text Box 253"/>
            <p:cNvSpPr txBox="1">
              <a:spLocks noChangeArrowheads="1"/>
            </p:cNvSpPr>
            <p:nvPr/>
          </p:nvSpPr>
          <p:spPr bwMode="auto">
            <a:xfrm>
              <a:off x="1954" y="2387"/>
              <a:ext cx="86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WMS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system</a:t>
              </a:r>
              <a:endParaRPr lang="en-US" altLang="zh-TW" sz="1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30" name="AutoShape 256"/>
            <p:cNvSpPr>
              <a:spLocks noChangeArrowheads="1"/>
            </p:cNvSpPr>
            <p:nvPr/>
          </p:nvSpPr>
          <p:spPr bwMode="auto">
            <a:xfrm rot="5527329">
              <a:off x="1134" y="2609"/>
              <a:ext cx="815" cy="8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4 w 21600"/>
                <a:gd name="T19" fmla="*/ 3151 h 21600"/>
                <a:gd name="T20" fmla="*/ 18446 w 21600"/>
                <a:gd name="T21" fmla="*/ 1844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3615" y="11226"/>
                  </a:moveTo>
                  <a:cubicBezTo>
                    <a:pt x="3841" y="15029"/>
                    <a:pt x="6991" y="17997"/>
                    <a:pt x="10800" y="17997"/>
                  </a:cubicBezTo>
                  <a:cubicBezTo>
                    <a:pt x="11977" y="17996"/>
                    <a:pt x="13136" y="17708"/>
                    <a:pt x="14176" y="17155"/>
                  </a:cubicBezTo>
                  <a:lnTo>
                    <a:pt x="15867" y="20337"/>
                  </a:lnTo>
                  <a:cubicBezTo>
                    <a:pt x="14306" y="21166"/>
                    <a:pt x="12566" y="21599"/>
                    <a:pt x="10800" y="21600"/>
                  </a:cubicBezTo>
                  <a:cubicBezTo>
                    <a:pt x="5084" y="21600"/>
                    <a:pt x="358" y="17146"/>
                    <a:pt x="19" y="11440"/>
                  </a:cubicBezTo>
                  <a:lnTo>
                    <a:pt x="-2677" y="11600"/>
                  </a:lnTo>
                  <a:lnTo>
                    <a:pt x="1549" y="6839"/>
                  </a:lnTo>
                  <a:lnTo>
                    <a:pt x="6310" y="11066"/>
                  </a:lnTo>
                  <a:lnTo>
                    <a:pt x="3615" y="11226"/>
                  </a:lnTo>
                  <a:close/>
                </a:path>
              </a:pathLst>
            </a:custGeom>
            <a:solidFill>
              <a:srgbClr val="66FFFF"/>
            </a:solidFill>
            <a:ln w="190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ea typeface="新細明體" charset="-120"/>
              </a:endParaRPr>
            </a:p>
          </p:txBody>
        </p:sp>
        <p:sp>
          <p:nvSpPr>
            <p:cNvPr id="31" name="AutoShape 257"/>
            <p:cNvSpPr>
              <a:spLocks noChangeArrowheads="1"/>
            </p:cNvSpPr>
            <p:nvPr/>
          </p:nvSpPr>
          <p:spPr bwMode="auto">
            <a:xfrm rot="-8678973">
              <a:off x="2417" y="2677"/>
              <a:ext cx="771" cy="6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4 h 21600"/>
                <a:gd name="T20" fmla="*/ 18434 w 21600"/>
                <a:gd name="T21" fmla="*/ 1843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4454" y="13394"/>
                  </a:moveTo>
                  <a:cubicBezTo>
                    <a:pt x="5507" y="15972"/>
                    <a:pt x="8015" y="17656"/>
                    <a:pt x="10800" y="17656"/>
                  </a:cubicBezTo>
                  <a:cubicBezTo>
                    <a:pt x="12704" y="17655"/>
                    <a:pt x="14523" y="16863"/>
                    <a:pt x="15820" y="15468"/>
                  </a:cubicBezTo>
                  <a:lnTo>
                    <a:pt x="18709" y="18154"/>
                  </a:lnTo>
                  <a:cubicBezTo>
                    <a:pt x="16665" y="20351"/>
                    <a:pt x="13800" y="21599"/>
                    <a:pt x="10800" y="21600"/>
                  </a:cubicBezTo>
                  <a:cubicBezTo>
                    <a:pt x="6414" y="21600"/>
                    <a:pt x="2463" y="18947"/>
                    <a:pt x="803" y="14887"/>
                  </a:cubicBezTo>
                  <a:lnTo>
                    <a:pt x="-1696" y="15909"/>
                  </a:lnTo>
                  <a:lnTo>
                    <a:pt x="860" y="9816"/>
                  </a:lnTo>
                  <a:lnTo>
                    <a:pt x="6953" y="12373"/>
                  </a:lnTo>
                  <a:lnTo>
                    <a:pt x="4454" y="13394"/>
                  </a:lnTo>
                  <a:close/>
                </a:path>
              </a:pathLst>
            </a:custGeom>
            <a:solidFill>
              <a:srgbClr val="F59515"/>
            </a:solidFill>
            <a:ln w="190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ea typeface="新細明體" charset="-120"/>
              </a:endParaRPr>
            </a:p>
          </p:txBody>
        </p:sp>
        <p:sp>
          <p:nvSpPr>
            <p:cNvPr id="32" name="AutoShape 258"/>
            <p:cNvSpPr>
              <a:spLocks noChangeArrowheads="1"/>
            </p:cNvSpPr>
            <p:nvPr/>
          </p:nvSpPr>
          <p:spPr bwMode="auto">
            <a:xfrm rot="-2998935">
              <a:off x="1788" y="3261"/>
              <a:ext cx="904" cy="9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4 w 21600"/>
                <a:gd name="T19" fmla="*/ 3154 h 21600"/>
                <a:gd name="T20" fmla="*/ 18446 w 21600"/>
                <a:gd name="T21" fmla="*/ 1844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961" y="10567"/>
                  </a:moveTo>
                  <a:cubicBezTo>
                    <a:pt x="2959" y="10644"/>
                    <a:pt x="2958" y="10722"/>
                    <a:pt x="2958" y="10799"/>
                  </a:cubicBezTo>
                  <a:cubicBezTo>
                    <a:pt x="2958" y="15131"/>
                    <a:pt x="6468" y="18642"/>
                    <a:pt x="10800" y="18642"/>
                  </a:cubicBezTo>
                  <a:cubicBezTo>
                    <a:pt x="11170" y="18642"/>
                    <a:pt x="11539" y="18615"/>
                    <a:pt x="11906" y="18563"/>
                  </a:cubicBezTo>
                  <a:lnTo>
                    <a:pt x="12323" y="21492"/>
                  </a:lnTo>
                  <a:cubicBezTo>
                    <a:pt x="11818" y="21563"/>
                    <a:pt x="1130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-1" y="10693"/>
                    <a:pt x="1" y="10586"/>
                    <a:pt x="4" y="10479"/>
                  </a:cubicBezTo>
                  <a:lnTo>
                    <a:pt x="-2695" y="10398"/>
                  </a:lnTo>
                  <a:lnTo>
                    <a:pt x="1607" y="6346"/>
                  </a:lnTo>
                  <a:lnTo>
                    <a:pt x="5660" y="10647"/>
                  </a:lnTo>
                  <a:lnTo>
                    <a:pt x="2961" y="10567"/>
                  </a:lnTo>
                  <a:close/>
                </a:path>
              </a:pathLst>
            </a:custGeom>
            <a:gradFill rotWithShape="0">
              <a:gsLst>
                <a:gs pos="0">
                  <a:srgbClr val="009999"/>
                </a:gs>
                <a:gs pos="100000">
                  <a:srgbClr val="CC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ea typeface="新細明體" charset="-120"/>
              </a:endParaRPr>
            </a:p>
          </p:txBody>
        </p:sp>
        <p:sp>
          <p:nvSpPr>
            <p:cNvPr id="33" name="Text Box 259"/>
            <p:cNvSpPr txBox="1">
              <a:spLocks noChangeArrowheads="1"/>
            </p:cNvSpPr>
            <p:nvPr/>
          </p:nvSpPr>
          <p:spPr bwMode="auto">
            <a:xfrm>
              <a:off x="1955" y="3974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endParaRPr lang="en-US" altLang="zh-TW" sz="1600" b="1" kern="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4" name="Text Box 260"/>
            <p:cNvSpPr txBox="1">
              <a:spLocks noChangeArrowheads="1"/>
            </p:cNvSpPr>
            <p:nvPr/>
          </p:nvSpPr>
          <p:spPr bwMode="auto">
            <a:xfrm>
              <a:off x="1002" y="2740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endParaRPr lang="en-US" altLang="zh-TW" sz="1600" b="1" kern="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5" name="Text Box 261"/>
            <p:cNvSpPr txBox="1">
              <a:spLocks noChangeArrowheads="1"/>
            </p:cNvSpPr>
            <p:nvPr/>
          </p:nvSpPr>
          <p:spPr bwMode="auto">
            <a:xfrm>
              <a:off x="2744" y="2795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endParaRPr lang="en-US" altLang="zh-TW" sz="1600" b="1" kern="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6" name="AutoShape 263"/>
            <p:cNvSpPr>
              <a:spLocks noChangeArrowheads="1"/>
            </p:cNvSpPr>
            <p:nvPr/>
          </p:nvSpPr>
          <p:spPr bwMode="gray">
            <a:xfrm>
              <a:off x="3606" y="2440"/>
              <a:ext cx="1732" cy="92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E0E3"/>
                </a:gs>
              </a:gsLst>
              <a:lin ang="5400000" scaled="1"/>
            </a:gradFill>
            <a:ln w="25400">
              <a:solidFill>
                <a:srgbClr val="99CC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alibri" pitchFamily="34" charset="0"/>
                </a:rPr>
                <a:t>: </a:t>
              </a:r>
              <a:endParaRPr lang="en-US" altLang="zh-CN" sz="1600" kern="0" dirty="0">
                <a:solidFill>
                  <a:srgbClr val="0000FF"/>
                </a:solidFill>
                <a:latin typeface="Calibri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Calibri" pitchFamily="34" charset="0"/>
                </a:rPr>
                <a:t>include the </a:t>
              </a:r>
              <a:r>
                <a:rPr lang="en-US" altLang="zh-CN" sz="1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parts </a:t>
              </a:r>
              <a:r>
                <a:rPr lang="en-US" altLang="zh-CN" sz="1600" kern="0" dirty="0">
                  <a:solidFill>
                    <a:srgbClr val="0000FF"/>
                  </a:solidFill>
                  <a:latin typeface="Calibri" pitchFamily="34" charset="0"/>
                </a:rPr>
                <a:t>vendor code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alibri" pitchFamily="34" charset="0"/>
                </a:rPr>
                <a:t>、</a:t>
              </a:r>
              <a:r>
                <a:rPr lang="en-US" altLang="zh-CN" sz="1600" kern="0" dirty="0" err="1" smtClean="0">
                  <a:solidFill>
                    <a:srgbClr val="0000FF"/>
                  </a:solidFill>
                  <a:latin typeface="Calibri" pitchFamily="34" charset="0"/>
                </a:rPr>
                <a:t>sysdate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alibri" pitchFamily="34" charset="0"/>
                </a:rPr>
                <a:t>、</a:t>
              </a:r>
              <a:r>
                <a:rPr lang="en-US" altLang="zh-CN" sz="1600" kern="0" dirty="0">
                  <a:solidFill>
                    <a:srgbClr val="0000FF"/>
                  </a:solidFill>
                  <a:latin typeface="Calibri" pitchFamily="34" charset="0"/>
                </a:rPr>
                <a:t>Box sequence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alibri" pitchFamily="34" charset="0"/>
                </a:rPr>
                <a:t>、</a:t>
              </a:r>
              <a:r>
                <a:rPr lang="en-US" altLang="zh-CN" sz="1600" kern="0" dirty="0">
                  <a:solidFill>
                    <a:srgbClr val="0000FF"/>
                  </a:solidFill>
                  <a:latin typeface="Calibri" pitchFamily="34" charset="0"/>
                </a:rPr>
                <a:t>Package sequence</a:t>
              </a:r>
              <a:r>
                <a:rPr lang="en-US" altLang="zh-CN" sz="1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  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Calibri" pitchFamily="34" charset="0"/>
                </a:rPr>
                <a:t>these </a:t>
              </a:r>
              <a:r>
                <a:rPr lang="en-US" altLang="zh-CN" sz="1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information</a:t>
              </a:r>
            </a:p>
          </p:txBody>
        </p:sp>
      </p:grp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6063183" y="5632944"/>
            <a:ext cx="2583299" cy="651905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  <a:cs typeface="Arial" charset="0"/>
              </a:rPr>
              <a:t>Packing NO Must </a:t>
            </a:r>
            <a:r>
              <a:rPr lang="en-US" altLang="zh-CN" sz="2000" b="1" kern="0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  <a:cs typeface="Arial" charset="0"/>
              </a:rPr>
              <a:t>be Unique!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611560" y="692696"/>
            <a:ext cx="8034923" cy="1600021"/>
          </a:xfrm>
          <a:prstGeom prst="roundRect">
            <a:avLst>
              <a:gd name="adj" fmla="val 482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endParaRPr lang="en-US" altLang="zh-CN" sz="1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為滿足客戶的需求</a:t>
            </a: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，提高客戶滿意度</a:t>
            </a:r>
            <a:endParaRPr lang="en-US" altLang="zh-CN" sz="1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提高倉庫管理精准度，完善工廠內物流整體流程系統化管控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實現物料全過程</a:t>
            </a: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追溯</a:t>
            </a: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性，努力做客戶放心的工廠</a:t>
            </a:r>
            <a:endParaRPr lang="en-US" altLang="zh-CN" sz="1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11560" y="2365907"/>
            <a:ext cx="8034923" cy="802756"/>
          </a:xfrm>
          <a:prstGeom prst="roundRect">
            <a:avLst>
              <a:gd name="adj" fmla="val 4827"/>
            </a:avLst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為配合系統的運行及有效管控，本公司所採購的物料，在交貨時每個獨立包裝上都必须有根据群電标签规则發行的標签，作為系統識別的唯一依據。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18" y="1053080"/>
            <a:ext cx="4679572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6603725" y="1483869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603725" y="2002124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113" y="158387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唯一序號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13" y="2653539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生產批次號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875" y="1840942"/>
            <a:ext cx="8652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料號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13" y="204194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數量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13" y="2237078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生產日期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13" y="243413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包裝規格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13" y="2886963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供應商料號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13" y="314021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供應商代碼</a:t>
            </a:r>
            <a:r>
              <a:rPr lang="en-US" altLang="zh-CN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名稱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6876256" y="1069363"/>
            <a:ext cx="0" cy="29236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 title="100MM"/>
          <p:cNvCxnSpPr/>
          <p:nvPr/>
        </p:nvCxnSpPr>
        <p:spPr>
          <a:xfrm flipH="1">
            <a:off x="2078074" y="897357"/>
            <a:ext cx="464390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 rot="16200000">
            <a:off x="6499949" y="2324857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r>
              <a:rPr lang="en-US" altLang="zh-TW" dirty="0" smtClean="0"/>
              <a:t>0mm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603725" y="3794383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113" y="358473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料號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+D/C</a:t>
            </a:r>
          </a:p>
        </p:txBody>
      </p:sp>
      <p:sp>
        <p:nvSpPr>
          <p:cNvPr id="34" name="矩形 33"/>
          <p:cNvSpPr/>
          <p:nvPr/>
        </p:nvSpPr>
        <p:spPr>
          <a:xfrm>
            <a:off x="7107356" y="1306860"/>
            <a:ext cx="172530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13" y="135739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</a:t>
            </a:r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標識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401014" y="1739831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1401014" y="2182144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1401014" y="2381002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1401014" y="2614155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1401014" y="3066983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1401014" y="3320230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1401014" y="3756283"/>
            <a:ext cx="794722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1401014" y="2842136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401014" y="1959328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1402118" y="1513351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120295" y="3632982"/>
            <a:ext cx="841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數量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6603725" y="2886963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107356" y="1825115"/>
            <a:ext cx="172530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物料版本號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2094156" y="5071713"/>
            <a:ext cx="12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419872" y="5071713"/>
            <a:ext cx="7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182480" y="5071713"/>
            <a:ext cx="50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869557" y="5071713"/>
            <a:ext cx="382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>
            <a:off x="2843810" y="5071716"/>
            <a:ext cx="2681227" cy="1238073"/>
          </a:xfrm>
          <a:prstGeom prst="bentConnector3">
            <a:avLst>
              <a:gd name="adj1" fmla="val 8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/>
          <p:nvPr/>
        </p:nvCxnSpPr>
        <p:spPr>
          <a:xfrm>
            <a:off x="3861265" y="5071714"/>
            <a:ext cx="1663773" cy="977724"/>
          </a:xfrm>
          <a:prstGeom prst="bentConnector3">
            <a:avLst>
              <a:gd name="adj1" fmla="val -37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>
            <a:off x="4452204" y="5071716"/>
            <a:ext cx="1072834" cy="717370"/>
          </a:xfrm>
          <a:prstGeom prst="bentConnector3">
            <a:avLst>
              <a:gd name="adj1" fmla="val -16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/>
          <p:nvPr/>
        </p:nvCxnSpPr>
        <p:spPr>
          <a:xfrm>
            <a:off x="5051047" y="5071714"/>
            <a:ext cx="473991" cy="220187"/>
          </a:xfrm>
          <a:prstGeom prst="bentConnector3">
            <a:avLst>
              <a:gd name="adj1" fmla="val -224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51520" y="4319406"/>
            <a:ext cx="8640960" cy="392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</a:t>
            </a:r>
            <a:r>
              <a:rPr lang="en-US" altLang="zh-CN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</a:t>
            </a:r>
            <a:r>
              <a:rPr lang="zh-CN" altLang="en-US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為當前包裝的唯一序號，系統識別的唯一依據，不可重複</a:t>
            </a:r>
            <a:endParaRPr lang="zh-TW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81974" y="6171289"/>
            <a:ext cx="33914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供應商代碼（不足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碼前面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补充）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81974" y="5910938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年月日  各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碼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81974" y="5650586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外箱流水碼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81974" y="5153401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內箱流水碼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外箱無）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897204" y="63973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90mm</a:t>
            </a:r>
            <a:endParaRPr lang="zh-TW" altLang="en-US" dirty="0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gray">
          <a:xfrm>
            <a:off x="179512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標籤樣式介紹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1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5" name="Text Box 51"/>
          <p:cNvSpPr txBox="1">
            <a:spLocks noChangeArrowheads="1"/>
          </p:cNvSpPr>
          <p:nvPr/>
        </p:nvSpPr>
        <p:spPr bwMode="auto">
          <a:xfrm>
            <a:off x="6692183" y="4312338"/>
            <a:ext cx="2181225" cy="406401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18000" tIns="18000" rIns="18000" bIns="18000" anchor="ctr" anchorCtr="0">
            <a:no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 kern="0">
                <a:solidFill>
                  <a:srgbClr val="FF0000"/>
                </a:solidFill>
                <a:latin typeface="Calibri" pitchFamily="34" charset="0"/>
                <a:ea typeface="標楷體" pitchFamily="65" charset="-120"/>
                <a:cs typeface="Arial" charset="0"/>
              </a:defRPr>
            </a:lvl1pPr>
          </a:lstStyle>
          <a:p>
            <a:r>
              <a:rPr lang="en-US" altLang="zh-CN" dirty="0"/>
              <a:t>Must be Unique!</a:t>
            </a:r>
          </a:p>
        </p:txBody>
      </p:sp>
      <p:sp>
        <p:nvSpPr>
          <p:cNvPr id="67" name="文字方塊 20"/>
          <p:cNvSpPr txBox="1">
            <a:spLocks noChangeArrowheads="1"/>
          </p:cNvSpPr>
          <p:nvPr/>
        </p:nvSpPr>
        <p:spPr bwMode="auto">
          <a:xfrm>
            <a:off x="6971024" y="5112797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字方塊 20"/>
          <p:cNvSpPr txBox="1">
            <a:spLocks noChangeArrowheads="1"/>
          </p:cNvSpPr>
          <p:nvPr/>
        </p:nvSpPr>
        <p:spPr bwMode="auto">
          <a:xfrm>
            <a:off x="6389645" y="5604419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4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9" name="文字方塊 20"/>
          <p:cNvSpPr txBox="1">
            <a:spLocks noChangeArrowheads="1"/>
          </p:cNvSpPr>
          <p:nvPr/>
        </p:nvSpPr>
        <p:spPr bwMode="auto">
          <a:xfrm>
            <a:off x="6562094" y="5872313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6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字方塊 20"/>
          <p:cNvSpPr txBox="1">
            <a:spLocks noChangeArrowheads="1"/>
          </p:cNvSpPr>
          <p:nvPr/>
        </p:nvSpPr>
        <p:spPr bwMode="auto">
          <a:xfrm>
            <a:off x="7905979" y="6116649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10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5593642" y="4782880"/>
            <a:ext cx="2181225" cy="282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00B0F0"/>
            </a:solidFill>
            <a:miter lim="800000"/>
            <a:headEnd/>
            <a:tailEnd/>
          </a:ln>
        </p:spPr>
        <p:txBody>
          <a:bodyPr lIns="18000" tIns="18000" rIns="18000" bIns="1800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Calibri" pitchFamily="34" charset="0"/>
                <a:ea typeface="標楷體" pitchFamily="65" charset="-120"/>
                <a:cs typeface="Arial" charset="0"/>
              </a:rPr>
              <a:t>流水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碼均為</a:t>
            </a:r>
            <a:r>
              <a:rPr lang="en-US" altLang="zh-CN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10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進制</a:t>
            </a:r>
            <a:endParaRPr lang="en-US" altLang="zh-CN" sz="1600" b="1" kern="0" dirty="0">
              <a:latin typeface="Calibri" pitchFamily="34" charset="0"/>
              <a:ea typeface="標楷體" pitchFamily="65" charset="-120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7726" y="1619657"/>
            <a:ext cx="198446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应商代码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+D/C+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流水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646713" y="4728507"/>
            <a:ext cx="472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</a:t>
            </a:r>
            <a:r>
              <a:rPr lang="en-US" altLang="zh-CN" sz="2000" dirty="0" smtClean="0"/>
              <a:t>acking No    00006096222011090037 - 001</a:t>
            </a:r>
            <a:endParaRPr lang="zh-TW" altLang="en-US" sz="2000" dirty="0"/>
          </a:p>
        </p:txBody>
      </p:sp>
      <p:cxnSp>
        <p:nvCxnSpPr>
          <p:cNvPr id="75" name="直線接點 74"/>
          <p:cNvCxnSpPr/>
          <p:nvPr/>
        </p:nvCxnSpPr>
        <p:spPr>
          <a:xfrm>
            <a:off x="4727934" y="5069866"/>
            <a:ext cx="1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/>
          <p:nvPr/>
        </p:nvCxnSpPr>
        <p:spPr>
          <a:xfrm>
            <a:off x="4781934" y="5071716"/>
            <a:ext cx="743104" cy="468609"/>
          </a:xfrm>
          <a:prstGeom prst="bentConnector3">
            <a:avLst>
              <a:gd name="adj1" fmla="val 1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81974" y="5401825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中横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字方塊 20"/>
          <p:cNvSpPr txBox="1">
            <a:spLocks noChangeArrowheads="1"/>
          </p:cNvSpPr>
          <p:nvPr/>
        </p:nvSpPr>
        <p:spPr bwMode="auto">
          <a:xfrm>
            <a:off x="6076548" y="5348038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1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106777" y="2237078"/>
            <a:ext cx="2037224" cy="126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二维码内容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No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P/N 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 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Qty </a:t>
            </a:r>
          </a:p>
          <a:p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二维码规格：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DataMatrix-EC200,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:10mm*10mm;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条码品质等级不低于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级。</a:t>
            </a:r>
          </a:p>
        </p:txBody>
      </p:sp>
      <p:cxnSp>
        <p:nvCxnSpPr>
          <p:cNvPr id="94" name="直線單箭頭接點 93"/>
          <p:cNvCxnSpPr/>
          <p:nvPr/>
        </p:nvCxnSpPr>
        <p:spPr>
          <a:xfrm>
            <a:off x="6603725" y="1756091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141351" y="3834438"/>
            <a:ext cx="2157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300" dirty="0" smtClean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不足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码前面加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</a:t>
            </a:r>
            <a:r>
              <a:rPr lang="zh-CN" altLang="zh-CN" sz="1300" dirty="0" smtClean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足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300" dirty="0" smtClean="0">
              <a:solidFill>
                <a:srgbClr val="3333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8" name="直線接點 97"/>
          <p:cNvCxnSpPr/>
          <p:nvPr/>
        </p:nvCxnSpPr>
        <p:spPr>
          <a:xfrm>
            <a:off x="2133335" y="4058022"/>
            <a:ext cx="21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614867" y="4058022"/>
            <a:ext cx="4209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8" y="5106689"/>
            <a:ext cx="2484496" cy="1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矩形 102"/>
          <p:cNvSpPr/>
          <p:nvPr/>
        </p:nvSpPr>
        <p:spPr>
          <a:xfrm>
            <a:off x="251520" y="548680"/>
            <a:ext cx="237626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</a:t>
            </a:r>
            <a:r>
              <a:rPr lang="zh-CN" altLang="zh-TW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议</a:t>
            </a:r>
            <a:r>
              <a:rPr lang="zh-CN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90mm*70mm</a:t>
            </a:r>
            <a:endParaRPr lang="zh-TW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3288" y="5458976"/>
            <a:ext cx="2484496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5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72" grpId="0" animBg="1"/>
      <p:bldP spid="7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/>
          <p:nvPr/>
        </p:nvSpPr>
        <p:spPr>
          <a:xfrm>
            <a:off x="251520" y="4653136"/>
            <a:ext cx="8673344" cy="1775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No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= 00006049672011120001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 No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= 117J015019E0HF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201105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Qty = 1000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Sample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Data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00006049672011120001,117J015019E0HF,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201105,1000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179512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標籤樣式介紹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2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087"/>
            <a:ext cx="4679572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3741812" y="2191545"/>
            <a:ext cx="1152000" cy="11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直線圖說文字 1 1"/>
          <p:cNvSpPr/>
          <p:nvPr/>
        </p:nvSpPr>
        <p:spPr>
          <a:xfrm>
            <a:off x="5220072" y="1166088"/>
            <a:ext cx="3704792" cy="3096000"/>
          </a:xfrm>
          <a:prstGeom prst="borderCallout1">
            <a:avLst>
              <a:gd name="adj1" fmla="val 40594"/>
              <a:gd name="adj2" fmla="val -620"/>
              <a:gd name="adj3" fmla="val 54046"/>
              <a:gd name="adj4" fmla="val -10309"/>
            </a:avLst>
          </a:pr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10466" y="1268760"/>
            <a:ext cx="3136016" cy="5087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二维码详细说明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32084" y="1988841"/>
            <a:ext cx="3692780" cy="22732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维码规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:DataMatrix-EC200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:10mm*10mm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条码品质等级不低于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二维码内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:Packing No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,Part No , Date Code ,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QTY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087"/>
            <a:ext cx="4679572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直線圖說文字 1 13"/>
          <p:cNvSpPr/>
          <p:nvPr/>
        </p:nvSpPr>
        <p:spPr>
          <a:xfrm>
            <a:off x="5220072" y="1166088"/>
            <a:ext cx="3600400" cy="3096000"/>
          </a:xfrm>
          <a:prstGeom prst="borderCallout1">
            <a:avLst>
              <a:gd name="adj1" fmla="val 40594"/>
              <a:gd name="adj2" fmla="val -620"/>
              <a:gd name="adj3" fmla="val 82350"/>
              <a:gd name="adj4" fmla="val -445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232084" y="1988841"/>
            <a:ext cx="3692780" cy="22732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1D Barcode (code128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grading</a:t>
            </a:r>
          </a:p>
          <a:p>
            <a:pPr marL="0" indent="0">
              <a:buNone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议 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mm * 52 mm    Grading level C</a:t>
            </a:r>
            <a:r>
              <a:rPr lang="zh-TW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以上</a:t>
            </a:r>
            <a:endParaRPr lang="zh-TW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251520" y="4744518"/>
            <a:ext cx="3168352" cy="1276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square" anchor="t" anchorCtr="0">
            <a:noAutofit/>
          </a:bodyPr>
          <a:lstStyle/>
          <a:p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左侧为：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料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+6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D/C  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共计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料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不足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码前面加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补足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)+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D/C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3520456"/>
            <a:ext cx="4679572" cy="713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52264" y="1268760"/>
            <a:ext cx="3136016" cy="5087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一维码详细说明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576341" y="4744518"/>
            <a:ext cx="3168352" cy="1276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square" anchor="t" anchorCtr="0">
            <a:noAutofit/>
          </a:bodyPr>
          <a:lstStyle/>
          <a:p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右侧为：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数量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251520" y="4149080"/>
            <a:ext cx="223224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707904" y="4149080"/>
            <a:ext cx="50405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1403648" y="4149080"/>
            <a:ext cx="0" cy="5760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959932" y="4157229"/>
            <a:ext cx="0" cy="5760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/>
          <p:cNvSpPr>
            <a:spLocks noChangeArrowheads="1"/>
          </p:cNvSpPr>
          <p:nvPr/>
        </p:nvSpPr>
        <p:spPr bwMode="gray">
          <a:xfrm>
            <a:off x="179512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標籤樣式介紹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3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212725" y="980748"/>
            <a:ext cx="5122863" cy="56263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7E3FF"/>
              </a:gs>
              <a:gs pos="100000">
                <a:srgbClr val="3399FF"/>
              </a:gs>
            </a:gsLst>
            <a:lin ang="0" scaled="1"/>
          </a:gradFill>
          <a:ln w="9525"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  <a:scene3d>
            <a:camera prst="legacyPerspectiveBottom"/>
            <a:lightRig rig="legacyFlat3" dir="t"/>
          </a:scene3d>
          <a:sp3d extrusionH="887400" prstMaterial="legacyMatte">
            <a:bevelT w="13500" h="13500"/>
            <a:extrusionClr>
              <a:srgbClr val="3399FF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tx2"/>
                </a:solidFill>
                <a:latin typeface="Arial" pitchFamily="34" charset="0"/>
                <a:ea typeface="Gulim" pitchFamily="34" charset="-127"/>
              </a:rPr>
              <a:t>Label </a:t>
            </a:r>
            <a:r>
              <a:rPr lang="en-US" altLang="zh-CN" sz="2000" b="1" dirty="0">
                <a:solidFill>
                  <a:schemeClr val="tx2"/>
                </a:solidFill>
                <a:latin typeface="Arial" pitchFamily="34" charset="0"/>
                <a:ea typeface="Gulim" pitchFamily="34" charset="-127"/>
              </a:rPr>
              <a:t>Basic Information</a:t>
            </a: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gray">
          <a:xfrm>
            <a:off x="5651500" y="1916113"/>
            <a:ext cx="3151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24" name="AutoShape 79"/>
          <p:cNvSpPr>
            <a:spLocks noChangeArrowheads="1"/>
          </p:cNvSpPr>
          <p:nvPr/>
        </p:nvSpPr>
        <p:spPr bwMode="gray">
          <a:xfrm>
            <a:off x="6156176" y="1841742"/>
            <a:ext cx="2843212" cy="419576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87"/>
          <p:cNvSpPr>
            <a:spLocks noChangeArrowheads="1"/>
          </p:cNvSpPr>
          <p:nvPr/>
        </p:nvSpPr>
        <p:spPr bwMode="gray">
          <a:xfrm>
            <a:off x="6938614" y="1490662"/>
            <a:ext cx="1233786" cy="77740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balanced" dir="t"/>
          </a:scene3d>
          <a:sp3d>
            <a:bevelT/>
          </a:sp3d>
          <a:ex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32" name="Text Box 90"/>
          <p:cNvSpPr txBox="1">
            <a:spLocks noChangeArrowheads="1"/>
          </p:cNvSpPr>
          <p:nvPr/>
        </p:nvSpPr>
        <p:spPr bwMode="gray">
          <a:xfrm>
            <a:off x="7001470" y="165076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CN" b="1" dirty="0">
                <a:latin typeface="Calibri" pitchFamily="34" charset="0"/>
                <a:ea typeface="SimSun" pitchFamily="2" charset="-122"/>
              </a:rPr>
              <a:t>Note 1</a:t>
            </a:r>
          </a:p>
        </p:txBody>
      </p:sp>
      <p:sp>
        <p:nvSpPr>
          <p:cNvPr id="33" name="Text Box 91"/>
          <p:cNvSpPr txBox="1">
            <a:spLocks noChangeArrowheads="1"/>
          </p:cNvSpPr>
          <p:nvPr/>
        </p:nvSpPr>
        <p:spPr bwMode="gray">
          <a:xfrm>
            <a:off x="6280795" y="2300288"/>
            <a:ext cx="25336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Calibri" pitchFamily="34" charset="0"/>
              </a:rPr>
              <a:t>1.</a:t>
            </a:r>
            <a:r>
              <a:rPr lang="en-US" altLang="zh-TW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alibri" pitchFamily="34" charset="0"/>
              </a:rPr>
              <a:t>Label minimum size</a:t>
            </a:r>
            <a:r>
              <a:rPr lang="en-US" altLang="zh-CN" sz="1600" b="1" dirty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altLang="zh-CN" sz="1600" dirty="0">
                <a:solidFill>
                  <a:srgbClr val="FF0000"/>
                </a:solidFill>
                <a:latin typeface="Calibri" pitchFamily="34" charset="0"/>
              </a:rPr>
              <a:t>   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alibri" pitchFamily="34" charset="0"/>
              </a:rPr>
              <a:t>     </a:t>
            </a:r>
            <a:r>
              <a:rPr lang="en-US" altLang="zh-CN" sz="1600" dirty="0" smtClean="0">
                <a:solidFill>
                  <a:srgbClr val="0000FF"/>
                </a:solidFill>
                <a:latin typeface="Calibri" pitchFamily="34" charset="0"/>
              </a:rPr>
              <a:t>90</a:t>
            </a:r>
            <a:r>
              <a:rPr lang="en-US" altLang="zh-TW" sz="1600" dirty="0" smtClean="0">
                <a:solidFill>
                  <a:srgbClr val="0000FF"/>
                </a:solidFill>
                <a:latin typeface="Calibri" pitchFamily="34" charset="0"/>
              </a:rPr>
              <a:t>mm </a:t>
            </a:r>
            <a:r>
              <a:rPr lang="en-US" altLang="zh-TW" sz="1600" dirty="0">
                <a:solidFill>
                  <a:srgbClr val="0000FF"/>
                </a:solidFill>
                <a:latin typeface="Calibri" pitchFamily="34" charset="0"/>
              </a:rPr>
              <a:t>x </a:t>
            </a:r>
            <a:r>
              <a:rPr lang="en-US" altLang="zh-CN" sz="1600" dirty="0">
                <a:solidFill>
                  <a:srgbClr val="0000FF"/>
                </a:solidFill>
                <a:latin typeface="Calibri" pitchFamily="34" charset="0"/>
              </a:rPr>
              <a:t>70</a:t>
            </a:r>
            <a:r>
              <a:rPr lang="en-US" altLang="zh-TW" sz="1600" dirty="0">
                <a:solidFill>
                  <a:srgbClr val="0000FF"/>
                </a:solidFill>
                <a:latin typeface="Calibri" pitchFamily="34" charset="0"/>
              </a:rPr>
              <a:t>mm.</a:t>
            </a:r>
          </a:p>
          <a:p>
            <a:pPr eaLnBrk="1" hangingPunct="1"/>
            <a:r>
              <a:rPr lang="zh-CN" altLang="en-US" sz="1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4" name="Text Box 92"/>
          <p:cNvSpPr txBox="1">
            <a:spLocks noChangeArrowheads="1"/>
          </p:cNvSpPr>
          <p:nvPr/>
        </p:nvSpPr>
        <p:spPr bwMode="gray">
          <a:xfrm>
            <a:off x="6268095" y="3195638"/>
            <a:ext cx="2619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2.</a:t>
            </a:r>
            <a:r>
              <a:rPr lang="en-US" altLang="zh-TW" sz="1600" dirty="0">
                <a:solidFill>
                  <a:srgbClr val="FF3300"/>
                </a:solidFill>
                <a:latin typeface="Calibri" pitchFamily="34" charset="0"/>
                <a:ea typeface="標楷體" pitchFamily="65" charset="-120"/>
              </a:rPr>
              <a:t> 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altLang="zh-TW" sz="1600" dirty="0">
                <a:solidFill>
                  <a:srgbClr val="000099"/>
                </a:solidFill>
                <a:latin typeface="Calibri" pitchFamily="34" charset="0"/>
              </a:rPr>
              <a:t>he scan data from </a:t>
            </a:r>
            <a:r>
              <a:rPr lang="en-US" altLang="zh-TW" sz="1600" b="1" dirty="0">
                <a:solidFill>
                  <a:srgbClr val="000099"/>
                </a:solidFill>
                <a:latin typeface="Calibri" pitchFamily="34" charset="0"/>
              </a:rPr>
              <a:t>Bar Code</a:t>
            </a:r>
            <a:r>
              <a:rPr lang="en-US" altLang="zh-TW" sz="1600" dirty="0">
                <a:solidFill>
                  <a:srgbClr val="000099"/>
                </a:solidFill>
                <a:latin typeface="Calibri" pitchFamily="34" charset="0"/>
              </a:rPr>
              <a:t>, don’t have these 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letters: </a:t>
            </a:r>
            <a:r>
              <a:rPr lang="en-US" altLang="zh-TW" sz="1600" dirty="0" smtClean="0">
                <a:solidFill>
                  <a:srgbClr val="000099"/>
                </a:solidFill>
                <a:latin typeface="Calibri" pitchFamily="34" charset="0"/>
              </a:rPr>
              <a:t>“P</a:t>
            </a:r>
            <a:r>
              <a:rPr lang="en-US" altLang="zh-CN" sz="1600" dirty="0" smtClean="0">
                <a:solidFill>
                  <a:srgbClr val="000099"/>
                </a:solidFill>
                <a:latin typeface="Calibri" pitchFamily="34" charset="0"/>
              </a:rPr>
              <a:t>acking No</a:t>
            </a:r>
            <a:r>
              <a:rPr lang="en-US" altLang="zh-TW" sz="1600" dirty="0" smtClean="0">
                <a:solidFill>
                  <a:srgbClr val="000099"/>
                </a:solidFill>
                <a:latin typeface="Calibri" pitchFamily="34" charset="0"/>
              </a:rPr>
              <a:t>”; “P/N”; </a:t>
            </a:r>
            <a:r>
              <a:rPr lang="en-US" altLang="zh-TW" sz="1600" dirty="0">
                <a:solidFill>
                  <a:srgbClr val="000099"/>
                </a:solidFill>
                <a:latin typeface="Calibri" pitchFamily="34" charset="0"/>
              </a:rPr>
              <a:t>“QTY”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; </a:t>
            </a:r>
            <a:r>
              <a:rPr lang="en-US" altLang="zh-CN" sz="1600" dirty="0" smtClean="0">
                <a:solidFill>
                  <a:srgbClr val="000099"/>
                </a:solidFill>
                <a:latin typeface="Calibri" pitchFamily="34" charset="0"/>
              </a:rPr>
              <a:t>“Date Code”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5959474" y="4717837"/>
            <a:ext cx="3362325" cy="10795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222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7" y="2622646"/>
            <a:ext cx="3557605" cy="244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群組 66"/>
          <p:cNvGrpSpPr>
            <a:grpSpLocks/>
          </p:cNvGrpSpPr>
          <p:nvPr/>
        </p:nvGrpSpPr>
        <p:grpSpPr bwMode="auto">
          <a:xfrm>
            <a:off x="467545" y="1947277"/>
            <a:ext cx="5568254" cy="3671788"/>
            <a:chOff x="-96175" y="3284984"/>
            <a:chExt cx="6750157" cy="3801685"/>
          </a:xfrm>
        </p:grpSpPr>
        <p:grpSp>
          <p:nvGrpSpPr>
            <p:cNvPr id="41" name="群組 25626"/>
            <p:cNvGrpSpPr>
              <a:grpSpLocks/>
            </p:cNvGrpSpPr>
            <p:nvPr/>
          </p:nvGrpSpPr>
          <p:grpSpPr bwMode="auto">
            <a:xfrm>
              <a:off x="-96175" y="3284984"/>
              <a:ext cx="6730843" cy="3095012"/>
              <a:chOff x="-96175" y="3356992"/>
              <a:chExt cx="6730843" cy="3095012"/>
            </a:xfrm>
          </p:grpSpPr>
          <p:grpSp>
            <p:nvGrpSpPr>
              <p:cNvPr id="52" name="群組 25618"/>
              <p:cNvGrpSpPr>
                <a:grpSpLocks/>
              </p:cNvGrpSpPr>
              <p:nvPr/>
            </p:nvGrpSpPr>
            <p:grpSpPr bwMode="auto">
              <a:xfrm>
                <a:off x="-96175" y="3356992"/>
                <a:ext cx="5130287" cy="3095012"/>
                <a:chOff x="191857" y="3356992"/>
                <a:chExt cx="5130287" cy="3095012"/>
              </a:xfrm>
            </p:grpSpPr>
            <p:grpSp>
              <p:nvGrpSpPr>
                <p:cNvPr id="58" name="群組 25601"/>
                <p:cNvGrpSpPr>
                  <a:grpSpLocks/>
                </p:cNvGrpSpPr>
                <p:nvPr/>
              </p:nvGrpSpPr>
              <p:grpSpPr bwMode="auto">
                <a:xfrm>
                  <a:off x="191857" y="3356992"/>
                  <a:ext cx="4740491" cy="3095012"/>
                  <a:chOff x="191857" y="3481263"/>
                  <a:chExt cx="4740491" cy="3095012"/>
                </a:xfrm>
              </p:grpSpPr>
              <p:cxnSp>
                <p:nvCxnSpPr>
                  <p:cNvPr id="64" name="直線接點 63"/>
                  <p:cNvCxnSpPr/>
                  <p:nvPr/>
                </p:nvCxnSpPr>
                <p:spPr>
                  <a:xfrm>
                    <a:off x="4932348" y="3860612"/>
                    <a:ext cx="0" cy="21677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線接點 64"/>
                  <p:cNvCxnSpPr/>
                  <p:nvPr/>
                </p:nvCxnSpPr>
                <p:spPr>
                  <a:xfrm>
                    <a:off x="683658" y="3860612"/>
                    <a:ext cx="0" cy="21677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接點 65"/>
                  <p:cNvCxnSpPr/>
                  <p:nvPr/>
                </p:nvCxnSpPr>
                <p:spPr>
                  <a:xfrm>
                    <a:off x="347424" y="6576275"/>
                    <a:ext cx="284496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/>
                  <p:nvPr/>
                </p:nvCxnSpPr>
                <p:spPr>
                  <a:xfrm>
                    <a:off x="384532" y="4180524"/>
                    <a:ext cx="286557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線單箭頭接點 67"/>
                  <p:cNvCxnSpPr/>
                  <p:nvPr/>
                </p:nvCxnSpPr>
                <p:spPr>
                  <a:xfrm>
                    <a:off x="3404726" y="3968997"/>
                    <a:ext cx="152762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線單箭頭接點 68"/>
                  <p:cNvCxnSpPr/>
                  <p:nvPr/>
                </p:nvCxnSpPr>
                <p:spPr>
                  <a:xfrm flipH="1">
                    <a:off x="751417" y="3968997"/>
                    <a:ext cx="1632835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文字方塊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327" y="3800241"/>
                    <a:ext cx="1815961" cy="3728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r>
                      <a:rPr lang="en-US" altLang="zh-TW" sz="1600" b="1" dirty="0" smtClean="0">
                        <a:solidFill>
                          <a:srgbClr val="0033CC"/>
                        </a:solidFill>
                        <a:latin typeface="Calibri" pitchFamily="34" charset="0"/>
                      </a:rPr>
                      <a:t>90MM</a:t>
                    </a:r>
                    <a:endParaRPr lang="zh-TW" altLang="en-US" sz="1600" b="1" dirty="0">
                      <a:solidFill>
                        <a:srgbClr val="00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71" name="直線單箭頭接點 70"/>
                  <p:cNvCxnSpPr/>
                  <p:nvPr/>
                </p:nvCxnSpPr>
                <p:spPr>
                  <a:xfrm flipV="1">
                    <a:off x="528842" y="4185768"/>
                    <a:ext cx="0" cy="54018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線單箭頭接點 71"/>
                  <p:cNvCxnSpPr/>
                  <p:nvPr/>
                </p:nvCxnSpPr>
                <p:spPr>
                  <a:xfrm>
                    <a:off x="530902" y="5575550"/>
                    <a:ext cx="0" cy="9346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文字方塊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857" y="4796847"/>
                    <a:ext cx="559560" cy="8648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r>
                      <a:rPr lang="en-US" altLang="zh-TW" sz="1600" b="1" dirty="0" smtClean="0">
                        <a:solidFill>
                          <a:srgbClr val="0033CC"/>
                        </a:solidFill>
                        <a:latin typeface="Calibri" pitchFamily="34" charset="0"/>
                      </a:rPr>
                      <a:t>70MM</a:t>
                    </a:r>
                    <a:endParaRPr lang="zh-TW" altLang="en-US" sz="1600" b="1" dirty="0">
                      <a:solidFill>
                        <a:srgbClr val="00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1260696" y="3481263"/>
                    <a:ext cx="3406869" cy="31866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400">
                        <a:latin typeface="Calibri" pitchFamily="34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9pPr>
                  </a:lstStyle>
                  <a:p>
                    <a:r>
                      <a:rPr lang="zh-TW" altLang="en-US" dirty="0"/>
                      <a:t>中劃線</a:t>
                    </a:r>
                    <a:r>
                      <a:rPr lang="en-US" altLang="zh-TW" dirty="0"/>
                      <a:t>”-”(Middle Lineation “-”)</a:t>
                    </a:r>
                    <a:endParaRPr lang="zh-TW" altLang="en-US" dirty="0"/>
                  </a:p>
                </p:txBody>
              </p:sp>
              <p:cxnSp>
                <p:nvCxnSpPr>
                  <p:cNvPr id="76" name="直線單箭頭接點 75"/>
                  <p:cNvCxnSpPr/>
                  <p:nvPr/>
                </p:nvCxnSpPr>
                <p:spPr>
                  <a:xfrm>
                    <a:off x="2481146" y="3788938"/>
                    <a:ext cx="875161" cy="957988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/>
                  <p:cNvCxnSpPr/>
                  <p:nvPr/>
                </p:nvCxnSpPr>
                <p:spPr>
                  <a:xfrm>
                    <a:off x="1627818" y="5369049"/>
                    <a:ext cx="814318" cy="0"/>
                  </a:xfrm>
                  <a:prstGeom prst="line">
                    <a:avLst/>
                  </a:prstGeom>
                  <a:ln w="38100">
                    <a:solidFill>
                      <a:srgbClr val="0033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直線接點 58"/>
                <p:cNvCxnSpPr/>
                <p:nvPr/>
              </p:nvCxnSpPr>
              <p:spPr>
                <a:xfrm>
                  <a:off x="1937052" y="5269252"/>
                  <a:ext cx="0" cy="307675"/>
                </a:xfrm>
                <a:prstGeom prst="line">
                  <a:avLst/>
                </a:prstGeom>
                <a:ln w="38100">
                  <a:solidFill>
                    <a:srgbClr val="00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單箭頭接點 59"/>
                <p:cNvCxnSpPr/>
                <p:nvPr/>
              </p:nvCxnSpPr>
              <p:spPr>
                <a:xfrm>
                  <a:off x="1937052" y="5576927"/>
                  <a:ext cx="3385092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90"/>
              <p:cNvSpPr txBox="1">
                <a:spLocks noChangeArrowheads="1"/>
              </p:cNvSpPr>
              <p:nvPr/>
            </p:nvSpPr>
            <p:spPr bwMode="auto">
              <a:xfrm>
                <a:off x="5022085" y="5476480"/>
                <a:ext cx="1612583" cy="5417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>
                <a:spAutoFit/>
              </a:bodyPr>
              <a:lstStyle>
                <a:defPPr>
                  <a:defRPr lang="zh-TW"/>
                </a:defPPr>
                <a:lvl1pPr>
                  <a:defRPr sz="1400"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dirty="0"/>
                  <a:t>Production D</a:t>
                </a:r>
                <a:r>
                  <a:rPr lang="en-US" altLang="zh-CN" dirty="0"/>
                  <a:t>ate</a:t>
                </a:r>
                <a:r>
                  <a:rPr lang="en-US" altLang="zh-TW" dirty="0"/>
                  <a:t> code</a:t>
                </a:r>
                <a:endParaRPr lang="zh-TW" altLang="en-US" dirty="0"/>
              </a:p>
            </p:txBody>
          </p:sp>
        </p:grpSp>
        <p:sp>
          <p:nvSpPr>
            <p:cNvPr id="42" name="圓角矩形 41"/>
            <p:cNvSpPr/>
            <p:nvPr/>
          </p:nvSpPr>
          <p:spPr>
            <a:xfrm>
              <a:off x="395626" y="5870064"/>
              <a:ext cx="2844762" cy="5099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3631444" y="4836633"/>
              <a:ext cx="1012873" cy="8268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3590436" y="5864072"/>
              <a:ext cx="1053880" cy="532361"/>
            </a:xfrm>
            <a:prstGeom prst="roundRect">
              <a:avLst/>
            </a:prstGeom>
            <a:noFill/>
            <a:ln w="381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</a:endParaRPr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1480681" y="6335194"/>
              <a:ext cx="0" cy="38787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104"/>
            <p:cNvSpPr txBox="1">
              <a:spLocks noChangeArrowheads="1"/>
            </p:cNvSpPr>
            <p:nvPr/>
          </p:nvSpPr>
          <p:spPr bwMode="auto">
            <a:xfrm>
              <a:off x="639078" y="6768004"/>
              <a:ext cx="1792296" cy="318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>
              <a:spAutoFit/>
            </a:bodyPr>
            <a:lstStyle>
              <a:defPPr>
                <a:defRPr lang="zh-TW"/>
              </a:defPPr>
              <a:lvl1pPr>
                <a:defRPr sz="1400"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dirty="0"/>
                <a:t>ID No. barcode</a:t>
              </a:r>
              <a:endParaRPr lang="zh-TW" altLang="en-US" dirty="0"/>
            </a:p>
          </p:txBody>
        </p:sp>
        <p:cxnSp>
          <p:nvCxnSpPr>
            <p:cNvPr id="47" name="直線單箭頭接點 46"/>
            <p:cNvCxnSpPr/>
            <p:nvPr/>
          </p:nvCxnSpPr>
          <p:spPr>
            <a:xfrm>
              <a:off x="4111550" y="6369555"/>
              <a:ext cx="0" cy="332149"/>
            </a:xfrm>
            <a:prstGeom prst="straightConnector1">
              <a:avLst/>
            </a:prstGeom>
            <a:ln w="2540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631442" y="6768004"/>
              <a:ext cx="1050433" cy="318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400" dirty="0" smtClean="0">
                  <a:latin typeface="Calibri" pitchFamily="34" charset="0"/>
                </a:rPr>
                <a:t>QTY</a:t>
              </a:r>
              <a:endParaRPr lang="zh-TW" altLang="en-US" sz="1400" dirty="0" smtClean="0">
                <a:latin typeface="Calibri" pitchFamily="34" charset="0"/>
              </a:endParaRPr>
            </a:p>
          </p:txBody>
        </p:sp>
        <p:cxnSp>
          <p:nvCxnSpPr>
            <p:cNvPr id="49" name="直線單箭頭接點 48"/>
            <p:cNvCxnSpPr/>
            <p:nvPr/>
          </p:nvCxnSpPr>
          <p:spPr>
            <a:xfrm flipV="1">
              <a:off x="4644316" y="5180164"/>
              <a:ext cx="360773" cy="87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5022085" y="5029148"/>
              <a:ext cx="1631897" cy="318665"/>
            </a:xfrm>
            <a:prstGeom prst="rect">
              <a:avLst/>
            </a:prstGeom>
            <a:solidFill>
              <a:srgbClr val="FECECE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400" dirty="0" smtClean="0">
                  <a:latin typeface="Calibri" pitchFamily="34" charset="0"/>
                </a:rPr>
                <a:t>2D Barcode</a:t>
              </a:r>
              <a:endParaRPr lang="zh-TW" altLang="en-US" sz="1400" dirty="0" smtClean="0">
                <a:latin typeface="Calibri" pitchFamily="34" charset="0"/>
              </a:endParaRPr>
            </a:p>
          </p:txBody>
        </p:sp>
      </p:grpSp>
      <p:sp>
        <p:nvSpPr>
          <p:cNvPr id="82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內容注意事項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gray">
          <a:xfrm>
            <a:off x="6372472" y="5062310"/>
            <a:ext cx="2625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3</a:t>
            </a:r>
            <a:r>
              <a:rPr lang="en-US" altLang="zh-TW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.</a:t>
            </a:r>
            <a:r>
              <a:rPr lang="en-US" altLang="zh-TW" sz="1600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ID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No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必须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24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码</a:t>
            </a:r>
            <a:endParaRPr lang="en-US" altLang="zh-CN" sz="1600" b="1" dirty="0">
              <a:solidFill>
                <a:srgbClr val="FF0000"/>
              </a:solidFill>
              <a:latin typeface="Calibri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7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標籤內容注意事項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23527" y="692696"/>
            <a:ext cx="8410575" cy="865188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gray">
          <a:xfrm>
            <a:off x="2065586" y="1018134"/>
            <a:ext cx="62007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rPr>
              <a:t>can’t lose the middle lineation</a:t>
            </a:r>
            <a:r>
              <a:rPr lang="en-US" altLang="zh-TW" sz="1800" b="1" kern="0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“-”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rPr>
              <a:t>, </a:t>
            </a:r>
          </a:p>
        </p:txBody>
      </p: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323528" y="1727982"/>
            <a:ext cx="8410575" cy="906462"/>
            <a:chOff x="385" y="1271"/>
            <a:chExt cx="5126" cy="571"/>
          </a:xfrm>
        </p:grpSpPr>
        <p:sp>
          <p:nvSpPr>
            <p:cNvPr id="30" name="AutoShape 13"/>
            <p:cNvSpPr>
              <a:spLocks noChangeArrowheads="1"/>
            </p:cNvSpPr>
            <p:nvPr/>
          </p:nvSpPr>
          <p:spPr bwMode="gray">
            <a:xfrm>
              <a:off x="385" y="1271"/>
              <a:ext cx="5126" cy="571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gray">
            <a:xfrm>
              <a:off x="1485" y="1385"/>
              <a:ext cx="376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can’t allow any blank at the middle lineation</a:t>
              </a:r>
              <a:r>
                <a:rPr lang="en-US" altLang="zh-TW" sz="1800" b="1" kern="0" dirty="0">
                  <a:solidFill>
                    <a:srgbClr val="FF0000"/>
                  </a:solidFill>
                  <a:latin typeface="Calibri" pitchFamily="34" charset="0"/>
                  <a:ea typeface="標楷體" pitchFamily="65" charset="-120"/>
                </a:rPr>
                <a:t>“-”</a:t>
              </a: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 both sides</a:t>
              </a:r>
              <a:endPara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endParaRPr>
            </a:p>
          </p:txBody>
        </p:sp>
      </p:grpSp>
      <p:sp>
        <p:nvSpPr>
          <p:cNvPr id="45" name="Text Box 78"/>
          <p:cNvSpPr txBox="1">
            <a:spLocks noChangeArrowheads="1"/>
          </p:cNvSpPr>
          <p:nvPr/>
        </p:nvSpPr>
        <p:spPr bwMode="auto">
          <a:xfrm>
            <a:off x="196702" y="3968229"/>
            <a:ext cx="11303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 dirty="0">
                <a:latin typeface="Calibri" pitchFamily="34" charset="0"/>
              </a:rPr>
              <a:t>Example:</a:t>
            </a:r>
            <a:endParaRPr lang="en-US" altLang="zh-TW" sz="2000" dirty="0">
              <a:latin typeface="Calibri" pitchFamily="34" charset="0"/>
            </a:endParaRPr>
          </a:p>
        </p:txBody>
      </p:sp>
      <p:grpSp>
        <p:nvGrpSpPr>
          <p:cNvPr id="58" name="Group 28"/>
          <p:cNvGrpSpPr>
            <a:grpSpLocks/>
          </p:cNvGrpSpPr>
          <p:nvPr/>
        </p:nvGrpSpPr>
        <p:grpSpPr bwMode="auto">
          <a:xfrm>
            <a:off x="323528" y="2804543"/>
            <a:ext cx="8410575" cy="840272"/>
            <a:chOff x="213" y="551"/>
            <a:chExt cx="5298" cy="804"/>
          </a:xfrm>
        </p:grpSpPr>
        <p:sp>
          <p:nvSpPr>
            <p:cNvPr id="59" name="AutoShape 6"/>
            <p:cNvSpPr>
              <a:spLocks noChangeArrowheads="1"/>
            </p:cNvSpPr>
            <p:nvPr/>
          </p:nvSpPr>
          <p:spPr bwMode="gray">
            <a:xfrm>
              <a:off x="213" y="551"/>
              <a:ext cx="5298" cy="80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3" name="Text Box 11"/>
            <p:cNvSpPr txBox="1">
              <a:spLocks noChangeArrowheads="1"/>
            </p:cNvSpPr>
            <p:nvPr/>
          </p:nvSpPr>
          <p:spPr bwMode="gray">
            <a:xfrm>
              <a:off x="1195" y="658"/>
              <a:ext cx="4246" cy="6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M</a:t>
              </a: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ust follow the original </a:t>
              </a: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manufacture Lot code, Date code/Week code </a:t>
              </a: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to print</a:t>
              </a: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 </a:t>
              </a:r>
              <a:r>
                <a:rPr lang="en-US" altLang="zh-CN" sz="1800" kern="0" dirty="0" smtClean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 </a:t>
              </a: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label trace ID, </a:t>
              </a:r>
              <a:r>
                <a:rPr lang="en-US" altLang="zh-CN" sz="1800" b="1" kern="0" dirty="0">
                  <a:solidFill>
                    <a:srgbClr val="FF0000"/>
                  </a:solidFill>
                  <a:latin typeface="Calibri" pitchFamily="34" charset="0"/>
                  <a:ea typeface="標楷體" pitchFamily="65" charset="-120"/>
                </a:rPr>
                <a:t>can’t allow to use the shipment date or others</a:t>
              </a:r>
              <a:endPara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endParaRPr>
            </a:p>
          </p:txBody>
        </p:sp>
      </p:grpSp>
      <p:pic>
        <p:nvPicPr>
          <p:cNvPr id="64" name="图片 6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0000">
            <a:off x="5660543" y="4002064"/>
            <a:ext cx="2032434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71" y="4488433"/>
            <a:ext cx="2897613" cy="203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835721" y="5517232"/>
            <a:ext cx="1080095" cy="178594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835696" y="5265365"/>
            <a:ext cx="503238" cy="180182"/>
          </a:xfrm>
          <a:prstGeom prst="rect">
            <a:avLst/>
          </a:prstGeom>
          <a:noFill/>
          <a:ln w="22225" algn="ctr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724748" y="4869160"/>
            <a:ext cx="863476" cy="21533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6156176" y="5661248"/>
            <a:ext cx="376568" cy="181446"/>
          </a:xfrm>
          <a:prstGeom prst="rect">
            <a:avLst/>
          </a:prstGeom>
          <a:noFill/>
          <a:ln w="22225" algn="ctr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cxnSp>
        <p:nvCxnSpPr>
          <p:cNvPr id="69" name="AutoShape 31"/>
          <p:cNvCxnSpPr>
            <a:cxnSpLocks noChangeShapeType="1"/>
            <a:stCxn id="65" idx="0"/>
            <a:endCxn id="67" idx="0"/>
          </p:cNvCxnSpPr>
          <p:nvPr/>
        </p:nvCxnSpPr>
        <p:spPr bwMode="auto">
          <a:xfrm rot="5400000" flipH="1" flipV="1">
            <a:off x="3942091" y="3302838"/>
            <a:ext cx="648072" cy="3780717"/>
          </a:xfrm>
          <a:prstGeom prst="bentConnector3">
            <a:avLst>
              <a:gd name="adj1" fmla="val 135274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33"/>
          <p:cNvCxnSpPr>
            <a:cxnSpLocks noChangeShapeType="1"/>
            <a:stCxn id="66" idx="2"/>
            <a:endCxn id="68" idx="1"/>
          </p:cNvCxnSpPr>
          <p:nvPr/>
        </p:nvCxnSpPr>
        <p:spPr bwMode="auto">
          <a:xfrm rot="16200000" flipH="1">
            <a:off x="3968533" y="3564328"/>
            <a:ext cx="306424" cy="4068861"/>
          </a:xfrm>
          <a:prstGeom prst="bentConnector2">
            <a:avLst/>
          </a:prstGeom>
          <a:noFill/>
          <a:ln w="31750">
            <a:solidFill>
              <a:srgbClr val="00FF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2073424" y="4005064"/>
            <a:ext cx="638316" cy="36933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5C99"/>
            </a:prst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Text" lastClr="000000"/>
                </a:solidFill>
                <a:latin typeface="Calibri" pitchFamily="34" charset="0"/>
                <a:ea typeface="新細明體" charset="-120"/>
              </a:rPr>
              <a:t>label</a:t>
            </a:r>
            <a:endParaRPr lang="en-US" altLang="zh-TW" sz="1800" kern="0" dirty="0">
              <a:solidFill>
                <a:sysClr val="windowText" lastClr="000000"/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5372372" y="3998391"/>
            <a:ext cx="2439988" cy="3667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5C99"/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新細明體" charset="-120"/>
              </a:rPr>
              <a:t>Original supplier label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421457" y="836712"/>
            <a:ext cx="1414239" cy="677281"/>
            <a:chOff x="-311584" y="1186792"/>
            <a:chExt cx="1414239" cy="677281"/>
          </a:xfrm>
        </p:grpSpPr>
        <p:sp>
          <p:nvSpPr>
            <p:cNvPr id="36" name="Oval 87"/>
            <p:cNvSpPr>
              <a:spLocks noChangeArrowheads="1"/>
            </p:cNvSpPr>
            <p:nvPr/>
          </p:nvSpPr>
          <p:spPr bwMode="gray">
            <a:xfrm>
              <a:off x="-311584" y="1186792"/>
              <a:ext cx="1414239" cy="677281"/>
            </a:xfrm>
            <a:prstGeom prst="roundRect">
              <a:avLst>
                <a:gd name="adj" fmla="val 22793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/>
            </a:sp3d>
            <a:extLst/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-180528" y="1325377"/>
              <a:ext cx="11938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Note 2</a:t>
              </a: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21457" y="1815398"/>
            <a:ext cx="1414239" cy="677281"/>
            <a:chOff x="-311584" y="1186792"/>
            <a:chExt cx="1414239" cy="677281"/>
          </a:xfrm>
        </p:grpSpPr>
        <p:sp>
          <p:nvSpPr>
            <p:cNvPr id="40" name="Oval 87"/>
            <p:cNvSpPr>
              <a:spLocks noChangeArrowheads="1"/>
            </p:cNvSpPr>
            <p:nvPr/>
          </p:nvSpPr>
          <p:spPr bwMode="gray">
            <a:xfrm>
              <a:off x="-311584" y="1186792"/>
              <a:ext cx="1414239" cy="677281"/>
            </a:xfrm>
            <a:prstGeom prst="roundRect">
              <a:avLst>
                <a:gd name="adj" fmla="val 22793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/>
            </a:sp3d>
            <a:extLst/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gray">
            <a:xfrm>
              <a:off x="-180528" y="1325377"/>
              <a:ext cx="11938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Note </a:t>
              </a:r>
              <a:r>
                <a:rPr lang="en-US" altLang="zh-CN" sz="2000" b="1" kern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3</a:t>
              </a:r>
              <a:endPara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21457" y="2903107"/>
            <a:ext cx="1414239" cy="677281"/>
            <a:chOff x="-311584" y="1186792"/>
            <a:chExt cx="1414239" cy="677281"/>
          </a:xfrm>
        </p:grpSpPr>
        <p:sp>
          <p:nvSpPr>
            <p:cNvPr id="43" name="Oval 87"/>
            <p:cNvSpPr>
              <a:spLocks noChangeArrowheads="1"/>
            </p:cNvSpPr>
            <p:nvPr/>
          </p:nvSpPr>
          <p:spPr bwMode="gray">
            <a:xfrm>
              <a:off x="-311584" y="1186792"/>
              <a:ext cx="1414239" cy="677281"/>
            </a:xfrm>
            <a:prstGeom prst="roundRect">
              <a:avLst>
                <a:gd name="adj" fmla="val 22793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/>
            </a:sp3d>
            <a:extLst/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gray">
            <a:xfrm>
              <a:off x="-180528" y="1325377"/>
              <a:ext cx="11938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Note </a:t>
              </a:r>
              <a:r>
                <a:rPr lang="en-US" altLang="zh-CN" sz="2000" b="1" kern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4</a:t>
              </a:r>
              <a:endPara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7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22061</TotalTime>
  <Words>1184</Words>
  <Application>Microsoft Office PowerPoint</Application>
  <PresentationFormat>如螢幕大小 (4:3)</PresentationFormat>
  <Paragraphs>185</Paragraphs>
  <Slides>13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Office 佈景主題</vt:lpstr>
      <vt:lpstr>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Leslie Chicony Power Technology</dc:title>
  <dc:creator>Arabbao_Liu</dc:creator>
  <cp:lastModifiedBy>Arabbao_Liu(57MIS_劉智軍)</cp:lastModifiedBy>
  <cp:revision>541</cp:revision>
  <cp:lastPrinted>2018-05-08T19:03:47Z</cp:lastPrinted>
  <dcterms:created xsi:type="dcterms:W3CDTF">2018-05-03T21:43:13Z</dcterms:created>
  <dcterms:modified xsi:type="dcterms:W3CDTF">2020-11-20T07:14:16Z</dcterms:modified>
</cp:coreProperties>
</file>