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46" r:id="rId2"/>
    <p:sldId id="1089" r:id="rId3"/>
    <p:sldId id="1095" r:id="rId4"/>
    <p:sldId id="1115" r:id="rId5"/>
    <p:sldId id="1116" r:id="rId6"/>
    <p:sldId id="1112" r:id="rId7"/>
    <p:sldId id="784" r:id="rId8"/>
    <p:sldId id="1113" r:id="rId9"/>
    <p:sldId id="1114" r:id="rId10"/>
    <p:sldId id="1091" r:id="rId11"/>
    <p:sldId id="1106" r:id="rId12"/>
    <p:sldId id="1094" r:id="rId13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FF99"/>
    <a:srgbClr val="404040"/>
    <a:srgbClr val="99FF66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4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459" y="714356"/>
            <a:ext cx="11715832" cy="5572164"/>
          </a:xfrm>
        </p:spPr>
        <p:txBody>
          <a:bodyPr/>
          <a:lstStyle>
            <a:lvl1pP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0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>
              <a:buFont typeface="Wingdings" pitchFamily="2" charset="2"/>
              <a:buChar char="u"/>
              <a:defRPr sz="18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>
              <a:defRPr sz="160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en-US" altLang="zh-TW" dirty="0" smtClean="0"/>
              <a:t>Layer 2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Layer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Layer 4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Layer 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BECC-519A-4A2A-9C76-744494964F3B}" type="datetimeFigureOut">
              <a:rPr lang="zh-TW" altLang="en-US"/>
              <a:pPr>
                <a:defRPr/>
              </a:pPr>
              <a:t>2020/11/13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5EE4-6A72-4AF7-993A-848B323F972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2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xmlns="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6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全面设备管理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系统项目进度报告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2020-11-12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(2020-10-30)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2020-10-30</a:t>
            </a:r>
            <a:endParaRPr lang="en-US" altLang="zh-CN" sz="16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经晓东协助再次调研，以及和厂商沟通后，</a:t>
            </a:r>
            <a:r>
              <a:rPr lang="zh-CN" altLang="en-US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原厂商定义的</a:t>
            </a:r>
            <a:r>
              <a:rPr lang="en-US" altLang="zh-CN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en-US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接口不可用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，因此需要给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增加通信模块。采用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FEN01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转网络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</a:t>
            </a: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>
              <a:defRPr/>
            </a:pP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目前是每隔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分钟一个，所以设备参数更新时间为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分钟。是否需要和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统一格式？结论：会和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波峰焊：结论：</a:t>
            </a:r>
            <a:r>
              <a:rPr lang="en-US" altLang="zh-CN" sz="105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将会修改为和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格式；</a:t>
            </a: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倒序问题：结论：会和厂商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</a:t>
            </a:r>
            <a:endParaRPr lang="en-US" altLang="zh-CN" sz="105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段：</a:t>
            </a:r>
          </a:p>
          <a:p>
            <a:pPr lvl="3">
              <a:defRPr/>
            </a:pP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 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18-05-33_A0115_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焊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shielding-2.txt”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和“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18-05-33_A0116_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焊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shielding-1.txt”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两个文件名是否命名错误。结论：修改</a:t>
            </a:r>
          </a:p>
          <a:p>
            <a:pPr lvl="3">
              <a:defRPr/>
            </a:pP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报警时，“設備異常狀態”字段是输出字符还是报警码？结论：是输出在此列，输出为报警码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每隔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10s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产生一次，例如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A1,22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个工序，每天将产生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万个文件，可能影响系统性能。建议参考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波峰焊的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模式，对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合并处理。结论：会和厂商讨论</a:t>
            </a:r>
          </a:p>
          <a:p>
            <a:pPr lvl="2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报警产生时，输出的是报警字符还是报警码？结论：报警码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超声波可以输出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超声波没有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输出，需要写程序从串口读取，所以会增加一个外接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RS232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模块来转换数据。</a:t>
            </a:r>
          </a:p>
          <a:p>
            <a:pPr lvl="2">
              <a:defRPr/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一直联系不上厂商，稍后再更新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系统功能调整，进度预计延误一周</a:t>
            </a:r>
            <a:endParaRPr lang="en-US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A01/A07/T01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设备列表，组织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设备采购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群电采购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已到厂，进行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Hyper-V Server 2019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环境安装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2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830168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 </a:t>
            </a:r>
            <a:r>
              <a:rPr lang="en-US" altLang="zh-CN" dirty="0" smtClean="0"/>
              <a:t>(2020-10-23)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2020-10-23</a:t>
            </a:r>
            <a:endParaRPr lang="en-US" altLang="zh-CN" sz="1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目前所有设备所需的基础数据都已经由厂商提供了文档说明。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尚有部分接口形式说明和详细状态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报警信息需要补充。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接口连接进行数据采集。</a:t>
            </a: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波峰焊：有提供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，但是还需要进行重新整理更新，还需要增加设备状态和报警信息。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刮板机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复判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/ICT/ACT/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抓取机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组装段：等待提供正式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已经提供，但是缺少报警信息。</a:t>
            </a:r>
          </a:p>
          <a:p>
            <a:pPr lvl="2">
              <a:defRPr/>
            </a:pP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BurnIn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FinalTest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Modbus TCP/Modbus RTU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接口和数据内容。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Mapping: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读取数据，等待厂商提供接口形式和数据内容。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插件机：等待厂商提供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Pre-ATE: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等待确认可行的接口和数据形式</a:t>
            </a:r>
            <a:r>
              <a:rPr lang="zh-CN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系统功能调整，进度正常，计划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10/30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测试环境部署，完成所有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VM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基础环境搭建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48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(2020-10-19)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需求调研 </a:t>
            </a: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2020-10-13 ~ 2020-10-15 @ </a:t>
            </a: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endParaRPr lang="zh-CN" altLang="en-US" sz="1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评估环境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tpm.inventectj.com/QD-Demo/123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现场调研，需求收集</a:t>
            </a: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工控机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Tico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备品管理功能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200" dirty="0" smtClean="0"/>
              <a:t>TPMS</a:t>
            </a:r>
            <a:r>
              <a:rPr lang="zh-CN" altLang="en-US" sz="1200" dirty="0"/>
              <a:t>项目功能范围</a:t>
            </a:r>
            <a:r>
              <a:rPr lang="en-US" altLang="zh-CN" sz="1200" dirty="0"/>
              <a:t>(</a:t>
            </a:r>
            <a:r>
              <a:rPr lang="zh-CN" altLang="en-US" sz="1200" dirty="0"/>
              <a:t>一期交付功能</a:t>
            </a:r>
            <a:r>
              <a:rPr lang="en-US" altLang="zh-CN" sz="1200" dirty="0" smtClean="0"/>
              <a:t>)”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平台需求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(Include &amp; Exclude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3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原则上，以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目前功能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为主，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设备管理，备品管理，移动作业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本地用户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认证；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AMS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设备监控平台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看板</a:t>
            </a:r>
          </a:p>
          <a:p>
            <a:pPr lvl="3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不包含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域用户认证、报警邮件、追加的两个设备看板、设备图片资源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美化</a:t>
            </a:r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项目启动会议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Kickoff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 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”TPMS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全面设备管理系统项目启动会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20201015_v1.pptx”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调研报告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Tico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开发计划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定义主要任务节点里程碑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200" dirty="0" smtClean="0"/>
              <a:t>TPMS</a:t>
            </a:r>
            <a:r>
              <a:rPr lang="zh-CN" altLang="en-US" sz="1200" dirty="0"/>
              <a:t>项目实施计划</a:t>
            </a:r>
            <a:r>
              <a:rPr lang="en-US" altLang="zh-CN" sz="1200" dirty="0"/>
              <a:t>(</a:t>
            </a:r>
            <a:r>
              <a:rPr lang="zh-CN" altLang="en-US" sz="1200" dirty="0"/>
              <a:t>一期</a:t>
            </a:r>
            <a:r>
              <a:rPr lang="en-US" altLang="zh-CN" sz="1200" dirty="0" smtClean="0"/>
              <a:t>)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 lvl="2"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确定项目团队主要成员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项目组织</a:t>
            </a:r>
            <a:r>
              <a:rPr lang="zh-CN" altLang="en-US" sz="1200" dirty="0"/>
              <a:t>结构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>
              <a:defRPr/>
            </a:pP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90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8481553" cy="480003"/>
          </a:xfrm>
        </p:spPr>
        <p:txBody>
          <a:bodyPr/>
          <a:lstStyle/>
          <a:p>
            <a:r>
              <a:rPr lang="zh-CN" altLang="en-US" dirty="0" smtClean="0"/>
              <a:t>项目进度 </a:t>
            </a:r>
            <a:r>
              <a:rPr lang="en-US" altLang="zh-CN" dirty="0" smtClean="0"/>
              <a:t>– TPMS for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Power(2020-11-12)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92181"/>
              </p:ext>
            </p:extLst>
          </p:nvPr>
        </p:nvGraphicFramePr>
        <p:xfrm>
          <a:off x="180000" y="648000"/>
          <a:ext cx="11780352" cy="537019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90048"/>
                <a:gridCol w="990600"/>
                <a:gridCol w="990600"/>
                <a:gridCol w="527050"/>
                <a:gridCol w="1214438"/>
                <a:gridCol w="5567616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任务名称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计划日期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实际日期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进度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项目启动会议，确定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评估需求范围，确定项目成员，交付时程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规格确认，系统调整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郭志男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褚弢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项目功能调整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整合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褚弢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系统功能整合测试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服务器进厂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Plan-A: Server x2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Plan-B: Server x1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群电启动临时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Server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采购计划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数据收集模板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整理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A01/A07/T01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设备列表，组织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产线数据收集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上线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系统安装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基础环境搭建，暂时采用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Hyper-V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方案，下一阶段评估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VMWare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方案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杨昌霖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设备接入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收集三条线主要设备信息，定义采集数据格式要求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设备资料提供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主要设备数据接口已确认，仍有需要澄清的问题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80%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FA/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锡炉记录数据格式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内容需要再和设备厂商沟通，确定调整方案</a:t>
                      </a:r>
                      <a:endParaRPr lang="en-US" altLang="zh-CN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锡炉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 –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时间间隔、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A7 –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写文件延期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倒叙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模组采购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模块、设备采购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现场布线施工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弱电施工完成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11/12:A01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最早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29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日休息、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A07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最早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28</a:t>
                      </a:r>
                      <a:r>
                        <a:rPr lang="zh-CN" altLang="zh-CN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日休息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，设备修改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79999" y="648000"/>
            <a:ext cx="7989966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设备采购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设备数采现场施工，数据接口逐一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进度参考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TW" altLang="en-US" sz="1600" dirty="0"/>
              <a:t>英業達硬體安裝進度</a:t>
            </a:r>
            <a:r>
              <a:rPr lang="en-US" altLang="zh-TW" sz="1600" dirty="0"/>
              <a:t>1112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 Agent</a:t>
            </a:r>
            <a: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架構優化，再此基礎上完成了組裝、錫爐、</a:t>
            </a: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、插件機、超音波文件共享監控，以及超音波</a:t>
            </a: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RS232</a:t>
            </a:r>
            <a: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轉</a:t>
            </a: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方式設備監控，移載機</a:t>
            </a:r>
            <a:r>
              <a:rPr lang="en-US" altLang="zh-TW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TW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方式監</a:t>
            </a:r>
            <a:r>
              <a:rPr lang="zh-TW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</a:t>
            </a:r>
            <a:endParaRPr lang="en-US" altLang="zh-TW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设备主要接入方式及风险等级</a:t>
            </a:r>
            <a:endParaRPr lang="en-US" altLang="zh-TW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fontAlgn="b">
              <a:defRPr/>
            </a:pP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PLC/MQTT 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资源表，数据位置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数据定义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2" fontAlgn="b"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Log/Share Folder –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文件数量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文件内容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zh-CN" sz="12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继续进行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系统功能调整，系统整合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调整设备状态定义，移除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OEE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计算相关内容，只保留设备稼动率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(AE)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指标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OEE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还是在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</a:t>
            </a:r>
            <a:endParaRPr lang="en-US" altLang="zh-CN" sz="1200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</a:t>
            </a:r>
            <a:r>
              <a:rPr lang="en-US" altLang="zh-TW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MS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平臺、</a:t>
            </a:r>
            <a:r>
              <a:rPr lang="en-US" altLang="zh-TW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TV </a:t>
            </a:r>
            <a:r>
              <a:rPr lang="en-US" altLang="zh-TW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kanban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架構優化</a:t>
            </a:r>
            <a:endParaRPr lang="en-US" altLang="zh-TW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搭建各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服務器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dimm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hdd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nic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資源監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板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設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備實時狀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態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整合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1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第二批支援人员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11/17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进厂，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Plan-B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方案现场部署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继续设备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数采现场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施工，数据接口验证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厂商沟通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接入程序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开发现场调试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培训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79" y="811050"/>
            <a:ext cx="3810000" cy="2266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79" y="3235069"/>
            <a:ext cx="3810000" cy="27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256293" cy="480003"/>
          </a:xfrm>
        </p:spPr>
        <p:txBody>
          <a:bodyPr/>
          <a:lstStyle/>
          <a:p>
            <a:r>
              <a:rPr lang="zh-TW" altLang="en-US" dirty="0"/>
              <a:t>英業達硬體安裝進度</a:t>
            </a:r>
            <a:r>
              <a:rPr lang="en-US" altLang="zh-TW" dirty="0"/>
              <a:t>1112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66938"/>
              </p:ext>
            </p:extLst>
          </p:nvPr>
        </p:nvGraphicFramePr>
        <p:xfrm>
          <a:off x="203233" y="746506"/>
          <a:ext cx="11654150" cy="566928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329010"/>
                <a:gridCol w="902683"/>
                <a:gridCol w="786007"/>
                <a:gridCol w="740346"/>
                <a:gridCol w="1661837"/>
                <a:gridCol w="3234267"/>
              </a:tblGrid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任务名称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计划日期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实际日期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进度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负责人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备注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现场改造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讨论加装网点、电源的位置（</a:t>
                      </a:r>
                      <a:r>
                        <a:rPr lang="en-US" sz="1200" b="0" dirty="0">
                          <a:effectLst/>
                        </a:rPr>
                        <a:t>PLC</a:t>
                      </a:r>
                      <a:r>
                        <a:rPr lang="zh-CN" sz="1200" b="0" dirty="0">
                          <a:effectLst/>
                        </a:rPr>
                        <a:t>网关位置）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2020/11/10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r>
                        <a:rPr lang="zh-CN" sz="1200">
                          <a:effectLst/>
                        </a:rPr>
                        <a:t>月</a:t>
                      </a: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zh-CN" sz="1200">
                          <a:effectLst/>
                        </a:rPr>
                        <a:t>日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林正义</a:t>
                      </a:r>
                      <a:r>
                        <a:rPr lang="en-US" sz="1200">
                          <a:effectLst/>
                        </a:rPr>
                        <a:t>\</a:t>
                      </a:r>
                      <a:r>
                        <a:rPr lang="zh-CN" sz="1200">
                          <a:effectLst/>
                        </a:rPr>
                        <a:t>刘智军</a:t>
                      </a:r>
                      <a:r>
                        <a:rPr lang="en-US" sz="1200">
                          <a:effectLst/>
                        </a:rPr>
                        <a:t>\</a:t>
                      </a:r>
                      <a:r>
                        <a:rPr lang="zh-CN" sz="1200">
                          <a:effectLst/>
                        </a:rPr>
                        <a:t>英业达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施工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2020/11/15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刘智军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A01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44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选择一台设备安装</a:t>
                      </a:r>
                      <a:r>
                        <a:rPr lang="en-US" sz="1200" b="0" dirty="0">
                          <a:effectLst/>
                        </a:rPr>
                        <a:t>PLC </a:t>
                      </a:r>
                      <a:r>
                        <a:rPr lang="en-US" sz="1200" b="0" dirty="0" err="1">
                          <a:effectLst/>
                        </a:rPr>
                        <a:t>modbus</a:t>
                      </a:r>
                      <a:r>
                        <a:rPr lang="en-US" sz="1200" b="0" dirty="0">
                          <a:effectLst/>
                        </a:rPr>
                        <a:t> TCP </a:t>
                      </a:r>
                      <a:r>
                        <a:rPr lang="zh-CN" sz="1200" b="0" dirty="0">
                          <a:effectLst/>
                        </a:rPr>
                        <a:t>模块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2020/11/9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r>
                        <a:rPr lang="zh-CN" sz="1200" dirty="0">
                          <a:effectLst/>
                        </a:rPr>
                        <a:t>月</a:t>
                      </a:r>
                      <a:r>
                        <a:rPr lang="en-US" sz="1200" dirty="0">
                          <a:effectLst/>
                        </a:rPr>
                        <a:t>11</a:t>
                      </a:r>
                      <a:r>
                        <a:rPr lang="zh-CN" sz="1200" dirty="0">
                          <a:effectLst/>
                        </a:rPr>
                        <a:t>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王勇甜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trike="sngStrike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Calibri" panose="020F0502020204030204" pitchFamily="34" charset="0"/>
                        </a:rPr>
                        <a:t>11/12:A01</a:t>
                      </a:r>
                      <a:r>
                        <a:rPr lang="zh-CN" altLang="zh-CN" sz="1200" strike="sngStrike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最早</a:t>
                      </a:r>
                      <a:r>
                        <a:rPr lang="en-US" altLang="zh-CN" sz="1200" strike="sngStrike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29</a:t>
                      </a:r>
                      <a:r>
                        <a:rPr lang="zh-CN" altLang="zh-CN" sz="1200" strike="sngStrike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日休息、</a:t>
                      </a:r>
                      <a:r>
                        <a:rPr lang="en-US" altLang="zh-CN" sz="1200" strike="sngStrike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A07</a:t>
                      </a:r>
                      <a:r>
                        <a:rPr lang="zh-CN" altLang="zh-CN" sz="1200" strike="sngStrike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最早</a:t>
                      </a:r>
                      <a:r>
                        <a:rPr lang="en-US" altLang="zh-CN" sz="1200" strike="sngStrike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28</a:t>
                      </a:r>
                      <a:r>
                        <a:rPr lang="zh-CN" altLang="zh-CN" sz="1200" strike="sngStrike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日休息</a:t>
                      </a:r>
                      <a:endParaRPr lang="zh-CN" altLang="en-US" sz="1200" strike="sngStrike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11/12:A01</a:t>
                      </a:r>
                      <a:r>
                        <a:rPr lang="zh-CN" sz="1200" dirty="0">
                          <a:effectLst/>
                        </a:rPr>
                        <a:t>在生产，无法安装，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r>
                        <a:rPr lang="zh-CN" sz="1200" dirty="0">
                          <a:solidFill>
                            <a:srgbClr val="FF0000"/>
                          </a:solidFill>
                          <a:effectLst/>
                        </a:rPr>
                        <a:t>日会停线一次，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r>
                        <a:rPr lang="zh-CN" sz="1200" dirty="0">
                          <a:solidFill>
                            <a:srgbClr val="FF0000"/>
                          </a:solidFill>
                          <a:effectLst/>
                        </a:rPr>
                        <a:t>楼在安装新设备有一台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PLC</a:t>
                      </a:r>
                      <a:r>
                        <a:rPr lang="zh-CN" sz="1200" dirty="0">
                          <a:solidFill>
                            <a:srgbClr val="FF0000"/>
                          </a:solidFill>
                          <a:effectLst/>
                        </a:rPr>
                        <a:t>可以试验</a:t>
                      </a:r>
                      <a:r>
                        <a:rPr lang="zh-CN" sz="1200" dirty="0">
                          <a:effectLst/>
                        </a:rPr>
                        <a:t>。预定</a:t>
                      </a:r>
                      <a:r>
                        <a:rPr lang="en-US" sz="1200" dirty="0">
                          <a:effectLst/>
                        </a:rPr>
                        <a:t>11/12</a:t>
                      </a:r>
                      <a:r>
                        <a:rPr lang="zh-CN" sz="1200" dirty="0">
                          <a:effectLst/>
                        </a:rPr>
                        <a:t>，在线上安装测试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验证读取资源效果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2020/11/10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r>
                        <a:rPr lang="zh-CN" sz="1200" dirty="0">
                          <a:effectLst/>
                        </a:rPr>
                        <a:t>月</a:t>
                      </a:r>
                      <a:r>
                        <a:rPr lang="en-US" sz="1200" dirty="0">
                          <a:effectLst/>
                        </a:rPr>
                        <a:t>12</a:t>
                      </a:r>
                      <a:r>
                        <a:rPr lang="zh-CN" sz="1200" dirty="0">
                          <a:effectLst/>
                        </a:rPr>
                        <a:t>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李伟根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使用</a:t>
                      </a:r>
                      <a:r>
                        <a:rPr lang="en-US" sz="1200" dirty="0">
                          <a:effectLst/>
                        </a:rPr>
                        <a:t>MC</a:t>
                      </a:r>
                      <a:r>
                        <a:rPr lang="zh-CN" sz="1200" dirty="0">
                          <a:effectLst/>
                        </a:rPr>
                        <a:t>协议连接，成功读取点位信息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其余设备安装</a:t>
                      </a:r>
                      <a:r>
                        <a:rPr lang="en-US" sz="1200" b="0" dirty="0">
                          <a:effectLst/>
                        </a:rPr>
                        <a:t>PLC </a:t>
                      </a:r>
                      <a:r>
                        <a:rPr lang="en-US" sz="1200" b="0" dirty="0" err="1">
                          <a:effectLst/>
                        </a:rPr>
                        <a:t>modbus</a:t>
                      </a:r>
                      <a:r>
                        <a:rPr lang="en-US" sz="1200" b="0" dirty="0">
                          <a:effectLst/>
                        </a:rPr>
                        <a:t> TCP </a:t>
                      </a:r>
                      <a:r>
                        <a:rPr lang="zh-CN" sz="1200" b="0" dirty="0">
                          <a:effectLst/>
                        </a:rPr>
                        <a:t>模块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2020/11/12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王勇甜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验证其他厂商读取资源效果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2020/11/13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李伟根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完成数据上传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2020/11/18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李伟根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A07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讨论手动</a:t>
                      </a:r>
                      <a:r>
                        <a:rPr lang="en-US" sz="1200" b="0" dirty="0">
                          <a:effectLst/>
                        </a:rPr>
                        <a:t>BURNIN</a:t>
                      </a:r>
                      <a:r>
                        <a:rPr lang="zh-CN" sz="1200" b="0" dirty="0">
                          <a:effectLst/>
                        </a:rPr>
                        <a:t>加装</a:t>
                      </a:r>
                      <a:r>
                        <a:rPr lang="en-US" sz="1200" b="0" dirty="0">
                          <a:effectLst/>
                        </a:rPr>
                        <a:t>RS485-NET</a:t>
                      </a:r>
                      <a:r>
                        <a:rPr lang="zh-CN" sz="1200" b="0" dirty="0">
                          <a:effectLst/>
                        </a:rPr>
                        <a:t>、电源的位置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2020/11/10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r>
                        <a:rPr lang="zh-CN" sz="1200" dirty="0">
                          <a:effectLst/>
                        </a:rPr>
                        <a:t>月</a:t>
                      </a:r>
                      <a:r>
                        <a:rPr lang="en-US" sz="1200" dirty="0">
                          <a:effectLst/>
                        </a:rPr>
                        <a:t>10</a:t>
                      </a:r>
                      <a:r>
                        <a:rPr lang="zh-CN" sz="1200" dirty="0">
                          <a:effectLst/>
                        </a:rPr>
                        <a:t>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吴智伟</a:t>
                      </a:r>
                      <a:r>
                        <a:rPr lang="en-US" sz="1200" dirty="0">
                          <a:effectLst/>
                        </a:rPr>
                        <a:t>\</a:t>
                      </a:r>
                      <a:r>
                        <a:rPr lang="zh-CN" sz="1200" dirty="0">
                          <a:effectLst/>
                        </a:rPr>
                        <a:t>刘智军</a:t>
                      </a:r>
                      <a:r>
                        <a:rPr lang="en-US" sz="1200" dirty="0">
                          <a:effectLst/>
                        </a:rPr>
                        <a:t>\</a:t>
                      </a:r>
                      <a:r>
                        <a:rPr lang="zh-CN" sz="1200" dirty="0">
                          <a:effectLst/>
                        </a:rPr>
                        <a:t>英业达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选择一台手动</a:t>
                      </a:r>
                      <a:r>
                        <a:rPr lang="en-US" sz="1200" b="0" dirty="0">
                          <a:effectLst/>
                        </a:rPr>
                        <a:t>BURNIN</a:t>
                      </a:r>
                      <a:r>
                        <a:rPr lang="zh-CN" sz="1200" b="0" dirty="0">
                          <a:effectLst/>
                        </a:rPr>
                        <a:t>安装</a:t>
                      </a:r>
                      <a:r>
                        <a:rPr lang="en-US" sz="1200" b="0" dirty="0">
                          <a:effectLst/>
                        </a:rPr>
                        <a:t>PLC RS485-NET </a:t>
                      </a:r>
                      <a:r>
                        <a:rPr lang="zh-CN" sz="1200" b="0" dirty="0">
                          <a:effectLst/>
                        </a:rPr>
                        <a:t>模块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2020/11/11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王勇甜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预定</a:t>
                      </a:r>
                      <a:r>
                        <a:rPr lang="en-US" sz="1200" dirty="0">
                          <a:effectLst/>
                        </a:rPr>
                        <a:t>11/12</a:t>
                      </a:r>
                      <a:r>
                        <a:rPr lang="zh-CN" sz="1200" dirty="0">
                          <a:effectLst/>
                        </a:rPr>
                        <a:t>，在线上安装测试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验证读取资源效果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2020/11/12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李伟根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其余设备安装</a:t>
                      </a:r>
                      <a:r>
                        <a:rPr lang="en-US" sz="1200" b="0" dirty="0">
                          <a:effectLst/>
                        </a:rPr>
                        <a:t>PLC </a:t>
                      </a:r>
                      <a:r>
                        <a:rPr lang="en-US" sz="1200" b="0" dirty="0" err="1">
                          <a:effectLst/>
                        </a:rPr>
                        <a:t>modbus</a:t>
                      </a:r>
                      <a:r>
                        <a:rPr lang="en-US" sz="1200" b="0" dirty="0">
                          <a:effectLst/>
                        </a:rPr>
                        <a:t> TCP </a:t>
                      </a:r>
                      <a:r>
                        <a:rPr lang="zh-CN" sz="1200" b="0" dirty="0">
                          <a:effectLst/>
                        </a:rPr>
                        <a:t>模块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2020/11/15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王勇甜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验证其他厂商读取资源效果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2020/11/16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李伟根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完成数据上传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2020/11/18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李伟根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T01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选择前中后各一台设备验证读取资源效果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2020/11/11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李伟根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前段、中段、后段数据通路打通，</a:t>
                      </a:r>
                      <a:r>
                        <a:rPr lang="en-US" sz="1200" dirty="0">
                          <a:effectLst/>
                        </a:rPr>
                        <a:t>PLC</a:t>
                      </a:r>
                      <a:r>
                        <a:rPr lang="zh-CN" sz="1200" dirty="0">
                          <a:effectLst/>
                        </a:rPr>
                        <a:t>网关可以读取前段、中段、后段设备资源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讨论后段新增加网口模块，加装网点、电源的位置（</a:t>
                      </a:r>
                      <a:r>
                        <a:rPr lang="en-US" sz="1200" b="0" dirty="0">
                          <a:effectLst/>
                        </a:rPr>
                        <a:t>PLC</a:t>
                      </a:r>
                      <a:r>
                        <a:rPr lang="zh-CN" sz="1200" b="0" dirty="0">
                          <a:effectLst/>
                        </a:rPr>
                        <a:t>网关位置）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2020/11/11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r>
                        <a:rPr lang="zh-CN" sz="1200" dirty="0">
                          <a:effectLst/>
                        </a:rPr>
                        <a:t>月</a:t>
                      </a:r>
                      <a:r>
                        <a:rPr lang="en-US" sz="1200" dirty="0">
                          <a:effectLst/>
                        </a:rPr>
                        <a:t>10</a:t>
                      </a:r>
                      <a:r>
                        <a:rPr lang="zh-CN" sz="1200" dirty="0">
                          <a:effectLst/>
                        </a:rPr>
                        <a:t>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林正义</a:t>
                      </a:r>
                      <a:r>
                        <a:rPr lang="en-US" sz="1200" dirty="0">
                          <a:effectLst/>
                        </a:rPr>
                        <a:t>\</a:t>
                      </a:r>
                      <a:r>
                        <a:rPr lang="zh-CN" sz="1200" dirty="0">
                          <a:effectLst/>
                        </a:rPr>
                        <a:t>刘智军</a:t>
                      </a:r>
                      <a:r>
                        <a:rPr lang="en-US" sz="1200" dirty="0">
                          <a:effectLst/>
                        </a:rPr>
                        <a:t>\</a:t>
                      </a:r>
                      <a:r>
                        <a:rPr lang="zh-CN" sz="1200" dirty="0">
                          <a:effectLst/>
                        </a:rPr>
                        <a:t>英业达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验证其他设备读取资源效果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2020/11/15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r>
                        <a:rPr lang="zh-CN" sz="1200">
                          <a:effectLst/>
                        </a:rPr>
                        <a:t>月</a:t>
                      </a:r>
                      <a:r>
                        <a:rPr lang="en-US" sz="1200">
                          <a:effectLst/>
                        </a:rPr>
                        <a:t>12</a:t>
                      </a:r>
                      <a:r>
                        <a:rPr lang="zh-CN" sz="1200">
                          <a:effectLst/>
                        </a:rPr>
                        <a:t>日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李伟根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完成数据上传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2020/11/18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李伟根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A01\A07~A12 </a:t>
                      </a:r>
                      <a:r>
                        <a:rPr lang="zh-CN" sz="1200" b="1" dirty="0">
                          <a:effectLst/>
                        </a:rPr>
                        <a:t>超音波</a:t>
                      </a:r>
                      <a:endParaRPr lang="zh-CN" sz="12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44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 </a:t>
                      </a:r>
                      <a:r>
                        <a:rPr lang="zh-CN" sz="1200" b="0" dirty="0">
                          <a:effectLst/>
                        </a:rPr>
                        <a:t>检查是否可联网，是否需要安装</a:t>
                      </a:r>
                      <a:r>
                        <a:rPr lang="en-US" sz="1200" b="0" dirty="0">
                          <a:effectLst/>
                        </a:rPr>
                        <a:t>RS232-NET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2020/11/10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90%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吴智伟</a:t>
                      </a:r>
                      <a:r>
                        <a:rPr lang="en-US" sz="1200" dirty="0">
                          <a:effectLst/>
                        </a:rPr>
                        <a:t>\</a:t>
                      </a:r>
                      <a:r>
                        <a:rPr lang="zh-CN" sz="1200" dirty="0">
                          <a:effectLst/>
                        </a:rPr>
                        <a:t>李伟根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A01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>
                          <a:effectLst/>
                        </a:rPr>
                        <a:t>A07~A12</a:t>
                      </a:r>
                      <a:r>
                        <a:rPr lang="zh-CN" sz="1200" dirty="0">
                          <a:effectLst/>
                        </a:rPr>
                        <a:t>网点已有，</a:t>
                      </a:r>
                      <a:r>
                        <a:rPr lang="en-US" sz="1200" dirty="0">
                          <a:effectLst/>
                        </a:rPr>
                        <a:t>A07~A12</a:t>
                      </a:r>
                      <a:r>
                        <a:rPr lang="zh-CN" sz="1200" dirty="0">
                          <a:effectLst/>
                        </a:rPr>
                        <a:t>工控机已有。</a:t>
                      </a:r>
                      <a:r>
                        <a:rPr lang="zh-CN" sz="1200" dirty="0">
                          <a:solidFill>
                            <a:srgbClr val="FF0000"/>
                          </a:solidFill>
                          <a:effectLst/>
                        </a:rPr>
                        <a:t>计划把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A01</a:t>
                      </a:r>
                      <a:r>
                        <a:rPr lang="zh-CN" sz="1200" dirty="0">
                          <a:solidFill>
                            <a:srgbClr val="FF0000"/>
                          </a:solidFill>
                          <a:effectLst/>
                        </a:rPr>
                        <a:t>和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A02</a:t>
                      </a:r>
                      <a:r>
                        <a:rPr lang="zh-CN" sz="1200" dirty="0">
                          <a:solidFill>
                            <a:srgbClr val="FF0000"/>
                          </a:solidFill>
                          <a:effectLst/>
                        </a:rPr>
                        <a:t>调换。无需安装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RS232-NET</a:t>
                      </a:r>
                      <a:r>
                        <a:rPr lang="zh-CN" sz="1200" dirty="0">
                          <a:solidFill>
                            <a:srgbClr val="FF0000"/>
                          </a:solidFill>
                          <a:effectLst/>
                        </a:rPr>
                        <a:t>。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543808" cy="480003"/>
          </a:xfrm>
        </p:spPr>
        <p:txBody>
          <a:bodyPr/>
          <a:lstStyle/>
          <a:p>
            <a:r>
              <a:rPr lang="en-US" altLang="zh-CN" dirty="0" smtClean="0"/>
              <a:t>TPMS </a:t>
            </a:r>
            <a:r>
              <a:rPr lang="zh-CN" altLang="en-US" dirty="0" smtClean="0"/>
              <a:t>设备接入计划</a:t>
            </a:r>
            <a:r>
              <a:rPr lang="en-US" altLang="zh-CN" dirty="0" smtClean="0"/>
              <a:t>(Draft)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33203"/>
              </p:ext>
            </p:extLst>
          </p:nvPr>
        </p:nvGraphicFramePr>
        <p:xfrm>
          <a:off x="203233" y="831712"/>
          <a:ext cx="11564697" cy="475488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329010"/>
                <a:gridCol w="902683"/>
                <a:gridCol w="786007"/>
                <a:gridCol w="740346"/>
                <a:gridCol w="959833"/>
                <a:gridCol w="3846818"/>
              </a:tblGrid>
              <a:tr h="647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任务名称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计划日期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实际日期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进度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负责人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备注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7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</a:rPr>
                        <a:t>TPMS</a:t>
                      </a:r>
                      <a:r>
                        <a:rPr lang="zh-CN" altLang="en-US" sz="1200" dirty="0" smtClean="0">
                          <a:effectLst/>
                        </a:rPr>
                        <a:t>系统部署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</a:t>
                      </a:r>
                      <a:r>
                        <a:rPr lang="zh-CN" altLang="en-US" sz="1200" b="0" dirty="0" smtClean="0">
                          <a:effectLst/>
                        </a:rPr>
                        <a:t>基础平台 </a:t>
                      </a:r>
                      <a:r>
                        <a:rPr lang="en-US" altLang="zh-CN" sz="1200" b="0" dirty="0" smtClean="0">
                          <a:effectLst/>
                        </a:rPr>
                        <a:t>(Hyper-V &amp; 3 VMs)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2020-11-20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刘智军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 </a:t>
                      </a:r>
                      <a:r>
                        <a:rPr lang="zh-CN" altLang="en-US" sz="1200" b="0" baseline="0" dirty="0" smtClean="0">
                          <a:effectLst/>
                        </a:rPr>
                        <a:t>系统部署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(</a:t>
                      </a:r>
                      <a:r>
                        <a:rPr lang="zh-CN" altLang="en-US" sz="1200" b="0" baseline="0" dirty="0" smtClean="0">
                          <a:effectLst/>
                        </a:rPr>
                        <a:t>设备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/</a:t>
                      </a:r>
                      <a:r>
                        <a:rPr lang="zh-CN" altLang="en-US" sz="1200" b="0" baseline="0" dirty="0" smtClean="0">
                          <a:effectLst/>
                        </a:rPr>
                        <a:t>备品管理，设备监控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/TV</a:t>
                      </a:r>
                      <a:r>
                        <a:rPr lang="zh-CN" altLang="en-US" sz="1200" b="0" baseline="0" dirty="0" smtClean="0">
                          <a:effectLst/>
                        </a:rPr>
                        <a:t>看板等</a:t>
                      </a:r>
                      <a:r>
                        <a:rPr lang="en-US" altLang="zh-CN" sz="1200" b="0" baseline="0" dirty="0" smtClean="0">
                          <a:effectLst/>
                        </a:rPr>
                        <a:t>)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2020-11-20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</a:rPr>
                        <a:t>A01/A07~A12</a:t>
                      </a:r>
                      <a:r>
                        <a:rPr lang="zh-CN" altLang="en-US" sz="1200" dirty="0" smtClean="0">
                          <a:effectLst/>
                        </a:rPr>
                        <a:t>主要设备接入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插件机 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</a:rPr>
                        <a:t>朱令</a:t>
                      </a:r>
                      <a:r>
                        <a:rPr lang="en-US" altLang="zh-CN" sz="1200" smtClean="0">
                          <a:effectLst/>
                        </a:rPr>
                        <a:t>/</a:t>
                      </a:r>
                      <a:r>
                        <a:rPr lang="zh-CN" altLang="en-US" sz="120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波峰焊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文件内容问题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AOI</a:t>
                      </a: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</a:rPr>
                        <a:t>朱令</a:t>
                      </a:r>
                      <a:r>
                        <a:rPr lang="en-US" altLang="zh-CN" sz="1200" smtClean="0">
                          <a:effectLst/>
                        </a:rPr>
                        <a:t>/</a:t>
                      </a:r>
                      <a:r>
                        <a:rPr lang="zh-CN" altLang="en-US" sz="120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组装</a:t>
                      </a:r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文件数量问题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超音波焊接</a:t>
                      </a:r>
                      <a:r>
                        <a:rPr lang="en-US" altLang="zh-CN" sz="12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(Log)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2020-11-27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A01/A02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设备互换，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Pre-Test(Log?)</a:t>
                      </a:r>
                      <a:endParaRPr lang="zh-CN" sz="1200" b="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2020-12-03</a:t>
                      </a:r>
                      <a:endParaRPr 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朱令</a:t>
                      </a:r>
                      <a:r>
                        <a:rPr lang="en-US" altLang="zh-CN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王磊</a:t>
                      </a:r>
                      <a:endParaRPr lang="zh-CN" alt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未收到信息</a:t>
                      </a:r>
                      <a:endParaRPr 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endParaRPr lang="zh-CN" sz="1200" b="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alt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ICT </a:t>
                      </a:r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2020-12-03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Calibri" panose="020F0502020204030204" pitchFamily="34" charset="0"/>
                        </a:rPr>
                        <a:t>11/12:A01</a:t>
                      </a:r>
                      <a:r>
                        <a:rPr lang="zh-CN" altLang="zh-CN" sz="1200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最早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29</a:t>
                      </a:r>
                      <a:r>
                        <a:rPr lang="zh-CN" altLang="zh-CN" sz="1200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日休息、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A07</a:t>
                      </a:r>
                      <a:r>
                        <a:rPr lang="zh-CN" altLang="zh-CN" sz="1200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最早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28</a:t>
                      </a:r>
                      <a:r>
                        <a:rPr lang="zh-CN" altLang="zh-CN" sz="1200" dirty="0" smtClean="0">
                          <a:solidFill>
                            <a:srgbClr val="FF0000"/>
                          </a:solidFill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日休息</a:t>
                      </a:r>
                      <a:endParaRPr lang="en-US" altLang="zh-CN" sz="1200" dirty="0" smtClean="0">
                        <a:solidFill>
                          <a:srgbClr val="FF0000"/>
                        </a:solidFill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评估换线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保养</a:t>
                      </a:r>
                      <a:r>
                        <a:rPr lang="en-US" altLang="zh-CN" sz="1200" dirty="0" smtClean="0"/>
                        <a:t>Buffer</a:t>
                      </a:r>
                      <a:r>
                        <a:rPr lang="zh-CN" altLang="en-US" sz="1200" dirty="0" smtClean="0"/>
                        <a:t>，及</a:t>
                      </a:r>
                      <a:r>
                        <a:rPr lang="en-US" altLang="zh-CN" sz="1200" dirty="0" smtClean="0"/>
                        <a:t>11/20</a:t>
                      </a:r>
                      <a:r>
                        <a:rPr lang="zh-CN" altLang="en-US" sz="1200" dirty="0" smtClean="0"/>
                        <a:t>停线计划</a:t>
                      </a: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ACT</a:t>
                      </a:r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2020-12-03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设备改造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b="0" kern="120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自动</a:t>
                      </a:r>
                      <a:r>
                        <a:rPr lang="en-US" altLang="zh-CN" sz="1200" b="0" kern="120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Burnin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 – A01</a:t>
                      </a:r>
                      <a:endParaRPr lang="zh-CN" sz="1200" b="0" kern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2020-12-03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</a:rPr>
                        <a:t>朱令</a:t>
                      </a:r>
                      <a:r>
                        <a:rPr lang="en-US" altLang="zh-CN" sz="1200" smtClean="0">
                          <a:effectLst/>
                        </a:rPr>
                        <a:t>/</a:t>
                      </a:r>
                      <a:r>
                        <a:rPr lang="zh-CN" altLang="en-US" sz="120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11/13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b="0" kern="120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手工</a:t>
                      </a:r>
                      <a:r>
                        <a:rPr lang="en-US" altLang="zh-CN" sz="1200" b="0" kern="1200" dirty="0" err="1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Burnin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 – A07</a:t>
                      </a:r>
                      <a:endParaRPr lang="zh-CN" sz="1200" b="0" kern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2020-12-03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11/13</a:t>
                      </a:r>
                      <a:r>
                        <a:rPr lang="zh-CN" altLang="en-US" sz="12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b="0" kern="120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PDT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kern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2020-12-03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11/13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Mapping</a:t>
                      </a: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2020-12-03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设备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改造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 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再确认当前状况</a:t>
                      </a:r>
                      <a:endParaRPr lang="zh-CN" altLang="zh-CN" sz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</a:rPr>
                        <a:t>T01</a:t>
                      </a:r>
                      <a:r>
                        <a:rPr lang="zh-CN" altLang="en-US" sz="1200" dirty="0" smtClean="0">
                          <a:effectLst/>
                        </a:rPr>
                        <a:t>主要设备接入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前段设备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lang="zh-CN" altLang="en-US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绕线机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(PLC)</a:t>
                      </a:r>
                      <a:endParaRPr lang="zh-CN" sz="12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</a:rPr>
                        <a:t>朱令</a:t>
                      </a:r>
                      <a:r>
                        <a:rPr lang="en-US" altLang="zh-CN" sz="1200" smtClean="0">
                          <a:effectLst/>
                        </a:rPr>
                        <a:t>/</a:t>
                      </a:r>
                      <a:r>
                        <a:rPr lang="zh-CN" altLang="en-US" sz="1200" smtClean="0">
                          <a:effectLst/>
                        </a:rPr>
                        <a:t>王磊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11/12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中段设备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:(PLC)</a:t>
                      </a:r>
                      <a:endParaRPr lang="zh-CN" sz="12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smtClean="0">
                          <a:effectLst/>
                        </a:rPr>
                        <a:t>朱令</a:t>
                      </a:r>
                      <a:r>
                        <a:rPr lang="en-US" altLang="zh-CN" sz="1200" smtClean="0">
                          <a:effectLst/>
                        </a:rPr>
                        <a:t>/</a:t>
                      </a:r>
                      <a:r>
                        <a:rPr lang="zh-CN" altLang="en-US" sz="120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11/12</a:t>
                      </a:r>
                      <a:r>
                        <a:rPr lang="zh-CN" altLang="en-US" sz="12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zh-CN" altLang="en-US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后段设备</a:t>
                      </a:r>
                      <a:r>
                        <a:rPr lang="en-US" altLang="zh-CN" sz="1200" b="0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 (PLC)</a:t>
                      </a:r>
                      <a:endParaRPr lang="zh-CN" sz="12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朱令</a:t>
                      </a:r>
                      <a:r>
                        <a:rPr lang="en-US" altLang="zh-CN" sz="1200" dirty="0" smtClean="0">
                          <a:effectLst/>
                        </a:rPr>
                        <a:t>/</a:t>
                      </a:r>
                      <a:r>
                        <a:rPr lang="zh-CN" altLang="en-US" sz="1200" dirty="0" smtClean="0">
                          <a:effectLst/>
                        </a:rPr>
                        <a:t>王磊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11/12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PLC </a:t>
                      </a:r>
                      <a:r>
                        <a:rPr lang="zh-CN" altLang="en-US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已连通</a:t>
                      </a:r>
                      <a:endParaRPr lang="zh-CN" alt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effectLst/>
                        </a:rPr>
                        <a:t>TPMS</a:t>
                      </a:r>
                      <a:r>
                        <a:rPr lang="zh-CN" altLang="en-US" sz="1200" kern="1200" dirty="0" smtClean="0">
                          <a:effectLst/>
                        </a:rPr>
                        <a:t>系统功能培训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 </a:t>
                      </a:r>
                      <a:r>
                        <a:rPr lang="zh-CN" altLang="en-US" sz="1200" b="0" dirty="0" smtClean="0">
                          <a:effectLst/>
                        </a:rPr>
                        <a:t>设备管理</a:t>
                      </a:r>
                      <a:r>
                        <a:rPr lang="en-US" altLang="zh-CN" sz="1200" b="0" dirty="0" smtClean="0">
                          <a:effectLst/>
                        </a:rPr>
                        <a:t>/</a:t>
                      </a:r>
                      <a:r>
                        <a:rPr lang="zh-CN" altLang="en-US" sz="1200" b="0" dirty="0" smtClean="0">
                          <a:effectLst/>
                        </a:rPr>
                        <a:t>监控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2020-11-23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吴健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37">
                <a:tc>
                  <a:txBody>
                    <a:bodyPr/>
                    <a:lstStyle/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US" altLang="zh-CN" sz="1200" b="0" dirty="0" smtClean="0">
                          <a:effectLst/>
                        </a:rPr>
                        <a:t>TPMS</a:t>
                      </a:r>
                      <a:r>
                        <a:rPr lang="zh-CN" altLang="en-US" sz="1200" b="0" dirty="0" smtClean="0">
                          <a:effectLst/>
                        </a:rPr>
                        <a:t>备品管理</a:t>
                      </a:r>
                      <a:endParaRPr lang="zh-CN" sz="12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2020-11-26</a:t>
                      </a:r>
                      <a:endParaRPr lang="zh-CN" altLang="zh-CN" sz="12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</a:rPr>
                        <a:t>吴健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2879" marR="52879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67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730258" cy="480003"/>
          </a:xfrm>
        </p:spPr>
        <p:txBody>
          <a:bodyPr/>
          <a:lstStyle/>
          <a:p>
            <a:r>
              <a:rPr lang="en-US" altLang="zh-CN" dirty="0" smtClean="0"/>
              <a:t>TPMS</a:t>
            </a:r>
            <a:r>
              <a:rPr lang="zh-CN" altLang="en-US" dirty="0" smtClean="0"/>
              <a:t>项目实施计划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一期</a:t>
            </a:r>
            <a:r>
              <a:rPr lang="en-US" altLang="zh-CN" dirty="0" smtClean="0"/>
              <a:t>) – Update @ 11/12</a:t>
            </a:r>
            <a:endParaRPr lang="zh-CN" altLang="en-US" dirty="0"/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633818" y="1300476"/>
            <a:ext cx="21723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试运</a:t>
            </a: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516096" y="2244988"/>
            <a:ext cx="1245899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2020/10/16</a:t>
            </a:r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auto">
          <a:xfrm>
            <a:off x="4005749" y="1300476"/>
            <a:ext cx="1712418" cy="395288"/>
          </a:xfrm>
          <a:prstGeom prst="homePlate">
            <a:avLst>
              <a:gd name="adj" fmla="val 28149"/>
            </a:avLst>
          </a:prstGeom>
          <a:gradFill flip="none" rotWithShape="1">
            <a:gsLst>
              <a:gs pos="38000">
                <a:srgbClr val="33CC33"/>
              </a:gs>
              <a:gs pos="69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系统安装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9826699" y="1300476"/>
            <a:ext cx="1296000" cy="396875"/>
          </a:xfrm>
          <a:prstGeom prst="homePlate">
            <a:avLst>
              <a:gd name="adj" fmla="val 28300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2246883" y="1300476"/>
            <a:ext cx="1715435" cy="396875"/>
          </a:xfrm>
          <a:prstGeom prst="homePlate">
            <a:avLst>
              <a:gd name="adj" fmla="val 28214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规格</a:t>
            </a:r>
            <a:r>
              <a:rPr kumimoji="0" lang="zh-CN" altLang="en-US" sz="1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确认、</a:t>
            </a: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kumimoji="0" lang="zh-CN" altLang="en-US" sz="1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186748" y="2271125"/>
            <a:ext cx="1089768" cy="2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2020/11/M</a:t>
            </a: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1256711" y="1300476"/>
            <a:ext cx="953832" cy="396875"/>
          </a:xfrm>
          <a:prstGeom prst="homePlate">
            <a:avLst>
              <a:gd name="adj" fmla="val 28136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5717652" y="1300476"/>
            <a:ext cx="1915652" cy="395288"/>
          </a:xfrm>
          <a:prstGeom prst="homePlate">
            <a:avLst>
              <a:gd name="adj" fmla="val 28169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上测试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561050" y="2244988"/>
            <a:ext cx="101862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2020/10/E</a:t>
            </a:r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>
            <a:off x="2219045" y="1498866"/>
            <a:ext cx="7937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11201608" y="1300476"/>
            <a:ext cx="8318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sz="15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>
            <a:off x="5717652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3972574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>
            <a:off x="7599170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094045" y="2256301"/>
            <a:ext cx="978867" cy="24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2020/11/E</a:t>
            </a: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11152185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0676394" y="2220047"/>
            <a:ext cx="1120013" cy="3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2020/12/E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-28050" y="1300476"/>
            <a:ext cx="1664982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523551" y="4130760"/>
            <a:ext cx="1245899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2020/10/16</a:t>
            </a:r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2250395" y="3258569"/>
            <a:ext cx="1711923" cy="396875"/>
          </a:xfrm>
          <a:prstGeom prst="homePlate">
            <a:avLst>
              <a:gd name="adj" fmla="val 28214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规格确认</a:t>
            </a: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4002170" y="3258569"/>
            <a:ext cx="1401209" cy="395288"/>
          </a:xfrm>
          <a:prstGeom prst="homePlate">
            <a:avLst>
              <a:gd name="adj" fmla="val 28187"/>
            </a:avLst>
          </a:prstGeom>
          <a:gradFill flip="none" rotWithShape="1">
            <a:gsLst>
              <a:gs pos="40000">
                <a:srgbClr val="33CC33"/>
              </a:gs>
              <a:gs pos="52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功能开发</a:t>
            </a:r>
            <a:endParaRPr lang="zh-CN" altLang="en-US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97803" y="4185328"/>
            <a:ext cx="11400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2020/10/E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076715" y="4211465"/>
            <a:ext cx="1089768" cy="2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2020/11/E</a:t>
            </a: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1256710" y="3258569"/>
            <a:ext cx="953833" cy="396875"/>
          </a:xfrm>
          <a:prstGeom prst="homePlate">
            <a:avLst>
              <a:gd name="adj" fmla="val 28136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7633817" y="3258569"/>
            <a:ext cx="2172335" cy="395288"/>
          </a:xfrm>
          <a:prstGeom prst="homePlate">
            <a:avLst>
              <a:gd name="adj" fmla="val 28169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试</a:t>
            </a:r>
            <a:r>
              <a:rPr lang="zh-TW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運行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2226500" y="3456959"/>
            <a:ext cx="7937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973251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AutoShape 36"/>
          <p:cNvSpPr>
            <a:spLocks noChangeArrowheads="1"/>
          </p:cNvSpPr>
          <p:nvPr/>
        </p:nvSpPr>
        <p:spPr bwMode="auto">
          <a:xfrm>
            <a:off x="11201608" y="3258569"/>
            <a:ext cx="8318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sz="15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7607619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11160398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10674982" y="4160387"/>
            <a:ext cx="1120013" cy="3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2020/12/E</a:t>
            </a: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117677" y="3234354"/>
            <a:ext cx="1990778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设备接入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7652838" y="1800746"/>
            <a:ext cx="288032" cy="288032"/>
          </a:xfrm>
          <a:prstGeom prst="triangl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>
            <a:off x="7800187" y="2052600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7287544" y="2664139"/>
            <a:ext cx="101862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进厂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2020/11/B</a:t>
            </a:r>
          </a:p>
        </p:txBody>
      </p:sp>
      <p:sp>
        <p:nvSpPr>
          <p:cNvPr id="61" name="等腰三角形 60"/>
          <p:cNvSpPr/>
          <p:nvPr/>
        </p:nvSpPr>
        <p:spPr>
          <a:xfrm>
            <a:off x="6508379" y="1791227"/>
            <a:ext cx="288032" cy="2880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>
            <a:off x="6655728" y="2043081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143084" y="2654620"/>
            <a:ext cx="1196781" cy="44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设备信息收集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2020/11/20</a:t>
            </a:r>
          </a:p>
        </p:txBody>
      </p:sp>
      <p:sp>
        <p:nvSpPr>
          <p:cNvPr id="64" name="等腰三角形 63"/>
          <p:cNvSpPr/>
          <p:nvPr/>
        </p:nvSpPr>
        <p:spPr>
          <a:xfrm>
            <a:off x="3060366" y="3755208"/>
            <a:ext cx="288032" cy="28803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>
            <a:off x="3207715" y="4007062"/>
            <a:ext cx="0" cy="396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2605620" y="4441824"/>
            <a:ext cx="123181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设备</a:t>
            </a:r>
            <a:r>
              <a:rPr lang="zh-CN" altLang="en-US" sz="12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资料提供</a:t>
            </a:r>
            <a:endParaRPr lang="en-US" altLang="zh-CN" sz="12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200" b="1" strike="sngStrik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2020/10/23</a:t>
            </a:r>
          </a:p>
          <a:p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en-US" altLang="zh-CN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10/30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256711" y="728538"/>
          <a:ext cx="10776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12/31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6710" y="5249113"/>
            <a:ext cx="1335570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项目需求范围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项目执行计划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设备接入方式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45546" y="5249113"/>
            <a:ext cx="133557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平台功能调整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采集数据确认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67809" y="5249113"/>
            <a:ext cx="133557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平台整合测试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现场环境部署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采集数据收集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主要设备接入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806787" y="5245705"/>
            <a:ext cx="133557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使用功能调整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设备数据导入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采集数据收集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使用培训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697872" y="5245705"/>
            <a:ext cx="133557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系统验收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AutoShape 36"/>
          <p:cNvSpPr>
            <a:spLocks noChangeArrowheads="1"/>
          </p:cNvSpPr>
          <p:nvPr/>
        </p:nvSpPr>
        <p:spPr bwMode="auto">
          <a:xfrm>
            <a:off x="9826699" y="3258569"/>
            <a:ext cx="1296000" cy="396875"/>
          </a:xfrm>
          <a:prstGeom prst="homePlate">
            <a:avLst>
              <a:gd name="adj" fmla="val 28300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85678" y="6444192"/>
            <a:ext cx="1524006" cy="303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AutoShape 34"/>
          <p:cNvSpPr>
            <a:spLocks noChangeArrowheads="1"/>
          </p:cNvSpPr>
          <p:nvPr/>
        </p:nvSpPr>
        <p:spPr bwMode="auto">
          <a:xfrm>
            <a:off x="5482288" y="3264983"/>
            <a:ext cx="2035291" cy="395288"/>
          </a:xfrm>
          <a:prstGeom prst="homePlate">
            <a:avLst>
              <a:gd name="adj" fmla="val 28169"/>
            </a:avLst>
          </a:prstGeom>
          <a:gradFill flip="none" rotWithShape="1">
            <a:gsLst>
              <a:gs pos="21000">
                <a:srgbClr val="33CC33"/>
              </a:gs>
              <a:gs pos="34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现场布线及设备架设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7156422" y="3819863"/>
            <a:ext cx="288032" cy="28803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7303771" y="4071717"/>
            <a:ext cx="0" cy="396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701676" y="4506479"/>
            <a:ext cx="123181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A01/A07</a:t>
            </a:r>
            <a:r>
              <a:rPr lang="zh-CN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停线改造</a:t>
            </a:r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11/28~29</a:t>
            </a:r>
          </a:p>
        </p:txBody>
      </p:sp>
    </p:spTree>
    <p:extLst>
      <p:ext uri="{BB962C8B-B14F-4D97-AF65-F5344CB8AC3E}">
        <p14:creationId xmlns:p14="http://schemas.microsoft.com/office/powerpoint/2010/main" val="38463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/>
              <a:t>(2020-11-05)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 LOG</a:t>
            </a:r>
            <a:r>
              <a:rPr lang="zh-CN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确认完成，设备商已经修改完程序。</a:t>
            </a: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目前初期的数据收集形式和规格都基本完成，剩余细节待导入验证时逐步确认。</a:t>
            </a: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完成了对应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A1/A7/T1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所有类型设备的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网关采集程序模板，待逐个验证后，即可针对每个设备批量导入。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有关锡炉等设备的工控机网络，已经接入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网，再接入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网时，采用双网卡方案</a:t>
            </a:r>
            <a:endParaRPr lang="zh-CN" altLang="zh-CN" sz="1800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设备接入程序开发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监控模式设计：网络共享、文本及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变更内容、数据解析、数据翻译、数据发送到总线。已在此架构上完成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锡炉监控。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模块采集数据转换接口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设备采购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</a:t>
            </a:r>
            <a:r>
              <a:rPr lang="zh-CN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批设备采购到位，第二批正在进行中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追踪进度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晓东，刚收到一件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联系施工单位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昆山讯能网络系统有限公司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，进行规格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A01/A07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施工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内容没问题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重新规划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内部子网</a:t>
            </a:r>
            <a:endParaRPr lang="zh-CN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后段是否需要施工，及施工方案，下周待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ITC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支援人员到厂确认后再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有变化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整理现场任务，制定执行计划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85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(2020-11-05)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4879110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系统功能调整，系统整合测试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远程访问权限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-VPN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账户开通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产线网络规划为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10.4.91.0~10.4.100.255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，建议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10.4.92.0/24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楼，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10.4.93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为三楼，等等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10.4.100.0/24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段给的为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172.25.57.0/24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defRPr/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设备数采现场施工，数据接口逐一确认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Plan-B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方案环境搭建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继续设备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接入程序开发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41" y="1128439"/>
            <a:ext cx="6998527" cy="48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14189</TotalTime>
  <Words>1965</Words>
  <Application>Microsoft Office PowerPoint</Application>
  <PresentationFormat>宽屏</PresentationFormat>
  <Paragraphs>501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Microsoft JhengHei</vt:lpstr>
      <vt:lpstr>新細明體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Segoe UI Semibold</vt:lpstr>
      <vt:lpstr>Times New Roman</vt:lpstr>
      <vt:lpstr>Wingdings</vt:lpstr>
      <vt:lpstr>Office 主题​​</vt:lpstr>
      <vt:lpstr>长江汽车电子MES系统方案</vt:lpstr>
      <vt:lpstr>项目进度 – TPMS for Chicony Power(2020-11-12)</vt:lpstr>
      <vt:lpstr>项目进度/任务</vt:lpstr>
      <vt:lpstr>英業達硬體安裝進度1112</vt:lpstr>
      <vt:lpstr>TPMS 设备接入计划(Draft)</vt:lpstr>
      <vt:lpstr>TPMS项目实施计划(一期) – Update @ 11/12</vt:lpstr>
      <vt:lpstr>PowerPoint 演示文稿</vt:lpstr>
      <vt:lpstr>项目进度/任务(2020-11-05)</vt:lpstr>
      <vt:lpstr>项目进度/任务(2020-11-05)</vt:lpstr>
      <vt:lpstr>项目进度/任务(2020-10-30)</vt:lpstr>
      <vt:lpstr>项目进度/任务 (2020-10-23)</vt:lpstr>
      <vt:lpstr>项目进度/任务(2020-10-19)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/>
  <cp:lastModifiedBy>Wu.Jian 吳健 ITC</cp:lastModifiedBy>
  <cp:revision>256</cp:revision>
  <cp:lastPrinted>2020-10-14T09:41:16Z</cp:lastPrinted>
  <dcterms:created xsi:type="dcterms:W3CDTF">2020-04-27T01:39:13Z</dcterms:created>
  <dcterms:modified xsi:type="dcterms:W3CDTF">2020-11-15T04:14:08Z</dcterms:modified>
</cp:coreProperties>
</file>