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157" r:id="rId2"/>
    <p:sldId id="1163" r:id="rId3"/>
    <p:sldId id="1164" r:id="rId4"/>
    <p:sldId id="1160" r:id="rId5"/>
    <p:sldId id="1159" r:id="rId6"/>
    <p:sldId id="1175" r:id="rId7"/>
    <p:sldId id="1165" r:id="rId8"/>
    <p:sldId id="1166" r:id="rId9"/>
    <p:sldId id="1167" r:id="rId10"/>
    <p:sldId id="1168" r:id="rId11"/>
    <p:sldId id="1169" r:id="rId12"/>
    <p:sldId id="1170" r:id="rId13"/>
    <p:sldId id="1171" r:id="rId14"/>
    <p:sldId id="1172" r:id="rId15"/>
    <p:sldId id="1173" r:id="rId16"/>
    <p:sldId id="1174" r:id="rId17"/>
    <p:sldId id="78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9FF66"/>
    <a:srgbClr val="33CC33"/>
    <a:srgbClr val="A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08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30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96565-30EA-4E46-93D0-5A6523397ED6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35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4E69FE5-3295-4547-84FE-729A44CE8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0D5E689-BC48-4AA9-8790-5EE45C222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0F40EAF-D9EB-4A24-89C2-736A3240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B8DDFF5-A0B4-4FAD-8C59-2D336198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768BE0-A672-464D-86E4-E7CCD624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9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5932C85-DF1D-41B1-9F44-2473CA75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7DAEB00-266C-40C5-B31F-90A8BC8C7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E969697-20A3-4F05-A72F-09FA7013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212DFD3-2DC8-4E11-9C64-3B762E79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3C26083-B19A-4DEA-8CFF-C58EFDE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0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DE645CEC-7A96-4BE0-BD48-9B2DA4EBF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CEB1F2F-898E-4012-B66C-8827CA6C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7F5E52-1C8D-4BAC-A1DA-7EDEFC88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D9DD687-9122-4891-AFB0-4EEE394C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DCACA15-7DAA-4E12-A2B3-0C2F43BE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6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7914" y="6581135"/>
            <a:ext cx="936122" cy="15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9351775" y="6483789"/>
            <a:ext cx="2344978" cy="274445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ctr" defTabSz="914194"/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Inventec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46"/>
            <a:ext cx="879096" cy="647578"/>
          </a:xfrm>
          <a:prstGeom prst="rect">
            <a:avLst/>
          </a:prstGeom>
        </p:spPr>
      </p:pic>
      <p:sp>
        <p:nvSpPr>
          <p:cNvPr id="6" name="cdtTextBox 11 Id18"/>
          <p:cNvSpPr txBox="1"/>
          <p:nvPr userDrawn="1">
            <p:custDataLst>
              <p:tags r:id="rId1"/>
            </p:custDataLst>
          </p:nvPr>
        </p:nvSpPr>
        <p:spPr>
          <a:xfrm>
            <a:off x="-211914" y="6495682"/>
            <a:ext cx="1323964" cy="195263"/>
          </a:xfrm>
          <a:prstGeom prst="rect">
            <a:avLst/>
          </a:prstGeom>
          <a:noFill/>
        </p:spPr>
        <p:txBody>
          <a:bodyPr wrap="square" lIns="469800" tIns="0" rIns="0" bIns="864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200" noProof="0" dirty="0" smtClean="0">
                <a:solidFill>
                  <a:srgbClr val="000000"/>
                </a:solidFill>
              </a:rPr>
              <a:t>‹#›</a:t>
            </a:fld>
            <a:endParaRPr lang="de-DE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8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 userDrawn="1"/>
        </p:nvSpPr>
        <p:spPr>
          <a:xfrm>
            <a:off x="11707676" y="6479202"/>
            <a:ext cx="396009" cy="284675"/>
          </a:xfrm>
          <a:prstGeom prst="rect">
            <a:avLst/>
          </a:prstGeom>
          <a:noFill/>
        </p:spPr>
        <p:txBody>
          <a:bodyPr wrap="square" lIns="68562" tIns="34281" rIns="68562" bIns="34281" rtlCol="0" anchor="ctr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任意多边形 4"/>
          <p:cNvSpPr/>
          <p:nvPr userDrawn="1"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11707674" y="6449058"/>
            <a:ext cx="396009" cy="343781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B747A57-73FD-4A04-8A54-0D3BA0C5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92C67-6E4D-4AD7-9775-4EBB6C8903A7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0409600-E199-4570-A4AD-58B5A671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C76E19D-B347-4470-9A3F-E3B26C5D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B4246-988D-422F-AC3A-FBA315BEDE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560499" y="333150"/>
            <a:ext cx="1581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100" dirty="0">
                <a:solidFill>
                  <a:schemeClr val="bg1"/>
                </a:solidFill>
              </a:rPr>
              <a:t>I</a:t>
            </a:r>
            <a:r>
              <a:rPr lang="en-US" altLang="zh-CN" sz="2400" b="1" spc="100" baseline="30000" dirty="0">
                <a:solidFill>
                  <a:schemeClr val="bg1"/>
                </a:solidFill>
              </a:rPr>
              <a:t>2</a:t>
            </a:r>
            <a:r>
              <a:rPr lang="en-US" altLang="zh-CN" sz="2400" b="1" spc="100" dirty="0">
                <a:solidFill>
                  <a:schemeClr val="bg1"/>
                </a:solidFill>
              </a:rPr>
              <a:t>Factory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878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xmlns="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7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0FD104A-0732-42FD-BDF3-74D47047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2B7F37F-4977-4484-8B70-92BD8140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D334292-78A5-4AE3-9A75-BCEF28A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463BA30-71C2-4F13-AB82-74A19807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8C5AE0E-3F22-44F7-8AAA-6206382C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55B801-5A9F-45DD-B84C-854AD8F9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FA29273-5FE8-42F4-9B7E-EEBBBA4D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5E2305B-3D32-4602-B44E-E71107BB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F48C61-B8B0-419C-AAB5-1FFA6FB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36459C1-2D0F-42FB-AD11-5480A23E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8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7007B59-8961-4F30-BBFF-F8F7838C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29502B8-72C8-4312-80AB-A3A3D70B0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66F28C3-03E6-45A4-A96F-56815EDD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7EBFAB0-6589-4AB9-8850-E151FFC6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62F1F9-5FA0-45CE-B961-0DC61482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A5D0E11-7AD3-411C-9604-835B1D94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0F4F7-EF38-4886-90A6-79E6EC01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1A37930-36D6-49B6-8681-B00CEE23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7675BB2-A8C9-4897-ACBA-04315E77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EA1D0A2-AA00-453D-A6F4-C61DBC6B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4737DC48-C70B-4421-9604-D44BECA23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77CAE78B-DBA4-4F5E-99CC-E3F017F7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BBCE21C-B661-4173-8753-3AE0773D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36A85AF-24AC-4009-8FF5-88603B81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5DC67E-ED60-4A36-A627-68F46070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2CBEC27-AFF4-439F-ACF9-8F2297D7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2F28F24-59AD-4ACC-88B9-79AB1A85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369F450-2F77-4A92-822D-60B3063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9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1D4064C-660B-4146-851F-9E9E3457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5BDB591-3963-414F-8F2C-6B2E9052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1EE962-9D1E-4F37-9514-7E0673D6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EDA4DB-9E3C-4611-967E-DC76487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DDDB6E9-0BDD-4F19-BCA2-C3815C79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832FC0A-5B66-44C8-8129-D5ABA9860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692CB60-0FEC-41D4-9C47-F759EC0C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596457C-AC4F-4051-84F5-E85BCE63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C621390-F97F-4A16-B615-6060E71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4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5ACE49-0056-4581-AE3C-7FC1F0D9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F6E7C363-5F53-424B-AA76-1485DBDC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34F2609-8721-47F4-AE7B-C70B0B247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B8EF4BC-5DB3-4E36-8A1A-AFC92727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273-E8D9-4B17-A557-769505C2294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9F4A94E-E2ED-4ECA-B999-5B9EE56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B41CD82-32F7-4CBA-B5AB-1BA0908C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7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0.4.100.232/" TargetMode="External"/><Relationship Id="rId2" Type="http://schemas.openxmlformats.org/officeDocument/2006/relationships/hyperlink" Target="http://172.25.57.231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pkgfs/article/details/107090378" TargetMode="External"/><Relationship Id="rId2" Type="http://schemas.openxmlformats.org/officeDocument/2006/relationships/hyperlink" Target="https://blog.csdn.net/weixin_30293135/article/details/101113957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72.25.57.236:3000/d/7asd4fa567sd4/tpms-server-monitor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0" y="4379941"/>
            <a:ext cx="10868207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群电同津厂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 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Training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9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2020-11-30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IOT Deployment in </a:t>
            </a:r>
            <a:r>
              <a:rPr lang="en-US" altLang="zh-CN" dirty="0" err="1" smtClean="0"/>
              <a:t>Chicony</a:t>
            </a:r>
            <a:r>
              <a:rPr lang="en-US" altLang="zh-CN" dirty="0" smtClean="0"/>
              <a:t> Product Line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17294"/>
              </p:ext>
            </p:extLst>
          </p:nvPr>
        </p:nvGraphicFramePr>
        <p:xfrm>
          <a:off x="180000" y="684000"/>
          <a:ext cx="11642501" cy="5595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090"/>
                <a:gridCol w="607435"/>
                <a:gridCol w="607435"/>
                <a:gridCol w="779542"/>
                <a:gridCol w="1386976"/>
                <a:gridCol w="1386976"/>
                <a:gridCol w="1791932"/>
                <a:gridCol w="1326232"/>
                <a:gridCol w="2045030"/>
                <a:gridCol w="1376853"/>
              </a:tblGrid>
              <a:tr h="46629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線體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站點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設備數量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Switch Port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Mac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IP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物理接線</a:t>
                      </a:r>
                      <a:endParaRPr lang="zh-CN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>
                          <a:effectLst/>
                        </a:rPr>
                        <a:t>機台入網狀態</a:t>
                      </a:r>
                      <a:endParaRPr lang="zh-TW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Log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輸出或</a:t>
                      </a:r>
                      <a:r>
                        <a:rPr lang="en-US" sz="1100" b="1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接入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TPMS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監控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6298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绕线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LAN1:172.25.11.1   LAN2:192.168.100.100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中转架台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激光剥皮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锡炉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高压机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综合测试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摆盘机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外壳组装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LAN1:172.25.11.2 LAN2:192.168.100.101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分拣机台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包装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2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TPMS Portal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0000" y="684000"/>
            <a:ext cx="5530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Portal Url:  </a:t>
            </a:r>
          </a:p>
          <a:p>
            <a:r>
              <a:rPr lang="en-US" altLang="zh-CN" dirty="0" smtClean="0"/>
              <a:t>OA:               </a:t>
            </a:r>
            <a:r>
              <a:rPr lang="en-US" altLang="zh-CN" dirty="0" smtClean="0">
                <a:hlinkClick r:id="rId2"/>
              </a:rPr>
              <a:t>http://172.25.57.231</a:t>
            </a:r>
            <a:endParaRPr lang="en-US" altLang="zh-CN" dirty="0" smtClean="0"/>
          </a:p>
          <a:p>
            <a:r>
              <a:rPr lang="en-US" altLang="zh-CN" dirty="0" smtClean="0"/>
              <a:t>Internal:        </a:t>
            </a:r>
            <a:r>
              <a:rPr lang="en-US" altLang="zh-CN" dirty="0" smtClean="0">
                <a:hlinkClick r:id="rId3"/>
              </a:rPr>
              <a:t>http://10.4.100.232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57" y="1737666"/>
            <a:ext cx="11353046" cy="45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 Server 2019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0000" y="1584000"/>
            <a:ext cx="117382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服务端操作 （</a:t>
            </a:r>
            <a:r>
              <a:rPr lang="en-US" altLang="zh-CN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Hyper-V Server 2019</a:t>
            </a:r>
            <a:r>
              <a:rPr lang="zh-CN" altLang="en-US" sz="16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）</a:t>
            </a:r>
            <a:endParaRPr lang="en-US" altLang="zh-CN" sz="16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服务器开启后，配置计算机名、配置远程管控功能开启、远程桌面开启、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地址</a:t>
            </a:r>
            <a:r>
              <a:rPr lang="zh-CN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固定</a:t>
            </a:r>
            <a:endParaRPr lang="en-US" altLang="zh-CN" sz="1600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使用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powershell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命令，开启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credssp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C:\Users\Administrator&gt;powershell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PS C:\Users\Administrator&gt; Enable-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PSRemoting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/>
            </a:r>
            <a:b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</a:b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PS C:\Users\Administrator&gt; Enable-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WSManCredSSP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-role </a:t>
            </a:r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server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、关闭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防火墙：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	PS 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C:\Users\Administrator&gt;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netsh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advfirewall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set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currentprofile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state off</a:t>
            </a:r>
          </a:p>
          <a:p>
            <a:r>
              <a:rPr lang="zh-CN" altLang="en-US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客户端操作 （</a:t>
            </a:r>
            <a:r>
              <a:rPr lang="en-US" altLang="zh-CN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Win10</a:t>
            </a:r>
            <a:r>
              <a:rPr lang="zh-CN" altLang="en-US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）</a:t>
            </a:r>
            <a:endParaRPr lang="en-US" altLang="zh-CN" sz="1600" b="1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、启用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Hyper-V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管理工具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、修改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hosts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文件：如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192.168.100.100 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hyper-v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-server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、客户端工作组不能为“公用” 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	Win-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设置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网络和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Internet-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状态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更改连接属性，公用改为“专用”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、修改组策略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2"/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gpedit.msc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----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本地计算机策略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----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管理工具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----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系统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----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凭证分配：允许分配新的凭证用于仅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NTLM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服务器身份验证</a:t>
            </a: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　　启用并添加一行值：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wsman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/HYPER-V-SERVER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5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powershell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执行命令：</a:t>
            </a: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　　开启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winrm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：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winrm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quickconfig</a:t>
            </a:r>
            <a:endParaRPr lang="en-US" altLang="zh-CN" sz="1600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　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winrm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安全配置：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Set-Item 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WSMan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:\localhost\Client\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TrustedHosts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-Value "HYPER-V-SERVER"</a:t>
            </a:r>
          </a:p>
          <a:p>
            <a:pPr lvl="1"/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　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winrm</a:t>
            </a:r>
            <a:r>
              <a:rPr lang="zh-CN" altLang="en-US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身份验证配置：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Enable-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WSManCredSSP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-Role client -</a:t>
            </a:r>
            <a:r>
              <a:rPr lang="en-US" altLang="zh-CN" sz="1600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DelegateComputer</a:t>
            </a:r>
            <a:r>
              <a:rPr lang="en-US" altLang="zh-CN" sz="1600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"HYPER-V-SERVER</a:t>
            </a:r>
            <a:r>
              <a:rPr lang="en-US" altLang="zh-CN" sz="1600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"</a:t>
            </a:r>
            <a:endParaRPr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80000" y="684000"/>
            <a:ext cx="1173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参考</a:t>
            </a:r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URL</a:t>
            </a:r>
            <a:endParaRPr lang="en-US" altLang="zh-CN" b="1" dirty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blog.csdn.net/weixin_30293135/article/details/101113957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https://blog.csdn.net/pkgfs/article/details/107090378</a:t>
            </a:r>
            <a:endParaRPr lang="en-US" altLang="zh-CN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85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TPMS Server Monitor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69815EE4-6A72-4AF7-993A-848B323F972C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3843" y="978794"/>
            <a:ext cx="10672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Telegraf</a:t>
            </a:r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上报资源数据</a:t>
            </a:r>
            <a:endParaRPr lang="en-US" altLang="zh-CN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Arial Unicode MS" panose="020B0604020202020204" pitchFamily="34" charset="-122"/>
            </a:endParaRPr>
          </a:p>
          <a:p>
            <a:r>
              <a:rPr lang="en-US" altLang="zh-CN" b="1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Grafana</a:t>
            </a:r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Kanban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172.25.57.236:3000/d/7asd4fa567sd4/tpms-server-monitor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52" y="1908706"/>
            <a:ext cx="9298546" cy="44476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5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Management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69815EE4-6A72-4AF7-993A-848B323F972C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3843" y="669698"/>
            <a:ext cx="1067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MongoDB 4.2.6,   </a:t>
            </a:r>
            <a:r>
              <a:rPr lang="en-US" altLang="zh-CN" b="1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Robo</a:t>
            </a:r>
            <a:r>
              <a:rPr lang="en-US" altLang="zh-CN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3T </a:t>
            </a:r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1.3.1</a:t>
            </a:r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3" y="1161643"/>
            <a:ext cx="9878096" cy="51947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49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Management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69815EE4-6A72-4AF7-993A-848B323F972C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3843" y="669698"/>
            <a:ext cx="1067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InfluxDB</a:t>
            </a:r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 1.7.9</a:t>
            </a:r>
            <a:r>
              <a:rPr lang="en-US" altLang="zh-CN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, InfluxDBStudio-0.1.0</a:t>
            </a:r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2" y="1096930"/>
            <a:ext cx="10882648" cy="52207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49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Management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69815EE4-6A72-4AF7-993A-848B323F972C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3843" y="669698"/>
            <a:ext cx="1067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Postgres 11.8, PGAdmin4.3</a:t>
            </a:r>
            <a:r>
              <a:rPr lang="zh-CN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Arial Unicode MS" panose="020B0604020202020204" pitchFamily="34" charset="-122"/>
              </a:rPr>
              <a:t>管控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" y="1197735"/>
            <a:ext cx="11328169" cy="47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1082476" cy="480003"/>
          </a:xfrm>
        </p:spPr>
        <p:txBody>
          <a:bodyPr/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6288" y="824361"/>
            <a:ext cx="10045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IT交接内容 | 测试平台，测试剧本，各server的检查，架构，平台数据关系维运注意事项，平台report</a:t>
            </a:r>
            <a:r>
              <a:rPr lang="zh-CN" altLang="en-US" sz="2800" dirty="0" smtClean="0"/>
              <a:t>开发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Hyper-V 2019 </a:t>
            </a:r>
            <a:r>
              <a:rPr lang="zh-CN" altLang="en-US" sz="2800" dirty="0" smtClean="0"/>
              <a:t>转</a:t>
            </a:r>
            <a:r>
              <a:rPr lang="en-US" altLang="zh-CN" sz="2800" dirty="0" smtClean="0"/>
              <a:t>VMware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TPMS </a:t>
            </a:r>
            <a:r>
              <a:rPr lang="zh-CN" altLang="en-US" sz="2800" dirty="0" smtClean="0"/>
              <a:t>系统冗余</a:t>
            </a:r>
            <a:r>
              <a:rPr lang="en-US" altLang="zh-CN" sz="2800" dirty="0" smtClean="0"/>
              <a:t>/HA </a:t>
            </a:r>
            <a:r>
              <a:rPr lang="zh-CN" altLang="en-US" sz="2800" dirty="0" smtClean="0"/>
              <a:t>机制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数据</a:t>
            </a:r>
            <a:r>
              <a:rPr lang="zh-CN" altLang="en-US" sz="2800" dirty="0" smtClean="0"/>
              <a:t>后台修改需求</a:t>
            </a:r>
            <a:r>
              <a:rPr lang="en-US" altLang="zh-CN" sz="28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815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系统部署配置</a:t>
            </a:r>
            <a:endParaRPr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7058176" y="702995"/>
            <a:ext cx="4883345" cy="5507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硬体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1.CPU: 5117*2</a:t>
            </a:r>
          </a:p>
          <a:p>
            <a:pPr lvl="1"/>
            <a:r>
              <a:rPr lang="en-US" altLang="zh-CN" sz="1600" dirty="0" smtClean="0"/>
              <a:t>2.Memory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128G</a:t>
            </a:r>
          </a:p>
          <a:p>
            <a:pPr lvl="1"/>
            <a:r>
              <a:rPr lang="en-US" altLang="zh-CN" sz="1600" dirty="0" smtClean="0"/>
              <a:t>3.Network</a:t>
            </a:r>
            <a:r>
              <a:rPr lang="zh-CN" altLang="en-US" sz="1600" dirty="0" smtClean="0"/>
              <a:t>：万兆网卡*</a:t>
            </a:r>
            <a:r>
              <a:rPr lang="en-US" altLang="zh-CN" sz="1600" dirty="0" smtClean="0"/>
              <a:t>4</a:t>
            </a:r>
          </a:p>
          <a:p>
            <a:pPr lvl="1"/>
            <a:r>
              <a:rPr lang="en-US" altLang="zh-CN" sz="1600" dirty="0" smtClean="0"/>
              <a:t>4.Storage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2T 10K SAS*3, 300G SSD*2</a:t>
            </a:r>
          </a:p>
          <a:p>
            <a:r>
              <a:rPr lang="zh-CN" altLang="en-US" sz="1800" dirty="0" smtClean="0"/>
              <a:t>软体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Microsoft Hyper-V Server 2019(Client:Win10 Hyper-V Manager)</a:t>
            </a:r>
          </a:p>
          <a:p>
            <a:pPr lvl="1"/>
            <a:r>
              <a:rPr lang="en-US" altLang="zh-CN" sz="1600" dirty="0" smtClean="0"/>
              <a:t>Ubuntu 18.04</a:t>
            </a:r>
          </a:p>
          <a:p>
            <a:pPr lvl="1"/>
            <a:r>
              <a:rPr lang="en-US" altLang="zh-CN" sz="1600" dirty="0" smtClean="0"/>
              <a:t>MongoDB4.2.3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Postgres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InfluxDB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NodeJS</a:t>
            </a:r>
            <a:r>
              <a:rPr lang="en-US" altLang="zh-CN" sz="1600" dirty="0" smtClean="0"/>
              <a:t> 8.9.4/Python2.7.17</a:t>
            </a:r>
          </a:p>
          <a:p>
            <a:pPr lvl="1"/>
            <a:r>
              <a:rPr lang="en-US" altLang="zh-CN" sz="1600" dirty="0" smtClean="0"/>
              <a:t>Nginx 1.10.3</a:t>
            </a:r>
          </a:p>
          <a:p>
            <a:pPr lvl="1"/>
            <a:r>
              <a:rPr lang="en-US" altLang="zh-CN" sz="1600" dirty="0" err="1" smtClean="0"/>
              <a:t>RabbitMQ</a:t>
            </a:r>
            <a:r>
              <a:rPr lang="en-US" altLang="zh-CN" sz="1600" dirty="0" smtClean="0"/>
              <a:t>/MQTT</a:t>
            </a:r>
          </a:p>
          <a:p>
            <a:pPr lvl="1"/>
            <a:r>
              <a:rPr lang="en-US" altLang="zh-CN" sz="1600" dirty="0" err="1" smtClean="0"/>
              <a:t>Grafana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Telegraf</a:t>
            </a:r>
            <a:r>
              <a:rPr lang="en-US" altLang="zh-CN" sz="1600" dirty="0" smtClean="0"/>
              <a:t>/Kettle</a:t>
            </a:r>
          </a:p>
          <a:p>
            <a:pPr lvl="1"/>
            <a:r>
              <a:rPr lang="en-US" altLang="zh-CN" sz="1600" dirty="0" smtClean="0"/>
              <a:t>TPMS</a:t>
            </a:r>
          </a:p>
          <a:p>
            <a:r>
              <a:rPr lang="en-US" altLang="zh-CN" sz="1800" dirty="0" smtClean="0"/>
              <a:t>IOT Devices</a:t>
            </a:r>
          </a:p>
          <a:p>
            <a:pPr lvl="1"/>
            <a:r>
              <a:rPr lang="en-US" altLang="zh-CN" sz="1600" dirty="0" smtClean="0"/>
              <a:t>2 PLC</a:t>
            </a:r>
            <a:r>
              <a:rPr lang="zh-CN" altLang="en-US" sz="1600" dirty="0" smtClean="0"/>
              <a:t>网关 </a:t>
            </a:r>
            <a:r>
              <a:rPr lang="en-US" altLang="zh-CN" sz="1600" dirty="0" smtClean="0"/>
              <a:t>Per Line</a:t>
            </a:r>
            <a:endParaRPr lang="zh-CN" altLang="en-US" sz="1600" dirty="0" smtClean="0"/>
          </a:p>
          <a:p>
            <a:pPr lvl="1"/>
            <a:r>
              <a:rPr lang="en-US" altLang="zh-CN" sz="1600" dirty="0" smtClean="0"/>
              <a:t>PLC</a:t>
            </a:r>
            <a:r>
              <a:rPr lang="zh-CN" altLang="en-US" sz="1600" dirty="0" smtClean="0"/>
              <a:t>转换模块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203233" y="702995"/>
            <a:ext cx="3416655" cy="5706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Host-1: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1854" y="990099"/>
            <a:ext cx="2879999" cy="169396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VM1-1: IotServer1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OS: </a:t>
            </a:r>
            <a:r>
              <a:rPr lang="en-US" altLang="zh-CN" sz="1200" dirty="0">
                <a:solidFill>
                  <a:schemeClr val="tx1"/>
                </a:solidFill>
              </a:rPr>
              <a:t>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Grafana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Python:2.7.17/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NodeJS</a:t>
            </a:r>
            <a:r>
              <a:rPr lang="en-US" altLang="zh-CN" sz="1200" dirty="0" smtClean="0">
                <a:solidFill>
                  <a:schemeClr val="tx1"/>
                </a:solidFill>
              </a:rPr>
              <a:t> v8.11.1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TV(AMS </a:t>
            </a:r>
            <a:r>
              <a:rPr lang="en-US" altLang="zh-CN" sz="1200" dirty="0">
                <a:solidFill>
                  <a:schemeClr val="tx1"/>
                </a:solidFill>
              </a:rPr>
              <a:t>Kanban</a:t>
            </a:r>
            <a:r>
              <a:rPr lang="en-US" altLang="zh-CN" sz="1200" dirty="0" smtClean="0">
                <a:solidFill>
                  <a:schemeClr val="tx1"/>
                </a:solidFill>
              </a:rPr>
              <a:t>)/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DM(AMS </a:t>
            </a:r>
            <a:r>
              <a:rPr lang="en-US" altLang="zh-CN" sz="1200" dirty="0">
                <a:solidFill>
                  <a:schemeClr val="tx1"/>
                </a:solidFill>
              </a:rPr>
              <a:t>Data Manager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DataRecord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TSDBService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1854" y="2750323"/>
            <a:ext cx="2879999" cy="13377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VM1-2: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DeviceSpare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Nginx </a:t>
            </a:r>
            <a:r>
              <a:rPr lang="en-US" altLang="zh-CN" sz="1200" dirty="0">
                <a:solidFill>
                  <a:schemeClr val="tx1"/>
                </a:solidFill>
              </a:rPr>
              <a:t>1.14.0/</a:t>
            </a:r>
            <a:r>
              <a:rPr lang="en-US" altLang="zh-CN" sz="1200" dirty="0" err="1">
                <a:solidFill>
                  <a:schemeClr val="tx1"/>
                </a:solidFill>
              </a:rPr>
              <a:t>NodeJS</a:t>
            </a:r>
            <a:r>
              <a:rPr lang="en-US" altLang="zh-CN" sz="1200" dirty="0">
                <a:solidFill>
                  <a:schemeClr val="tx1"/>
                </a:solidFill>
              </a:rPr>
              <a:t> 8.9.4</a:t>
            </a: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GraphicsMagick</a:t>
            </a:r>
            <a:r>
              <a:rPr lang="en-US" altLang="zh-CN" sz="1200" dirty="0" smtClean="0">
                <a:solidFill>
                  <a:schemeClr val="tx1"/>
                </a:solidFill>
              </a:rPr>
              <a:t> 1.3.23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TPM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Dbus</a:t>
            </a:r>
            <a:r>
              <a:rPr lang="en-US" altLang="zh-CN" sz="1200" dirty="0" smtClean="0">
                <a:solidFill>
                  <a:schemeClr val="tx1"/>
                </a:solidFill>
              </a:rPr>
              <a:t>/Device/Spare/Alarm/guard/safe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6847" y="5284161"/>
            <a:ext cx="28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VM1-4: esb1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Hazelcast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KeepAlived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RabbitMQ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1854" y="4151038"/>
            <a:ext cx="28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VM1-3: </a:t>
            </a:r>
            <a:r>
              <a:rPr lang="en-US" altLang="zh-CN" sz="1200" b="1" dirty="0">
                <a:solidFill>
                  <a:schemeClr val="tx1"/>
                </a:solidFill>
              </a:rPr>
              <a:t>PG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18.05/</a:t>
            </a:r>
            <a:r>
              <a:rPr lang="en-US" altLang="zh-CN" sz="1200" dirty="0" err="1">
                <a:solidFill>
                  <a:schemeClr val="tx1"/>
                </a:solidFill>
              </a:rPr>
              <a:t>Telegraf</a:t>
            </a:r>
            <a:r>
              <a:rPr lang="en-US" altLang="zh-CN" sz="1200" dirty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MongoDB4.2.6(SECONDARY)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PostgreSQL/Kettle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38999" y="702994"/>
            <a:ext cx="3284719" cy="5706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Host-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: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37620" y="1015857"/>
            <a:ext cx="2880000" cy="1668209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VM2-1: IotMonitor1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1.10.4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Python:2.7.17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Alarm/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DeviceStatus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AppService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OEE/</a:t>
            </a:r>
            <a:r>
              <a:rPr lang="en-US" altLang="zh-CN" sz="1200" dirty="0" err="1">
                <a:solidFill>
                  <a:schemeClr val="tx1"/>
                </a:solidFill>
              </a:rPr>
              <a:t>BusAnnounce</a:t>
            </a:r>
            <a:r>
              <a:rPr lang="en-US" altLang="zh-CN" sz="1200" dirty="0">
                <a:solidFill>
                  <a:schemeClr val="tx1"/>
                </a:solidFill>
              </a:rPr>
              <a:t>/SPC</a:t>
            </a:r>
          </a:p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37620" y="2775725"/>
            <a:ext cx="2880000" cy="12532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VM2-2: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Mongodb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en-US" altLang="zh-CN" sz="1200" dirty="0">
                <a:solidFill>
                  <a:schemeClr val="tx1"/>
                </a:solidFill>
              </a:rPr>
              <a:t>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MongoDB4.2.6(PRIMARY)</a:t>
            </a:r>
          </a:p>
        </p:txBody>
      </p:sp>
      <p:sp>
        <p:nvSpPr>
          <p:cNvPr id="30" name="矩形 29"/>
          <p:cNvSpPr/>
          <p:nvPr/>
        </p:nvSpPr>
        <p:spPr>
          <a:xfrm>
            <a:off x="3950499" y="5282908"/>
            <a:ext cx="2880000" cy="11008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VM2-4: esb2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</a:t>
            </a:r>
            <a:r>
              <a:rPr lang="en-US" altLang="zh-CN" sz="1200" dirty="0" smtClean="0">
                <a:solidFill>
                  <a:schemeClr val="tx1"/>
                </a:solidFill>
              </a:rPr>
              <a:t>18.05/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Telegraf</a:t>
            </a:r>
            <a:r>
              <a:rPr lang="en-US" altLang="zh-CN" sz="1200" dirty="0" smtClean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Hazelcast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KeepAlived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en-US" altLang="zh-CN" sz="1200" dirty="0" err="1">
                <a:solidFill>
                  <a:schemeClr val="tx1"/>
                </a:solidFill>
              </a:rPr>
              <a:t>RabbitMQ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37620" y="4150320"/>
            <a:ext cx="28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VM2-3: </a:t>
            </a:r>
            <a:r>
              <a:rPr lang="en-US" altLang="zh-CN" sz="1200" b="1" dirty="0" err="1">
                <a:solidFill>
                  <a:schemeClr val="tx1"/>
                </a:solidFill>
              </a:rPr>
              <a:t>InfluxDB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OS: Ubuntu 18.05/</a:t>
            </a:r>
            <a:r>
              <a:rPr lang="en-US" altLang="zh-CN" sz="1200" dirty="0" err="1">
                <a:solidFill>
                  <a:schemeClr val="tx1"/>
                </a:solidFill>
              </a:rPr>
              <a:t>Telegraf</a:t>
            </a:r>
            <a:r>
              <a:rPr lang="en-US" altLang="zh-CN" sz="1200" dirty="0">
                <a:solidFill>
                  <a:schemeClr val="tx1"/>
                </a:solidFill>
              </a:rPr>
              <a:t> 1.10.4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MongoDB4.2.6(SECONDARY Hidden)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InfluxDB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1620957" cy="480003"/>
          </a:xfrm>
        </p:spPr>
        <p:txBody>
          <a:bodyPr/>
          <a:lstStyle/>
          <a:p>
            <a:r>
              <a:rPr lang="zh-CN" altLang="en-US" dirty="0" smtClean="0"/>
              <a:t>软件环境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0737"/>
              </p:ext>
            </p:extLst>
          </p:nvPr>
        </p:nvGraphicFramePr>
        <p:xfrm>
          <a:off x="180000" y="684000"/>
          <a:ext cx="11798640" cy="5395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314"/>
                <a:gridCol w="1682770"/>
                <a:gridCol w="1576686"/>
                <a:gridCol w="5667273"/>
                <a:gridCol w="1505597"/>
              </a:tblGrid>
              <a:tr h="463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Machine Name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OA IP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Internal IP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Component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Hardware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6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Iot</a:t>
                      </a:r>
                      <a:r>
                        <a:rPr lang="en-US" sz="14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Server1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172.25.57.231</a:t>
                      </a:r>
                      <a:endParaRPr lang="zh-CN" sz="14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10.4.100.231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TV/DM/DataRecord/TSDBService/Alarm/DeviceStatus/AppService/OEE/BusAnnounce/SPC/Telegraf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8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cpu:16cores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dimm:10G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OS HDD:50G </a:t>
                      </a:r>
                      <a:r>
                        <a:rPr lang="en-US" sz="1400" dirty="0" err="1" smtClean="0">
                          <a:effectLst/>
                        </a:rPr>
                        <a:t>ssd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Iot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Monitor1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10.4.100.232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Agents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DeviceSpare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10.4.100.233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TPM Dbus/Device/Spare/Alarm/guard/safe/Nginx/Telegraf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endParaRPr lang="en-US" altLang="zh-CN" sz="14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10.4.100.234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MongoDB4.2.6/Telegraf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10.4.100.235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MongoDB4.2.6/PostgreSQL/Kettle/</a:t>
                      </a:r>
                      <a:r>
                        <a:rPr lang="en-US" sz="1400" dirty="0" err="1">
                          <a:effectLst/>
                        </a:rPr>
                        <a:t>Drkon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etcd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Telegraf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448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Influxdb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10.4.100.236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MongoDB4.2.6/</a:t>
                      </a:r>
                      <a:r>
                        <a:rPr lang="en-US" sz="1400" dirty="0" err="1">
                          <a:effectLst/>
                        </a:rPr>
                        <a:t>InfluxDB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Grafana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Telegraf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896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esb1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172.25.57.237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vip:172.25.57.239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10.4.100.237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vip:10.4.100.239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Hazelcast/jre1.8/KeepAlived/RabbitMQ/Telegraf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  <a:tr h="896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esb2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7" marR="5237" marT="523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172.25.57.238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vip:172.25.57.239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10.4.100.238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vip:10.4.100.239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Hazelcast</a:t>
                      </a:r>
                      <a:r>
                        <a:rPr lang="en-US" sz="1400" dirty="0">
                          <a:effectLst/>
                        </a:rPr>
                        <a:t>/jre1.8/</a:t>
                      </a:r>
                      <a:r>
                        <a:rPr lang="en-US" sz="1400" dirty="0" err="1">
                          <a:effectLst/>
                        </a:rPr>
                        <a:t>KeepAlived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RabbitMQ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Telegraf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412" marR="6341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6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箭头连接符 43"/>
          <p:cNvCxnSpPr>
            <a:stCxn id="7" idx="2"/>
            <a:endCxn id="11" idx="2"/>
          </p:cNvCxnSpPr>
          <p:nvPr/>
        </p:nvCxnSpPr>
        <p:spPr>
          <a:xfrm>
            <a:off x="2469985" y="1340462"/>
            <a:ext cx="3156797" cy="15849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TPM</a:t>
            </a:r>
            <a:r>
              <a:rPr lang="zh-CN" altLang="en-US" dirty="0" smtClean="0"/>
              <a:t>模块图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1929985" y="2550078"/>
            <a:ext cx="1080000" cy="720000"/>
          </a:xfrm>
          <a:prstGeom prst="flowChartMagneticDisk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TPM DB </a:t>
            </a:r>
          </a:p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(MongoDB)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9985" y="800462"/>
            <a:ext cx="108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Device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227" y="4498517"/>
            <a:ext cx="108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Spare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3227" y="800462"/>
            <a:ext cx="108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Dbus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3975" y="2653915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DM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 rot="5400000">
            <a:off x="4647079" y="2817397"/>
            <a:ext cx="2391405" cy="432000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Rabbit MQ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3753975" y="4408517"/>
            <a:ext cx="1080000" cy="720000"/>
          </a:xfrm>
          <a:prstGeom prst="flowChartMagneticDisk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AMS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 DB 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(PostgreSQL)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6791558" y="4408517"/>
            <a:ext cx="1080000" cy="720000"/>
          </a:xfrm>
          <a:prstGeom prst="flowChartMagneticDisk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AMS TSDB </a:t>
            </a:r>
          </a:p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InfluxDB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)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29985" y="4498517"/>
            <a:ext cx="108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Kettle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02782" y="4498517"/>
            <a:ext cx="1080000" cy="540000"/>
          </a:xfrm>
          <a:prstGeom prst="rect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TPMS Kanban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53975" y="800462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TV Kanban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91558" y="800462"/>
            <a:ext cx="1080000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IoT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Agent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91558" y="1702476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OEE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3975" y="1724998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Alarm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3975" y="3506504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Data Recorder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91558" y="3506504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TSDB Recorder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91558" y="2640078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Device Status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8382868" y="2550078"/>
            <a:ext cx="1080000" cy="7200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AMS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MemDB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(</a:t>
            </a:r>
            <a:r>
              <a:rPr lang="en-US" altLang="zh-CN" sz="1200" b="1" dirty="0" err="1">
                <a:solidFill>
                  <a:schemeClr val="tx1"/>
                </a:solidFill>
              </a:rPr>
              <a:t>Hazelcast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)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469985" y="1340462"/>
            <a:ext cx="0" cy="12096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6" idx="1"/>
          </p:cNvCxnSpPr>
          <p:nvPr/>
        </p:nvCxnSpPr>
        <p:spPr>
          <a:xfrm>
            <a:off x="903227" y="1340462"/>
            <a:ext cx="1566758" cy="12096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0"/>
            <a:endCxn id="6" idx="3"/>
          </p:cNvCxnSpPr>
          <p:nvPr/>
        </p:nvCxnSpPr>
        <p:spPr>
          <a:xfrm flipV="1">
            <a:off x="903227" y="3270078"/>
            <a:ext cx="1566758" cy="12284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3"/>
            <a:endCxn id="15" idx="0"/>
          </p:cNvCxnSpPr>
          <p:nvPr/>
        </p:nvCxnSpPr>
        <p:spPr>
          <a:xfrm>
            <a:off x="2469985" y="3270078"/>
            <a:ext cx="0" cy="12284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3"/>
            <a:endCxn id="13" idx="2"/>
          </p:cNvCxnSpPr>
          <p:nvPr/>
        </p:nvCxnSpPr>
        <p:spPr>
          <a:xfrm>
            <a:off x="3009985" y="4768517"/>
            <a:ext cx="74399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1"/>
          </p:cNvCxnSpPr>
          <p:nvPr/>
        </p:nvCxnSpPr>
        <p:spPr>
          <a:xfrm flipH="1" flipV="1">
            <a:off x="4814972" y="1330387"/>
            <a:ext cx="1027810" cy="5073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20" idx="3"/>
          </p:cNvCxnSpPr>
          <p:nvPr/>
        </p:nvCxnSpPr>
        <p:spPr>
          <a:xfrm flipH="1">
            <a:off x="4833975" y="1983848"/>
            <a:ext cx="792807" cy="111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1" idx="2"/>
            <a:endCxn id="10" idx="3"/>
          </p:cNvCxnSpPr>
          <p:nvPr/>
        </p:nvCxnSpPr>
        <p:spPr>
          <a:xfrm flipH="1" flipV="1">
            <a:off x="4833975" y="2923915"/>
            <a:ext cx="792807" cy="148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21" idx="3"/>
          </p:cNvCxnSpPr>
          <p:nvPr/>
        </p:nvCxnSpPr>
        <p:spPr>
          <a:xfrm flipH="1">
            <a:off x="4833975" y="3765550"/>
            <a:ext cx="792805" cy="109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22" idx="1"/>
          </p:cNvCxnSpPr>
          <p:nvPr/>
        </p:nvCxnSpPr>
        <p:spPr>
          <a:xfrm>
            <a:off x="6058782" y="3776504"/>
            <a:ext cx="7327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1" idx="0"/>
            <a:endCxn id="24" idx="1"/>
          </p:cNvCxnSpPr>
          <p:nvPr/>
        </p:nvCxnSpPr>
        <p:spPr>
          <a:xfrm flipV="1">
            <a:off x="6058782" y="2910078"/>
            <a:ext cx="732776" cy="15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19" idx="1"/>
          </p:cNvCxnSpPr>
          <p:nvPr/>
        </p:nvCxnSpPr>
        <p:spPr>
          <a:xfrm flipV="1">
            <a:off x="6058782" y="1972476"/>
            <a:ext cx="732776" cy="113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1" idx="1"/>
            <a:endCxn id="18" idx="1"/>
          </p:cNvCxnSpPr>
          <p:nvPr/>
        </p:nvCxnSpPr>
        <p:spPr>
          <a:xfrm flipV="1">
            <a:off x="5842782" y="1070462"/>
            <a:ext cx="948776" cy="76723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4" idx="3"/>
            <a:endCxn id="25" idx="2"/>
          </p:cNvCxnSpPr>
          <p:nvPr/>
        </p:nvCxnSpPr>
        <p:spPr>
          <a:xfrm>
            <a:off x="7871558" y="2910078"/>
            <a:ext cx="51131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2" idx="2"/>
            <a:endCxn id="14" idx="1"/>
          </p:cNvCxnSpPr>
          <p:nvPr/>
        </p:nvCxnSpPr>
        <p:spPr>
          <a:xfrm>
            <a:off x="7331558" y="4046504"/>
            <a:ext cx="0" cy="3620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1" idx="2"/>
            <a:endCxn id="13" idx="1"/>
          </p:cNvCxnSpPr>
          <p:nvPr/>
        </p:nvCxnSpPr>
        <p:spPr>
          <a:xfrm>
            <a:off x="4293975" y="4046504"/>
            <a:ext cx="0" cy="3620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3" idx="4"/>
            <a:endCxn id="16" idx="1"/>
          </p:cNvCxnSpPr>
          <p:nvPr/>
        </p:nvCxnSpPr>
        <p:spPr>
          <a:xfrm>
            <a:off x="4833975" y="4768517"/>
            <a:ext cx="46880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4" idx="2"/>
            <a:endCxn id="16" idx="3"/>
          </p:cNvCxnSpPr>
          <p:nvPr/>
        </p:nvCxnSpPr>
        <p:spPr>
          <a:xfrm flipH="1">
            <a:off x="6382782" y="4768517"/>
            <a:ext cx="4087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8382868" y="800462"/>
            <a:ext cx="1080000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PLC Gateway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382868" y="1713848"/>
            <a:ext cx="1080000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0000"/>
                </a:solidFill>
              </a:rPr>
              <a:t>工控机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Gateway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03" name="左大括号 102"/>
          <p:cNvSpPr/>
          <p:nvPr/>
        </p:nvSpPr>
        <p:spPr>
          <a:xfrm>
            <a:off x="8009820" y="806812"/>
            <a:ext cx="281941" cy="1364888"/>
          </a:xfrm>
          <a:prstGeom prst="leftBrace">
            <a:avLst>
              <a:gd name="adj1" fmla="val 69699"/>
              <a:gd name="adj2" fmla="val 216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b="1"/>
          </a:p>
        </p:txBody>
      </p:sp>
      <p:sp>
        <p:nvSpPr>
          <p:cNvPr id="49" name="矩形 48"/>
          <p:cNvSpPr/>
          <p:nvPr/>
        </p:nvSpPr>
        <p:spPr>
          <a:xfrm>
            <a:off x="515542" y="5726956"/>
            <a:ext cx="1080000" cy="54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Guard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82300" y="5726956"/>
            <a:ext cx="1080000" cy="54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Safe Service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51" idx="1"/>
            <a:endCxn id="49" idx="3"/>
          </p:cNvCxnSpPr>
          <p:nvPr/>
        </p:nvCxnSpPr>
        <p:spPr>
          <a:xfrm flipH="1">
            <a:off x="1595542" y="5996956"/>
            <a:ext cx="48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77800" y="622280"/>
            <a:ext cx="3162300" cy="481332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 smtClean="0"/>
          </a:p>
        </p:txBody>
      </p:sp>
      <p:cxnSp>
        <p:nvCxnSpPr>
          <p:cNvPr id="36" name="直接箭头连接符 35"/>
          <p:cNvCxnSpPr>
            <a:stCxn id="49" idx="0"/>
          </p:cNvCxnSpPr>
          <p:nvPr/>
        </p:nvCxnSpPr>
        <p:spPr>
          <a:xfrm flipH="1" flipV="1">
            <a:off x="1054100" y="5435600"/>
            <a:ext cx="1442" cy="29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382868" y="4479695"/>
            <a:ext cx="108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Telegraf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91558" y="5726956"/>
            <a:ext cx="1080000" cy="540000"/>
          </a:xfrm>
          <a:prstGeom prst="rect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TPMS Re</a:t>
            </a:r>
            <a:r>
              <a:rPr lang="en-US" altLang="zh-CN" sz="1200" b="1" dirty="0">
                <a:solidFill>
                  <a:srgbClr val="FF0000"/>
                </a:solidFill>
              </a:rPr>
              <a:t>source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 Monitor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54" idx="1"/>
            <a:endCxn id="14" idx="4"/>
          </p:cNvCxnSpPr>
          <p:nvPr/>
        </p:nvCxnSpPr>
        <p:spPr>
          <a:xfrm flipH="1">
            <a:off x="7871558" y="4749695"/>
            <a:ext cx="511310" cy="188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4" idx="3"/>
            <a:endCxn id="55" idx="0"/>
          </p:cNvCxnSpPr>
          <p:nvPr/>
        </p:nvCxnSpPr>
        <p:spPr>
          <a:xfrm>
            <a:off x="7331558" y="5128517"/>
            <a:ext cx="0" cy="5984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03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3132589" cy="480003"/>
          </a:xfrm>
        </p:spPr>
        <p:txBody>
          <a:bodyPr/>
          <a:lstStyle/>
          <a:p>
            <a:r>
              <a:rPr lang="zh-CN" altLang="en-US" dirty="0"/>
              <a:t>锡</a:t>
            </a:r>
            <a:r>
              <a:rPr lang="zh-CN" altLang="en-US" dirty="0" smtClean="0"/>
              <a:t>炉监控方案</a:t>
            </a:r>
            <a:r>
              <a:rPr lang="en-US" altLang="zh-CN" dirty="0" smtClean="0"/>
              <a:t>(log)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996" y="5248112"/>
            <a:ext cx="1440000" cy="798918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 b="1" dirty="0" smtClean="0"/>
              <a:t>锡炉工控机</a:t>
            </a:r>
            <a:endParaRPr lang="zh-CN" altLang="en-US" sz="1400" b="1" dirty="0"/>
          </a:p>
        </p:txBody>
      </p:sp>
      <p:sp>
        <p:nvSpPr>
          <p:cNvPr id="20" name="燕尾形 19"/>
          <p:cNvSpPr/>
          <p:nvPr/>
        </p:nvSpPr>
        <p:spPr>
          <a:xfrm>
            <a:off x="183996" y="3144835"/>
            <a:ext cx="6886773" cy="360000"/>
          </a:xfrm>
          <a:prstGeom prst="chevron">
            <a:avLst>
              <a:gd name="adj" fmla="val 55327"/>
            </a:avLst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RabbitMQ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83996" y="2096672"/>
            <a:ext cx="942245" cy="5400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OEE Service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2165506" y="1029555"/>
            <a:ext cx="942245" cy="5400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TV Kanban</a:t>
            </a:r>
            <a:endParaRPr lang="zh-CN" altLang="en-US" sz="1400" dirty="0"/>
          </a:p>
        </p:txBody>
      </p:sp>
      <p:sp>
        <p:nvSpPr>
          <p:cNvPr id="23" name="圆角矩形 22"/>
          <p:cNvSpPr/>
          <p:nvPr/>
        </p:nvSpPr>
        <p:spPr>
          <a:xfrm>
            <a:off x="3156261" y="2096672"/>
            <a:ext cx="942245" cy="5400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TSDB Recorder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137771" y="2096672"/>
            <a:ext cx="942245" cy="5400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Alarm </a:t>
            </a:r>
            <a:r>
              <a:rPr lang="en-US" altLang="zh-CN" sz="1400" dirty="0" smtClean="0"/>
              <a:t>Service</a:t>
            </a:r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3156261" y="1029555"/>
            <a:ext cx="942245" cy="5400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RawData</a:t>
            </a:r>
            <a:endParaRPr lang="en-US" altLang="zh-CN" sz="1400" dirty="0"/>
          </a:p>
          <a:p>
            <a:pPr algn="ctr"/>
            <a:r>
              <a:rPr lang="en-US" altLang="zh-CN" sz="1400" dirty="0"/>
              <a:t>(</a:t>
            </a:r>
            <a:r>
              <a:rPr lang="en-US" altLang="zh-CN" sz="1400" dirty="0" err="1"/>
              <a:t>InfluxDB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147016" y="1029555"/>
            <a:ext cx="942245" cy="5400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AMS DB </a:t>
            </a:r>
          </a:p>
          <a:p>
            <a:pPr algn="ctr"/>
            <a:r>
              <a:rPr lang="en-US" altLang="zh-CN" sz="1400" dirty="0" smtClean="0"/>
              <a:t>(PG)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903996" y="4481193"/>
            <a:ext cx="0" cy="93893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959666" y="4646835"/>
            <a:ext cx="257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WSM Agent Query (10s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sp>
        <p:nvSpPr>
          <p:cNvPr id="78" name="圆角矩形 77"/>
          <p:cNvSpPr/>
          <p:nvPr/>
        </p:nvSpPr>
        <p:spPr>
          <a:xfrm>
            <a:off x="2165506" y="2096672"/>
            <a:ext cx="942245" cy="5400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Device Status</a:t>
            </a:r>
            <a:endParaRPr lang="zh-CN" altLang="en-US" sz="1400" dirty="0"/>
          </a:p>
        </p:txBody>
      </p:sp>
      <p:cxnSp>
        <p:nvCxnSpPr>
          <p:cNvPr id="84" name="直接箭头连接符 83"/>
          <p:cNvCxnSpPr>
            <a:endCxn id="21" idx="2"/>
          </p:cNvCxnSpPr>
          <p:nvPr/>
        </p:nvCxnSpPr>
        <p:spPr>
          <a:xfrm flipH="1" flipV="1">
            <a:off x="655119" y="2636672"/>
            <a:ext cx="9597" cy="52376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78" idx="2"/>
          </p:cNvCxnSpPr>
          <p:nvPr/>
        </p:nvCxnSpPr>
        <p:spPr>
          <a:xfrm flipH="1" flipV="1">
            <a:off x="2636629" y="2636672"/>
            <a:ext cx="9594" cy="51707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endCxn id="23" idx="2"/>
          </p:cNvCxnSpPr>
          <p:nvPr/>
        </p:nvCxnSpPr>
        <p:spPr>
          <a:xfrm flipH="1" flipV="1">
            <a:off x="3627384" y="2636672"/>
            <a:ext cx="9597" cy="52376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endCxn id="26" idx="2"/>
          </p:cNvCxnSpPr>
          <p:nvPr/>
        </p:nvCxnSpPr>
        <p:spPr>
          <a:xfrm flipH="1" flipV="1">
            <a:off x="5608894" y="2636672"/>
            <a:ext cx="1" cy="51707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78" idx="0"/>
            <a:endCxn id="22" idx="2"/>
          </p:cNvCxnSpPr>
          <p:nvPr/>
        </p:nvCxnSpPr>
        <p:spPr>
          <a:xfrm flipV="1">
            <a:off x="2636629" y="1569555"/>
            <a:ext cx="0" cy="52711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23" idx="0"/>
            <a:endCxn id="27" idx="2"/>
          </p:cNvCxnSpPr>
          <p:nvPr/>
        </p:nvCxnSpPr>
        <p:spPr>
          <a:xfrm flipV="1">
            <a:off x="3627384" y="1569555"/>
            <a:ext cx="0" cy="52711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2" idx="0"/>
            <a:endCxn id="28" idx="2"/>
          </p:cNvCxnSpPr>
          <p:nvPr/>
        </p:nvCxnSpPr>
        <p:spPr>
          <a:xfrm flipV="1">
            <a:off x="4618139" y="1569555"/>
            <a:ext cx="0" cy="52711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1174751" y="2096672"/>
            <a:ext cx="942245" cy="5400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Param Monitor</a:t>
            </a:r>
            <a:endParaRPr lang="zh-CN" altLang="en-US" sz="1400" dirty="0"/>
          </a:p>
        </p:txBody>
      </p:sp>
      <p:sp>
        <p:nvSpPr>
          <p:cNvPr id="73" name="文本框 72"/>
          <p:cNvSpPr txBox="1"/>
          <p:nvPr/>
        </p:nvSpPr>
        <p:spPr>
          <a:xfrm>
            <a:off x="1062611" y="3565894"/>
            <a:ext cx="1810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Event/Data(10s)</a:t>
            </a:r>
            <a:endParaRPr lang="zh-CN" altLang="en-US" sz="1600" b="1" dirty="0"/>
          </a:p>
        </p:txBody>
      </p:sp>
      <p:cxnSp>
        <p:nvCxnSpPr>
          <p:cNvPr id="81" name="直接箭头连接符 80"/>
          <p:cNvCxnSpPr>
            <a:endCxn id="60" idx="2"/>
          </p:cNvCxnSpPr>
          <p:nvPr/>
        </p:nvCxnSpPr>
        <p:spPr>
          <a:xfrm flipV="1">
            <a:off x="1645874" y="2636672"/>
            <a:ext cx="0" cy="52376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4147016" y="2096672"/>
            <a:ext cx="942245" cy="5400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Data Recorder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85" name="直接箭头连接符 84"/>
          <p:cNvCxnSpPr>
            <a:endCxn id="82" idx="2"/>
          </p:cNvCxnSpPr>
          <p:nvPr/>
        </p:nvCxnSpPr>
        <p:spPr>
          <a:xfrm flipV="1">
            <a:off x="4608542" y="2636672"/>
            <a:ext cx="9597" cy="52376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183996" y="4062793"/>
            <a:ext cx="1453069" cy="43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000000"/>
                </a:solidFill>
              </a:rPr>
              <a:t>WSM Agent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cxnSp>
        <p:nvCxnSpPr>
          <p:cNvPr id="118" name="直接箭头连接符 117"/>
          <p:cNvCxnSpPr>
            <a:stCxn id="100" idx="0"/>
          </p:cNvCxnSpPr>
          <p:nvPr/>
        </p:nvCxnSpPr>
        <p:spPr>
          <a:xfrm flipH="1" flipV="1">
            <a:off x="903997" y="3504835"/>
            <a:ext cx="6534" cy="55795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文档 10"/>
          <p:cNvSpPr/>
          <p:nvPr/>
        </p:nvSpPr>
        <p:spPr>
          <a:xfrm>
            <a:off x="664716" y="5248112"/>
            <a:ext cx="959280" cy="343784"/>
          </a:xfrm>
          <a:prstGeom prst="flowChartDocumen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Log Files</a:t>
            </a:r>
            <a:endParaRPr lang="zh-CN" altLang="en-US" sz="1600" dirty="0"/>
          </a:p>
        </p:txBody>
      </p:sp>
      <p:sp>
        <p:nvSpPr>
          <p:cNvPr id="65" name="文本框 64"/>
          <p:cNvSpPr txBox="1"/>
          <p:nvPr/>
        </p:nvSpPr>
        <p:spPr>
          <a:xfrm>
            <a:off x="1637065" y="5250727"/>
            <a:ext cx="192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Output Log(30s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cxnSp>
        <p:nvCxnSpPr>
          <p:cNvPr id="72" name="直接箭头连接符 71"/>
          <p:cNvCxnSpPr>
            <a:stCxn id="26" idx="0"/>
            <a:endCxn id="28" idx="3"/>
          </p:cNvCxnSpPr>
          <p:nvPr/>
        </p:nvCxnSpPr>
        <p:spPr>
          <a:xfrm rot="16200000" flipV="1">
            <a:off x="4950520" y="1438297"/>
            <a:ext cx="797117" cy="51963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6128524" y="2096672"/>
            <a:ext cx="942245" cy="5400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DM</a:t>
            </a:r>
          </a:p>
          <a:p>
            <a:pPr algn="ctr"/>
            <a:r>
              <a:rPr lang="en-US" altLang="zh-CN" sz="1400" dirty="0" smtClean="0"/>
              <a:t>Service</a:t>
            </a:r>
            <a:endParaRPr lang="zh-CN" altLang="en-US" sz="1400" dirty="0"/>
          </a:p>
        </p:txBody>
      </p:sp>
      <p:cxnSp>
        <p:nvCxnSpPr>
          <p:cNvPr id="106" name="直接箭头连接符 105"/>
          <p:cNvCxnSpPr>
            <a:endCxn id="89" idx="2"/>
          </p:cNvCxnSpPr>
          <p:nvPr/>
        </p:nvCxnSpPr>
        <p:spPr>
          <a:xfrm flipV="1">
            <a:off x="6599646" y="2636672"/>
            <a:ext cx="1" cy="52376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图片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22" y="688063"/>
            <a:ext cx="4837732" cy="3444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081" y="4258085"/>
            <a:ext cx="8315773" cy="21598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00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IOT Deployment in </a:t>
            </a:r>
            <a:r>
              <a:rPr lang="en-US" altLang="zh-CN" dirty="0" err="1" smtClean="0"/>
              <a:t>Chicony</a:t>
            </a:r>
            <a:r>
              <a:rPr lang="en-US" altLang="zh-CN" dirty="0" smtClean="0"/>
              <a:t> Product Line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88657"/>
              </p:ext>
            </p:extLst>
          </p:nvPr>
        </p:nvGraphicFramePr>
        <p:xfrm>
          <a:off x="180000" y="684000"/>
          <a:ext cx="11588327" cy="5538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642"/>
                <a:gridCol w="706929"/>
                <a:gridCol w="730407"/>
                <a:gridCol w="916427"/>
                <a:gridCol w="1564786"/>
                <a:gridCol w="2204116"/>
                <a:gridCol w="781068"/>
                <a:gridCol w="1120267"/>
                <a:gridCol w="1501867"/>
                <a:gridCol w="1598818"/>
              </a:tblGrid>
              <a:tr h="24488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線體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站點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設備數量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Switch Port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Mac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IP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物理接線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>
                          <a:effectLst/>
                        </a:rPr>
                        <a:t>機台入網狀態</a:t>
                      </a:r>
                      <a:endParaRPr lang="zh-TW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Log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輸出或</a:t>
                      </a:r>
                      <a:r>
                        <a:rPr lang="en-US" sz="1100" b="1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接入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TPMS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監控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4888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插件機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B4-96-91-5B-B3-10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10.4.92.61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錫爐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04-0E-3C-2B-15-2B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10.4.92.62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3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前移載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网关 </a:t>
                      </a:r>
                      <a:r>
                        <a:rPr lang="en-US" sz="1100" u="none" strike="noStrike" dirty="0" smtClean="0">
                          <a:effectLst/>
                        </a:rPr>
                        <a:t>LAN1:10.4.92.63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2F7-D062 LAN2:192.168.3.232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00-19-0F-43-4B-49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10.4.92.64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3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2F7-D062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网关 </a:t>
                      </a:r>
                      <a:r>
                        <a:rPr lang="en-US" sz="1100" u="none" strike="noStrike" dirty="0" smtClean="0">
                          <a:effectLst/>
                        </a:rPr>
                        <a:t>LAN1:10.4.92.63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2F7-D062 LAN2:192.168.3.232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3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网关 </a:t>
                      </a:r>
                      <a:r>
                        <a:rPr lang="en-US" sz="1100" u="none" strike="noStrike" dirty="0" smtClean="0">
                          <a:effectLst/>
                        </a:rPr>
                        <a:t>LAN1:10.4.92.63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2F7-D062 LAN2:192.168.3.232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3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後移載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网关 </a:t>
                      </a:r>
                      <a:r>
                        <a:rPr lang="en-US" sz="1100" u="none" strike="noStrike" dirty="0" smtClean="0">
                          <a:effectLst/>
                        </a:rPr>
                        <a:t>LAN1:10.4.92.63</a:t>
                      </a:r>
                      <a:r>
                        <a:rPr lang="en-US" sz="1100" u="none" strike="noStrike" dirty="0">
                          <a:effectLst/>
                        </a:rPr>
                        <a:t/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2F7-D062 LAN2:192.168.3.232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</a:rPr>
                        <a:t>監控程式</a:t>
                      </a:r>
                      <a:r>
                        <a:rPr lang="en-US" altLang="zh-TW" sz="1100" u="none" strike="noStrike" dirty="0">
                          <a:effectLst/>
                        </a:rPr>
                        <a:t>OK</a:t>
                      </a:r>
                      <a:r>
                        <a:rPr lang="zh-TW" altLang="en-US" sz="1100" u="none" strike="noStrike" dirty="0">
                          <a:effectLst/>
                        </a:rPr>
                        <a:t>。</a:t>
                      </a:r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待停線廠商更新</a:t>
                      </a:r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PLC</a:t>
                      </a:r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程式</a:t>
                      </a:r>
                      <a:endParaRPr lang="zh-TW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組裝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C4-00-AD-5A-4E-24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10.4.92.65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00-E2-69-2B-EC-93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10.4.92.66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BurnIn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r>
                        <a:rPr lang="en-US" altLang="zh-CN" sz="1100" u="none" strike="noStrike" dirty="0">
                          <a:effectLst/>
                        </a:rPr>
                        <a:t>10.4.92.67</a:t>
                      </a:r>
                      <a:br>
                        <a:rPr lang="en-US" altLang="zh-CN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LAN1:10.4.92.67    2F7-D068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LAN2:192.168.3.233  </a:t>
                      </a:r>
                      <a:r>
                        <a:rPr lang="en-US" sz="1100" u="none" strike="noStrike" dirty="0">
                          <a:effectLst/>
                        </a:rPr>
                        <a:t>2F7-D067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PD</a:t>
                      </a:r>
                      <a:r>
                        <a:rPr lang="zh-CN" altLang="en-US" sz="1100" u="none" strike="noStrike">
                          <a:effectLst/>
                        </a:rPr>
                        <a:t>測試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r>
                        <a:rPr lang="en-US" altLang="zh-CN" sz="1100" u="none" strike="noStrike" dirty="0">
                          <a:effectLst/>
                        </a:rPr>
                        <a:t>10.4.92.67</a:t>
                      </a:r>
                      <a:br>
                        <a:rPr lang="en-US" altLang="zh-CN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LAN1:10.4.92.67    2F7-D068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LAN2:192.168.3.233  </a:t>
                      </a:r>
                      <a:r>
                        <a:rPr lang="en-US" sz="1100" u="none" strike="noStrike" dirty="0">
                          <a:effectLst/>
                        </a:rPr>
                        <a:t>2F7-D067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Mapping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2F7-D069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r>
                        <a:rPr lang="en-US" altLang="zh-CN" sz="1100" u="none" strike="noStrike" dirty="0">
                          <a:effectLst/>
                        </a:rPr>
                        <a:t>10.4.92.67</a:t>
                      </a:r>
                      <a:br>
                        <a:rPr lang="en-US" altLang="zh-CN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LAN1:10.4.92.67    2F7-D068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LAN2:192.168.3.233  </a:t>
                      </a:r>
                      <a:r>
                        <a:rPr lang="en-US" sz="1100" u="none" strike="noStrike" dirty="0">
                          <a:effectLst/>
                        </a:rPr>
                        <a:t>2F7-D067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</a:rPr>
                        <a:t>監控程式</a:t>
                      </a:r>
                      <a:r>
                        <a:rPr lang="en-US" altLang="zh-TW" sz="1100" u="none" strike="noStrike" dirty="0">
                          <a:effectLst/>
                        </a:rPr>
                        <a:t>OK</a:t>
                      </a:r>
                      <a:r>
                        <a:rPr lang="zh-TW" altLang="en-US" sz="1100" u="none" strike="noStrike" dirty="0">
                          <a:effectLst/>
                        </a:rPr>
                        <a:t>。</a:t>
                      </a:r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待停線廠商更新</a:t>
                      </a:r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PLC</a:t>
                      </a:r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程式</a:t>
                      </a:r>
                      <a:endParaRPr lang="zh-TW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6691" marR="6691" marT="6691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3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IOT Deployment in </a:t>
            </a:r>
            <a:r>
              <a:rPr lang="en-US" altLang="zh-CN" dirty="0" err="1" smtClean="0"/>
              <a:t>Chicony</a:t>
            </a:r>
            <a:r>
              <a:rPr lang="en-US" altLang="zh-CN" dirty="0" smtClean="0"/>
              <a:t> Product Line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45467"/>
              </p:ext>
            </p:extLst>
          </p:nvPr>
        </p:nvGraphicFramePr>
        <p:xfrm>
          <a:off x="180000" y="684000"/>
          <a:ext cx="11879910" cy="5612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377"/>
                <a:gridCol w="598870"/>
                <a:gridCol w="653916"/>
                <a:gridCol w="820704"/>
                <a:gridCol w="1367420"/>
                <a:gridCol w="2674796"/>
                <a:gridCol w="2341642"/>
                <a:gridCol w="938912"/>
                <a:gridCol w="1278964"/>
                <a:gridCol w="875309"/>
              </a:tblGrid>
              <a:tr h="5711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線體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站點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設備數量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Switch Port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Mac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IP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物理接線</a:t>
                      </a:r>
                      <a:endParaRPr lang="zh-CN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>
                          <a:effectLst/>
                        </a:rPr>
                        <a:t>機台入網狀態</a:t>
                      </a:r>
                      <a:endParaRPr lang="zh-TW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Log</a:t>
                      </a:r>
                      <a:r>
                        <a:rPr lang="zh-CN" altLang="en-US" sz="1100" b="1" u="none" strike="noStrike">
                          <a:effectLst/>
                        </a:rPr>
                        <a:t>輸出或</a:t>
                      </a:r>
                      <a:r>
                        <a:rPr lang="en-US" sz="1100" b="1" u="none" strike="noStrike">
                          <a:effectLst/>
                        </a:rPr>
                        <a:t>PLC</a:t>
                      </a:r>
                      <a:r>
                        <a:rPr lang="zh-CN" altLang="en-US" sz="1100" b="1" u="none" strike="noStrike">
                          <a:effectLst/>
                        </a:rPr>
                        <a:t>接入</a:t>
                      </a:r>
                      <a:endParaRPr lang="zh-CN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TPMS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監控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11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錫爐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00-E0-4C-68-9D-9B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10.4.92.1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前移載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LAN1:10.4.92.2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2F1-D063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LAN2: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192.168.3.230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監控程式</a:t>
                      </a:r>
                      <a:r>
                        <a:rPr lang="en-US" altLang="zh-TW" sz="1100" u="none" strike="noStrike">
                          <a:effectLst/>
                        </a:rPr>
                        <a:t>OK</a:t>
                      </a:r>
                      <a:r>
                        <a:rPr lang="zh-TW" altLang="en-US" sz="1100" u="none" strike="noStrike">
                          <a:effectLst/>
                        </a:rPr>
                        <a:t>。待停線廠商更新</a:t>
                      </a:r>
                      <a:r>
                        <a:rPr lang="en-US" altLang="zh-TW" sz="1100" u="none" strike="noStrike">
                          <a:effectLst/>
                        </a:rPr>
                        <a:t>PLC</a:t>
                      </a:r>
                      <a:r>
                        <a:rPr lang="zh-TW" altLang="en-US" sz="1100" u="none" strike="noStrike">
                          <a:effectLst/>
                        </a:rPr>
                        <a:t>程式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00-1B-21-C9-8C-20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10.4.92.3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2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LAN1:10.4.92.2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2F1-D063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LAN2:192.168.3.230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2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LAN1:10.4.92.2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2F1-D063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LAN2:192.168.3.230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2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後移載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LAN1:10.4.92.2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2F1-D063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LAN2:192.168.3.230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PLC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1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組裝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C4-00-AD-44-89-B3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10.4.92.4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00-E2-69-27-4B-F8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10.4.92.5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已接入</a:t>
                      </a:r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RS232</a:t>
                      </a:r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轉網絡模塊，可抓取數據；待安裝供電插板</a:t>
                      </a:r>
                      <a:endParaRPr lang="zh-TW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00-E2-69-27-5D-35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10.4.92.7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已接入</a:t>
                      </a:r>
                      <a:r>
                        <a:rPr lang="en-US" altLang="zh-TW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RS232</a:t>
                      </a:r>
                      <a:r>
                        <a:rPr lang="zh-TW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轉網絡模塊，可抓取數據；待安裝供電插板</a:t>
                      </a:r>
                      <a:endParaRPr lang="zh-TW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上机站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LAN1:10.4.92.6               2F1-D066      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LAN2:192.168.3.231          </a:t>
                      </a:r>
                      <a:r>
                        <a:rPr lang="en-US" sz="1100" u="none" strike="noStrike" dirty="0">
                          <a:effectLst/>
                        </a:rPr>
                        <a:t>2F1-D065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BurnIn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LAN1:10.4.92.6               2F1-D066      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LAN2:192.168.3.231          </a:t>
                      </a:r>
                      <a:r>
                        <a:rPr lang="en-US" sz="1100" u="none" strike="noStrike" dirty="0">
                          <a:effectLst/>
                        </a:rPr>
                        <a:t>2F1-D065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1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PD</a:t>
                      </a:r>
                      <a:r>
                        <a:rPr lang="zh-CN" altLang="en-US" sz="1100" u="none" strike="noStrike">
                          <a:effectLst/>
                        </a:rPr>
                        <a:t>測試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2F1-D065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LAN1:10.4.92.6               2F1-D066      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LAN2:192.168.3.231          </a:t>
                      </a:r>
                      <a:r>
                        <a:rPr lang="en-US" sz="1100" u="none" strike="noStrike" dirty="0">
                          <a:effectLst/>
                        </a:rPr>
                        <a:t>2F1-D065 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213" marR="6213" marT="6213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6213" marR="6213" marT="621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2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IOT Deployment in </a:t>
            </a:r>
            <a:r>
              <a:rPr lang="en-US" altLang="zh-CN" dirty="0" err="1" smtClean="0"/>
              <a:t>Chicony</a:t>
            </a:r>
            <a:r>
              <a:rPr lang="en-US" altLang="zh-CN" dirty="0" smtClean="0"/>
              <a:t> Product Line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59781"/>
              </p:ext>
            </p:extLst>
          </p:nvPr>
        </p:nvGraphicFramePr>
        <p:xfrm>
          <a:off x="180000" y="684000"/>
          <a:ext cx="11753568" cy="5079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780"/>
                <a:gridCol w="668689"/>
                <a:gridCol w="668689"/>
                <a:gridCol w="858151"/>
                <a:gridCol w="1526838"/>
                <a:gridCol w="1526838"/>
                <a:gridCol w="1322947"/>
                <a:gridCol w="1459969"/>
                <a:gridCol w="2553246"/>
                <a:gridCol w="800421"/>
              </a:tblGrid>
              <a:tr h="4617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線體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站點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設備數量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Switch Port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Mac</a:t>
                      </a:r>
                      <a:endParaRPr 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IP</a:t>
                      </a:r>
                      <a:endParaRPr 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物理接線</a:t>
                      </a:r>
                      <a:endParaRPr lang="zh-CN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>
                          <a:effectLst/>
                        </a:rPr>
                        <a:t>機台入網狀態</a:t>
                      </a:r>
                      <a:endParaRPr lang="zh-TW" altLang="en-US" sz="1100" b="1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Log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輸出或</a:t>
                      </a:r>
                      <a:r>
                        <a:rPr lang="en-US" sz="1100" b="1" u="none" strike="noStrike" dirty="0">
                          <a:effectLst/>
                        </a:rPr>
                        <a:t>PLC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接入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TPMS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監控</a:t>
                      </a:r>
                      <a:endParaRPr lang="zh-CN" altLang="en-US" sz="1100" b="1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17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錫爐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2F8-D010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04-0E-3C-28-5E-0B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10.4.92.72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2F8-D061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00-E2-69-2B-D3-E3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10.4.92.76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effectLst/>
                        </a:rPr>
                        <a:t>待與設備工程師設定輸出及開啟共享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錫爐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2F9-D010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04-0E-3C-2B-15-92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10.4.92.82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設備老舊，待更換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錫爐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2F10-D010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04-0E-3C-28-5E-61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10.4.92.92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2F10-D061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00-E2-69-2B-EC-AF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10.4.92.96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effectLst/>
                        </a:rPr>
                        <a:t>待與設備工程師設定輸出及開啟共享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錫爐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2F11-D010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04-0E-3C-2B-13-D5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10.4.92.102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超音波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2F11-D028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00-E2-69-2B-D3-23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10.4.92.106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effectLst/>
                        </a:rPr>
                        <a:t>待與設備工程師設定輸出及開啟共享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錫爐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2F12-D010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04-0E-3C-2B-15-F0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10.4.92.112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Log 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超音波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2F12-D028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00-E2-69-28-8E-A6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10.4.92.116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effectLst/>
                        </a:rPr>
                        <a:t>待與設備工程師設定輸出及開啟共享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effectLst/>
                        <a:latin typeface="新細明體"/>
                      </a:endParaRPr>
                    </a:p>
                  </a:txBody>
                  <a:tcPr marL="7156" marR="7156" marT="715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13925</TotalTime>
  <Words>1228</Words>
  <Application>Microsoft Office PowerPoint</Application>
  <PresentationFormat>宽屏</PresentationFormat>
  <Paragraphs>662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 Unicode MS</vt:lpstr>
      <vt:lpstr>微軟正黑體</vt:lpstr>
      <vt:lpstr>微軟正黑體</vt:lpstr>
      <vt:lpstr>新細明體</vt:lpstr>
      <vt:lpstr>等线</vt:lpstr>
      <vt:lpstr>等线 Light</vt:lpstr>
      <vt:lpstr>宋体</vt:lpstr>
      <vt:lpstr>微软雅黑</vt:lpstr>
      <vt:lpstr>Arial</vt:lpstr>
      <vt:lpstr>Calibri</vt:lpstr>
      <vt:lpstr>Segoe UI Semibold</vt:lpstr>
      <vt:lpstr>Times New Roman</vt:lpstr>
      <vt:lpstr>Office 主题​​</vt:lpstr>
      <vt:lpstr>长江汽车电子MES系统方案</vt:lpstr>
      <vt:lpstr>Topic</vt:lpstr>
      <vt:lpstr>系统部署配置</vt:lpstr>
      <vt:lpstr>软件环境</vt:lpstr>
      <vt:lpstr>TPM模块图</vt:lpstr>
      <vt:lpstr>锡炉监控方案(log)</vt:lpstr>
      <vt:lpstr>IOT Deployment in Chicony Product Line</vt:lpstr>
      <vt:lpstr>IOT Deployment in Chicony Product Line</vt:lpstr>
      <vt:lpstr>IOT Deployment in Chicony Product Line</vt:lpstr>
      <vt:lpstr>IOT Deployment in Chicony Product Line</vt:lpstr>
      <vt:lpstr>TPMS Portal</vt:lpstr>
      <vt:lpstr>Hyper-V Server 2019管理</vt:lpstr>
      <vt:lpstr>TPMS Server Monitor</vt:lpstr>
      <vt:lpstr>Database Management</vt:lpstr>
      <vt:lpstr>Database Management</vt:lpstr>
      <vt:lpstr>Database Management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长江汽车电子MES系统方案</dc:title>
  <dc:creator>Wu.Jian 吳健 ITC</dc:creator>
  <cp:lastModifiedBy>Wu.Jian 吳健 ITC</cp:lastModifiedBy>
  <cp:revision>214</cp:revision>
  <dcterms:created xsi:type="dcterms:W3CDTF">2020-04-27T01:39:13Z</dcterms:created>
  <dcterms:modified xsi:type="dcterms:W3CDTF">2020-12-02T07:44:13Z</dcterms:modified>
</cp:coreProperties>
</file>