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70" r:id="rId3"/>
    <p:sldId id="279" r:id="rId4"/>
    <p:sldId id="272" r:id="rId5"/>
    <p:sldId id="289" r:id="rId6"/>
    <p:sldId id="281" r:id="rId7"/>
    <p:sldId id="271" r:id="rId8"/>
    <p:sldId id="282" r:id="rId9"/>
    <p:sldId id="273" r:id="rId10"/>
    <p:sldId id="274" r:id="rId11"/>
    <p:sldId id="275" r:id="rId12"/>
    <p:sldId id="283" r:id="rId13"/>
    <p:sldId id="276" r:id="rId14"/>
    <p:sldId id="277" r:id="rId15"/>
    <p:sldId id="284" r:id="rId16"/>
    <p:sldId id="285" r:id="rId17"/>
    <p:sldId id="286" r:id="rId18"/>
    <p:sldId id="287" r:id="rId19"/>
    <p:sldId id="288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eda" initials="m" lastIdx="2" clrIdx="0">
    <p:extLst>
      <p:ext uri="{19B8F6BF-5375-455C-9EA6-DF929625EA0E}">
        <p15:presenceInfo xmlns:p15="http://schemas.microsoft.com/office/powerpoint/2012/main" userId="ma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20T14:32:17.252" idx="2">
    <p:pos x="10" y="10"/>
    <p:text>倒立振子の実機画像を挿入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94D9-FB5F-4813-990E-9CF18D2E540A}" type="datetimeFigureOut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D6160-D54B-41D4-8CA6-B26DB350C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62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40DA-01F2-4EE1-9FB2-D81E8F6277C3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68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D386-1734-43A2-8181-60C016C90FD8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97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80C-870D-48B5-AB62-251EF6F4CA65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19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-70302"/>
            <a:ext cx="8319408" cy="1325563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49" y="1375682"/>
            <a:ext cx="8660493" cy="5345794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FC8-B739-435D-B729-BF0ABAB3B454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i="0"/>
            </a:lvl1pPr>
          </a:lstStyle>
          <a:p>
            <a:fld id="{879872E2-8930-43A6-82EA-52DD58EFA9F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189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5C7C-F382-4AFB-B8B7-900C5F32E725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37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87D5-A5C3-4D80-A647-4E83A686625A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54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E6D6-844B-4145-9C2B-7B554F619ABB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3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DD8F-3DF5-4D88-A800-EAEA28C5FA1A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3D63-F674-4223-843F-6B22069D3A49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95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8E51-10EE-4D61-A2E5-9E648E907DA2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39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7A31-4D62-4151-AF5D-C77A426BC59C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52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EAE47-AFA5-4621-BC2B-E9D95EB91215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12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wmf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1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倒立振子の安定化制御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理</a:t>
            </a:r>
            <a:r>
              <a:rPr lang="ja-JP" altLang="en-US" dirty="0"/>
              <a:t>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古賀研究室</a:t>
            </a:r>
            <a:endParaRPr kumimoji="1" lang="en-US" altLang="ja-JP" dirty="0" smtClean="0"/>
          </a:p>
          <a:p>
            <a:r>
              <a:rPr kumimoji="1" lang="en-US" altLang="ja-JP" dirty="0" smtClean="0"/>
              <a:t>14236063 </a:t>
            </a:r>
            <a:r>
              <a:rPr kumimoji="1" lang="en-US" altLang="ja-JP" dirty="0" err="1" smtClean="0"/>
              <a:t>前田</a:t>
            </a:r>
            <a:r>
              <a:rPr kumimoji="1" lang="en-US" altLang="ja-JP" dirty="0" smtClean="0"/>
              <a:t> 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86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制御目的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目標値変更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30" y="1638419"/>
            <a:ext cx="5411388" cy="3366839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6914" y="5388417"/>
            <a:ext cx="7979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5[sec]毎に台車の目標値を0, 0.1交互に変更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46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制御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振り上げ制御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68" y="1445901"/>
            <a:ext cx="6744648" cy="4910450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35462" y="2271654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安定平衡点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90974" y="5135389"/>
            <a:ext cx="2550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不安定平衡点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41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772" y="2687646"/>
            <a:ext cx="8319408" cy="1325563"/>
          </a:xfrm>
        </p:spPr>
        <p:txBody>
          <a:bodyPr/>
          <a:lstStyle/>
          <a:p>
            <a:r>
              <a:rPr lang="ja-JP" altLang="en-US" dirty="0" smtClean="0"/>
              <a:t>モデリング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1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モデリング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台車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2" y="675624"/>
            <a:ext cx="4855482" cy="399970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31" y="5112490"/>
            <a:ext cx="3847619" cy="9523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68" y="2125730"/>
            <a:ext cx="3952496" cy="24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モデリング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振子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239" y="1255261"/>
            <a:ext cx="4159850" cy="3355541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96" y="4971568"/>
            <a:ext cx="5285714" cy="106666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59" y="1506415"/>
            <a:ext cx="4739148" cy="285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倒立振子系の運動方程式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9" y="5139985"/>
            <a:ext cx="8515350" cy="89730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7" y="1288622"/>
            <a:ext cx="8302752" cy="139027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2842952" y="3420234"/>
            <a:ext cx="4231178" cy="978408"/>
            <a:chOff x="2892829" y="3227150"/>
            <a:chExt cx="4231178" cy="978408"/>
          </a:xfrm>
        </p:grpSpPr>
        <p:sp>
          <p:nvSpPr>
            <p:cNvPr id="3" name="下矢印 2"/>
            <p:cNvSpPr/>
            <p:nvPr/>
          </p:nvSpPr>
          <p:spPr>
            <a:xfrm>
              <a:off x="2892829" y="3227150"/>
              <a:ext cx="484632" cy="978408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noFill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599411" y="3420234"/>
              <a:ext cx="35245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行列で表現すると</a:t>
              </a:r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34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倒立振子系の非線形状態方程式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73" y="3110971"/>
            <a:ext cx="8097926" cy="90290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1" y="1390398"/>
            <a:ext cx="8156448" cy="89730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96" y="4597015"/>
            <a:ext cx="1373136" cy="1500695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2618509" y="2566646"/>
            <a:ext cx="4106487" cy="544325"/>
            <a:chOff x="2618509" y="2566646"/>
            <a:chExt cx="4106487" cy="544325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2892829" y="2635559"/>
              <a:ext cx="383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左から係数行列の逆行列をかける</a:t>
              </a:r>
              <a:endParaRPr kumimoji="1" lang="ja-JP" altLang="en-US" dirty="0"/>
            </a:p>
          </p:txBody>
        </p:sp>
        <p:sp>
          <p:nvSpPr>
            <p:cNvPr id="7" name="下矢印 6"/>
            <p:cNvSpPr/>
            <p:nvPr/>
          </p:nvSpPr>
          <p:spPr>
            <a:xfrm>
              <a:off x="2618509" y="2566646"/>
              <a:ext cx="274320" cy="544325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1079916" y="5054974"/>
            <a:ext cx="5470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・状態を右のように設定する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78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倒立振子系の非線形状態方程式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3" y="1255261"/>
            <a:ext cx="8659813" cy="186292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54" y="3308693"/>
            <a:ext cx="4714286" cy="95238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74649" y="3523274"/>
            <a:ext cx="2793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係数行列を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97518" y="3523273"/>
            <a:ext cx="2793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とおく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71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非線形状態方程式の線形化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496" y="1745360"/>
            <a:ext cx="4685714" cy="409524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77" y="3177008"/>
            <a:ext cx="4933333" cy="336190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15" y="1166541"/>
            <a:ext cx="904762" cy="27619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76700" y="1073804"/>
            <a:ext cx="5215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における一次近似は次のようになる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91496" y="2435113"/>
            <a:ext cx="5215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よって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線形化した状態の微分は</a:t>
            </a:r>
            <a:r>
              <a:rPr lang="en-US" altLang="ja-JP" sz="2400" dirty="0" smtClean="0"/>
              <a:t>,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観測方程式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69" y="1479971"/>
            <a:ext cx="1419048" cy="847619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94" y="1399114"/>
            <a:ext cx="1819048" cy="9523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63" y="2579644"/>
            <a:ext cx="6704762" cy="190476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6" y="5232804"/>
            <a:ext cx="1247619" cy="34285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789709" y="1672949"/>
            <a:ext cx="1379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0851" y="1672949"/>
            <a:ext cx="17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は</a:t>
            </a:r>
            <a:r>
              <a:rPr lang="en-US" altLang="ja-JP" sz="2400" dirty="0" smtClean="0"/>
              <a:t>, 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97396" y="1628864"/>
            <a:ext cx="221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を満たすので</a:t>
            </a:r>
            <a:r>
              <a:rPr lang="en-US" altLang="ja-JP" sz="2400" dirty="0" smtClean="0"/>
              <a:t>,  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67048" y="4557809"/>
            <a:ext cx="17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となる行列</a:t>
            </a:r>
            <a:endParaRPr kumimoji="1" lang="ja-JP" altLang="en-US" sz="24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744" y="4619474"/>
            <a:ext cx="285714" cy="266667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2988458" y="4529133"/>
            <a:ext cx="17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を用いて</a:t>
            </a:r>
            <a:r>
              <a:rPr kumimoji="1" lang="en-US" altLang="ja-JP" sz="2400" dirty="0" smtClean="0"/>
              <a:t>, 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67047" y="5691111"/>
            <a:ext cx="2358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とかける</a:t>
            </a:r>
            <a:r>
              <a:rPr lang="en-US" altLang="ja-JP" sz="2400" dirty="0" smtClean="0"/>
              <a:t>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87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実験目的</a:t>
            </a:r>
            <a:endParaRPr kumimoji="1" lang="en-US" altLang="ja-JP" dirty="0" smtClean="0"/>
          </a:p>
          <a:p>
            <a:r>
              <a:rPr lang="ja-JP" altLang="en-US" dirty="0" smtClean="0"/>
              <a:t>制御対象</a:t>
            </a:r>
            <a:endParaRPr lang="en-US" altLang="ja-JP" dirty="0" smtClean="0"/>
          </a:p>
          <a:p>
            <a:r>
              <a:rPr kumimoji="1" lang="ja-JP" altLang="en-US" dirty="0" smtClean="0"/>
              <a:t>制御目的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安定化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目標値変更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振り上げ制御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モデリング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台車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振子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倒立振子系の運動方程式</a:t>
            </a:r>
            <a:endParaRPr lang="en-US" altLang="ja-JP" dirty="0" smtClean="0"/>
          </a:p>
          <a:p>
            <a:r>
              <a:rPr lang="ja-JP" altLang="en-US" dirty="0" smtClean="0"/>
              <a:t>倒立振子系の状態方程式</a:t>
            </a:r>
            <a:endParaRPr lang="en-US" altLang="ja-JP" dirty="0" smtClean="0"/>
          </a:p>
          <a:p>
            <a:r>
              <a:rPr kumimoji="1" lang="ja-JP" altLang="en-US" dirty="0" smtClean="0"/>
              <a:t>倒立振子系の非線形状態方程式</a:t>
            </a:r>
            <a:endParaRPr kumimoji="1" lang="en-US" altLang="ja-JP" dirty="0" smtClean="0"/>
          </a:p>
          <a:p>
            <a:r>
              <a:rPr lang="ja-JP" altLang="en-US" dirty="0" smtClean="0"/>
              <a:t>非線形状態方程式の線形化</a:t>
            </a:r>
            <a:endParaRPr lang="en-US" altLang="ja-JP" dirty="0" smtClean="0"/>
          </a:p>
          <a:p>
            <a:r>
              <a:rPr lang="ja-JP" altLang="en-US" dirty="0" smtClean="0"/>
              <a:t>観測方程式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05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Outline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ja-JP" altLang="en-US" dirty="0" smtClean="0"/>
                  <a:t>パラメータの測定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ja-JP" dirty="0" smtClean="0"/>
                  <a:t>の測定</a:t>
                </a:r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 smtClean="0"/>
                  <a:t>の測定</a:t>
                </a:r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dirty="0" err="1" smtClean="0"/>
                  <a:t>の測定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	ステップ応答による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 smtClean="0"/>
                  <a:t>の測定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:r>
                  <a:rPr lang="en-US" altLang="ja-JP" dirty="0" err="1" smtClean="0"/>
                  <a:t>フィードバック応答による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の測定</m:t>
                    </m:r>
                  </m:oMath>
                </a14:m>
                <a:endParaRPr lang="en-US" altLang="ja-JP" b="0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の測定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kumimoji="1" lang="ja-JP" altLang="en-US" dirty="0" smtClean="0"/>
                  <a:t>制御システムの設計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:r>
                  <a:rPr lang="en-US" altLang="ja-JP" dirty="0" err="1" smtClean="0"/>
                  <a:t>特性解析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安定性,可制御性,可観測性</a:t>
                </a:r>
                <a:r>
                  <a:rPr lang="en-US" altLang="ja-JP" dirty="0" smtClean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159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0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183" y="2749881"/>
            <a:ext cx="7886700" cy="1325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パラメータの測定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4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ja-JP" altLang="en-US" dirty="0" smtClean="0"/>
                  <a:t>について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74649" y="1691566"/>
                <a:ext cx="8660493" cy="53457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ja-JP" dirty="0" smtClean="0"/>
                  <a:t>(</a:t>
                </a:r>
                <a:r>
                  <a:rPr kumimoji="1" lang="en-US" altLang="ja-JP" dirty="0" err="1" smtClean="0"/>
                  <a:t>振子の質量</a:t>
                </a:r>
                <a:r>
                  <a:rPr kumimoji="1" lang="en-US" altLang="ja-JP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:r>
                  <a:rPr lang="en-US" altLang="ja-JP" dirty="0" smtClean="0"/>
                  <a:t>- </a:t>
                </a:r>
                <a:r>
                  <a:rPr lang="en-US" altLang="ja-JP" dirty="0" err="1" smtClean="0"/>
                  <a:t>振子を台車から取り外し、ばね秤で測定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ja-JP" dirty="0" smtClean="0"/>
                  <a:t>(</a:t>
                </a:r>
                <a:r>
                  <a:rPr kumimoji="1" lang="en-US" altLang="ja-JP" dirty="0" err="1" smtClean="0"/>
                  <a:t>振子の端から重心までの距離</a:t>
                </a:r>
                <a:r>
                  <a:rPr kumimoji="1" lang="en-US" altLang="ja-JP" dirty="0" smtClean="0"/>
                  <a:t>)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kumimoji="1" lang="en-US" altLang="ja-JP" dirty="0"/>
                  <a:t>	</a:t>
                </a:r>
                <a:r>
                  <a:rPr kumimoji="1" lang="en-US" altLang="ja-JP" dirty="0" smtClean="0"/>
                  <a:t>- </a:t>
                </a:r>
                <a:r>
                  <a:rPr lang="ja-JP" altLang="en-US" dirty="0" smtClean="0"/>
                  <a:t>振子を鋭角なものに乗せ、釣り合いなど</a:t>
                </a:r>
                <a:r>
                  <a:rPr lang="en-US" altLang="ja-JP" dirty="0" smtClean="0"/>
                  <a:t>	 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 </a:t>
                </a:r>
                <a:r>
                  <a:rPr lang="en-US" altLang="ja-JP" dirty="0" smtClean="0"/>
                  <a:t>           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で</a:t>
                </a:r>
                <a:r>
                  <a:rPr lang="ja-JP" altLang="en-US" dirty="0" smtClean="0"/>
                  <a:t>重心位置を確定</a:t>
                </a:r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649" y="1691566"/>
                <a:ext cx="8660493" cy="5345794"/>
              </a:xfrm>
              <a:blipFill>
                <a:blip r:embed="rId3"/>
                <a:stretch>
                  <a:fillRect t="-19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3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について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err="1" smtClean="0"/>
              <a:t>MaTXサンプルファイル内で設定済み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とする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85" y="3596532"/>
            <a:ext cx="1371429" cy="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 smtClean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12" t="7716" r="57001" b="7691"/>
          <a:stretch/>
        </p:blipFill>
        <p:spPr>
          <a:xfrm>
            <a:off x="628650" y="947651"/>
            <a:ext cx="5346551" cy="3904048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6112913" y="1658735"/>
                <a:ext cx="218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𝑎𝑢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ja-JP" altLang="en-US" dirty="0" smtClean="0"/>
                  <a:t> 摩擦力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913" y="1658735"/>
                <a:ext cx="2180853" cy="369332"/>
              </a:xfrm>
              <a:prstGeom prst="rect">
                <a:avLst/>
              </a:prstGeom>
              <a:blipFill>
                <a:blip r:embed="rId4"/>
                <a:stretch>
                  <a:fillRect l="-838" t="-6557" r="-167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6112913" y="3585788"/>
                <a:ext cx="2151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ja-JP" altLang="en-US" dirty="0"/>
                  <a:t> 摩擦力</a:t>
                </a:r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913" y="3585788"/>
                <a:ext cx="2151423" cy="369332"/>
              </a:xfrm>
              <a:prstGeom prst="rect">
                <a:avLst/>
              </a:prstGeom>
              <a:blipFill>
                <a:blip r:embed="rId5"/>
                <a:stretch>
                  <a:fillRect l="-850" t="-6557" r="-1700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2405808" y="5085163"/>
                <a:ext cx="4797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ja-JP" altLang="en-US" dirty="0" smtClean="0"/>
                  <a:t>は台車が正の方向に動き始めるときの力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808" y="5085163"/>
                <a:ext cx="4797532" cy="369332"/>
              </a:xfrm>
              <a:prstGeom prst="rect">
                <a:avLst/>
              </a:prstGeom>
              <a:blipFill>
                <a:blip r:embed="rId6"/>
                <a:stretch>
                  <a:fillRect l="-381" t="-6557" r="-38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405808" y="5702140"/>
                <a:ext cx="4797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ja-JP" altLang="en-US" dirty="0" smtClean="0"/>
                  <a:t>は台車が負の方向に動き始めるときの力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808" y="5702140"/>
                <a:ext cx="4797532" cy="369332"/>
              </a:xfrm>
              <a:prstGeom prst="rect">
                <a:avLst/>
              </a:prstGeom>
              <a:blipFill>
                <a:blip r:embed="rId7"/>
                <a:stretch>
                  <a:fillRect l="-381" t="-6557" r="-38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4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dirty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入力電圧を変えながら複数の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Cambria Math" panose="02040503050406030204" pitchFamily="18" charset="0"/>
                  </a:rPr>
                  <a:t>を求める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の回帰直線を求め</a:t>
                </a:r>
                <a:r>
                  <a:rPr kumimoji="1" lang="en-US" altLang="ja-JP" dirty="0" smtClean="0"/>
                  <a:t>, </a:t>
                </a:r>
                <a:r>
                  <a:rPr kumimoji="1" lang="ja-JP" altLang="en-US" dirty="0" smtClean="0"/>
                  <a:t>両傾き</a:t>
                </a:r>
                <a:r>
                  <a:rPr kumimoji="1" lang="ja-JP" altLang="en-US" dirty="0" smtClean="0"/>
                  <a:t>を平均する</a:t>
                </a:r>
                <a:r>
                  <a:rPr kumimoji="1" lang="en-US" altLang="ja-JP" dirty="0" smtClean="0"/>
                  <a:t>.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07" t="-2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1" y="2550237"/>
            <a:ext cx="7542415" cy="39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ステップ応答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台車の運動方程式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伝達関数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61" y="2271273"/>
            <a:ext cx="2466667" cy="3523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37" y="3871627"/>
            <a:ext cx="3009524" cy="91428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37" y="5217279"/>
            <a:ext cx="2809524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ステップ応答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4649" y="1255261"/>
            <a:ext cx="8660493" cy="5345794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台車</a:t>
            </a:r>
            <a:r>
              <a:rPr kumimoji="1" lang="ja-JP" altLang="en-US" dirty="0" smtClean="0"/>
              <a:t>系システムのステップ</a:t>
            </a:r>
            <a:r>
              <a:rPr kumimoji="1" lang="ja-JP" altLang="en-US" dirty="0" smtClean="0"/>
              <a:t>応答</a:t>
            </a:r>
            <a:r>
              <a:rPr lang="ja-JP" altLang="en-US" dirty="0" smtClean="0"/>
              <a:t>は</a:t>
            </a:r>
            <a:r>
              <a:rPr lang="en-US" altLang="ja-JP" dirty="0" smtClean="0"/>
              <a:t>,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2369279"/>
            <a:ext cx="3486150" cy="3200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0" y="2691326"/>
            <a:ext cx="4826662" cy="75653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66" y="5293489"/>
            <a:ext cx="3971429" cy="55238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67254" y="3872291"/>
            <a:ext cx="507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応答が直線的になったところで近似</a:t>
            </a:r>
            <a:endParaRPr kumimoji="1" lang="ja-JP" altLang="en-US" sz="2400" dirty="0"/>
          </a:p>
        </p:txBody>
      </p:sp>
      <p:sp>
        <p:nvSpPr>
          <p:cNvPr id="9" name="下矢印 8"/>
          <p:cNvSpPr/>
          <p:nvPr/>
        </p:nvSpPr>
        <p:spPr>
          <a:xfrm>
            <a:off x="2534836" y="4461439"/>
            <a:ext cx="329604" cy="57708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9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フィードバック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台車の運動方程式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入力</a:t>
            </a:r>
            <a:r>
              <a:rPr lang="ja-JP" altLang="en-US" dirty="0"/>
              <a:t>の</a:t>
            </a:r>
            <a:r>
              <a:rPr kumimoji="1" lang="ja-JP" altLang="en-US" dirty="0" smtClean="0"/>
              <a:t>フィードバック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閉ループの応答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19" y="2239328"/>
            <a:ext cx="2466667" cy="3523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19" y="3639055"/>
            <a:ext cx="2447619" cy="40952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61" y="5095925"/>
            <a:ext cx="5152381" cy="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 smtClean="0"/>
                  <a:t>フィードバック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偏差を</a:t>
            </a:r>
            <a:r>
              <a:rPr kumimoji="1"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とすると</a:t>
            </a:r>
            <a:r>
              <a:rPr kumimoji="1"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ただし</a:t>
            </a:r>
            <a:r>
              <a:rPr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			</a:t>
            </a:r>
            <a:r>
              <a:rPr lang="en-US" altLang="ja-JP" dirty="0" err="1" smtClean="0"/>
              <a:t>のとき</a:t>
            </a:r>
            <a:r>
              <a:rPr lang="ja-JP" altLang="en-US" dirty="0"/>
              <a:t>減衰振動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10" y="2039660"/>
            <a:ext cx="1914286" cy="24761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53" y="3024740"/>
            <a:ext cx="3600000" cy="44761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59" y="4209820"/>
            <a:ext cx="3911787" cy="78089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4" y="5513533"/>
            <a:ext cx="1470278" cy="32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772" y="2687646"/>
            <a:ext cx="8319408" cy="1325563"/>
          </a:xfrm>
        </p:spPr>
        <p:txBody>
          <a:bodyPr/>
          <a:lstStyle/>
          <a:p>
            <a:r>
              <a:rPr kumimoji="1" lang="ja-JP" altLang="en-US" dirty="0" smtClean="0"/>
              <a:t>制御対象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63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フィードバック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39" y="1906876"/>
            <a:ext cx="3534044" cy="863877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18073" y="2765146"/>
            <a:ext cx="280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フィードバックの画像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0" y="3330871"/>
            <a:ext cx="4243618" cy="78112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0" y="4384698"/>
            <a:ext cx="3896796" cy="77935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1" t="-302" b="1"/>
          <a:stretch/>
        </p:blipFill>
        <p:spPr>
          <a:xfrm>
            <a:off x="5220392" y="1571106"/>
            <a:ext cx="3923607" cy="370462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65265" y="1255261"/>
            <a:ext cx="1712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対数減衰比</a:t>
            </a:r>
            <a:endParaRPr kumimoji="1" lang="ja-JP" altLang="en-US" sz="24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40" y="1329947"/>
            <a:ext cx="200000" cy="27619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2518670" y="1255261"/>
            <a:ext cx="3099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は以下を満たす</a:t>
            </a:r>
            <a:r>
              <a:rPr lang="en-US" altLang="ja-JP" sz="2400" dirty="0" smtClean="0"/>
              <a:t>.</a:t>
            </a:r>
            <a:endParaRPr kumimoji="1" lang="en-US" altLang="ja-JP" sz="2400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52" y="5588939"/>
            <a:ext cx="3911787" cy="78089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20" y="5865102"/>
            <a:ext cx="247619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 dirty="0" smtClean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振子の運動方程式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57" y="2183961"/>
            <a:ext cx="4753628" cy="48571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47" y="2839757"/>
            <a:ext cx="1419048" cy="35238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60" y="4024746"/>
            <a:ext cx="4114286" cy="44761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4" y="4795410"/>
            <a:ext cx="5296194" cy="82594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585" y="1837688"/>
            <a:ext cx="3649686" cy="27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ja-JP" altLang="en-US" dirty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3" y="1891806"/>
            <a:ext cx="4506701" cy="2100345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7" y="1210222"/>
            <a:ext cx="3875538" cy="71337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10" y="4416556"/>
            <a:ext cx="6685714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制御対象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" y="1788808"/>
            <a:ext cx="4073263" cy="3403708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71693" y="2494482"/>
            <a:ext cx="286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実機の画像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71" y="1794182"/>
            <a:ext cx="4189614" cy="31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772" y="2687646"/>
            <a:ext cx="8319408" cy="1325563"/>
          </a:xfrm>
        </p:spPr>
        <p:txBody>
          <a:bodyPr/>
          <a:lstStyle/>
          <a:p>
            <a:r>
              <a:rPr lang="ja-JP" altLang="en-US" dirty="0" smtClean="0"/>
              <a:t>実験目的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4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不安定平衡点で倒立振子系を安定化制御する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台車の目標値を変更する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安定平衡点から振子を振り上げて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不安定平衡点で安定化制御に移行する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振り上げ制御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74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772" y="2687646"/>
            <a:ext cx="8319408" cy="1325563"/>
          </a:xfrm>
        </p:spPr>
        <p:txBody>
          <a:bodyPr/>
          <a:lstStyle/>
          <a:p>
            <a:r>
              <a:rPr kumimoji="1" lang="ja-JP" altLang="en-US" dirty="0" smtClean="0"/>
              <a:t>制御目的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92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制御目的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安定化制御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65" y="2084464"/>
            <a:ext cx="5743575" cy="3324225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33816" y="5375437"/>
            <a:ext cx="2923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不安定平衡点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8711" y="1610633"/>
            <a:ext cx="2543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安定平衡点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2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2229</TotalTime>
  <Words>384</Words>
  <Application>Microsoft Office PowerPoint</Application>
  <PresentationFormat>画面に合わせる (4:3)</PresentationFormat>
  <Paragraphs>156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9" baseType="lpstr"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倒立振子の安定化制御 理論</vt:lpstr>
      <vt:lpstr>Outline</vt:lpstr>
      <vt:lpstr>制御対象</vt:lpstr>
      <vt:lpstr>制御対象</vt:lpstr>
      <vt:lpstr>PowerPoint プレゼンテーション</vt:lpstr>
      <vt:lpstr>実験目的</vt:lpstr>
      <vt:lpstr>実験目的</vt:lpstr>
      <vt:lpstr>制御目的</vt:lpstr>
      <vt:lpstr>制御目的(安定化制御)</vt:lpstr>
      <vt:lpstr>制御目的(目標値変更)</vt:lpstr>
      <vt:lpstr>制御目的(振り上げ制御)</vt:lpstr>
      <vt:lpstr>モデリング</vt:lpstr>
      <vt:lpstr>モデリング(台車)</vt:lpstr>
      <vt:lpstr>モデリング(振子)</vt:lpstr>
      <vt:lpstr>倒立振子系の運動方程式</vt:lpstr>
      <vt:lpstr>倒立振子系の非線形状態方程式</vt:lpstr>
      <vt:lpstr>倒立振子系の非線形状態方程式</vt:lpstr>
      <vt:lpstr>非線形状態方程式の線形化</vt:lpstr>
      <vt:lpstr>観測方程式</vt:lpstr>
      <vt:lpstr>Outline</vt:lpstr>
      <vt:lpstr>パラメータの測定</vt:lpstr>
      <vt:lpstr>m, lについて</vt:lpstr>
      <vt:lpstr>c_1, c_2について</vt:lpstr>
      <vt:lpstr>aの測定</vt:lpstr>
      <vt:lpstr>aの測定</vt:lpstr>
      <vt:lpstr>M, fの測定(ステップ応答)</vt:lpstr>
      <vt:lpstr>M, fの測定(ステップ応答)</vt:lpstr>
      <vt:lpstr>M, fの測定(フィードバック)</vt:lpstr>
      <vt:lpstr>M, fの測定(フィードバック)</vt:lpstr>
      <vt:lpstr>M, fの測定(フィードバック)</vt:lpstr>
      <vt:lpstr>J, cの測定</vt:lpstr>
      <vt:lpstr>J, cの測定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倒立振子の安定化制御 理論</dc:title>
  <dc:creator>maeda</dc:creator>
  <cp:lastModifiedBy>maeda</cp:lastModifiedBy>
  <cp:revision>101</cp:revision>
  <dcterms:created xsi:type="dcterms:W3CDTF">2017-07-18T15:10:43Z</dcterms:created>
  <dcterms:modified xsi:type="dcterms:W3CDTF">2017-07-25T18:06:47Z</dcterms:modified>
</cp:coreProperties>
</file>