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8"/>
  </p:notesMasterIdLst>
  <p:sldIdLst>
    <p:sldId id="256" r:id="rId2"/>
    <p:sldId id="270" r:id="rId3"/>
    <p:sldId id="279" r:id="rId4"/>
    <p:sldId id="272" r:id="rId5"/>
    <p:sldId id="289" r:id="rId6"/>
    <p:sldId id="290" r:id="rId7"/>
    <p:sldId id="271" r:id="rId8"/>
    <p:sldId id="292" r:id="rId9"/>
    <p:sldId id="273" r:id="rId10"/>
    <p:sldId id="274" r:id="rId11"/>
    <p:sldId id="275" r:id="rId12"/>
    <p:sldId id="293" r:id="rId13"/>
    <p:sldId id="276" r:id="rId14"/>
    <p:sldId id="277" r:id="rId15"/>
    <p:sldId id="284" r:id="rId16"/>
    <p:sldId id="285" r:id="rId17"/>
    <p:sldId id="286" r:id="rId18"/>
    <p:sldId id="287" r:id="rId19"/>
    <p:sldId id="288" r:id="rId20"/>
    <p:sldId id="257" r:id="rId21"/>
    <p:sldId id="294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8" r:id="rId44"/>
    <p:sldId id="305" r:id="rId45"/>
    <p:sldId id="306" r:id="rId46"/>
    <p:sldId id="307" r:id="rId4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eda" initials="m" lastIdx="2" clrIdx="0">
    <p:extLst>
      <p:ext uri="{19B8F6BF-5375-455C-9EA6-DF929625EA0E}">
        <p15:presenceInfo xmlns:p15="http://schemas.microsoft.com/office/powerpoint/2012/main" userId="ma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5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20T14:32:17.252" idx="2">
    <p:pos x="10" y="10"/>
    <p:text>倒立振子の実機画像を挿入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C94D9-FB5F-4813-990E-9CF18D2E540A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D6160-D54B-41D4-8CA6-B26DB350C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62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53CE-6935-4080-A9E5-12D43E00DFE1}" type="datetime1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682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ED53D-8FED-423E-8E1B-300A71930808}" type="datetime1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970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A6AE-E466-466A-8BB3-10918A2A3C7C}" type="datetime1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196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537" y="-84816"/>
            <a:ext cx="8319408" cy="1325563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49" y="1375682"/>
            <a:ext cx="8660493" cy="5345794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F5BD-5C63-4127-8B0A-4EB09877BB89}" type="datetime1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i="0"/>
            </a:lvl1pPr>
          </a:lstStyle>
          <a:p>
            <a:fld id="{879872E2-8930-43A6-82EA-52DD58EFA9F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316593" y="907143"/>
            <a:ext cx="8319408" cy="72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>
          <a:xfrm>
            <a:off x="0" y="6470015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6666FF"/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892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5C74-405A-45B5-A939-58AC3C74FA2A}" type="datetime1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378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17C5-6D6A-4D2F-BF4C-886AF4195025}" type="datetime1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544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0BF7-4ED0-429A-BC3B-CF4E6BDFEBE2}" type="datetime1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34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353F-B205-4457-BB93-087B7C3EBB30}" type="datetime1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88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EED3-120C-40A9-8C92-D5CFE7DEC45F}" type="datetime1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95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AC3B-4B0B-4ED5-9E56-5CF6E8AF77B2}" type="datetime1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392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AA8D-D271-4148-A3F5-10D2116D3403}" type="datetime1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523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F2C34-9905-4878-B47C-F19011B08158}" type="datetime1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1457" y="650761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872E2-8930-43A6-82EA-52DD58EFA9F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312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wmf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1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6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28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4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倒立振子の安定化制御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理</a:t>
            </a:r>
            <a:r>
              <a:rPr lang="ja-JP" altLang="en-US" dirty="0"/>
              <a:t>論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古賀研究室</a:t>
            </a:r>
            <a:endParaRPr kumimoji="1" lang="en-US" altLang="ja-JP" dirty="0" smtClean="0"/>
          </a:p>
          <a:p>
            <a:r>
              <a:rPr kumimoji="1" lang="en-US" altLang="ja-JP" dirty="0" smtClean="0"/>
              <a:t>14236063 </a:t>
            </a:r>
            <a:r>
              <a:rPr kumimoji="1" lang="en-US" altLang="ja-JP" dirty="0" err="1" smtClean="0"/>
              <a:t>前田</a:t>
            </a:r>
            <a:r>
              <a:rPr kumimoji="1" lang="en-US" altLang="ja-JP" dirty="0" smtClean="0"/>
              <a:t> 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86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制御目的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目標値変更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30" y="1638419"/>
            <a:ext cx="5411388" cy="3366839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56914" y="5388417"/>
            <a:ext cx="7979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5[sec]毎に台車の目標値を0, 0.1交互に変更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4463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制御</a:t>
            </a:r>
            <a:r>
              <a:rPr kumimoji="1" lang="ja-JP" altLang="en-US" dirty="0" smtClean="0"/>
              <a:t>目的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振り上げ制御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68" y="1445901"/>
            <a:ext cx="6744648" cy="4910450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35462" y="2271654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安定平衡点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90974" y="5135389"/>
            <a:ext cx="2550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不安定平衡点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41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50015" y="2676492"/>
            <a:ext cx="7886700" cy="1325563"/>
          </a:xfrm>
        </p:spPr>
        <p:txBody>
          <a:bodyPr/>
          <a:lstStyle/>
          <a:p>
            <a:r>
              <a:rPr lang="ja-JP" altLang="en-US" b="1" dirty="0"/>
              <a:t>モデリング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209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モデリング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台車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92" y="675624"/>
            <a:ext cx="4855482" cy="3999706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331" y="5112490"/>
            <a:ext cx="3847619" cy="95238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68" y="2125730"/>
            <a:ext cx="3952496" cy="248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8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モデリング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振子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239" y="1255261"/>
            <a:ext cx="4159850" cy="3355541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96" y="4971568"/>
            <a:ext cx="5285714" cy="106666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59" y="1506415"/>
            <a:ext cx="4739148" cy="285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7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倒立振子系の運動方程式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9" y="5139985"/>
            <a:ext cx="8515350" cy="89730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07" y="1288622"/>
            <a:ext cx="8302752" cy="1390270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2842952" y="3420234"/>
            <a:ext cx="4231178" cy="978408"/>
            <a:chOff x="2892829" y="3227150"/>
            <a:chExt cx="4231178" cy="978408"/>
          </a:xfrm>
        </p:grpSpPr>
        <p:sp>
          <p:nvSpPr>
            <p:cNvPr id="3" name="下矢印 2"/>
            <p:cNvSpPr/>
            <p:nvPr/>
          </p:nvSpPr>
          <p:spPr>
            <a:xfrm>
              <a:off x="2892829" y="3227150"/>
              <a:ext cx="484632" cy="978408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noFill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3599411" y="3420234"/>
              <a:ext cx="35245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/>
                <a:t>行列で表現すると</a:t>
              </a:r>
              <a:endParaRPr kumimoji="1" lang="ja-JP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734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倒立振子系の非線形状態方程式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73" y="3110971"/>
            <a:ext cx="8097926" cy="90290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51" y="1390398"/>
            <a:ext cx="8156448" cy="89730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996" y="4597015"/>
            <a:ext cx="1373136" cy="1500695"/>
          </a:xfrm>
          <a:prstGeom prst="rect">
            <a:avLst/>
          </a:prstGeom>
        </p:spPr>
      </p:pic>
      <p:grpSp>
        <p:nvGrpSpPr>
          <p:cNvPr id="8" name="グループ化 7"/>
          <p:cNvGrpSpPr/>
          <p:nvPr/>
        </p:nvGrpSpPr>
        <p:grpSpPr>
          <a:xfrm>
            <a:off x="2618509" y="2566646"/>
            <a:ext cx="4106487" cy="544325"/>
            <a:chOff x="2618509" y="2566646"/>
            <a:chExt cx="4106487" cy="544325"/>
          </a:xfrm>
        </p:grpSpPr>
        <p:sp>
          <p:nvSpPr>
            <p:cNvPr id="3" name="テキスト ボックス 2"/>
            <p:cNvSpPr txBox="1"/>
            <p:nvPr/>
          </p:nvSpPr>
          <p:spPr>
            <a:xfrm>
              <a:off x="2892829" y="2635559"/>
              <a:ext cx="3832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左から係数行列の逆行列をかける</a:t>
              </a:r>
              <a:endParaRPr kumimoji="1" lang="ja-JP" altLang="en-US" dirty="0"/>
            </a:p>
          </p:txBody>
        </p:sp>
        <p:sp>
          <p:nvSpPr>
            <p:cNvPr id="7" name="下矢印 6"/>
            <p:cNvSpPr/>
            <p:nvPr/>
          </p:nvSpPr>
          <p:spPr>
            <a:xfrm>
              <a:off x="2618509" y="2566646"/>
              <a:ext cx="274320" cy="544325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1079916" y="5054974"/>
            <a:ext cx="5470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・状態を右のように設定する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4782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倒立振子系の非線形状態方程式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03" y="1255261"/>
            <a:ext cx="8659813" cy="186292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654" y="3308693"/>
            <a:ext cx="4714286" cy="952381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374649" y="3523274"/>
            <a:ext cx="2793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係数行列を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297518" y="3523273"/>
            <a:ext cx="2793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とおく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471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非線形状態方程式の線形化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496" y="1745360"/>
            <a:ext cx="4685714" cy="409524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77" y="3054528"/>
            <a:ext cx="4933333" cy="336190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115" y="1166541"/>
            <a:ext cx="904762" cy="27619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676700" y="1073804"/>
            <a:ext cx="5215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における一次近似は次のようになる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91496" y="2435113"/>
            <a:ext cx="5215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よって</a:t>
            </a:r>
            <a:r>
              <a:rPr lang="en-US" altLang="ja-JP" sz="2400" dirty="0" smtClean="0"/>
              <a:t>, </a:t>
            </a:r>
            <a:r>
              <a:rPr lang="ja-JP" altLang="en-US" sz="2400" dirty="0" smtClean="0"/>
              <a:t>線形化した状態の微分は</a:t>
            </a:r>
            <a:r>
              <a:rPr lang="en-US" altLang="ja-JP" sz="2400" dirty="0" smtClean="0"/>
              <a:t>,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7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観測方程式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569" y="1479971"/>
            <a:ext cx="1419048" cy="847619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94" y="1399114"/>
            <a:ext cx="1819048" cy="95238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63" y="2579644"/>
            <a:ext cx="6704762" cy="190476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306" y="5232804"/>
            <a:ext cx="1247619" cy="342857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789709" y="1672949"/>
            <a:ext cx="1379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90851" y="1672949"/>
            <a:ext cx="173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は</a:t>
            </a:r>
            <a:r>
              <a:rPr lang="en-US" altLang="ja-JP" sz="2400" dirty="0" smtClean="0"/>
              <a:t>, 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197396" y="1628864"/>
            <a:ext cx="2215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を満たすので</a:t>
            </a:r>
            <a:r>
              <a:rPr lang="en-US" altLang="ja-JP" sz="2400" dirty="0" smtClean="0"/>
              <a:t>,  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67048" y="4557809"/>
            <a:ext cx="173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となる行列</a:t>
            </a:r>
            <a:endParaRPr kumimoji="1" lang="ja-JP" altLang="en-US" sz="2400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744" y="4619474"/>
            <a:ext cx="285714" cy="266667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2988458" y="4529133"/>
            <a:ext cx="173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を用いて</a:t>
            </a:r>
            <a:r>
              <a:rPr kumimoji="1" lang="en-US" altLang="ja-JP" sz="2400" dirty="0" smtClean="0"/>
              <a:t>, 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67047" y="5691111"/>
            <a:ext cx="2358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とかける</a:t>
            </a:r>
            <a:r>
              <a:rPr lang="en-US" altLang="ja-JP" sz="2400" dirty="0" smtClean="0"/>
              <a:t>.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87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Outline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実験目的</a:t>
            </a:r>
            <a:endParaRPr kumimoji="1" lang="en-US" altLang="ja-JP" dirty="0" smtClean="0"/>
          </a:p>
          <a:p>
            <a:r>
              <a:rPr lang="ja-JP" altLang="en-US" dirty="0" smtClean="0"/>
              <a:t>制御対象</a:t>
            </a:r>
            <a:endParaRPr lang="en-US" altLang="ja-JP" dirty="0" smtClean="0"/>
          </a:p>
          <a:p>
            <a:r>
              <a:rPr kumimoji="1" lang="ja-JP" altLang="en-US" dirty="0" smtClean="0"/>
              <a:t>制御目的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安定化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目標値変更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振り上げ制御</a:t>
            </a:r>
            <a:r>
              <a:rPr kumimoji="1" lang="en-US" altLang="ja-JP" dirty="0" smtClean="0"/>
              <a:t>)</a:t>
            </a:r>
          </a:p>
          <a:p>
            <a:r>
              <a:rPr lang="ja-JP" altLang="en-US" dirty="0" smtClean="0"/>
              <a:t>モデリング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台車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振子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倒立振子系の運動方程式</a:t>
            </a:r>
            <a:endParaRPr lang="en-US" altLang="ja-JP" dirty="0" smtClean="0"/>
          </a:p>
          <a:p>
            <a:r>
              <a:rPr lang="ja-JP" altLang="en-US" dirty="0" smtClean="0"/>
              <a:t>倒立振子系の状態方程式</a:t>
            </a:r>
            <a:endParaRPr lang="en-US" altLang="ja-JP" dirty="0" smtClean="0"/>
          </a:p>
          <a:p>
            <a:r>
              <a:rPr kumimoji="1" lang="ja-JP" altLang="en-US" dirty="0" smtClean="0"/>
              <a:t>倒立振子系の非線形状態方程式</a:t>
            </a:r>
            <a:endParaRPr kumimoji="1" lang="en-US" altLang="ja-JP" dirty="0" smtClean="0"/>
          </a:p>
          <a:p>
            <a:r>
              <a:rPr lang="ja-JP" altLang="en-US" dirty="0" smtClean="0"/>
              <a:t>非線形状態方程式の線形化</a:t>
            </a:r>
            <a:endParaRPr lang="en-US" altLang="ja-JP" dirty="0" smtClean="0"/>
          </a:p>
          <a:p>
            <a:r>
              <a:rPr lang="ja-JP" altLang="en-US" dirty="0" smtClean="0"/>
              <a:t>観測方程式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058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Outline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kumimoji="1" lang="ja-JP" altLang="en-US" dirty="0" smtClean="0"/>
                  <a:t>パラメータの測定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ja-JP" dirty="0" smtClean="0"/>
                  <a:t>の測定</a:t>
                </a:r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 smtClean="0"/>
                  <a:t>の測定</a:t>
                </a:r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ja-JP" dirty="0" err="1" smtClean="0"/>
                  <a:t>の測定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 smtClean="0"/>
                  <a:t>	ステップ応答による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 smtClean="0"/>
                  <a:t>の測定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  <a:r>
                  <a:rPr lang="en-US" altLang="ja-JP" dirty="0" err="1" smtClean="0"/>
                  <a:t>フィードバック応答による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の測定</m:t>
                    </m:r>
                  </m:oMath>
                </a14:m>
                <a:endParaRPr lang="en-US" altLang="ja-JP" b="0" dirty="0" smtClean="0"/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の測定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r>
                  <a:rPr kumimoji="1" lang="ja-JP" altLang="en-US" dirty="0" smtClean="0"/>
                  <a:t>制御システムの設計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:r>
                  <a:rPr lang="en-US" altLang="ja-JP" dirty="0" err="1" smtClean="0"/>
                  <a:t>特性解析</a:t>
                </a:r>
                <a:r>
                  <a:rPr lang="en-US" altLang="ja-JP" dirty="0" smtClean="0"/>
                  <a:t>(</a:t>
                </a:r>
                <a:r>
                  <a:rPr lang="en-US" altLang="ja-JP" dirty="0" err="1" smtClean="0"/>
                  <a:t>安定性,可制御性,可観測性</a:t>
                </a:r>
                <a:r>
                  <a:rPr lang="en-US" altLang="ja-JP" dirty="0" smtClean="0"/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2"/>
                <a:stretch>
                  <a:fillRect l="-1159" t="-35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07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6406" y="2795438"/>
            <a:ext cx="7886700" cy="1325563"/>
          </a:xfrm>
        </p:spPr>
        <p:txBody>
          <a:bodyPr/>
          <a:lstStyle/>
          <a:p>
            <a:r>
              <a:rPr lang="ja-JP" altLang="en-US" b="1" dirty="0" smtClean="0"/>
              <a:t>パラメータの測定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58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ja-JP" altLang="en-US" dirty="0" smtClean="0"/>
                  <a:t>について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374649" y="1691566"/>
                <a:ext cx="8660493" cy="534579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ja-JP" sz="3200" dirty="0" smtClean="0"/>
                  <a:t>(</a:t>
                </a:r>
                <a:r>
                  <a:rPr kumimoji="1" lang="en-US" altLang="ja-JP" sz="3200" dirty="0" err="1" smtClean="0"/>
                  <a:t>振子の質量</a:t>
                </a:r>
                <a:r>
                  <a:rPr kumimoji="1" lang="en-US" altLang="ja-JP" sz="32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ja-JP" sz="3200" dirty="0"/>
                  <a:t>	</a:t>
                </a:r>
                <a:r>
                  <a:rPr lang="en-US" altLang="ja-JP" sz="3200" dirty="0" smtClean="0"/>
                  <a:t>- </a:t>
                </a:r>
                <a:r>
                  <a:rPr lang="en-US" altLang="ja-JP" sz="3200" dirty="0" err="1" smtClean="0"/>
                  <a:t>振子を台車から取り外し、ばね秤で測定</a:t>
                </a:r>
                <a:endParaRPr lang="en-US" altLang="ja-JP" sz="3200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en-US" altLang="ja-JP" sz="3200" dirty="0" smtClean="0"/>
                  <a:t>(</a:t>
                </a:r>
                <a:r>
                  <a:rPr kumimoji="1" lang="en-US" altLang="ja-JP" sz="3200" dirty="0" err="1" smtClean="0"/>
                  <a:t>振子の端から重心までの距離</a:t>
                </a:r>
                <a:r>
                  <a:rPr kumimoji="1" lang="en-US" altLang="ja-JP" sz="3200" dirty="0" smtClean="0"/>
                  <a:t>)</a:t>
                </a:r>
                <a:endParaRPr lang="en-US" altLang="ja-JP" sz="3200" dirty="0" smtClean="0"/>
              </a:p>
              <a:p>
                <a:pPr marL="0" indent="0">
                  <a:buNone/>
                </a:pPr>
                <a:r>
                  <a:rPr kumimoji="1" lang="en-US" altLang="ja-JP" sz="3200" dirty="0"/>
                  <a:t>	</a:t>
                </a:r>
                <a:r>
                  <a:rPr kumimoji="1" lang="en-US" altLang="ja-JP" sz="3200" dirty="0" smtClean="0"/>
                  <a:t>- </a:t>
                </a:r>
                <a:r>
                  <a:rPr lang="ja-JP" altLang="en-US" sz="3200" dirty="0" smtClean="0"/>
                  <a:t>振子を鋭角なものに乗せ、釣り合いなど</a:t>
                </a:r>
                <a:r>
                  <a:rPr lang="en-US" altLang="ja-JP" sz="3200" dirty="0" smtClean="0"/>
                  <a:t>	 </a:t>
                </a:r>
                <a:r>
                  <a:rPr lang="en-US" altLang="ja-JP" sz="3200" dirty="0" smtClean="0"/>
                  <a:t> </a:t>
                </a:r>
                <a:r>
                  <a:rPr lang="ja-JP" altLang="en-US" sz="3200" dirty="0" smtClean="0"/>
                  <a:t>で</a:t>
                </a:r>
                <a:r>
                  <a:rPr lang="ja-JP" altLang="en-US" sz="3200" dirty="0" smtClean="0"/>
                  <a:t>重心位置を確定</a:t>
                </a:r>
                <a:endParaRPr kumimoji="1" lang="en-US" altLang="ja-JP" sz="3200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649" y="1691566"/>
                <a:ext cx="8660493" cy="5345794"/>
              </a:xfrm>
              <a:blipFill>
                <a:blip r:embed="rId3"/>
                <a:stretch>
                  <a:fillRect t="-2395" r="-16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3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について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3200" dirty="0" smtClean="0"/>
          </a:p>
          <a:p>
            <a:pPr marL="0" indent="0">
              <a:buNone/>
            </a:pPr>
            <a:r>
              <a:rPr lang="en-US" altLang="ja-JP" sz="3200" dirty="0" err="1" smtClean="0"/>
              <a:t>MaTX</a:t>
            </a:r>
            <a:r>
              <a:rPr lang="en-US" altLang="ja-JP" sz="3200" dirty="0" err="1" smtClean="0"/>
              <a:t>サンプルファイル内で設定済み</a:t>
            </a:r>
            <a:endParaRPr lang="en-US" altLang="ja-JP" sz="3200" dirty="0" smtClean="0"/>
          </a:p>
          <a:p>
            <a:endParaRPr kumimoji="1" lang="en-US" altLang="ja-JP" sz="3200" dirty="0" smtClean="0"/>
          </a:p>
          <a:p>
            <a:endParaRPr kumimoji="1" lang="en-US" altLang="ja-JP" sz="3200" dirty="0"/>
          </a:p>
          <a:p>
            <a:pPr marL="0" indent="0" algn="ctr">
              <a:buNone/>
            </a:pPr>
            <a:endParaRPr lang="en-US" altLang="ja-JP" sz="3200" dirty="0" smtClean="0"/>
          </a:p>
          <a:p>
            <a:pPr marL="0" indent="0" algn="ctr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 smtClean="0"/>
              <a:t>とする</a:t>
            </a:r>
            <a:r>
              <a:rPr kumimoji="1" lang="en-US" altLang="ja-JP" sz="3200" dirty="0" smtClean="0"/>
              <a:t>.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611" y="2854788"/>
            <a:ext cx="2243852" cy="132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0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 dirty="0" smtClean="0"/>
                  <a:t>の測定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12" t="7716" r="57001" b="7691"/>
          <a:stretch/>
        </p:blipFill>
        <p:spPr>
          <a:xfrm>
            <a:off x="0" y="661829"/>
            <a:ext cx="5991148" cy="4374732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6112913" y="1658735"/>
                <a:ext cx="28431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𝑎𝑢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ja-JP" altLang="en-US" sz="2400" dirty="0" smtClean="0"/>
                  <a:t> 摩擦力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913" y="1658735"/>
                <a:ext cx="2843151" cy="461665"/>
              </a:xfrm>
              <a:prstGeom prst="rect">
                <a:avLst/>
              </a:prstGeom>
              <a:blipFill>
                <a:blip r:embed="rId4"/>
                <a:stretch>
                  <a:fillRect l="-1931" t="-10526" r="-2361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/>
              <p:cNvSpPr/>
              <p:nvPr/>
            </p:nvSpPr>
            <p:spPr>
              <a:xfrm>
                <a:off x="6112913" y="3585788"/>
                <a:ext cx="28032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𝑎𝑢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ja-JP" altLang="en-US" sz="2400" dirty="0"/>
                  <a:t> 摩擦力</a:t>
                </a:r>
              </a:p>
            </p:txBody>
          </p:sp>
        </mc:Choice>
        <mc:Fallback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913" y="3585788"/>
                <a:ext cx="2803268" cy="461665"/>
              </a:xfrm>
              <a:prstGeom prst="rect">
                <a:avLst/>
              </a:prstGeom>
              <a:blipFill>
                <a:blip r:embed="rId5"/>
                <a:stretch>
                  <a:fillRect l="-1957" t="-10526" r="-2174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/>
              <p:cNvSpPr/>
              <p:nvPr/>
            </p:nvSpPr>
            <p:spPr>
              <a:xfrm>
                <a:off x="1125648" y="4872346"/>
                <a:ext cx="73149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ja-JP" altLang="en-US" sz="2800" dirty="0" smtClean="0"/>
                  <a:t>は台車が正の方向に動き始めるときの力</a:t>
                </a:r>
                <a:endParaRPr lang="ja-JP" altLang="en-US" sz="2800" dirty="0"/>
              </a:p>
            </p:txBody>
          </p:sp>
        </mc:Choice>
        <mc:Fallback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48" y="4872346"/>
                <a:ext cx="7314951" cy="523220"/>
              </a:xfrm>
              <a:prstGeom prst="rect">
                <a:avLst/>
              </a:prstGeom>
              <a:blipFill>
                <a:blip r:embed="rId6"/>
                <a:stretch>
                  <a:fillRect t="-10465" r="-250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正方形/長方形 8"/>
              <p:cNvSpPr/>
              <p:nvPr/>
            </p:nvSpPr>
            <p:spPr>
              <a:xfrm>
                <a:off x="1079417" y="5512841"/>
                <a:ext cx="73611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ja-JP" altLang="en-US" sz="2800" dirty="0" smtClean="0"/>
                  <a:t>は台車が負の方向に動き始めるときの力</a:t>
                </a:r>
                <a:endParaRPr lang="ja-JP" altLang="en-US" sz="2800" dirty="0"/>
              </a:p>
            </p:txBody>
          </p:sp>
        </mc:Choice>
        <mc:Fallback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417" y="5512841"/>
                <a:ext cx="7361182" cy="523220"/>
              </a:xfrm>
              <a:prstGeom prst="rect">
                <a:avLst/>
              </a:prstGeom>
              <a:blipFill>
                <a:blip r:embed="rId7"/>
                <a:stretch>
                  <a:fillRect t="-10465" r="-331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41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ja-JP" altLang="en-US" dirty="0"/>
                  <a:t>の測定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dirty="0" smtClean="0">
                    <a:latin typeface="Cambria Math" panose="02040503050406030204" pitchFamily="18" charset="0"/>
                  </a:rPr>
                  <a:t>入力電圧を変えながら複数の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Cambria Math" panose="02040503050406030204" pitchFamily="18" charset="0"/>
                  </a:rPr>
                  <a:t>を求める</a:t>
                </a:r>
                <a:r>
                  <a:rPr lang="en-US" altLang="ja-JP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の回帰直線を求め</a:t>
                </a:r>
                <a:r>
                  <a:rPr kumimoji="1" lang="en-US" altLang="ja-JP" dirty="0" smtClean="0"/>
                  <a:t>, </a:t>
                </a:r>
                <a:r>
                  <a:rPr kumimoji="1" lang="ja-JP" altLang="en-US" dirty="0" smtClean="0"/>
                  <a:t>両傾きを平均する</a:t>
                </a:r>
                <a:r>
                  <a:rPr kumimoji="1" lang="en-US" altLang="ja-JP" dirty="0" smtClean="0"/>
                  <a:t>.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07" t="-2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1" y="2550237"/>
            <a:ext cx="7542415" cy="398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0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 smtClean="0"/>
                  <a:t>(</a:t>
                </a:r>
                <a:r>
                  <a:rPr lang="en-US" altLang="ja-JP" dirty="0" err="1" smtClean="0"/>
                  <a:t>ステップ応答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台車の運動方程式</a:t>
            </a:r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 smtClean="0"/>
              <a:t>伝達関数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61" y="2271273"/>
            <a:ext cx="2466667" cy="35238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237" y="3871627"/>
            <a:ext cx="3009524" cy="91428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237" y="5217279"/>
            <a:ext cx="2809524" cy="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/>
                  <a:t>(</a:t>
                </a:r>
                <a:r>
                  <a:rPr lang="en-US" altLang="ja-JP" dirty="0" err="1"/>
                  <a:t>ステップ応答</a:t>
                </a:r>
                <a:r>
                  <a:rPr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4649" y="1255261"/>
            <a:ext cx="8660493" cy="5345794"/>
          </a:xfrm>
        </p:spPr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台車系システムのステップ応答</a:t>
            </a:r>
            <a:r>
              <a:rPr lang="ja-JP" altLang="en-US" dirty="0" smtClean="0"/>
              <a:t>は</a:t>
            </a:r>
            <a:r>
              <a:rPr lang="en-US" altLang="ja-JP" dirty="0" smtClean="0"/>
              <a:t>,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2369279"/>
            <a:ext cx="3486150" cy="32004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0" y="2691326"/>
            <a:ext cx="4826662" cy="75653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66" y="5293489"/>
            <a:ext cx="3971429" cy="552381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367254" y="3872291"/>
            <a:ext cx="507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応答が直線的になったところで近似</a:t>
            </a:r>
            <a:endParaRPr kumimoji="1" lang="ja-JP" altLang="en-US" sz="2400" dirty="0"/>
          </a:p>
        </p:txBody>
      </p:sp>
      <p:sp>
        <p:nvSpPr>
          <p:cNvPr id="9" name="下矢印 8"/>
          <p:cNvSpPr/>
          <p:nvPr/>
        </p:nvSpPr>
        <p:spPr>
          <a:xfrm>
            <a:off x="2534836" y="4461439"/>
            <a:ext cx="329604" cy="57708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9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 smtClean="0"/>
                  <a:t>(</a:t>
                </a:r>
                <a:r>
                  <a:rPr lang="en-US" altLang="ja-JP" dirty="0" err="1" smtClean="0"/>
                  <a:t>フィードバック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台車の運動方程式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入力</a:t>
            </a:r>
            <a:r>
              <a:rPr lang="ja-JP" altLang="en-US" dirty="0"/>
              <a:t>の</a:t>
            </a:r>
            <a:r>
              <a:rPr kumimoji="1" lang="ja-JP" altLang="en-US" dirty="0" smtClean="0"/>
              <a:t>フィードバック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閉ループの応答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28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19" y="2239328"/>
            <a:ext cx="2466667" cy="35238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19" y="3639055"/>
            <a:ext cx="2447619" cy="40952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61" y="5095925"/>
            <a:ext cx="5152381" cy="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/>
                  <a:t>(</a:t>
                </a:r>
                <a:r>
                  <a:rPr lang="en-US" altLang="ja-JP" dirty="0" err="1" smtClean="0"/>
                  <a:t>フィードバック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偏差を</a:t>
            </a:r>
            <a:r>
              <a:rPr kumimoji="1" lang="en-US" altLang="ja-JP" dirty="0" smtClean="0"/>
              <a:t>,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とすると</a:t>
            </a:r>
            <a:r>
              <a:rPr kumimoji="1" lang="en-US" altLang="ja-JP" dirty="0" smtClean="0"/>
              <a:t>,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ただし</a:t>
            </a:r>
            <a:r>
              <a:rPr lang="en-US" altLang="ja-JP" dirty="0" smtClean="0"/>
              <a:t>,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			</a:t>
            </a:r>
            <a:r>
              <a:rPr lang="en-US" altLang="ja-JP" dirty="0" err="1" smtClean="0"/>
              <a:t>のとき</a:t>
            </a:r>
            <a:r>
              <a:rPr lang="ja-JP" altLang="en-US" dirty="0"/>
              <a:t>減衰振動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29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210" y="2039660"/>
            <a:ext cx="1914286" cy="24761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353" y="3024740"/>
            <a:ext cx="3600000" cy="44761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459" y="4209820"/>
            <a:ext cx="3911787" cy="78089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54" y="5513533"/>
            <a:ext cx="1470278" cy="32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1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98698" y="2691360"/>
            <a:ext cx="7886700" cy="1325563"/>
          </a:xfrm>
        </p:spPr>
        <p:txBody>
          <a:bodyPr/>
          <a:lstStyle/>
          <a:p>
            <a:r>
              <a:rPr kumimoji="1" lang="ja-JP" altLang="en-US" b="1" dirty="0" smtClean="0"/>
              <a:t>制御対象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635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/>
                  <a:t>(</a:t>
                </a:r>
                <a:r>
                  <a:rPr lang="en-US" altLang="ja-JP" dirty="0" err="1"/>
                  <a:t>フィードバック</a:t>
                </a:r>
                <a:r>
                  <a:rPr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39" y="1906876"/>
            <a:ext cx="3534044" cy="863877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30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18073" y="2765146"/>
            <a:ext cx="2801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フィードバックの画像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20" y="3330871"/>
            <a:ext cx="4243618" cy="78112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20" y="4384698"/>
            <a:ext cx="3896796" cy="77935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1" t="-302" b="1"/>
          <a:stretch/>
        </p:blipFill>
        <p:spPr>
          <a:xfrm>
            <a:off x="5220392" y="1571106"/>
            <a:ext cx="3923607" cy="370462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565265" y="1255261"/>
            <a:ext cx="1712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対数減衰比</a:t>
            </a:r>
            <a:endParaRPr kumimoji="1" lang="ja-JP" altLang="en-US" sz="24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440" y="1329947"/>
            <a:ext cx="200000" cy="27619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2518670" y="1255261"/>
            <a:ext cx="3099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は以下を満たす</a:t>
            </a:r>
            <a:r>
              <a:rPr lang="en-US" altLang="ja-JP" sz="2400" dirty="0" smtClean="0"/>
              <a:t>.</a:t>
            </a:r>
            <a:endParaRPr kumimoji="1" lang="en-US" altLang="ja-JP" sz="2400" dirty="0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52" y="5588939"/>
            <a:ext cx="3911787" cy="780898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20" y="5865102"/>
            <a:ext cx="247619" cy="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ja-JP" altLang="en-US" dirty="0" smtClean="0"/>
                  <a:t>の測定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振子の運動方程式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31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57" y="2183961"/>
            <a:ext cx="4753628" cy="48571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247" y="2839757"/>
            <a:ext cx="1419048" cy="35238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60" y="4024746"/>
            <a:ext cx="4114286" cy="44761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84" y="4795410"/>
            <a:ext cx="5296194" cy="82594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585" y="1837688"/>
            <a:ext cx="3649686" cy="275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6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ja-JP" altLang="en-US" dirty="0"/>
                  <a:t>の測定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83" y="1891806"/>
            <a:ext cx="4506701" cy="2100345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32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97" y="1210222"/>
            <a:ext cx="3875538" cy="71337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10" y="4416556"/>
            <a:ext cx="6685714" cy="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倒立振子の安定化制御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(</a:t>
            </a:r>
            <a:r>
              <a:rPr lang="ja-JP" altLang="en-US" dirty="0" smtClean="0"/>
              <a:t>理論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古賀研究室</a:t>
            </a:r>
            <a:endParaRPr kumimoji="1" lang="en-US" altLang="ja-JP" dirty="0" smtClean="0"/>
          </a:p>
          <a:p>
            <a:r>
              <a:rPr lang="ja-JP" altLang="en-US" dirty="0" smtClean="0"/>
              <a:t>瀧川</a:t>
            </a:r>
            <a:r>
              <a:rPr lang="ja-JP" altLang="en-US" dirty="0"/>
              <a:t>文哉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476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特性</a:t>
            </a:r>
            <a:r>
              <a:rPr kumimoji="1" lang="ja-JP" altLang="en-US" dirty="0" smtClean="0"/>
              <a:t>解析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安定性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可制御性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可観測性</a:t>
            </a:r>
            <a:endParaRPr lang="en-US" altLang="ja-JP" dirty="0" smtClean="0"/>
          </a:p>
          <a:p>
            <a:r>
              <a:rPr lang="ja-JP" altLang="en-US" dirty="0" smtClean="0"/>
              <a:t>制御</a:t>
            </a:r>
            <a:r>
              <a:rPr lang="ja-JP" altLang="en-US" dirty="0"/>
              <a:t>システム</a:t>
            </a:r>
            <a:r>
              <a:rPr lang="ja-JP" altLang="en-US" dirty="0" smtClean="0"/>
              <a:t>の構成</a:t>
            </a:r>
            <a:endParaRPr lang="en-US" altLang="ja-JP" dirty="0"/>
          </a:p>
          <a:p>
            <a:r>
              <a:rPr lang="ja-JP" altLang="en-US" dirty="0" smtClean="0"/>
              <a:t>フィードバックゲインの設計</a:t>
            </a:r>
            <a:endParaRPr lang="en-US" altLang="ja-JP" dirty="0" smtClean="0"/>
          </a:p>
          <a:p>
            <a:r>
              <a:rPr lang="ja-JP" altLang="en-US" dirty="0" smtClean="0"/>
              <a:t>最小次元オブザーバ</a:t>
            </a:r>
            <a:endParaRPr lang="en-US" altLang="ja-JP" dirty="0" smtClean="0"/>
          </a:p>
          <a:p>
            <a:r>
              <a:rPr lang="ja-JP" altLang="en-US" dirty="0" smtClean="0"/>
              <a:t>コントローラの離散化</a:t>
            </a:r>
            <a:endParaRPr lang="en-US" altLang="ja-JP" dirty="0" smtClean="0"/>
          </a:p>
          <a:p>
            <a:r>
              <a:rPr kumimoji="1" lang="ja-JP" altLang="en-US" dirty="0" smtClean="0"/>
              <a:t>振り上げ</a:t>
            </a:r>
            <a:r>
              <a:rPr kumimoji="1" lang="ja-JP" altLang="en-US" dirty="0"/>
              <a:t>制御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55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特性解析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状態方程式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 smtClean="0"/>
                  <a:t>観測方程式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ja-JP" altLang="en-US" dirty="0" smtClean="0"/>
                  <a:t>の計算</a:t>
                </a:r>
                <a:r>
                  <a:rPr lang="en-US" altLang="ja-JP" dirty="0" smtClean="0"/>
                  <a:t> 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6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181" y="1862176"/>
            <a:ext cx="2285714" cy="31428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380" y="2809566"/>
            <a:ext cx="1247619" cy="342857"/>
          </a:xfrm>
          <a:prstGeom prst="rect">
            <a:avLst/>
          </a:prstGeom>
        </p:spPr>
      </p:pic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4730051" y="3888052"/>
            <a:ext cx="3958098" cy="1537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安定性</a:t>
            </a:r>
            <a:endParaRPr lang="en-US" altLang="ja-JP" dirty="0" smtClean="0"/>
          </a:p>
          <a:p>
            <a:r>
              <a:rPr lang="ja-JP" altLang="en-US" dirty="0" smtClean="0"/>
              <a:t>可制御性　　の解析</a:t>
            </a:r>
            <a:endParaRPr lang="en-US" altLang="ja-JP" dirty="0" smtClean="0"/>
          </a:p>
          <a:p>
            <a:r>
              <a:rPr lang="ja-JP" altLang="en-US" dirty="0" smtClean="0"/>
              <a:t>可観測性</a:t>
            </a:r>
            <a:endParaRPr lang="ja-JP" altLang="en-US" dirty="0"/>
          </a:p>
        </p:txBody>
      </p:sp>
      <p:sp>
        <p:nvSpPr>
          <p:cNvPr id="9" name="右矢印 8"/>
          <p:cNvSpPr/>
          <p:nvPr/>
        </p:nvSpPr>
        <p:spPr>
          <a:xfrm>
            <a:off x="3232498" y="4267712"/>
            <a:ext cx="1246380" cy="688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63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安定性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43056"/>
                <a:ext cx="7886700" cy="9765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安定</a:t>
                </a: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43056"/>
                <a:ext cx="7886700" cy="976569"/>
              </a:xfrm>
              <a:blipFill rotWithShape="0">
                <a:blip r:embed="rId2"/>
                <a:stretch>
                  <a:fillRect l="-1546" t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628650" y="3073115"/>
            <a:ext cx="7886700" cy="3494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/>
              <a:t>安定性の判定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endParaRPr lang="en-US" altLang="ja-JP" sz="24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48464" y="1643056"/>
            <a:ext cx="6342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システムに入力を</a:t>
            </a:r>
            <a:r>
              <a:rPr lang="ja-JP" altLang="en-US" sz="2400" dirty="0"/>
              <a:t>加えたとき、</a:t>
            </a:r>
            <a:r>
              <a:rPr lang="ja-JP" altLang="en-US" sz="2400" dirty="0" smtClean="0"/>
              <a:t>出力</a:t>
            </a:r>
            <a:r>
              <a:rPr lang="ja-JP" altLang="en-US" sz="2400" dirty="0"/>
              <a:t>が</a:t>
            </a:r>
            <a:r>
              <a:rPr lang="ja-JP" altLang="en-US" sz="2400" dirty="0" smtClean="0"/>
              <a:t>発散</a:t>
            </a:r>
            <a:r>
              <a:rPr lang="ja-JP" altLang="en-US" sz="2400" dirty="0"/>
              <a:t>せず収束する</a:t>
            </a:r>
            <a:r>
              <a:rPr lang="ja-JP" altLang="en-US" sz="2400" dirty="0" smtClean="0"/>
              <a:t>状態</a:t>
            </a:r>
            <a:endParaRPr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848464" y="3549445"/>
                <a:ext cx="65581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/>
                  <a:t>行列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400" dirty="0"/>
                  <a:t>の固有値の実部が全て負であれば安定</a:t>
                </a: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464" y="3549445"/>
                <a:ext cx="655811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394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67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可制御</a:t>
            </a:r>
            <a:r>
              <a:rPr lang="ja-JP" altLang="en-US" dirty="0"/>
              <a:t>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43056"/>
                <a:ext cx="7886700" cy="21128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可制御</a:t>
                </a: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4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43056"/>
                <a:ext cx="7886700" cy="2112867"/>
              </a:xfrm>
              <a:blipFill rotWithShape="0">
                <a:blip r:embed="rId2"/>
                <a:stretch>
                  <a:fillRect l="-1546" t="-57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172929" y="1642597"/>
                <a:ext cx="6342421" cy="1259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/>
                  <a:t>有限時間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sz="2400" dirty="0" smtClean="0"/>
                  <a:t>に</a:t>
                </a:r>
                <a:r>
                  <a:rPr lang="ja-JP" altLang="en-US" sz="2400" dirty="0"/>
                  <a:t>、</a:t>
                </a:r>
                <a:r>
                  <a:rPr lang="ja-JP" altLang="en-US" sz="2400" dirty="0" smtClean="0"/>
                  <a:t>システムの初期状態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ja-JP" altLang="en-US" sz="2400" dirty="0" smtClean="0"/>
                  <a:t>から任意の最終状態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 smtClean="0"/>
                  <a:t>へ到達できる入力が存在すること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29" y="1642597"/>
                <a:ext cx="6342421" cy="1259576"/>
              </a:xfrm>
              <a:prstGeom prst="rect">
                <a:avLst/>
              </a:prstGeom>
              <a:blipFill rotWithShape="0">
                <a:blip r:embed="rId3"/>
                <a:stretch>
                  <a:fillRect l="-1441" t="-5314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28650" y="3073115"/>
            <a:ext cx="7886700" cy="3494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可制御</a:t>
            </a:r>
            <a:r>
              <a:rPr lang="ja-JP" altLang="en-US" dirty="0" smtClean="0"/>
              <a:t>性の判定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endParaRPr lang="en-US" altLang="ja-JP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172929" y="3549445"/>
                <a:ext cx="623365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/>
                  <a:t>可制御性行列</a:t>
                </a:r>
                <a:endParaRPr lang="en-US" altLang="ja-JP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…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altLang="ja-JP" sz="2400" dirty="0">
                  <a:ea typeface="Cambria Math" panose="02040503050406030204" pitchFamily="18" charset="0"/>
                </a:endParaRPr>
              </a:p>
              <a:p>
                <a:r>
                  <a:rPr lang="ja-JP" altLang="en-US" sz="2400" dirty="0" smtClean="0"/>
                  <a:t>が</a:t>
                </a:r>
                <a:r>
                  <a:rPr lang="ja-JP" altLang="en-US" sz="2400" dirty="0"/>
                  <a:t>フルランクであれば</a:t>
                </a:r>
                <a:r>
                  <a:rPr lang="ja-JP" altLang="en-US" sz="2400" dirty="0" smtClean="0"/>
                  <a:t>可制御</a:t>
                </a:r>
                <a:endParaRPr lang="en-US" altLang="ja-JP" sz="2400" dirty="0" smtClean="0"/>
              </a:p>
              <a:p>
                <a:r>
                  <a:rPr lang="en-US" altLang="ja-JP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sz="2400" dirty="0" smtClean="0"/>
                  <a:t>はシステムの次数</a:t>
                </a:r>
                <a:r>
                  <a:rPr lang="en-US" altLang="ja-JP" sz="2400" dirty="0" smtClean="0"/>
                  <a:t>)</a:t>
                </a: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29" y="3549445"/>
                <a:ext cx="6233652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1466" t="-4264" b="-77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626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可観測性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43056"/>
                <a:ext cx="7886700" cy="9919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可観測</a:t>
                </a: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4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43056"/>
                <a:ext cx="7886700" cy="991989"/>
              </a:xfrm>
              <a:blipFill rotWithShape="0">
                <a:blip r:embed="rId2"/>
                <a:stretch>
                  <a:fillRect l="-1546" t="-12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172929" y="1642597"/>
                <a:ext cx="6342421" cy="1259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/>
                  <a:t>有限時間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ja-JP" altLang="en-US" sz="2400" dirty="0" smtClean="0"/>
                  <a:t>の間、出力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 smtClean="0"/>
                  <a:t>を</a:t>
                </a:r>
                <a:r>
                  <a:rPr lang="ja-JP" altLang="en-US" sz="2400" dirty="0"/>
                  <a:t>観測</a:t>
                </a:r>
                <a:r>
                  <a:rPr lang="ja-JP" altLang="en-US" sz="2400" dirty="0" smtClean="0"/>
                  <a:t>することにより、時刻</a:t>
                </a:r>
                <a:r>
                  <a:rPr lang="en-US" altLang="ja-JP" sz="2400" dirty="0" smtClean="0"/>
                  <a:t>0</a:t>
                </a:r>
                <a:r>
                  <a:rPr lang="ja-JP" altLang="en-US" sz="2400" dirty="0" smtClean="0"/>
                  <a:t>におけるすべての状態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ja-JP" altLang="en-US" sz="2400" dirty="0" smtClean="0"/>
                  <a:t>を求めることができること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29" y="1642597"/>
                <a:ext cx="6342421" cy="1259576"/>
              </a:xfrm>
              <a:prstGeom prst="rect">
                <a:avLst/>
              </a:prstGeom>
              <a:blipFill rotWithShape="0">
                <a:blip r:embed="rId3"/>
                <a:stretch>
                  <a:fillRect l="-1441" t="-5314" b="-62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28650" y="3073115"/>
            <a:ext cx="7886700" cy="3494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/>
              <a:t>可</a:t>
            </a:r>
            <a:r>
              <a:rPr lang="ja-JP" altLang="en-US" dirty="0"/>
              <a:t>観測</a:t>
            </a:r>
            <a:r>
              <a:rPr lang="ja-JP" altLang="en-US" dirty="0" smtClean="0"/>
              <a:t>性の判定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endParaRPr lang="en-US" altLang="ja-JP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172929" y="3549445"/>
                <a:ext cx="623365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/>
                  <a:t>可観測性行列</a:t>
                </a:r>
                <a:endParaRPr lang="en-US" altLang="ja-JP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𝐶𝐴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𝐶𝐴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…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𝐶𝐴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ja-JP" sz="2400" dirty="0">
                  <a:ea typeface="Cambria Math" panose="02040503050406030204" pitchFamily="18" charset="0"/>
                </a:endParaRPr>
              </a:p>
              <a:p>
                <a:r>
                  <a:rPr lang="ja-JP" altLang="en-US" sz="2400" dirty="0" smtClean="0"/>
                  <a:t>が</a:t>
                </a:r>
                <a:r>
                  <a:rPr lang="ja-JP" altLang="en-US" sz="2400" dirty="0"/>
                  <a:t>フルランクであれば可観測</a:t>
                </a:r>
              </a:p>
              <a:p>
                <a:r>
                  <a:rPr lang="en-US" altLang="ja-JP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sz="2400" dirty="0" smtClean="0"/>
                  <a:t>はシステムの次数</a:t>
                </a:r>
                <a:r>
                  <a:rPr lang="en-US" altLang="ja-JP" sz="2400" dirty="0" smtClean="0"/>
                  <a:t>)</a:t>
                </a: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29" y="3549445"/>
                <a:ext cx="6233652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1466" t="-4264" b="-77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73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制</a:t>
            </a:r>
            <a:r>
              <a:rPr lang="ja-JP" altLang="en-US" dirty="0" smtClean="0"/>
              <a:t>御</a:t>
            </a:r>
            <a:r>
              <a:rPr lang="ja-JP" altLang="en-US" dirty="0"/>
              <a:t>システム</a:t>
            </a:r>
            <a:r>
              <a:rPr lang="ja-JP" altLang="en-US" dirty="0" smtClean="0"/>
              <a:t>の</a:t>
            </a:r>
            <a:r>
              <a:rPr lang="ja-JP" altLang="en-US" dirty="0"/>
              <a:t>構成</a:t>
            </a:r>
            <a:endParaRPr kumimoji="1" lang="ja-JP" altLang="en-US" dirty="0"/>
          </a:p>
        </p:txBody>
      </p:sp>
      <p:pic>
        <p:nvPicPr>
          <p:cNvPr id="12" name="コンテンツ プレースホルダー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346559"/>
            <a:ext cx="8025363" cy="403168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コンテンツ プレースホルダー 2"/>
              <p:cNvSpPr txBox="1">
                <a:spLocks/>
              </p:cNvSpPr>
              <p:nvPr/>
            </p:nvSpPr>
            <p:spPr>
              <a:xfrm>
                <a:off x="628650" y="5517931"/>
                <a:ext cx="7886700" cy="11778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フィードバックゲイン</m:t>
                      </m:r>
                    </m:oMath>
                  </m:oMathPara>
                </a14:m>
                <a:endParaRPr lang="en-US" altLang="ja-JP" dirty="0" smtClean="0"/>
              </a:p>
            </p:txBody>
          </p:sp>
        </mc:Choice>
        <mc:Fallback xmlns="">
          <p:sp>
            <p:nvSpPr>
              <p:cNvPr id="14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517931"/>
                <a:ext cx="7886700" cy="11778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261241" y="5959567"/>
                <a:ext cx="4840014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r>
                        <a:rPr lang="en-US" altLang="ja-JP" sz="280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状態目標</m:t>
                      </m:r>
                    </m:oMath>
                  </m:oMathPara>
                </a14:m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241" y="5959567"/>
                <a:ext cx="4840014" cy="8002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3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制御対象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0" y="1788808"/>
            <a:ext cx="4073263" cy="3403708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71693" y="2494482"/>
            <a:ext cx="286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実機の画像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71" y="1794182"/>
            <a:ext cx="4189614" cy="314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0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フィードバックゲインの設計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6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17975"/>
                <a:ext cx="7886700" cy="444829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ja-JP" dirty="0" smtClean="0"/>
                  <a:t>2</a:t>
                </a:r>
                <a:r>
                  <a:rPr lang="ja-JP" altLang="en-US" dirty="0" smtClean="0"/>
                  <a:t>次形式評価関数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リカッチ方程式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/>
                  <a:t> </a:t>
                </a:r>
                <a:r>
                  <a:rPr lang="ja-JP" altLang="en-US" dirty="0" smtClean="0"/>
                  <a:t>　　</a:t>
                </a:r>
                <a:r>
                  <a:rPr kumimoji="1" lang="ja-JP" altLang="en-US" sz="2000" dirty="0" smtClean="0"/>
                  <a:t>の解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kumimoji="1" lang="ja-JP" altLang="en-US" sz="2000" dirty="0" smtClean="0"/>
                  <a:t>を求めて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7" name="コンテンツ プレースホルダー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17975"/>
                <a:ext cx="7886700" cy="4448296"/>
              </a:xfrm>
              <a:blipFill rotWithShape="0">
                <a:blip r:embed="rId2"/>
                <a:stretch>
                  <a:fillRect l="-1546" t="-27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\begin{eqnarray*}&#10;J &amp;=&amp; \int_{0\textcolor[rgb]{0.2,0.8,0}{}}^{\infty} (x^TQx+u^TRu) dt      \\&#10;Q &amp;=&amp; {\rm diag}(q_1^2, q_2^2, q_3^2, q_4^2),\ R=1&#10;\end{eqnarray*}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555" y="2899216"/>
            <a:ext cx="3487373" cy="103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\begin{eqnarray*}&#10;    &amp;&amp;A^TP + PA - PBR^{-1} B^TP+Q = 0     \\&#10;    \\&#10;    &amp;&amp;F = R^{-1}B^TP&#10;\end{eqnarray*}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503" b="56900"/>
          <a:stretch/>
        </p:blipFill>
        <p:spPr bwMode="auto">
          <a:xfrm>
            <a:off x="1272554" y="4749518"/>
            <a:ext cx="4341665" cy="49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\begin{eqnarray*}&#10;    &amp;&amp;A^TP + PA - PBR^{-1} B^TP+Q = 0     \\&#10;    \\&#10;    &amp;&amp;F = R^{-1}B^TP&#10;\end{eqnarray*}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7528" r="-3510"/>
          <a:stretch/>
        </p:blipFill>
        <p:spPr bwMode="auto">
          <a:xfrm>
            <a:off x="1223392" y="5787727"/>
            <a:ext cx="4587473" cy="38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左カーブ矢印 11"/>
          <p:cNvSpPr/>
          <p:nvPr/>
        </p:nvSpPr>
        <p:spPr>
          <a:xfrm>
            <a:off x="5551207" y="3626580"/>
            <a:ext cx="519315" cy="14256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6070522" y="4154753"/>
                <a:ext cx="1968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最小</a:t>
                </a:r>
                <a:r>
                  <a:rPr lang="ja-JP" altLang="en-US" dirty="0" smtClean="0"/>
                  <a:t>にす</a:t>
                </a:r>
                <a:r>
                  <a:rPr lang="ja-JP" altLang="en-US" dirty="0"/>
                  <a:t>る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522" y="4154753"/>
                <a:ext cx="196827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786" t="-13333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3087179" y="1604996"/>
                <a:ext cx="167274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𝐹𝑥</m:t>
                      </m:r>
                    </m:oMath>
                  </m:oMathPara>
                </a14:m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179" y="1604996"/>
                <a:ext cx="1672749" cy="7386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40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752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最小次元オブザーバ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628650" y="4334321"/>
            <a:ext cx="7886700" cy="2233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</p:txBody>
      </p:sp>
      <p:sp>
        <p:nvSpPr>
          <p:cNvPr id="3" name="下矢印 2"/>
          <p:cNvSpPr/>
          <p:nvPr/>
        </p:nvSpPr>
        <p:spPr>
          <a:xfrm>
            <a:off x="3932903" y="2502648"/>
            <a:ext cx="1278193" cy="3539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idx="1"/>
              </p:nvPr>
            </p:nvSpPr>
            <p:spPr>
              <a:xfrm>
                <a:off x="781203" y="1732858"/>
                <a:ext cx="7886700" cy="41818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ja-JP" altLang="en-US" dirty="0" err="1"/>
                  <a:t>の検</a:t>
                </a:r>
                <a:r>
                  <a:rPr lang="ja-JP" altLang="en-US" dirty="0"/>
                  <a:t>出器がないため、状態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dirty="0"/>
                  <a:t>は直接には得られない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→∞)</m:t>
                    </m:r>
                  </m:oMath>
                </a14:m>
                <a:r>
                  <a:rPr lang="ja-JP" altLang="en-US" dirty="0"/>
                  <a:t>を満たす最小次元</a:t>
                </a:r>
                <a:r>
                  <a:rPr lang="ja-JP" altLang="en-US" dirty="0" smtClean="0"/>
                  <a:t>オブザーバ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1203" y="1732858"/>
                <a:ext cx="7886700" cy="4181885"/>
              </a:xfrm>
              <a:blipFill rotWithShape="0">
                <a:blip r:embed="rId2"/>
                <a:stretch>
                  <a:fillRect l="-1546" t="-24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4" descr="\begin{eqnarray*}&#10;u &amp;=&amp; F(x_{ref}-\hat{x})        \\&#10;\dot{z} &amp;=&amp; \hat{A}z + \hat{B}y + \hat{J}u      \\&#10;\hat{x} &amp;=&amp; \hat{C}z + \hat{D}y&#10;&#10;\end{eqnarray*}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9" r="327"/>
          <a:stretch/>
        </p:blipFill>
        <p:spPr bwMode="auto">
          <a:xfrm>
            <a:off x="1494195" y="3823800"/>
            <a:ext cx="2943871" cy="104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41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47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最小次元オブザーバ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オブザーバ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ja-JP" sz="2400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2589874" y="2047837"/>
            <a:ext cx="2792670" cy="894962"/>
            <a:chOff x="756467" y="2219421"/>
            <a:chExt cx="2792670" cy="8949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/>
                <p:cNvSpPr txBox="1"/>
                <p:nvPr/>
              </p:nvSpPr>
              <p:spPr>
                <a:xfrm>
                  <a:off x="776440" y="2219421"/>
                  <a:ext cx="2772697" cy="474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altLang="ja-JP" sz="2400" dirty="0"/>
                </a:p>
              </p:txBody>
            </p:sp>
          </mc:Choice>
          <mc:Fallback xmlns="">
            <p:sp>
              <p:nvSpPr>
                <p:cNvPr id="4" name="テキスト ボックス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440" y="2219421"/>
                  <a:ext cx="2772697" cy="47416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/>
                <p:cNvSpPr txBox="1"/>
                <p:nvPr/>
              </p:nvSpPr>
              <p:spPr>
                <a:xfrm>
                  <a:off x="756467" y="2640214"/>
                  <a:ext cx="2222090" cy="474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" name="テキスト ボックス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67" y="2640214"/>
                  <a:ext cx="2222090" cy="47416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834510" y="3087485"/>
                <a:ext cx="59595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>
                    <a:ea typeface="Cambria Math" panose="02040503050406030204" pitchFamily="18" charset="0"/>
                  </a:rPr>
                  <a:t>が　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→∞</m:t>
                        </m:r>
                      </m:e>
                    </m:d>
                  </m:oMath>
                </a14:m>
                <a:r>
                  <a:rPr kumimoji="1" lang="ja-JP" altLang="en-US" sz="2400" dirty="0" smtClean="0"/>
                  <a:t>　を満たす十分条件</a:t>
                </a:r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10" y="3087485"/>
                <a:ext cx="595958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636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グループ化 10"/>
          <p:cNvGrpSpPr/>
          <p:nvPr/>
        </p:nvGrpSpPr>
        <p:grpSpPr>
          <a:xfrm>
            <a:off x="1603889" y="4155340"/>
            <a:ext cx="3028336" cy="1418571"/>
            <a:chOff x="4065022" y="2911157"/>
            <a:chExt cx="3028336" cy="14185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/>
                <p:cNvSpPr txBox="1"/>
                <p:nvPr/>
              </p:nvSpPr>
              <p:spPr>
                <a:xfrm>
                  <a:off x="4065022" y="2911157"/>
                  <a:ext cx="3028336" cy="474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𝑈𝐴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dirty="0"/>
                </a:p>
              </p:txBody>
            </p:sp>
          </mc:Choice>
          <mc:Fallback xmlns="">
            <p:sp>
              <p:nvSpPr>
                <p:cNvPr id="8" name="テキスト ボックス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5022" y="2911157"/>
                  <a:ext cx="3028336" cy="47416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/>
                <p:cNvSpPr txBox="1"/>
                <p:nvPr/>
              </p:nvSpPr>
              <p:spPr>
                <a:xfrm>
                  <a:off x="4409150" y="3385326"/>
                  <a:ext cx="1268362" cy="4717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𝑈𝐵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9" name="テキスト ボックス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9150" y="3385326"/>
                  <a:ext cx="1268362" cy="4717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4336643" y="3855559"/>
                  <a:ext cx="2192284" cy="474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dirty="0"/>
                </a:p>
              </p:txBody>
            </p:sp>
          </mc:Choice>
          <mc:Fallback xmlns="">
            <p:sp>
              <p:nvSpPr>
                <p:cNvPr id="10" name="テキスト ボックス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643" y="3855559"/>
                  <a:ext cx="2192284" cy="47416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下矢印 11"/>
          <p:cNvSpPr/>
          <p:nvPr/>
        </p:nvSpPr>
        <p:spPr>
          <a:xfrm>
            <a:off x="2169245" y="3675797"/>
            <a:ext cx="1897625" cy="459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016842" y="5530647"/>
                <a:ext cx="3818350" cy="843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/>
                  <a:t>かつ</a:t>
                </a:r>
                <a:endParaRPr lang="en-US" altLang="ja-JP" sz="24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kumimoji="1" lang="ja-JP" altLang="en-US" sz="2400" dirty="0" smtClean="0"/>
                  <a:t>が安定行列であること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842" y="5530647"/>
                <a:ext cx="3818350" cy="843501"/>
              </a:xfrm>
              <a:prstGeom prst="rect">
                <a:avLst/>
              </a:prstGeom>
              <a:blipFill>
                <a:blip r:embed="rId8"/>
                <a:stretch>
                  <a:fillRect l="-2556" t="-5755" b="-158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42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393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最小次元オブザーバ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オブザーバ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ja-JP" sz="2400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2589874" y="2047837"/>
            <a:ext cx="2792670" cy="894962"/>
            <a:chOff x="756467" y="2219421"/>
            <a:chExt cx="2792670" cy="8949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/>
                <p:cNvSpPr txBox="1"/>
                <p:nvPr/>
              </p:nvSpPr>
              <p:spPr>
                <a:xfrm>
                  <a:off x="776440" y="2219421"/>
                  <a:ext cx="2772697" cy="474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altLang="ja-JP" sz="2400" dirty="0"/>
                </a:p>
              </p:txBody>
            </p:sp>
          </mc:Choice>
          <mc:Fallback xmlns="">
            <p:sp>
              <p:nvSpPr>
                <p:cNvPr id="4" name="テキスト ボックス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440" y="2219421"/>
                  <a:ext cx="2772697" cy="47416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/>
                <p:cNvSpPr txBox="1"/>
                <p:nvPr/>
              </p:nvSpPr>
              <p:spPr>
                <a:xfrm>
                  <a:off x="756467" y="2640214"/>
                  <a:ext cx="2222090" cy="474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" name="テキスト ボックス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67" y="2640214"/>
                  <a:ext cx="2222090" cy="47416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834510" y="3087485"/>
                <a:ext cx="59595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>
                    <a:ea typeface="Cambria Math" panose="02040503050406030204" pitchFamily="18" charset="0"/>
                  </a:rPr>
                  <a:t>が　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→∞</m:t>
                        </m:r>
                      </m:e>
                    </m:d>
                  </m:oMath>
                </a14:m>
                <a:r>
                  <a:rPr kumimoji="1" lang="ja-JP" altLang="en-US" sz="2400" dirty="0" smtClean="0"/>
                  <a:t>　を満たす十分条件</a:t>
                </a:r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10" y="3087485"/>
                <a:ext cx="595958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636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グループ化 10"/>
          <p:cNvGrpSpPr/>
          <p:nvPr/>
        </p:nvGrpSpPr>
        <p:grpSpPr>
          <a:xfrm>
            <a:off x="1603889" y="4155340"/>
            <a:ext cx="3028336" cy="1418571"/>
            <a:chOff x="4065022" y="2911157"/>
            <a:chExt cx="3028336" cy="14185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/>
                <p:cNvSpPr txBox="1"/>
                <p:nvPr/>
              </p:nvSpPr>
              <p:spPr>
                <a:xfrm>
                  <a:off x="4065022" y="2911157"/>
                  <a:ext cx="3028336" cy="474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𝑈𝐴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dirty="0"/>
                </a:p>
              </p:txBody>
            </p:sp>
          </mc:Choice>
          <mc:Fallback xmlns="">
            <p:sp>
              <p:nvSpPr>
                <p:cNvPr id="8" name="テキスト ボックス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5022" y="2911157"/>
                  <a:ext cx="3028336" cy="47416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/>
                <p:cNvSpPr txBox="1"/>
                <p:nvPr/>
              </p:nvSpPr>
              <p:spPr>
                <a:xfrm>
                  <a:off x="4409150" y="3385326"/>
                  <a:ext cx="1268362" cy="4717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𝑈𝐵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9" name="テキスト ボックス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9150" y="3385326"/>
                  <a:ext cx="1268362" cy="4717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4336643" y="3855559"/>
                  <a:ext cx="2192284" cy="474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dirty="0"/>
                </a:p>
              </p:txBody>
            </p:sp>
          </mc:Choice>
          <mc:Fallback xmlns="">
            <p:sp>
              <p:nvSpPr>
                <p:cNvPr id="10" name="テキスト ボックス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643" y="3855559"/>
                  <a:ext cx="2192284" cy="47416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下矢印 11"/>
          <p:cNvSpPr/>
          <p:nvPr/>
        </p:nvSpPr>
        <p:spPr>
          <a:xfrm>
            <a:off x="2169245" y="3675797"/>
            <a:ext cx="1897625" cy="459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016842" y="5530647"/>
                <a:ext cx="3818350" cy="843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/>
                  <a:t>かつ</a:t>
                </a:r>
                <a:endParaRPr lang="en-US" altLang="ja-JP" sz="24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kumimoji="1" lang="ja-JP" altLang="en-US" sz="2400" dirty="0" smtClean="0"/>
                  <a:t>が安定行列であること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842" y="5530647"/>
                <a:ext cx="3818350" cy="843501"/>
              </a:xfrm>
              <a:prstGeom prst="rect">
                <a:avLst/>
              </a:prstGeom>
              <a:blipFill>
                <a:blip r:embed="rId8"/>
                <a:stretch>
                  <a:fillRect l="-2556" t="-5755" b="-158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角丸四角形 15"/>
          <p:cNvSpPr/>
          <p:nvPr/>
        </p:nvSpPr>
        <p:spPr>
          <a:xfrm>
            <a:off x="1110429" y="2942799"/>
            <a:ext cx="6923142" cy="2278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/>
              <a:t>Gopinath</a:t>
            </a:r>
            <a:r>
              <a:rPr lang="ja-JP" altLang="en-US" sz="2400" dirty="0" smtClean="0"/>
              <a:t>の設計法を用いて設計する</a:t>
            </a:r>
            <a:endParaRPr kumimoji="1" lang="ja-JP" altLang="en-US" sz="24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43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808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コントローラの離散化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 smtClean="0"/>
              <a:t>計算機制御のために、連続時間コントローラを離散化し、離散時間コントローラを設計</a:t>
            </a:r>
            <a:endParaRPr kumimoji="1" lang="ja-JP" altLang="en-US" sz="2400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174376" y="3218731"/>
            <a:ext cx="3146323" cy="2198131"/>
            <a:chOff x="628650" y="2550850"/>
            <a:chExt cx="3146323" cy="2198131"/>
          </a:xfrm>
        </p:grpSpPr>
        <p:pic>
          <p:nvPicPr>
            <p:cNvPr id="5" name="Picture 4" descr="\begin{eqnarray*}&#10;u &amp;=&amp; F(x_{ref}-\hat{x})        \\&#10;\dot{z} &amp;=&amp; \hat{A}z + \hat{B}y + \hat{J}u      \\&#10;\hat{x} &amp;=&amp; \hat{C}z + \hat{D}y&#10;&#10;\end{eqnarray*}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597" y="3169682"/>
              <a:ext cx="2599743" cy="1323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角丸四角形 6"/>
            <p:cNvSpPr/>
            <p:nvPr/>
          </p:nvSpPr>
          <p:spPr>
            <a:xfrm>
              <a:off x="628650" y="2969342"/>
              <a:ext cx="3146323" cy="177963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746637" y="2550850"/>
              <a:ext cx="1740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連続時間</a:t>
              </a:r>
              <a:endParaRPr kumimoji="1" lang="ja-JP" altLang="en-US" dirty="0"/>
            </a:p>
          </p:txBody>
        </p:sp>
      </p:grpSp>
      <p:sp>
        <p:nvSpPr>
          <p:cNvPr id="14" name="右矢印 13"/>
          <p:cNvSpPr/>
          <p:nvPr/>
        </p:nvSpPr>
        <p:spPr>
          <a:xfrm>
            <a:off x="3587471" y="4135276"/>
            <a:ext cx="599768" cy="727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6" descr="\begin{eqnarray*}&#10;u[k] &amp;=&amp; F(x_{ref}[k]-\hat{x}[k])        \\&#10;\dot{z}[k+1] &amp;=&amp; \hat{A}_dz[k] + \hat{B}_dy[k] + \hat{J}_du[k]      \\&#10;\hat{x}[k] &amp;=&amp; \hat{C}_dz[k] + \hat{D}_dy[k]&#10;\end{eqnarray*}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777" y="3160367"/>
            <a:ext cx="3858682" cy="131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4817805" y="4506397"/>
                <a:ext cx="2937966" cy="366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0" dirty="0" smtClean="0"/>
                  <a:t>た</a:t>
                </a:r>
                <a14:m>
                  <m:oMath xmlns:m="http://schemas.openxmlformats.org/officeDocument/2006/math">
                    <m:r>
                      <a:rPr kumimoji="1" lang="ja-JP" altLang="en-US" b="0" i="1" smtClean="0">
                        <a:latin typeface="Cambria Math" panose="02040503050406030204" pitchFamily="18" charset="0"/>
                      </a:rPr>
                      <m:t>だし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=0,1,⋯</m:t>
                    </m:r>
                  </m:oMath>
                </a14:m>
                <a:r>
                  <a:rPr kumimoji="1" lang="ja-JP" altLang="en-US" dirty="0" smtClean="0"/>
                  <a:t>　であり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805" y="4506397"/>
                <a:ext cx="2937966" cy="366328"/>
              </a:xfrm>
              <a:prstGeom prst="rect">
                <a:avLst/>
              </a:prstGeom>
              <a:blipFill rotWithShape="0">
                <a:blip r:embed="rId4"/>
                <a:stretch>
                  <a:fillRect l="-1660" t="-11667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角丸四角形 10"/>
          <p:cNvSpPr/>
          <p:nvPr/>
        </p:nvSpPr>
        <p:spPr>
          <a:xfrm>
            <a:off x="4454011" y="2967799"/>
            <a:ext cx="4444181" cy="2941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692777" y="2580348"/>
            <a:ext cx="1435334" cy="366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離散</a:t>
            </a:r>
            <a:r>
              <a:rPr lang="ja-JP" altLang="en-US" dirty="0"/>
              <a:t>時間</a:t>
            </a:r>
            <a:endParaRPr kumimoji="1" lang="ja-JP" altLang="en-US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245" y="4902608"/>
            <a:ext cx="4215064" cy="622236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44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49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振り上げ制御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sz="2400" dirty="0" smtClean="0"/>
                  <a:t>鉛直上向きを正とする振子の力学的エネルギー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ja-JP" sz="2400" dirty="0" smtClean="0"/>
              </a:p>
              <a:p>
                <a:pPr marL="0" indent="0">
                  <a:buNone/>
                </a:pPr>
                <a:endParaRPr lang="en-US" altLang="ja-JP" sz="2400" dirty="0" smtClean="0"/>
              </a:p>
              <a:p>
                <a:r>
                  <a:rPr lang="ja-JP" altLang="en-US" sz="2400" dirty="0" smtClean="0"/>
                  <a:t>エネルギーの時間微分</a:t>
                </a:r>
                <a:endParaRPr lang="en-US" altLang="ja-JP" sz="2400" dirty="0" smtClean="0"/>
              </a:p>
              <a:p>
                <a:endParaRPr lang="en-US" altLang="ja-JP" sz="2400" dirty="0" smtClean="0"/>
              </a:p>
              <a:p>
                <a:r>
                  <a:rPr lang="ja-JP" altLang="en-US" sz="2400" dirty="0" smtClean="0"/>
                  <a:t>リアプノフ関数の候補として</a:t>
                </a:r>
                <a:endParaRPr lang="en-US" altLang="ja-JP" sz="2400" dirty="0" smtClean="0"/>
              </a:p>
              <a:p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400" dirty="0" smtClean="0"/>
                  <a:t>　を考え</a:t>
                </a:r>
                <a:r>
                  <a:rPr lang="ja-JP" altLang="en-US" sz="2400" dirty="0" smtClean="0"/>
                  <a:t>る。時間微分は</a:t>
                </a:r>
                <a:endParaRPr lang="en-US" altLang="ja-JP" sz="2400" dirty="0" smtClean="0"/>
              </a:p>
              <a:p>
                <a:pPr marL="0" indent="0">
                  <a:buNone/>
                </a:pPr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394" y="1695004"/>
            <a:ext cx="3804704" cy="50531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394" y="2701079"/>
            <a:ext cx="4277037" cy="49773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18" y="3561552"/>
            <a:ext cx="2034638" cy="52008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394" y="4609248"/>
            <a:ext cx="6137406" cy="11027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416701" y="6000163"/>
                <a:ext cx="6256421" cy="47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func>
                      <m:func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4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ja-JP" altLang="en-US" sz="2400" dirty="0"/>
                  <a:t>のとき、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ja-JP" altLang="en-US" sz="2400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ja-JP" sz="2400" dirty="0" smtClean="0"/>
                  <a:t>0</a:t>
                </a:r>
                <a:r>
                  <a:rPr lang="ja-JP" altLang="en-US" sz="2400" dirty="0" smtClean="0"/>
                  <a:t>となり、</a:t>
                </a:r>
                <a:r>
                  <a:rPr lang="en-US" altLang="ja-JP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01" y="6000163"/>
                <a:ext cx="6256421" cy="478785"/>
              </a:xfrm>
              <a:prstGeom prst="rect">
                <a:avLst/>
              </a:prstGeom>
              <a:blipFill>
                <a:blip r:embed="rId7"/>
                <a:stretch>
                  <a:fillRect t="-7595" b="-27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45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490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振り上げ制御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sz="2400" dirty="0" smtClean="0"/>
                  <a:t>加速度目標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ja-JP" altLang="en-US" sz="2400" dirty="0" smtClean="0"/>
                  <a:t>を制限を制限する。</a:t>
                </a:r>
                <a:endParaRPr lang="en-US" altLang="ja-JP" sz="2400" dirty="0" smtClean="0"/>
              </a:p>
              <a:p>
                <a:pPr marL="0" indent="0">
                  <a:buNone/>
                </a:pPr>
                <a:endParaRPr lang="en-US" altLang="ja-JP" sz="2400" dirty="0" smtClean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400" dirty="0" smtClean="0"/>
                  <a:t>　ただし</a:t>
                </a:r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47" y="2347654"/>
            <a:ext cx="5087837" cy="1172285"/>
          </a:xfrm>
          <a:prstGeom prst="rect">
            <a:avLst/>
          </a:prstGeom>
        </p:spPr>
      </p:pic>
      <p:pic>
        <p:nvPicPr>
          <p:cNvPr id="11" name="Picture 6" descr="\begin{table}[h]&#10;\begin{tabular}{cll}&#10; ${\rm sat}_{ng}$ &amp;:&amp; 最大値が$ng$、最小値が$-ng$の飽和関数 \\ &#10; ${\rm sign}$ &amp;:&amp; 引数が負、ゼロ、正のときそれぞれ―1、0、1をとる関数 \\ &#10; $k$          &amp;:&amp; エネルギーの収束速度を変えるゲイン \\ &#10; $n$          &amp;:&amp; 重力加速度と台車の加速度の比 \\ &#10; $E$          &amp;:&amp; 振子の力学的エネルギー \\ &#10; $E_0$         &amp;:&amp; 鉛直上向きでの振子の力学的エネルギー \\ &#10;\end{tabular}&#10;\end{table}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6" b="87127"/>
          <a:stretch/>
        </p:blipFill>
        <p:spPr bwMode="auto">
          <a:xfrm>
            <a:off x="941940" y="4184694"/>
            <a:ext cx="7191407" cy="29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\begin{table}[h]&#10;\begin{tabular}{cll}&#10; ${\rm sat}_{ng}$ &amp;:&amp; 最大値が$ng$、最小値が$-ng$の飽和関数 \\ &#10; ${\rm sign}$ &amp;:&amp; 引数が負、ゼロ、正のときそれぞれ―1、0、1をとる関数 \\ &#10; $k$          &amp;:&amp; エネルギーの収束速度を変えるゲイン \\ &#10; $n$          &amp;:&amp; 重力加速度と台車の加速度の比 \\ &#10; $E$          &amp;:&amp; 振子の力学的エネルギー \\ &#10; $E_0$         &amp;:&amp; 鉛直上向きでの振子の力学的エネルギー \\ &#10;\end{tabular}&#10;\end{table}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75" r="-3724" b="51905"/>
          <a:stretch/>
        </p:blipFill>
        <p:spPr bwMode="auto">
          <a:xfrm>
            <a:off x="966004" y="4481534"/>
            <a:ext cx="7448864" cy="40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46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106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98698" y="2691360"/>
            <a:ext cx="7886700" cy="1325563"/>
          </a:xfrm>
        </p:spPr>
        <p:txBody>
          <a:bodyPr/>
          <a:lstStyle/>
          <a:p>
            <a:r>
              <a:rPr lang="ja-JP" altLang="en-US" b="1" dirty="0" smtClean="0"/>
              <a:t>実験</a:t>
            </a:r>
            <a:r>
              <a:rPr lang="ja-JP" altLang="en-US" b="1" dirty="0"/>
              <a:t>目的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48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1. </a:t>
            </a:r>
            <a:r>
              <a:rPr lang="ja-JP" altLang="en-US" dirty="0" smtClean="0"/>
              <a:t>不安定</a:t>
            </a:r>
            <a:r>
              <a:rPr lang="ja-JP" altLang="en-US" dirty="0" smtClean="0"/>
              <a:t>平衡点で倒立振子系を安定化制御する</a:t>
            </a:r>
            <a:endParaRPr lang="en-US" altLang="ja-JP" dirty="0" smtClean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smtClean="0"/>
              <a:t>2. </a:t>
            </a:r>
            <a:r>
              <a:rPr lang="ja-JP" altLang="en-US" dirty="0" smtClean="0"/>
              <a:t>台車</a:t>
            </a:r>
            <a:r>
              <a:rPr lang="ja-JP" altLang="en-US" dirty="0" smtClean="0"/>
              <a:t>の目標値を変更する</a:t>
            </a:r>
            <a:endParaRPr lang="en-US" altLang="ja-JP" dirty="0" smtClean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smtClean="0"/>
              <a:t>3. </a:t>
            </a:r>
            <a:r>
              <a:rPr lang="ja-JP" altLang="en-US" dirty="0" smtClean="0"/>
              <a:t>安定</a:t>
            </a:r>
            <a:r>
              <a:rPr lang="ja-JP" altLang="en-US" dirty="0" smtClean="0"/>
              <a:t>平衡点から振子を振り上げて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不安定平衡点で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lang="en-US" altLang="ja-JP" dirty="0" err="1" smtClean="0"/>
              <a:t>安定化制御に移行する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振り上げ制御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741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98698" y="2691360"/>
            <a:ext cx="7886700" cy="1325563"/>
          </a:xfrm>
        </p:spPr>
        <p:txBody>
          <a:bodyPr/>
          <a:lstStyle/>
          <a:p>
            <a:r>
              <a:rPr lang="ja-JP" altLang="en-US" b="1" dirty="0"/>
              <a:t>制御</a:t>
            </a:r>
            <a:r>
              <a:rPr lang="ja-JP" altLang="en-US" b="1" dirty="0" smtClean="0"/>
              <a:t>目的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336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制御目的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安定化制御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65" y="2084464"/>
            <a:ext cx="5743575" cy="3324225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18241" y="5305060"/>
            <a:ext cx="2923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安定</a:t>
            </a:r>
            <a:r>
              <a:rPr kumimoji="1" lang="ja-JP" altLang="en-US" sz="3200" dirty="0" smtClean="0"/>
              <a:t>平衡点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26103" y="1603318"/>
            <a:ext cx="2872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不安定</a:t>
            </a:r>
            <a:r>
              <a:rPr kumimoji="1" lang="ja-JP" altLang="en-US" sz="3200" dirty="0" smtClean="0"/>
              <a:t>平衡点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922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3039</TotalTime>
  <Words>642</Words>
  <Application>Microsoft Office PowerPoint</Application>
  <PresentationFormat>画面に合わせる (4:3)</PresentationFormat>
  <Paragraphs>287</Paragraphs>
  <Slides>46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46</vt:i4>
      </vt:variant>
    </vt:vector>
  </HeadingPairs>
  <TitlesOfParts>
    <vt:vector size="53" baseType="lpstr">
      <vt:lpstr>游ゴシック</vt:lpstr>
      <vt:lpstr>游ゴシック Light</vt:lpstr>
      <vt:lpstr>Arial</vt:lpstr>
      <vt:lpstr>Calibri</vt:lpstr>
      <vt:lpstr>Calibri Light</vt:lpstr>
      <vt:lpstr>Cambria Math</vt:lpstr>
      <vt:lpstr>Office テーマ</vt:lpstr>
      <vt:lpstr>倒立振子の安定化制御 理論</vt:lpstr>
      <vt:lpstr>Outline</vt:lpstr>
      <vt:lpstr>制御対象</vt:lpstr>
      <vt:lpstr>制御対象</vt:lpstr>
      <vt:lpstr>PowerPoint プレゼンテーション</vt:lpstr>
      <vt:lpstr>実験目的</vt:lpstr>
      <vt:lpstr>実験目的</vt:lpstr>
      <vt:lpstr>制御目的</vt:lpstr>
      <vt:lpstr>制御目的(安定化制御)</vt:lpstr>
      <vt:lpstr>制御目的(目標値変更)</vt:lpstr>
      <vt:lpstr>制御目的(振り上げ制御)</vt:lpstr>
      <vt:lpstr>モデリング</vt:lpstr>
      <vt:lpstr>モデリング(台車)</vt:lpstr>
      <vt:lpstr>モデリング(振子)</vt:lpstr>
      <vt:lpstr>倒立振子系の運動方程式</vt:lpstr>
      <vt:lpstr>倒立振子系の非線形状態方程式</vt:lpstr>
      <vt:lpstr>倒立振子系の非線形状態方程式</vt:lpstr>
      <vt:lpstr>非線形状態方程式の線形化</vt:lpstr>
      <vt:lpstr>観測方程式</vt:lpstr>
      <vt:lpstr>Outline</vt:lpstr>
      <vt:lpstr>パラメータの測定</vt:lpstr>
      <vt:lpstr>m, lについて</vt:lpstr>
      <vt:lpstr>c_1, c_2について</vt:lpstr>
      <vt:lpstr>aの測定</vt:lpstr>
      <vt:lpstr>aの測定</vt:lpstr>
      <vt:lpstr>M, fの測定(ステップ応答)</vt:lpstr>
      <vt:lpstr>M, fの測定(ステップ応答)</vt:lpstr>
      <vt:lpstr>M, fの測定(フィードバック)</vt:lpstr>
      <vt:lpstr>M, fの測定(フィードバック)</vt:lpstr>
      <vt:lpstr>M, fの測定(フィードバック)</vt:lpstr>
      <vt:lpstr>J, cの測定</vt:lpstr>
      <vt:lpstr>J, cの測定</vt:lpstr>
      <vt:lpstr>倒立振子の安定化制御 (理論)</vt:lpstr>
      <vt:lpstr>目次</vt:lpstr>
      <vt:lpstr>特性解析</vt:lpstr>
      <vt:lpstr>安定性</vt:lpstr>
      <vt:lpstr>可制御性</vt:lpstr>
      <vt:lpstr>可観測性</vt:lpstr>
      <vt:lpstr>制御システムの構成</vt:lpstr>
      <vt:lpstr>フィードバックゲインの設計</vt:lpstr>
      <vt:lpstr>最小次元オブザーバ</vt:lpstr>
      <vt:lpstr>最小次元オブザーバ</vt:lpstr>
      <vt:lpstr>最小次元オブザーバ</vt:lpstr>
      <vt:lpstr>コントローラの離散化</vt:lpstr>
      <vt:lpstr>振り上げ制御</vt:lpstr>
      <vt:lpstr>振り上げ制御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倒立振子の安定化制御 理論</dc:title>
  <dc:creator>maeda</dc:creator>
  <cp:lastModifiedBy>maeda</cp:lastModifiedBy>
  <cp:revision>116</cp:revision>
  <dcterms:created xsi:type="dcterms:W3CDTF">2017-07-18T15:10:43Z</dcterms:created>
  <dcterms:modified xsi:type="dcterms:W3CDTF">2017-07-27T00:17:37Z</dcterms:modified>
</cp:coreProperties>
</file>