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70" r:id="rId3"/>
    <p:sldId id="279" r:id="rId4"/>
    <p:sldId id="272" r:id="rId5"/>
    <p:sldId id="289" r:id="rId6"/>
    <p:sldId id="290" r:id="rId7"/>
    <p:sldId id="271" r:id="rId8"/>
    <p:sldId id="292" r:id="rId9"/>
    <p:sldId id="273" r:id="rId10"/>
    <p:sldId id="274" r:id="rId11"/>
    <p:sldId id="275" r:id="rId12"/>
    <p:sldId id="29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94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8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3CE-6935-4080-A9E5-12D43E00DFE1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D53D-8FED-423E-8E1B-300A71930808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A6AE-E466-466A-8BB3-10918A2A3C7C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7" y="-84816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F5BD-5C63-4127-8B0A-4EB09877BB89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16593" y="907143"/>
            <a:ext cx="8319408" cy="7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6470015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6666FF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5C74-405A-45B5-A939-58AC3C74FA2A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7C5-6D6A-4D2F-BF4C-886AF4195025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BF7-4ED0-429A-BC3B-CF4E6BDFEBE2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53F-B205-4457-BB93-087B7C3EBB30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EED3-120C-40A9-8C92-D5CFE7DEC45F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C3B-4B0B-4ED5-9E56-5CF6E8AF77B2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AA8D-D271-4148-A3F5-10D2116D3403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2C34-9905-4878-B47C-F19011B08158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457" y="6507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0015" y="2676492"/>
            <a:ext cx="7886700" cy="1325563"/>
          </a:xfrm>
        </p:spPr>
        <p:txBody>
          <a:bodyPr/>
          <a:lstStyle/>
          <a:p>
            <a:r>
              <a:rPr lang="ja-JP" altLang="en-US" b="1" dirty="0"/>
              <a:t>モデリング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66337" y="1898216"/>
            <a:ext cx="9715946" cy="952381"/>
            <a:chOff x="374649" y="3308693"/>
            <a:chExt cx="9715946" cy="95238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654" y="3308693"/>
              <a:ext cx="4714286" cy="952381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74649" y="3523274"/>
              <a:ext cx="2793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係数行列を</a:t>
              </a:r>
              <a:endParaRPr kumimoji="1" lang="ja-JP" altLang="en-US" sz="28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97518" y="3523273"/>
              <a:ext cx="2793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とおく</a:t>
              </a:r>
              <a:r>
                <a:rPr lang="ja-JP" altLang="en-US" sz="2800" dirty="0" smtClean="0"/>
                <a:t>と</a:t>
              </a:r>
              <a:r>
                <a:rPr lang="en-US" altLang="ja-JP" sz="2800" dirty="0" smtClean="0"/>
                <a:t>,</a:t>
              </a:r>
              <a:endParaRPr kumimoji="1" lang="ja-JP" altLang="en-US" sz="2800" dirty="0"/>
            </a:p>
          </p:txBody>
        </p:sp>
      </p:grp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7" y="3436669"/>
            <a:ext cx="8659813" cy="1872893"/>
          </a:xfrm>
        </p:spPr>
      </p:pic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021276"/>
            <a:ext cx="4933333" cy="336190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31" y="1166541"/>
            <a:ext cx="904762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31" y="1047995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34" y="330109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622350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48145" y="1321830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65911" y="1321830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57234" y="1249294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5189361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5251026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5160685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8" y="6045952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pic>
        <p:nvPicPr>
          <p:cNvPr id="16" name="コンテンツ プレースホルダー 1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8" y="1167042"/>
            <a:ext cx="2142857" cy="714286"/>
          </a:xfr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69" y="2237208"/>
            <a:ext cx="3046143" cy="7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6406" y="2795438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パラメータの測定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3200" dirty="0" smtClean="0"/>
                  <a:t>(</a:t>
                </a:r>
                <a:r>
                  <a:rPr kumimoji="1" lang="en-US" altLang="ja-JP" sz="3200" dirty="0" err="1" smtClean="0"/>
                  <a:t>振子の質量</a:t>
                </a:r>
                <a:r>
                  <a:rPr kumimoji="1" lang="en-US" altLang="ja-JP" sz="32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sz="3200" dirty="0"/>
                  <a:t>	</a:t>
                </a:r>
                <a:r>
                  <a:rPr lang="en-US" altLang="ja-JP" sz="3200" dirty="0" smtClean="0"/>
                  <a:t>- </a:t>
                </a:r>
                <a:r>
                  <a:rPr lang="en-US" altLang="ja-JP" sz="3200" dirty="0" err="1" smtClean="0"/>
                  <a:t>振子を台車から取り外し、ばね秤で測定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sz="3200" dirty="0" smtClean="0"/>
                  <a:t>(</a:t>
                </a:r>
                <a:r>
                  <a:rPr kumimoji="1" lang="en-US" altLang="ja-JP" sz="3200" dirty="0" err="1" smtClean="0"/>
                  <a:t>振子の端から重心までの距離</a:t>
                </a:r>
                <a:r>
                  <a:rPr kumimoji="1" lang="en-US" altLang="ja-JP" sz="3200" dirty="0" smtClean="0"/>
                  <a:t>)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kumimoji="1" lang="en-US" altLang="ja-JP" sz="3200" dirty="0"/>
                  <a:t>	</a:t>
                </a:r>
                <a:r>
                  <a:rPr kumimoji="1" lang="en-US" altLang="ja-JP" sz="3200" dirty="0" smtClean="0"/>
                  <a:t>- </a:t>
                </a:r>
                <a:r>
                  <a:rPr lang="ja-JP" altLang="en-US" sz="3200" dirty="0" smtClean="0"/>
                  <a:t>振子を鋭角なものに乗せ、釣り合いなど</a:t>
                </a:r>
                <a:r>
                  <a:rPr lang="en-US" altLang="ja-JP" sz="3200" dirty="0" smtClean="0"/>
                  <a:t>	  </a:t>
                </a:r>
                <a:r>
                  <a:rPr lang="ja-JP" altLang="en-US" sz="3200" dirty="0" smtClean="0"/>
                  <a:t>で重心位置を確定</a:t>
                </a:r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2395" r="-1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err="1" smtClean="0"/>
              <a:t>MaTXサンプルファイル内で設定済み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kumimoji="1" lang="en-US" altLang="ja-JP" sz="3200" dirty="0"/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とする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86" y="3004417"/>
            <a:ext cx="1892974" cy="11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0" y="661829"/>
            <a:ext cx="5991148" cy="4374732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8431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sz="2400" dirty="0" smtClean="0"/>
                  <a:t> 摩擦力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843151" cy="461665"/>
              </a:xfrm>
              <a:prstGeom prst="rect">
                <a:avLst/>
              </a:prstGeom>
              <a:blipFill>
                <a:blip r:embed="rId4"/>
                <a:stretch>
                  <a:fillRect l="-1931" t="-10526" r="-2361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8032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sz="2400" dirty="0"/>
                  <a:t> 摩擦力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803268" cy="461665"/>
              </a:xfrm>
              <a:prstGeom prst="rect">
                <a:avLst/>
              </a:prstGeom>
              <a:blipFill>
                <a:blip r:embed="rId5"/>
                <a:stretch>
                  <a:fillRect l="-1957" t="-10526" r="-2174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125648" y="4872346"/>
                <a:ext cx="73149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は台車が正の方向に動き始めるときの力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48" y="4872346"/>
                <a:ext cx="7314951" cy="523220"/>
              </a:xfrm>
              <a:prstGeom prst="rect">
                <a:avLst/>
              </a:prstGeom>
              <a:blipFill>
                <a:blip r:embed="rId6"/>
                <a:stretch>
                  <a:fillRect t="-10465" r="-250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079417" y="5512841"/>
                <a:ext cx="73611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は台車が負の方向に動き始めるときの力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17" y="5512841"/>
                <a:ext cx="7361182" cy="523220"/>
              </a:xfrm>
              <a:prstGeom prst="rect">
                <a:avLst/>
              </a:prstGeom>
              <a:blipFill>
                <a:blip r:embed="rId7"/>
                <a:stretch>
                  <a:fillRect t="-10465" r="-331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台車系システムのステップ応答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kumimoji="1" lang="ja-JP" altLang="en-US" b="1" dirty="0" smtClean="0"/>
              <a:t>制御対象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7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特性</a:t>
            </a:r>
            <a:r>
              <a:rPr kumimoji="1" lang="ja-JP" altLang="en-US" dirty="0" smtClean="0"/>
              <a:t>解析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安定性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可制御性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可観測性</a:t>
            </a:r>
            <a:endParaRPr lang="en-US" altLang="ja-JP" dirty="0" smtClean="0"/>
          </a:p>
          <a:p>
            <a:r>
              <a:rPr lang="ja-JP" altLang="en-US" dirty="0" smtClean="0"/>
              <a:t>制御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の構成</a:t>
            </a:r>
            <a:endParaRPr lang="en-US" altLang="ja-JP" dirty="0"/>
          </a:p>
          <a:p>
            <a:r>
              <a:rPr lang="ja-JP" altLang="en-US" dirty="0" smtClean="0"/>
              <a:t>フィードバックゲインの設計</a:t>
            </a:r>
            <a:endParaRPr lang="en-US" altLang="ja-JP" dirty="0" smtClean="0"/>
          </a:p>
          <a:p>
            <a:r>
              <a:rPr lang="ja-JP" altLang="en-US" dirty="0" smtClean="0"/>
              <a:t>最小次元オブザーバ</a:t>
            </a:r>
            <a:endParaRPr lang="en-US" altLang="ja-JP" dirty="0" smtClean="0"/>
          </a:p>
          <a:p>
            <a:r>
              <a:rPr lang="ja-JP" altLang="en-US" dirty="0" smtClean="0"/>
              <a:t>コントローラの離散化</a:t>
            </a:r>
            <a:endParaRPr lang="en-US" altLang="ja-JP" dirty="0" smtClean="0"/>
          </a:p>
          <a:p>
            <a:r>
              <a:rPr kumimoji="1" lang="ja-JP" altLang="en-US" dirty="0" smtClean="0"/>
              <a:t>振り上げ</a:t>
            </a:r>
            <a:r>
              <a:rPr kumimoji="1" lang="ja-JP" altLang="en-US" dirty="0"/>
              <a:t>制御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特性解析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状態方程式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観測方程式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 smtClean="0"/>
                  <a:t>の計算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81" y="1862176"/>
            <a:ext cx="2285714" cy="314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0" y="2809566"/>
            <a:ext cx="1247619" cy="34285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30051" y="3888052"/>
            <a:ext cx="3958098" cy="15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安定性</a:t>
            </a:r>
            <a:endParaRPr lang="en-US" altLang="ja-JP" dirty="0" smtClean="0"/>
          </a:p>
          <a:p>
            <a:r>
              <a:rPr lang="ja-JP" altLang="en-US" dirty="0" smtClean="0"/>
              <a:t>可制御性　　の解析</a:t>
            </a:r>
            <a:endParaRPr lang="en-US" altLang="ja-JP" dirty="0" smtClean="0"/>
          </a:p>
          <a:p>
            <a:r>
              <a:rPr lang="ja-JP" altLang="en-US" dirty="0" smtClean="0"/>
              <a:t>可観測性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2498" y="4267712"/>
            <a:ext cx="1246380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6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安定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  <a:blipFill rotWithShape="0">
                <a:blip r:embed="rId2"/>
                <a:stretch>
                  <a:fillRect l="-1546" t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安定性の判定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8464" y="1643056"/>
            <a:ext cx="634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システムに入力を</a:t>
            </a:r>
            <a:r>
              <a:rPr lang="ja-JP" altLang="en-US" sz="2400" dirty="0"/>
              <a:t>加えたとき、</a:t>
            </a:r>
            <a:r>
              <a:rPr lang="ja-JP" altLang="en-US" sz="2400" dirty="0" smtClean="0"/>
              <a:t>出力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発散</a:t>
            </a:r>
            <a:r>
              <a:rPr lang="ja-JP" altLang="en-US" sz="2400" dirty="0"/>
              <a:t>せず収束する</a:t>
            </a:r>
            <a:r>
              <a:rPr lang="ja-JP" altLang="en-US" sz="2400" dirty="0" smtClean="0"/>
              <a:t>状態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の固有値の実部が全て負であれば安定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可制御</a:t>
            </a:r>
            <a:r>
              <a:rPr lang="ja-JP" altLang="en-US" dirty="0"/>
              <a:t>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可制御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  <a:blipFill rotWithShape="0">
                <a:blip r:embed="rId2"/>
                <a:stretch>
                  <a:fillRect l="-1546" t="-5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 smtClean="0"/>
                  <a:t>に</a:t>
                </a:r>
                <a:r>
                  <a:rPr lang="ja-JP" altLang="en-US" sz="2400" dirty="0"/>
                  <a:t>、</a:t>
                </a:r>
                <a:r>
                  <a:rPr lang="ja-JP" altLang="en-US" sz="2400" dirty="0" smtClean="0"/>
                  <a:t>システムの初期状態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から任意の最終状態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へ到達できる入力が存在すること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可制御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可制御性行列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…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</a:t>
                </a:r>
                <a:r>
                  <a:rPr lang="ja-JP" altLang="en-US" sz="2400" dirty="0" smtClean="0"/>
                  <a:t>可制御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6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可観測性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可観測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  <a:blipFill rotWithShape="0">
                <a:blip r:embed="rId2"/>
                <a:stretch>
                  <a:fillRect l="-1546" t="-1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の間、出力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観測</a:t>
                </a:r>
                <a:r>
                  <a:rPr lang="ja-JP" altLang="en-US" sz="2400" dirty="0" smtClean="0"/>
                  <a:t>することにより、時刻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におけるすべての状態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を求めることができること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6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可</a:t>
            </a:r>
            <a:r>
              <a:rPr lang="ja-JP" altLang="en-US" dirty="0"/>
              <a:t>観測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可観測性行列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フルランクであれば可観測</a:t>
                </a:r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</a:t>
            </a:r>
            <a:r>
              <a:rPr lang="ja-JP" altLang="en-US" dirty="0" smtClean="0"/>
              <a:t>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559"/>
            <a:ext cx="8025363" cy="403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フィードバックゲイン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状態目標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フィードバックゲインの設計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次形式評価関数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リカッチ方程式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 smtClean="0"/>
                  <a:t>　　</a:t>
                </a:r>
                <a:r>
                  <a:rPr kumimoji="1" lang="ja-JP" altLang="en-US" sz="2000" dirty="0" smtClean="0"/>
                  <a:t>の解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000" dirty="0" smtClean="0"/>
                  <a:t>を求めて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  <a:blipFill rotWithShape="0">
                <a:blip r:embed="rId2"/>
                <a:stretch>
                  <a:fillRect l="-1546" t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\begin{eqnarray*}&#10;J &amp;=&amp; \int_{0\textcolor[rgb]{0.2,0.8,0}{}}^{\infty} (x^TQx+u^TRu) dt      \\&#10;Q &amp;=&amp; {\rm diag}(q_1^2, q_2^2, q_3^2, q_4^2),\ R=1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5" y="2899216"/>
            <a:ext cx="3487373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503" b="56900"/>
          <a:stretch/>
        </p:blipFill>
        <p:spPr bwMode="auto">
          <a:xfrm>
            <a:off x="1272554" y="4749518"/>
            <a:ext cx="4341665" cy="4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28" r="-3510"/>
          <a:stretch/>
        </p:blipFill>
        <p:spPr bwMode="auto">
          <a:xfrm>
            <a:off x="1223392" y="5787727"/>
            <a:ext cx="4587473" cy="3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5551207" y="3626580"/>
            <a:ext cx="519315" cy="1425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最小</a:t>
                </a:r>
                <a:r>
                  <a:rPr lang="ja-JP" altLang="en-US" dirty="0" smtClean="0"/>
                  <a:t>にす</a:t>
                </a:r>
                <a:r>
                  <a:rPr lang="ja-JP" altLang="en-US" dirty="0"/>
                  <a:t>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4334321"/>
            <a:ext cx="7886700" cy="22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3932903" y="2502648"/>
            <a:ext cx="1278193" cy="353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err="1"/>
                  <a:t>の検</a:t>
                </a:r>
                <a:r>
                  <a:rPr lang="ja-JP" altLang="en-US" dirty="0"/>
                  <a:t>出器がないため、状態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は直接には得られない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ja-JP" altLang="en-US" dirty="0"/>
                  <a:t>を満たす最小次元</a:t>
                </a:r>
                <a:r>
                  <a:rPr lang="ja-JP" altLang="en-US" dirty="0" smtClean="0"/>
                  <a:t>オブザーバ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  <a:blipFill rotWithShape="0">
                <a:blip r:embed="rId2"/>
                <a:stretch>
                  <a:fillRect l="-1546" t="-2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\begin{eqnarray*}&#10;u &amp;=&amp; F(x_{ref}-\hat{x})        \\&#10;\dot{z} &amp;=&amp; \hat{A}z + \hat{B}y + \hat{J}u      \\&#10;\hat{x} &amp;=&amp; \hat{C}z + \hat{D}y&#10;&#10;\end{eqnarray*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9" r="327"/>
          <a:stretch/>
        </p:blipFill>
        <p:spPr bwMode="auto">
          <a:xfrm>
            <a:off x="1494195" y="3823800"/>
            <a:ext cx="2943871" cy="10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15"/>
          <p:cNvSpPr/>
          <p:nvPr/>
        </p:nvSpPr>
        <p:spPr>
          <a:xfrm>
            <a:off x="1110429" y="2942799"/>
            <a:ext cx="6923142" cy="2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Gopinath</a:t>
            </a:r>
            <a:r>
              <a:rPr lang="ja-JP" altLang="en-US" sz="2400" dirty="0" smtClean="0"/>
              <a:t>の設計法を用いて設計する</a:t>
            </a:r>
            <a:endParaRPr kumimoji="1" lang="ja-JP" altLang="en-US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0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計算機制御のために、連続時間コントローラを離散化し、離散時間コントローラを設計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4376" y="3218731"/>
            <a:ext cx="3146323" cy="2198131"/>
            <a:chOff x="628650" y="2550850"/>
            <a:chExt cx="3146323" cy="2198131"/>
          </a:xfrm>
        </p:grpSpPr>
        <p:pic>
          <p:nvPicPr>
            <p:cNvPr id="5" name="Picture 4" descr="\begin{eqnarray*}&#10;u &amp;=&amp; F(x_{ref}-\hat{x})        \\&#10;\dot{z} &amp;=&amp; \hat{A}z + \hat{B}y + \hat{J}u      \\&#10;\hat{x} &amp;=&amp; \hat{C}z + \hat{D}y&#10;&#10;\end{eqnarray*}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7" y="3169682"/>
              <a:ext cx="2599743" cy="132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628650" y="2969342"/>
              <a:ext cx="3146323" cy="1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6637" y="2550850"/>
              <a:ext cx="17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連続時間</a:t>
              </a:r>
              <a:endParaRPr kumimoji="1" lang="ja-JP" altLang="en-US" dirty="0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3587471" y="4135276"/>
            <a:ext cx="599768" cy="72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\begin{eqnarray*}&#10;u[k] &amp;=&amp; F(x_{ref}[k]-\hat{x}[k])        \\&#10;\dot{z}[k+1] &amp;=&amp; \hat{A}_dz[k] + \hat{B}_dy[k] + \hat{J}_du[k]      \\&#10;\hat{x}[k] &amp;=&amp; \hat{C}_dz[k] + \hat{D}_dy[k]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7" y="3160367"/>
            <a:ext cx="3858682" cy="13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/>
                  <a:t>た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だし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r>
                  <a:rPr kumimoji="1" lang="ja-JP" altLang="en-US" dirty="0" smtClean="0"/>
                  <a:t>　であり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1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/>
          <p:cNvSpPr/>
          <p:nvPr/>
        </p:nvSpPr>
        <p:spPr>
          <a:xfrm>
            <a:off x="4454011" y="2967799"/>
            <a:ext cx="4444181" cy="294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2777" y="2580348"/>
            <a:ext cx="1435334" cy="36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離散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45" y="4902608"/>
            <a:ext cx="4215064" cy="622236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鉛直上向きを正とする振子の力学的エネルギー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r>
                  <a:rPr lang="ja-JP" altLang="en-US" sz="2400" dirty="0" smtClean="0"/>
                  <a:t>エネルギーの時間微分</a:t>
                </a:r>
                <a:endParaRPr lang="en-US" altLang="ja-JP" sz="2400" dirty="0" smtClean="0"/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リアプノフ関数の候補として</a:t>
                </a:r>
                <a:endParaRPr lang="en-US" altLang="ja-JP" sz="2400" dirty="0" smtClean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を考え</a:t>
                </a:r>
                <a:r>
                  <a:rPr lang="ja-JP" altLang="en-US" sz="2400" dirty="0" smtClean="0"/>
                  <a:t>る。時間微分は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1695004"/>
            <a:ext cx="3804704" cy="5053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2701079"/>
            <a:ext cx="4277037" cy="4977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18" y="3561552"/>
            <a:ext cx="2034638" cy="5200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4609248"/>
            <a:ext cx="6137406" cy="1102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sz="2400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となり、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blipFill>
                <a:blip r:embed="rId7"/>
                <a:stretch>
                  <a:fillRect t="-7595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加速度目標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を制限を制限する。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ただし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" y="2347654"/>
            <a:ext cx="5087837" cy="1172285"/>
          </a:xfrm>
          <a:prstGeom prst="rect">
            <a:avLst/>
          </a:prstGeom>
        </p:spPr>
      </p:pic>
      <p:pic>
        <p:nvPicPr>
          <p:cNvPr id="11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" b="87127"/>
          <a:stretch/>
        </p:blipFill>
        <p:spPr bwMode="auto">
          <a:xfrm>
            <a:off x="941940" y="4184694"/>
            <a:ext cx="7191407" cy="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r="-3724" b="51905"/>
          <a:stretch/>
        </p:blipFill>
        <p:spPr bwMode="auto">
          <a:xfrm>
            <a:off x="966004" y="4481534"/>
            <a:ext cx="744886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0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実験</a:t>
            </a:r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1. </a:t>
            </a:r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2. </a:t>
            </a:r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3. </a:t>
            </a:r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/>
              <a:t>制御</a:t>
            </a:r>
            <a:r>
              <a:rPr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18241" y="5305060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26103" y="1603318"/>
            <a:ext cx="287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3102</TotalTime>
  <Words>644</Words>
  <Application>Microsoft Office PowerPoint</Application>
  <PresentationFormat>画面に合わせる (4:3)</PresentationFormat>
  <Paragraphs>287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  <vt:lpstr>倒立振子の安定化制御 (理論)</vt:lpstr>
      <vt:lpstr>目次</vt:lpstr>
      <vt:lpstr>特性解析</vt:lpstr>
      <vt:lpstr>安定性</vt:lpstr>
      <vt:lpstr>可制御性</vt:lpstr>
      <vt:lpstr>可観測性</vt:lpstr>
      <vt:lpstr>制御システムの構成</vt:lpstr>
      <vt:lpstr>フィードバックゲインの設計</vt:lpstr>
      <vt:lpstr>最小次元オブザーバ</vt:lpstr>
      <vt:lpstr>最小次元オブザーバ</vt:lpstr>
      <vt:lpstr>最小次元オブザーバ</vt:lpstr>
      <vt:lpstr>コントローラの離散化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127</cp:revision>
  <dcterms:created xsi:type="dcterms:W3CDTF">2017-07-18T15:10:43Z</dcterms:created>
  <dcterms:modified xsi:type="dcterms:W3CDTF">2017-07-27T02:01:39Z</dcterms:modified>
</cp:coreProperties>
</file>