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59" autoAdjust="0"/>
    <p:restoredTop sz="86447" autoAdjust="0"/>
  </p:normalViewPr>
  <p:slideViewPr>
    <p:cSldViewPr snapToGrid="0">
      <p:cViewPr varScale="1">
        <p:scale>
          <a:sx n="49" d="100"/>
          <a:sy n="49" d="100"/>
        </p:scale>
        <p:origin x="53" y="6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D438-5FC8-4778-9DEB-84614CD24CA1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67F1-BFE1-419A-A515-8C182E923C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1036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D438-5FC8-4778-9DEB-84614CD24CA1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67F1-BFE1-419A-A515-8C182E923C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83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D438-5FC8-4778-9DEB-84614CD24CA1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67F1-BFE1-419A-A515-8C182E923C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1098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D438-5FC8-4778-9DEB-84614CD24CA1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67F1-BFE1-419A-A515-8C182E923C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2879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D438-5FC8-4778-9DEB-84614CD24CA1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67F1-BFE1-419A-A515-8C182E923C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4684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D438-5FC8-4778-9DEB-84614CD24CA1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67F1-BFE1-419A-A515-8C182E923C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3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D438-5FC8-4778-9DEB-84614CD24CA1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67F1-BFE1-419A-A515-8C182E923C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4154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D438-5FC8-4778-9DEB-84614CD24CA1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67F1-BFE1-419A-A515-8C182E923C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908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D438-5FC8-4778-9DEB-84614CD24CA1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67F1-BFE1-419A-A515-8C182E923C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921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D438-5FC8-4778-9DEB-84614CD24CA1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67F1-BFE1-419A-A515-8C182E923C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2169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D438-5FC8-4778-9DEB-84614CD24CA1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67F1-BFE1-419A-A515-8C182E923C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7807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3D438-5FC8-4778-9DEB-84614CD24CA1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167F1-BFE1-419A-A515-8C182E923C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1666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0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倒立振子の安定化</a:t>
            </a:r>
            <a:r>
              <a:rPr kumimoji="1" lang="ja-JP" altLang="en-US" dirty="0" smtClean="0"/>
              <a:t>制御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/>
              <a:t>(</a:t>
            </a:r>
            <a:r>
              <a:rPr lang="ja-JP" altLang="en-US" dirty="0" smtClean="0"/>
              <a:t>理論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古賀研究室</a:t>
            </a:r>
            <a:endParaRPr kumimoji="1" lang="en-US" altLang="ja-JP" dirty="0" smtClean="0"/>
          </a:p>
          <a:p>
            <a:r>
              <a:rPr lang="ja-JP" altLang="en-US" dirty="0" smtClean="0"/>
              <a:t>瀧川</a:t>
            </a:r>
            <a:r>
              <a:rPr lang="ja-JP" altLang="en-US" dirty="0"/>
              <a:t>文哉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5267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最小次元オブザーバ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　</a:t>
            </a:r>
            <a:r>
              <a:rPr lang="ja-JP" altLang="en-US" sz="2400" dirty="0" smtClean="0"/>
              <a:t>オブザーバ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400" dirty="0" smtClean="0"/>
          </a:p>
          <a:p>
            <a:pPr marL="0" indent="0">
              <a:buNone/>
            </a:pPr>
            <a:endParaRPr lang="en-US" altLang="ja-JP" sz="2400" dirty="0" smtClean="0"/>
          </a:p>
          <a:p>
            <a:pPr marL="0" indent="0">
              <a:buNone/>
            </a:pPr>
            <a:endParaRPr lang="en-US" altLang="ja-JP" sz="2400" dirty="0" smtClean="0"/>
          </a:p>
          <a:p>
            <a:pPr marL="0" indent="0">
              <a:buNone/>
            </a:pPr>
            <a:endParaRPr lang="en-US" altLang="ja-JP" sz="2400" dirty="0" smtClean="0"/>
          </a:p>
          <a:p>
            <a:pPr marL="0" indent="0">
              <a:buNone/>
            </a:pPr>
            <a:endParaRPr lang="en-US" altLang="ja-JP" sz="240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altLang="ja-JP" sz="2400" dirty="0"/>
          </a:p>
        </p:txBody>
      </p:sp>
      <p:grpSp>
        <p:nvGrpSpPr>
          <p:cNvPr id="13" name="グループ化 12"/>
          <p:cNvGrpSpPr/>
          <p:nvPr/>
        </p:nvGrpSpPr>
        <p:grpSpPr>
          <a:xfrm>
            <a:off x="2589874" y="2047837"/>
            <a:ext cx="2792670" cy="894962"/>
            <a:chOff x="756467" y="2219421"/>
            <a:chExt cx="2792670" cy="8949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テキスト ボックス 3"/>
                <p:cNvSpPr txBox="1"/>
                <p:nvPr/>
              </p:nvSpPr>
              <p:spPr>
                <a:xfrm>
                  <a:off x="776440" y="2219421"/>
                  <a:ext cx="2772697" cy="4741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altLang="ja-JP" sz="2400" dirty="0"/>
                </a:p>
              </p:txBody>
            </p:sp>
          </mc:Choice>
          <mc:Fallback xmlns="">
            <p:sp>
              <p:nvSpPr>
                <p:cNvPr id="4" name="テキスト ボックス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440" y="2219421"/>
                  <a:ext cx="2772697" cy="47416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/>
                <p:cNvSpPr txBox="1"/>
                <p:nvPr/>
              </p:nvSpPr>
              <p:spPr>
                <a:xfrm>
                  <a:off x="756467" y="2640214"/>
                  <a:ext cx="2222090" cy="4741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5" name="テキスト ボックス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467" y="2640214"/>
                  <a:ext cx="2222090" cy="47416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834510" y="3087485"/>
                <a:ext cx="59595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dirty="0" smtClean="0">
                    <a:ea typeface="Cambria Math" panose="02040503050406030204" pitchFamily="18" charset="0"/>
                  </a:rPr>
                  <a:t>が　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→∞</m:t>
                        </m:r>
                      </m:e>
                    </m:d>
                  </m:oMath>
                </a14:m>
                <a:r>
                  <a:rPr kumimoji="1" lang="ja-JP" altLang="en-US" sz="2400" dirty="0" smtClean="0"/>
                  <a:t>　を満たす十分条件</a:t>
                </a:r>
                <a:endParaRPr kumimoji="1" lang="en-US" altLang="ja-JP" sz="2400" dirty="0" smtClean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10" y="3087485"/>
                <a:ext cx="5959580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636" t="-14474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グループ化 10"/>
          <p:cNvGrpSpPr/>
          <p:nvPr/>
        </p:nvGrpSpPr>
        <p:grpSpPr>
          <a:xfrm>
            <a:off x="1603889" y="4155340"/>
            <a:ext cx="3028336" cy="1418571"/>
            <a:chOff x="4065022" y="2911157"/>
            <a:chExt cx="3028336" cy="14185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/>
                <p:cNvSpPr txBox="1"/>
                <p:nvPr/>
              </p:nvSpPr>
              <p:spPr>
                <a:xfrm>
                  <a:off x="4065022" y="2911157"/>
                  <a:ext cx="3028336" cy="4741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𝑈𝐴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altLang="ja-JP" dirty="0"/>
                </a:p>
              </p:txBody>
            </p:sp>
          </mc:Choice>
          <mc:Fallback xmlns="">
            <p:sp>
              <p:nvSpPr>
                <p:cNvPr id="8" name="テキスト ボックス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5022" y="2911157"/>
                  <a:ext cx="3028336" cy="47416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/>
                <p:cNvSpPr txBox="1"/>
                <p:nvPr/>
              </p:nvSpPr>
              <p:spPr>
                <a:xfrm>
                  <a:off x="4409150" y="3385326"/>
                  <a:ext cx="1268362" cy="4717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𝑈𝐵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9" name="テキスト ボックス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9150" y="3385326"/>
                  <a:ext cx="1268362" cy="4717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/>
                <p:cNvSpPr txBox="1"/>
                <p:nvPr/>
              </p:nvSpPr>
              <p:spPr>
                <a:xfrm>
                  <a:off x="4336643" y="3855559"/>
                  <a:ext cx="2192284" cy="4741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altLang="ja-JP" dirty="0"/>
                </a:p>
              </p:txBody>
            </p:sp>
          </mc:Choice>
          <mc:Fallback xmlns="">
            <p:sp>
              <p:nvSpPr>
                <p:cNvPr id="10" name="テキスト ボックス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6643" y="3855559"/>
                  <a:ext cx="2192284" cy="47416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下矢印 11"/>
          <p:cNvSpPr/>
          <p:nvPr/>
        </p:nvSpPr>
        <p:spPr>
          <a:xfrm>
            <a:off x="2169245" y="3675797"/>
            <a:ext cx="1897625" cy="459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2016842" y="5530647"/>
                <a:ext cx="3297811" cy="843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dirty="0" smtClean="0"/>
                  <a:t>かつ</a:t>
                </a:r>
                <a:endParaRPr lang="en-US" altLang="ja-JP" sz="2400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kumimoji="1" lang="ja-JP" altLang="en-US" sz="2400" dirty="0" smtClean="0"/>
                  <a:t>が安定行列であること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842" y="5530647"/>
                <a:ext cx="3297811" cy="843501"/>
              </a:xfrm>
              <a:prstGeom prst="rect">
                <a:avLst/>
              </a:prstGeom>
              <a:blipFill rotWithShape="0">
                <a:blip r:embed="rId8"/>
                <a:stretch>
                  <a:fillRect l="-2957" t="-7194" b="-129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角丸四角形 15"/>
          <p:cNvSpPr/>
          <p:nvPr/>
        </p:nvSpPr>
        <p:spPr>
          <a:xfrm>
            <a:off x="1110429" y="2942799"/>
            <a:ext cx="6923142" cy="2278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err="1" smtClean="0"/>
              <a:t>Gopinath</a:t>
            </a:r>
            <a:r>
              <a:rPr lang="ja-JP" altLang="en-US" sz="2400" dirty="0" smtClean="0"/>
              <a:t>の設計法を用いて設計する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8235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コントローラの離散化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400" dirty="0" smtClean="0"/>
              <a:t>計算機制御のために、連続時間コントローラを離散化し、離散時間コントローラを設計</a:t>
            </a:r>
            <a:endParaRPr kumimoji="1" lang="ja-JP" altLang="en-US" sz="2400" dirty="0"/>
          </a:p>
        </p:txBody>
      </p:sp>
      <p:grpSp>
        <p:nvGrpSpPr>
          <p:cNvPr id="16" name="グループ化 15"/>
          <p:cNvGrpSpPr/>
          <p:nvPr/>
        </p:nvGrpSpPr>
        <p:grpSpPr>
          <a:xfrm>
            <a:off x="174376" y="3218731"/>
            <a:ext cx="3146323" cy="2198131"/>
            <a:chOff x="628650" y="2550850"/>
            <a:chExt cx="3146323" cy="2198131"/>
          </a:xfrm>
        </p:grpSpPr>
        <p:pic>
          <p:nvPicPr>
            <p:cNvPr id="5" name="Picture 4" descr="\begin{eqnarray*}&#10;u &amp;=&amp; F(x_{ref}-\hat{x})        \\&#10;\dot{z} &amp;=&amp; \hat{A}z + \hat{B}y + \hat{J}u      \\&#10;\hat{x} &amp;=&amp; \hat{C}z + \hat{D}y&#10;&#10;\end{eqnarray*}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0597" y="3169682"/>
              <a:ext cx="2599743" cy="1323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角丸四角形 6"/>
            <p:cNvSpPr/>
            <p:nvPr/>
          </p:nvSpPr>
          <p:spPr>
            <a:xfrm>
              <a:off x="628650" y="2969342"/>
              <a:ext cx="3146323" cy="177963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746637" y="2550850"/>
              <a:ext cx="1740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連続時間</a:t>
              </a:r>
              <a:endParaRPr kumimoji="1" lang="ja-JP" altLang="en-US" dirty="0"/>
            </a:p>
          </p:txBody>
        </p:sp>
      </p:grpSp>
      <p:sp>
        <p:nvSpPr>
          <p:cNvPr id="14" name="右矢印 13"/>
          <p:cNvSpPr/>
          <p:nvPr/>
        </p:nvSpPr>
        <p:spPr>
          <a:xfrm>
            <a:off x="3587471" y="4135276"/>
            <a:ext cx="599768" cy="727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Picture 6" descr="\begin{eqnarray*}&#10;u[k] &amp;=&amp; F(x_{ref}[k]-\hat{x}[k])        \\&#10;\dot{z}[k+1] &amp;=&amp; \hat{A}_dz[k] + \hat{B}_dy[k] + \hat{J}_du[k]      \\&#10;\hat{x}[k] &amp;=&amp; \hat{C}_dz[k] + \hat{D}_dy[k]&#10;\end{eqnarray*}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777" y="3160367"/>
            <a:ext cx="3858682" cy="1316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4817805" y="4506397"/>
                <a:ext cx="2937966" cy="366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b="0" dirty="0" smtClean="0"/>
                  <a:t>た</a:t>
                </a:r>
                <a14:m>
                  <m:oMath xmlns:m="http://schemas.openxmlformats.org/officeDocument/2006/math">
                    <m:r>
                      <a:rPr kumimoji="1" lang="ja-JP" altLang="en-US" b="0" i="1" smtClean="0">
                        <a:latin typeface="Cambria Math" panose="02040503050406030204" pitchFamily="18" charset="0"/>
                      </a:rPr>
                      <m:t>だし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、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=0,1,⋯</m:t>
                    </m:r>
                  </m:oMath>
                </a14:m>
                <a:r>
                  <a:rPr kumimoji="1" lang="ja-JP" altLang="en-US" dirty="0" smtClean="0"/>
                  <a:t>　であり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805" y="4506397"/>
                <a:ext cx="2937966" cy="366328"/>
              </a:xfrm>
              <a:prstGeom prst="rect">
                <a:avLst/>
              </a:prstGeom>
              <a:blipFill rotWithShape="0">
                <a:blip r:embed="rId4"/>
                <a:stretch>
                  <a:fillRect l="-1660" t="-11667" b="-2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角丸四角形 10"/>
          <p:cNvSpPr/>
          <p:nvPr/>
        </p:nvSpPr>
        <p:spPr>
          <a:xfrm>
            <a:off x="4454011" y="2967799"/>
            <a:ext cx="4444181" cy="29413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692777" y="2580348"/>
            <a:ext cx="1435334" cy="366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離散</a:t>
            </a:r>
            <a:r>
              <a:rPr lang="ja-JP" altLang="en-US" dirty="0"/>
              <a:t>時間</a:t>
            </a:r>
            <a:endParaRPr kumimoji="1" lang="ja-JP" altLang="en-US" dirty="0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245" y="4902608"/>
            <a:ext cx="4215064" cy="62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9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振り上げ制御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ja-JP" altLang="en-US" sz="2400" dirty="0" smtClean="0"/>
                  <a:t>鉛直上向きを正とする振子の力学的エネルギー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altLang="ja-JP" sz="2400" dirty="0" smtClean="0"/>
              </a:p>
              <a:p>
                <a:pPr marL="0" indent="0">
                  <a:buNone/>
                </a:pPr>
                <a:endParaRPr lang="en-US" altLang="ja-JP" sz="2400" dirty="0" smtClean="0"/>
              </a:p>
              <a:p>
                <a:r>
                  <a:rPr lang="ja-JP" altLang="en-US" sz="2400" dirty="0" smtClean="0"/>
                  <a:t>エネルギーの時間微分</a:t>
                </a:r>
                <a:endParaRPr lang="en-US" altLang="ja-JP" sz="2400" dirty="0" smtClean="0"/>
              </a:p>
              <a:p>
                <a:endParaRPr lang="en-US" altLang="ja-JP" sz="2400" dirty="0" smtClean="0"/>
              </a:p>
              <a:p>
                <a:r>
                  <a:rPr lang="ja-JP" altLang="en-US" sz="2400" dirty="0" smtClean="0"/>
                  <a:t>リアプノフ</a:t>
                </a:r>
                <a:r>
                  <a:rPr lang="ja-JP" altLang="en-US" sz="2400" dirty="0" smtClean="0"/>
                  <a:t>関数の候補として</a:t>
                </a:r>
                <a:endParaRPr lang="en-US" altLang="ja-JP" sz="2400" dirty="0" smtClean="0"/>
              </a:p>
              <a:p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kumimoji="1" lang="ja-JP" altLang="en-US" sz="2400" dirty="0" smtClean="0"/>
                  <a:t>　を考え</a:t>
                </a:r>
                <a:r>
                  <a:rPr lang="ja-JP" altLang="en-US" sz="2400" dirty="0" smtClean="0"/>
                  <a:t>る。時間微分は</a:t>
                </a:r>
                <a:endParaRPr lang="en-US" altLang="ja-JP" sz="2400" dirty="0" smtClean="0"/>
              </a:p>
              <a:p>
                <a:pPr marL="0" indent="0">
                  <a:buNone/>
                </a:pPr>
                <a:endParaRPr kumimoji="1" lang="en-US" altLang="ja-JP" sz="2400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05" t="-23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394" y="2247615"/>
            <a:ext cx="3804704" cy="50531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394" y="3174917"/>
            <a:ext cx="4277037" cy="49773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394" y="4094641"/>
            <a:ext cx="2034638" cy="520089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395" y="5021943"/>
            <a:ext cx="6137406" cy="11027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416701" y="6120168"/>
                <a:ext cx="6256421" cy="478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func>
                      <m:func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2400" dirty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ja-JP" altLang="en-US" sz="2400" dirty="0"/>
                  <a:t>のとき、</a:t>
                </a:r>
                <a14:m>
                  <m:oMath xmlns:m="http://schemas.openxmlformats.org/officeDocument/2006/math"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ja-JP" altLang="en-US" sz="2400" i="1" dirty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ja-JP" sz="2400" dirty="0" smtClean="0"/>
                  <a:t>0</a:t>
                </a:r>
                <a:r>
                  <a:rPr lang="ja-JP" altLang="en-US" sz="2400" dirty="0" smtClean="0"/>
                  <a:t>となり、</a:t>
                </a:r>
                <a:r>
                  <a:rPr lang="en-US" altLang="ja-JP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ja-JP" sz="2400" dirty="0"/>
              </a:p>
            </p:txBody>
          </p:sp>
        </mc:Choice>
        <mc:Fallback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01" y="6120168"/>
                <a:ext cx="6256421" cy="478785"/>
              </a:xfrm>
              <a:prstGeom prst="rect">
                <a:avLst/>
              </a:prstGeom>
              <a:blipFill rotWithShape="0">
                <a:blip r:embed="rId7"/>
                <a:stretch>
                  <a:fillRect t="-10127" b="-278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884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振り上げ制御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ja-JP" altLang="en-US" sz="2400" dirty="0" smtClean="0"/>
                  <a:t>加速度目標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ja-JP" altLang="en-US" sz="2400" dirty="0" smtClean="0"/>
                  <a:t>を制限を制限する。</a:t>
                </a:r>
                <a:endParaRPr lang="en-US" altLang="ja-JP" sz="2400" dirty="0" smtClean="0"/>
              </a:p>
              <a:p>
                <a:pPr marL="0" indent="0">
                  <a:buNone/>
                </a:pPr>
                <a:endParaRPr lang="en-US" altLang="ja-JP" sz="2400" dirty="0" smtClean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pPr marL="0" indent="0">
                  <a:buNone/>
                </a:pPr>
                <a:r>
                  <a:rPr kumimoji="1" lang="ja-JP" altLang="en-US" sz="2400" dirty="0" smtClean="0"/>
                  <a:t>　ただし</a:t>
                </a:r>
                <a:endParaRPr kumimoji="1" lang="en-US" altLang="ja-JP" sz="2400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05" t="-23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47" y="2347654"/>
            <a:ext cx="5087837" cy="1172285"/>
          </a:xfrm>
          <a:prstGeom prst="rect">
            <a:avLst/>
          </a:prstGeom>
        </p:spPr>
      </p:pic>
      <p:pic>
        <p:nvPicPr>
          <p:cNvPr id="11" name="Picture 6" descr="\begin{table}[h]&#10;\begin{tabular}{cll}&#10; ${\rm sat}_{ng}$ &amp;:&amp; 最大値が$ng$、最小値が$-ng$の飽和関数 \\ &#10; ${\rm sign}$ &amp;:&amp; 引数が負、ゼロ、正のときそれぞれ―1、0、1をとる関数 \\ &#10; $k$          &amp;:&amp; エネルギーの収束速度を変えるゲイン \\ &#10; $n$          &amp;:&amp; 重力加速度と台車の加速度の比 \\ &#10; $E$          &amp;:&amp; 振子の力学的エネルギー \\ &#10; $E_0$         &amp;:&amp; 鉛直上向きでの振子の力学的エネルギー \\ &#10;\end{tabular}&#10;\end{table}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96" b="87127"/>
          <a:stretch/>
        </p:blipFill>
        <p:spPr bwMode="auto">
          <a:xfrm>
            <a:off x="941940" y="4184694"/>
            <a:ext cx="7191407" cy="29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\begin{table}[h]&#10;\begin{tabular}{cll}&#10; ${\rm sat}_{ng}$ &amp;:&amp; 最大値が$ng$、最小値が$-ng$の飽和関数 \\ &#10; ${\rm sign}$ &amp;:&amp; 引数が負、ゼロ、正のときそれぞれ―1、0、1をとる関数 \\ &#10; $k$          &amp;:&amp; エネルギーの収束速度を変えるゲイン \\ &#10; $n$          &amp;:&amp; 重力加速度と台車の加速度の比 \\ &#10; $E$          &amp;:&amp; 振子の力学的エネルギー \\ &#10; $E_0$         &amp;:&amp; 鉛直上向きでの振子の力学的エネルギー \\ &#10;\end{tabular}&#10;\end{table}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75" r="-3724" b="51905"/>
          <a:stretch/>
        </p:blipFill>
        <p:spPr bwMode="auto">
          <a:xfrm>
            <a:off x="966004" y="4481534"/>
            <a:ext cx="7448864" cy="40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79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特性</a:t>
            </a:r>
            <a:r>
              <a:rPr kumimoji="1" lang="ja-JP" altLang="en-US" dirty="0" smtClean="0"/>
              <a:t>解析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安定性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可制御性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可観測性</a:t>
            </a:r>
            <a:endParaRPr lang="en-US" altLang="ja-JP" dirty="0" smtClean="0"/>
          </a:p>
          <a:p>
            <a:r>
              <a:rPr lang="ja-JP" altLang="en-US" dirty="0" smtClean="0"/>
              <a:t>制御</a:t>
            </a:r>
            <a:r>
              <a:rPr lang="ja-JP" altLang="en-US" dirty="0"/>
              <a:t>システム</a:t>
            </a:r>
            <a:r>
              <a:rPr lang="ja-JP" altLang="en-US" dirty="0" smtClean="0"/>
              <a:t>の構成</a:t>
            </a:r>
            <a:endParaRPr lang="en-US" altLang="ja-JP" dirty="0"/>
          </a:p>
          <a:p>
            <a:r>
              <a:rPr lang="ja-JP" altLang="en-US" dirty="0" smtClean="0"/>
              <a:t>フィードバックゲインの設計</a:t>
            </a:r>
            <a:endParaRPr lang="en-US" altLang="ja-JP" dirty="0" smtClean="0"/>
          </a:p>
          <a:p>
            <a:r>
              <a:rPr lang="ja-JP" altLang="en-US" dirty="0" smtClean="0"/>
              <a:t>最小次元オブザーバ</a:t>
            </a:r>
            <a:endParaRPr lang="en-US" altLang="ja-JP" dirty="0" smtClean="0"/>
          </a:p>
          <a:p>
            <a:r>
              <a:rPr lang="ja-JP" altLang="en-US" dirty="0" smtClean="0"/>
              <a:t>コントローラの離散化</a:t>
            </a:r>
            <a:endParaRPr lang="en-US" altLang="ja-JP" dirty="0" smtClean="0"/>
          </a:p>
          <a:p>
            <a:r>
              <a:rPr kumimoji="1" lang="ja-JP" altLang="en-US" dirty="0" smtClean="0"/>
              <a:t>振り上げ</a:t>
            </a:r>
            <a:r>
              <a:rPr kumimoji="1" lang="ja-JP" altLang="en-US" dirty="0"/>
              <a:t>制御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6188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特性解析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dirty="0" smtClean="0"/>
                  <a:t>状態方程式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 smtClean="0"/>
                  <a:t>観測方程式</a:t>
                </a:r>
                <a:endParaRPr lang="en-US" altLang="ja-JP" dirty="0" smtClean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ja-JP" altLang="en-US" dirty="0" smtClean="0"/>
                  <a:t>の計算</a:t>
                </a:r>
                <a:r>
                  <a:rPr lang="en-US" altLang="ja-JP" dirty="0" smtClean="0"/>
                  <a:t> 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46" t="-26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181" y="1862176"/>
            <a:ext cx="2285714" cy="31428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380" y="2809566"/>
            <a:ext cx="1247619" cy="342857"/>
          </a:xfrm>
          <a:prstGeom prst="rect">
            <a:avLst/>
          </a:prstGeom>
        </p:spPr>
      </p:pic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4730051" y="3888052"/>
            <a:ext cx="3958098" cy="1537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安定性</a:t>
            </a:r>
            <a:endParaRPr lang="en-US" altLang="ja-JP" dirty="0" smtClean="0"/>
          </a:p>
          <a:p>
            <a:r>
              <a:rPr lang="ja-JP" altLang="en-US" dirty="0" smtClean="0"/>
              <a:t>可制御性　　の解析</a:t>
            </a:r>
            <a:endParaRPr lang="en-US" altLang="ja-JP" dirty="0" smtClean="0"/>
          </a:p>
          <a:p>
            <a:r>
              <a:rPr lang="ja-JP" altLang="en-US" dirty="0" smtClean="0"/>
              <a:t>可観測性</a:t>
            </a:r>
            <a:endParaRPr lang="ja-JP" altLang="en-US" dirty="0"/>
          </a:p>
        </p:txBody>
      </p:sp>
      <p:sp>
        <p:nvSpPr>
          <p:cNvPr id="9" name="右矢印 8"/>
          <p:cNvSpPr/>
          <p:nvPr/>
        </p:nvSpPr>
        <p:spPr>
          <a:xfrm>
            <a:off x="3232498" y="4267712"/>
            <a:ext cx="1246380" cy="688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14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安定性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43056"/>
                <a:ext cx="7886700" cy="9765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dirty="0" smtClean="0"/>
                  <a:t>安定</a:t>
                </a:r>
                <a:r>
                  <a:rPr lang="en-US" altLang="ja-JP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43056"/>
                <a:ext cx="7886700" cy="976569"/>
              </a:xfrm>
              <a:blipFill rotWithShape="0">
                <a:blip r:embed="rId2"/>
                <a:stretch>
                  <a:fillRect l="-1546" t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628650" y="3073115"/>
            <a:ext cx="7886700" cy="3494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 smtClean="0"/>
              <a:t>安定性の判定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　</a:t>
            </a:r>
            <a:endParaRPr lang="en-US" altLang="ja-JP" sz="2400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848464" y="1643056"/>
            <a:ext cx="63424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システムに入力を</a:t>
            </a:r>
            <a:r>
              <a:rPr lang="ja-JP" altLang="en-US" sz="2400" dirty="0"/>
              <a:t>加えたとき、</a:t>
            </a:r>
            <a:r>
              <a:rPr lang="ja-JP" altLang="en-US" sz="2400" dirty="0" smtClean="0"/>
              <a:t>出力</a:t>
            </a:r>
            <a:r>
              <a:rPr lang="ja-JP" altLang="en-US" sz="2400" dirty="0"/>
              <a:t>が</a:t>
            </a:r>
            <a:r>
              <a:rPr lang="ja-JP" altLang="en-US" sz="2400" dirty="0" smtClean="0"/>
              <a:t>発散</a:t>
            </a:r>
            <a:r>
              <a:rPr lang="ja-JP" altLang="en-US" sz="2400" dirty="0"/>
              <a:t>せず収束する</a:t>
            </a:r>
            <a:r>
              <a:rPr lang="ja-JP" altLang="en-US" sz="2400" dirty="0" smtClean="0"/>
              <a:t>状態</a:t>
            </a:r>
            <a:endParaRPr lang="en-US" altLang="ja-JP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1848464" y="3549445"/>
                <a:ext cx="65581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dirty="0"/>
                  <a:t>行列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sz="2400" dirty="0"/>
                  <a:t>の固有値の実部が全て負であれば安定</a:t>
                </a:r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464" y="3549445"/>
                <a:ext cx="6558117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394" t="-14474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828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可制御</a:t>
            </a:r>
            <a:r>
              <a:rPr lang="ja-JP" altLang="en-US" dirty="0"/>
              <a:t>性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43056"/>
                <a:ext cx="7886700" cy="21128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dirty="0" smtClean="0"/>
                  <a:t>可制御</a:t>
                </a:r>
                <a:r>
                  <a:rPr lang="en-US" altLang="ja-JP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4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43056"/>
                <a:ext cx="7886700" cy="2112867"/>
              </a:xfrm>
              <a:blipFill rotWithShape="0">
                <a:blip r:embed="rId2"/>
                <a:stretch>
                  <a:fillRect l="-1546" t="-57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2172929" y="1642597"/>
                <a:ext cx="6342421" cy="1259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dirty="0" smtClean="0"/>
                  <a:t>有限時間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ja-JP" altLang="en-US" sz="2400" dirty="0" smtClean="0"/>
                  <a:t>に</a:t>
                </a:r>
                <a:r>
                  <a:rPr lang="ja-JP" altLang="en-US" sz="2400" dirty="0"/>
                  <a:t>、</a:t>
                </a:r>
                <a:r>
                  <a:rPr lang="ja-JP" altLang="en-US" sz="2400" dirty="0" smtClean="0"/>
                  <a:t>システムの初期状態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ja-JP" altLang="en-US" sz="2400" dirty="0" smtClean="0"/>
                  <a:t>から任意の最終状態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 dirty="0" smtClean="0"/>
                  <a:t>へ到達できる入力が存在すること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29" y="1642597"/>
                <a:ext cx="6342421" cy="1259576"/>
              </a:xfrm>
              <a:prstGeom prst="rect">
                <a:avLst/>
              </a:prstGeom>
              <a:blipFill rotWithShape="0">
                <a:blip r:embed="rId3"/>
                <a:stretch>
                  <a:fillRect l="-1441" t="-5314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628650" y="3073115"/>
            <a:ext cx="7886700" cy="3494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可制御</a:t>
            </a:r>
            <a:r>
              <a:rPr lang="ja-JP" altLang="en-US" dirty="0" smtClean="0"/>
              <a:t>性の判定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　</a:t>
            </a:r>
            <a:endParaRPr lang="en-US" altLang="ja-JP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2172929" y="3549445"/>
                <a:ext cx="623365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dirty="0" smtClean="0"/>
                  <a:t>可制御性行列</a:t>
                </a:r>
                <a:endParaRPr lang="en-US" altLang="ja-JP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𝐴𝐵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…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altLang="ja-JP" sz="2400" dirty="0">
                  <a:ea typeface="Cambria Math" panose="02040503050406030204" pitchFamily="18" charset="0"/>
                </a:endParaRPr>
              </a:p>
              <a:p>
                <a:r>
                  <a:rPr lang="ja-JP" altLang="en-US" sz="2400" dirty="0" smtClean="0"/>
                  <a:t>が</a:t>
                </a:r>
                <a:r>
                  <a:rPr lang="ja-JP" altLang="en-US" sz="2400" dirty="0"/>
                  <a:t>フルランクであれば</a:t>
                </a:r>
                <a:r>
                  <a:rPr lang="ja-JP" altLang="en-US" sz="2400" dirty="0" smtClean="0"/>
                  <a:t>可制御</a:t>
                </a:r>
                <a:endParaRPr lang="en-US" altLang="ja-JP" sz="2400" dirty="0" smtClean="0"/>
              </a:p>
              <a:p>
                <a:r>
                  <a:rPr lang="en-US" altLang="ja-JP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 sz="2400" dirty="0" smtClean="0"/>
                  <a:t>はシステムの次数</a:t>
                </a:r>
                <a:r>
                  <a:rPr lang="en-US" altLang="ja-JP" sz="2400" dirty="0" smtClean="0"/>
                  <a:t>)</a:t>
                </a:r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29" y="3549445"/>
                <a:ext cx="6233652" cy="1569660"/>
              </a:xfrm>
              <a:prstGeom prst="rect">
                <a:avLst/>
              </a:prstGeom>
              <a:blipFill rotWithShape="0">
                <a:blip r:embed="rId4"/>
                <a:stretch>
                  <a:fillRect l="-1466" t="-4264" b="-77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895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可観測性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43056"/>
                <a:ext cx="7886700" cy="9919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dirty="0" smtClean="0"/>
                  <a:t>可観測</a:t>
                </a:r>
                <a:r>
                  <a:rPr lang="en-US" altLang="ja-JP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4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43056"/>
                <a:ext cx="7886700" cy="991989"/>
              </a:xfrm>
              <a:blipFill rotWithShape="0">
                <a:blip r:embed="rId2"/>
                <a:stretch>
                  <a:fillRect l="-1546" t="-123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2172929" y="1642597"/>
                <a:ext cx="6342421" cy="1259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dirty="0" smtClean="0"/>
                  <a:t>有限時間</a:t>
                </a:r>
                <a14:m>
                  <m:oMath xmlns:m="http://schemas.openxmlformats.org/officeDocument/2006/math"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ja-JP" altLang="en-US" sz="2400" dirty="0" smtClean="0"/>
                  <a:t>の間、出力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 dirty="0" smtClean="0"/>
                  <a:t>を</a:t>
                </a:r>
                <a:r>
                  <a:rPr lang="ja-JP" altLang="en-US" sz="2400" dirty="0"/>
                  <a:t>観測</a:t>
                </a:r>
                <a:r>
                  <a:rPr lang="ja-JP" altLang="en-US" sz="2400" dirty="0" smtClean="0"/>
                  <a:t>することにより、時刻</a:t>
                </a:r>
                <a:r>
                  <a:rPr lang="en-US" altLang="ja-JP" sz="2400" dirty="0" smtClean="0"/>
                  <a:t>0</a:t>
                </a:r>
                <a:r>
                  <a:rPr lang="ja-JP" altLang="en-US" sz="2400" dirty="0" smtClean="0"/>
                  <a:t>におけるすべての状態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ja-JP" altLang="en-US" sz="2400" dirty="0" smtClean="0"/>
                  <a:t>を求めることができること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29" y="1642597"/>
                <a:ext cx="6342421" cy="1259576"/>
              </a:xfrm>
              <a:prstGeom prst="rect">
                <a:avLst/>
              </a:prstGeom>
              <a:blipFill rotWithShape="0">
                <a:blip r:embed="rId3"/>
                <a:stretch>
                  <a:fillRect l="-1441" t="-5314" b="-62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628650" y="3073115"/>
            <a:ext cx="7886700" cy="3494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 smtClean="0"/>
              <a:t>可</a:t>
            </a:r>
            <a:r>
              <a:rPr lang="ja-JP" altLang="en-US" dirty="0"/>
              <a:t>観測</a:t>
            </a:r>
            <a:r>
              <a:rPr lang="ja-JP" altLang="en-US" dirty="0" smtClean="0"/>
              <a:t>性の判定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　</a:t>
            </a:r>
            <a:endParaRPr lang="en-US" altLang="ja-JP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2172929" y="3549445"/>
                <a:ext cx="623365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dirty="0" smtClean="0"/>
                  <a:t>可観測性行列</a:t>
                </a:r>
                <a:endParaRPr lang="en-US" altLang="ja-JP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𝐶𝐴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𝐶𝐴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…</m:t>
                              </m:r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𝐶𝐴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ja-JP" sz="2400" dirty="0">
                  <a:ea typeface="Cambria Math" panose="02040503050406030204" pitchFamily="18" charset="0"/>
                </a:endParaRPr>
              </a:p>
              <a:p>
                <a:r>
                  <a:rPr lang="ja-JP" altLang="en-US" sz="2400" dirty="0" smtClean="0"/>
                  <a:t>が</a:t>
                </a:r>
                <a:r>
                  <a:rPr lang="ja-JP" altLang="en-US" sz="2400" dirty="0"/>
                  <a:t>フルランクであれば可観測</a:t>
                </a:r>
              </a:p>
              <a:p>
                <a:r>
                  <a:rPr lang="en-US" altLang="ja-JP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 sz="2400" dirty="0" smtClean="0"/>
                  <a:t>はシステムの次数</a:t>
                </a:r>
                <a:r>
                  <a:rPr lang="en-US" altLang="ja-JP" sz="2400" dirty="0" smtClean="0"/>
                  <a:t>)</a:t>
                </a:r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29" y="3549445"/>
                <a:ext cx="6233652" cy="1569660"/>
              </a:xfrm>
              <a:prstGeom prst="rect">
                <a:avLst/>
              </a:prstGeom>
              <a:blipFill rotWithShape="0">
                <a:blip r:embed="rId4"/>
                <a:stretch>
                  <a:fillRect l="-1466" t="-4264" b="-77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079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制</a:t>
            </a:r>
            <a:r>
              <a:rPr lang="ja-JP" altLang="en-US" dirty="0" smtClean="0"/>
              <a:t>御</a:t>
            </a:r>
            <a:r>
              <a:rPr lang="ja-JP" altLang="en-US" dirty="0"/>
              <a:t>システム</a:t>
            </a:r>
            <a:r>
              <a:rPr lang="ja-JP" altLang="en-US" dirty="0" smtClean="0"/>
              <a:t>の</a:t>
            </a:r>
            <a:r>
              <a:rPr lang="ja-JP" altLang="en-US" dirty="0"/>
              <a:t>構成</a:t>
            </a:r>
            <a:endParaRPr kumimoji="1" lang="ja-JP" altLang="en-US" dirty="0"/>
          </a:p>
        </p:txBody>
      </p:sp>
      <p:pic>
        <p:nvPicPr>
          <p:cNvPr id="12" name="コンテンツ プレースホルダー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346559"/>
            <a:ext cx="8025363" cy="4031685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コンテンツ プレースホルダー 2"/>
              <p:cNvSpPr txBox="1">
                <a:spLocks/>
              </p:cNvSpPr>
              <p:nvPr/>
            </p:nvSpPr>
            <p:spPr>
              <a:xfrm>
                <a:off x="628650" y="5517931"/>
                <a:ext cx="7886700" cy="11778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フィードバックゲイン</m:t>
                      </m:r>
                    </m:oMath>
                  </m:oMathPara>
                </a14:m>
                <a:endParaRPr lang="en-US" altLang="ja-JP" dirty="0" smtClean="0"/>
              </a:p>
            </p:txBody>
          </p:sp>
        </mc:Choice>
        <mc:Fallback>
          <p:sp>
            <p:nvSpPr>
              <p:cNvPr id="14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517931"/>
                <a:ext cx="7886700" cy="117783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/>
              <p:cNvSpPr txBox="1"/>
              <p:nvPr/>
            </p:nvSpPr>
            <p:spPr>
              <a:xfrm>
                <a:off x="1261241" y="5959567"/>
                <a:ext cx="4840014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800">
                              <a:latin typeface="Cambria Math" panose="02040503050406030204" pitchFamily="18" charset="0"/>
                            </a:rPr>
                            <m:t>ref</m:t>
                          </m:r>
                        </m:sub>
                      </m:sSub>
                      <m:r>
                        <a:rPr lang="en-US" altLang="ja-JP" sz="280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ja-JP" altLang="en-US" sz="2800" i="1">
                          <a:latin typeface="Cambria Math" panose="02040503050406030204" pitchFamily="18" charset="0"/>
                        </a:rPr>
                        <m:t>状態</m:t>
                      </m:r>
                      <m:r>
                        <a:rPr lang="ja-JP" altLang="en-US" sz="2800" i="1">
                          <a:latin typeface="Cambria Math" panose="02040503050406030204" pitchFamily="18" charset="0"/>
                        </a:rPr>
                        <m:t>目標</m:t>
                      </m:r>
                    </m:oMath>
                  </m:oMathPara>
                </a14:m>
                <a:endParaRPr lang="en-US" altLang="ja-JP" dirty="0"/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241" y="5959567"/>
                <a:ext cx="4840014" cy="80021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04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フィードバックゲインの設計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コンテンツ プレースホルダー 6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2217975"/>
                <a:ext cx="7886700" cy="444829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ja-JP" dirty="0" smtClean="0"/>
                  <a:t>2</a:t>
                </a:r>
                <a:r>
                  <a:rPr lang="ja-JP" altLang="en-US" dirty="0" smtClean="0"/>
                  <a:t>次形式評価関数</a:t>
                </a:r>
                <a:endParaRPr lang="en-US" altLang="ja-JP" dirty="0" smtClean="0"/>
              </a:p>
              <a:p>
                <a:pPr marL="0" indent="0">
                  <a:buNone/>
                </a:pPr>
                <a:endParaRPr lang="en-US" altLang="ja-JP" dirty="0" smtClean="0"/>
              </a:p>
              <a:p>
                <a:pPr marL="0" indent="0">
                  <a:buNone/>
                </a:pPr>
                <a:endParaRPr lang="en-US" altLang="ja-JP" dirty="0" smtClean="0"/>
              </a:p>
              <a:p>
                <a:pPr marL="0" indent="0">
                  <a:buNone/>
                </a:pPr>
                <a:endParaRPr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 smtClean="0"/>
                  <a:t>リカッチ方程式</a:t>
                </a:r>
                <a:endParaRPr lang="en-US" altLang="ja-JP" dirty="0" smtClean="0"/>
              </a:p>
              <a:p>
                <a:pPr marL="0" indent="0">
                  <a:buNone/>
                </a:pPr>
                <a:endParaRPr lang="en-US" altLang="ja-JP" dirty="0" smtClean="0"/>
              </a:p>
              <a:p>
                <a:pPr marL="0" indent="0">
                  <a:buNone/>
                </a:pPr>
                <a:r>
                  <a:rPr lang="en-US" altLang="ja-JP" dirty="0"/>
                  <a:t> </a:t>
                </a:r>
                <a:r>
                  <a:rPr lang="ja-JP" altLang="en-US" dirty="0" smtClean="0"/>
                  <a:t>　　</a:t>
                </a:r>
                <a:r>
                  <a:rPr kumimoji="1" lang="ja-JP" altLang="en-US" sz="2000" dirty="0" smtClean="0"/>
                  <a:t>の解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kumimoji="1" lang="ja-JP" altLang="en-US" sz="2000" dirty="0" smtClean="0"/>
                  <a:t>を求めて</a:t>
                </a:r>
                <a:endParaRPr kumimoji="1" lang="ja-JP" altLang="en-US" sz="2000" dirty="0"/>
              </a:p>
            </p:txBody>
          </p:sp>
        </mc:Choice>
        <mc:Fallback xmlns="">
          <p:sp>
            <p:nvSpPr>
              <p:cNvPr id="7" name="コンテンツ プレースホルダー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217975"/>
                <a:ext cx="7886700" cy="4448296"/>
              </a:xfrm>
              <a:blipFill rotWithShape="0">
                <a:blip r:embed="rId2"/>
                <a:stretch>
                  <a:fillRect l="-1546" t="-27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4" descr="\begin{eqnarray*}&#10;J &amp;=&amp; \int_{0\textcolor[rgb]{0.2,0.8,0}{}}^{\infty} (x^TQx+u^TRu) dt      \\&#10;Q &amp;=&amp; {\rm diag}(q_1^2, q_2^2, q_3^2, q_4^2),\ R=1&#10;\end{eqnarray*}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555" y="2899216"/>
            <a:ext cx="3487373" cy="103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\begin{eqnarray*}&#10;    &amp;&amp;A^TP + PA - PBR^{-1} B^TP+Q = 0     \\&#10;    \\&#10;    &amp;&amp;F = R^{-1}B^TP&#10;\end{eqnarray*}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4503" b="56900"/>
          <a:stretch/>
        </p:blipFill>
        <p:spPr bwMode="auto">
          <a:xfrm>
            <a:off x="1272554" y="4749518"/>
            <a:ext cx="4341665" cy="49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\begin{eqnarray*}&#10;    &amp;&amp;A^TP + PA - PBR^{-1} B^TP+Q = 0     \\&#10;    \\&#10;    &amp;&amp;F = R^{-1}B^TP&#10;\end{eqnarray*}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7528" r="-3510"/>
          <a:stretch/>
        </p:blipFill>
        <p:spPr bwMode="auto">
          <a:xfrm>
            <a:off x="1223392" y="5787727"/>
            <a:ext cx="4587473" cy="38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左カーブ矢印 11"/>
          <p:cNvSpPr/>
          <p:nvPr/>
        </p:nvSpPr>
        <p:spPr>
          <a:xfrm>
            <a:off x="5551207" y="3626580"/>
            <a:ext cx="519315" cy="142567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6070522" y="4154753"/>
                <a:ext cx="19682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最小</a:t>
                </a:r>
                <a:r>
                  <a:rPr lang="ja-JP" altLang="en-US" dirty="0" smtClean="0"/>
                  <a:t>にす</a:t>
                </a:r>
                <a:r>
                  <a:rPr lang="ja-JP" altLang="en-US" dirty="0"/>
                  <a:t>る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522" y="4154753"/>
                <a:ext cx="196827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786" t="-13333" b="-2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3087179" y="1604996"/>
                <a:ext cx="167274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𝐹𝑥</m:t>
                      </m:r>
                    </m:oMath>
                  </m:oMathPara>
                </a14:m>
                <a:endParaRPr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179" y="1604996"/>
                <a:ext cx="1672749" cy="7386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669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最小次元オブザーバ</a:t>
            </a:r>
            <a:endParaRPr kumimoji="1" lang="ja-JP" altLang="en-US" dirty="0"/>
          </a:p>
        </p:txBody>
      </p: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628650" y="4334321"/>
            <a:ext cx="7886700" cy="2233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ja-JP" sz="2400" dirty="0" smtClean="0"/>
          </a:p>
          <a:p>
            <a:pPr marL="0" indent="0">
              <a:buNone/>
            </a:pPr>
            <a:endParaRPr lang="en-US" altLang="ja-JP" sz="2400" dirty="0" smtClean="0"/>
          </a:p>
        </p:txBody>
      </p:sp>
      <p:sp>
        <p:nvSpPr>
          <p:cNvPr id="3" name="下矢印 2"/>
          <p:cNvSpPr/>
          <p:nvPr/>
        </p:nvSpPr>
        <p:spPr>
          <a:xfrm>
            <a:off x="3932903" y="2502648"/>
            <a:ext cx="1278193" cy="3539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idx="1"/>
              </p:nvPr>
            </p:nvSpPr>
            <p:spPr>
              <a:xfrm>
                <a:off x="781203" y="1732858"/>
                <a:ext cx="7886700" cy="418188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̇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ja-JP" altLang="en-US" dirty="0" err="1"/>
                  <a:t>の検</a:t>
                </a:r>
                <a:r>
                  <a:rPr lang="ja-JP" altLang="en-US" dirty="0"/>
                  <a:t>出器がないため、状態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ja-JP" altLang="en-US" dirty="0"/>
                  <a:t>は直接には得られない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→∞)</m:t>
                    </m:r>
                  </m:oMath>
                </a14:m>
                <a:r>
                  <a:rPr lang="ja-JP" altLang="en-US" dirty="0"/>
                  <a:t>を満たす最小次元</a:t>
                </a:r>
                <a:r>
                  <a:rPr lang="ja-JP" altLang="en-US" dirty="0" smtClean="0"/>
                  <a:t>オブザーバ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1203" y="1732858"/>
                <a:ext cx="7886700" cy="4181885"/>
              </a:xfrm>
              <a:blipFill rotWithShape="0">
                <a:blip r:embed="rId2"/>
                <a:stretch>
                  <a:fillRect l="-1546" t="-24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4" descr="\begin{eqnarray*}&#10;u &amp;=&amp; F(x_{ref}-\hat{x})        \\&#10;\dot{z} &amp;=&amp; \hat{A}z + \hat{B}y + \hat{J}u      \\&#10;\hat{x} &amp;=&amp; \hat{C}z + \hat{D}y&#10;&#10;\end{eqnarray*}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99" r="327"/>
          <a:stretch/>
        </p:blipFill>
        <p:spPr bwMode="auto">
          <a:xfrm>
            <a:off x="1494195" y="3823800"/>
            <a:ext cx="2943871" cy="1044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68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2384</TotalTime>
  <Words>220</Words>
  <Application>Microsoft Office PowerPoint</Application>
  <PresentationFormat>画面に合わせる (4:3)</PresentationFormat>
  <Paragraphs>102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Century Schoolbook</vt:lpstr>
      <vt:lpstr>ＭＳ Ｐ明朝</vt:lpstr>
      <vt:lpstr>Arial</vt:lpstr>
      <vt:lpstr>Cambria Math</vt:lpstr>
      <vt:lpstr>Office テーマ</vt:lpstr>
      <vt:lpstr>倒立振子の安定化制御 (理論)</vt:lpstr>
      <vt:lpstr>目次</vt:lpstr>
      <vt:lpstr>特性解析</vt:lpstr>
      <vt:lpstr>安定性</vt:lpstr>
      <vt:lpstr>可制御性</vt:lpstr>
      <vt:lpstr>可観測性</vt:lpstr>
      <vt:lpstr>制御システムの構成</vt:lpstr>
      <vt:lpstr>フィードバックゲインの設計</vt:lpstr>
      <vt:lpstr>最小次元オブザーバ</vt:lpstr>
      <vt:lpstr>最小次元オブザーバ</vt:lpstr>
      <vt:lpstr>コントローラの離散化</vt:lpstr>
      <vt:lpstr>振り上げ制御</vt:lpstr>
      <vt:lpstr>振り上げ制御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倒立振子の安定化制御</dc:title>
  <dc:creator>fumiya_nussan</dc:creator>
  <cp:lastModifiedBy>fumiya_nussan</cp:lastModifiedBy>
  <cp:revision>55</cp:revision>
  <dcterms:created xsi:type="dcterms:W3CDTF">2017-07-20T13:00:41Z</dcterms:created>
  <dcterms:modified xsi:type="dcterms:W3CDTF">2017-07-23T17:09:34Z</dcterms:modified>
</cp:coreProperties>
</file>