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70" r:id="rId3"/>
    <p:sldId id="279" r:id="rId4"/>
    <p:sldId id="272" r:id="rId5"/>
    <p:sldId id="289" r:id="rId6"/>
    <p:sldId id="290" r:id="rId7"/>
    <p:sldId id="271" r:id="rId8"/>
    <p:sldId id="292" r:id="rId9"/>
    <p:sldId id="273" r:id="rId10"/>
    <p:sldId id="274" r:id="rId11"/>
    <p:sldId id="275" r:id="rId12"/>
    <p:sldId id="29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94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40DA-01F2-4EE1-9FB2-D81E8F6277C3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D386-1734-43A2-8181-60C016C90FD8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80C-870D-48B5-AB62-251EF6F4CA6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7" y="-84816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7FC8-B739-435D-B729-BF0ABAB3B454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16593" y="907143"/>
            <a:ext cx="8319408" cy="7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6470015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6666FF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5C7C-F382-4AFB-B8B7-900C5F32E72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87D5-A5C3-4D80-A647-4E83A686625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D6-844B-4145-9C2B-7B554F619ABB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DD8F-3DF5-4D88-A800-EAEA28C5FA1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3D63-F674-4223-843F-6B22069D3A4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8E51-10EE-4D61-A2E5-9E648E907DA2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7A31-4D62-4151-AF5D-C77A426BC59C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AE47-AFA5-4621-BC2B-E9D95EB9121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457" y="6507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2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0015" y="2676492"/>
            <a:ext cx="7886700" cy="1325563"/>
          </a:xfrm>
        </p:spPr>
        <p:txBody>
          <a:bodyPr/>
          <a:lstStyle/>
          <a:p>
            <a:r>
              <a:rPr lang="ja-JP" altLang="en-US" b="1" dirty="0"/>
              <a:t>モデリング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" y="1255261"/>
            <a:ext cx="8659813" cy="18629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54" y="3308693"/>
            <a:ext cx="4714286" cy="9523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4649" y="3523274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係数行列を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7518" y="3523273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とおく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177008"/>
            <a:ext cx="4933333" cy="33619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15" y="1166541"/>
            <a:ext cx="904762" cy="276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9" y="1479971"/>
            <a:ext cx="1419048" cy="84761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4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" y="257964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232804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89709" y="1672949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0851" y="167294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7396" y="1628864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を満たすので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455780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4619474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4529133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7" y="5691111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6406" y="2795438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パラメータの測定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振子の質量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- </a:t>
                </a:r>
                <a:r>
                  <a:rPr lang="en-US" altLang="ja-JP" dirty="0" err="1" smtClean="0"/>
                  <a:t>振子を台車から取り外し、ばね秤で測定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振子の端から重心までの距離</a:t>
                </a:r>
                <a:r>
                  <a:rPr kumimoji="1" lang="en-US" altLang="ja-JP" dirty="0" smtClean="0"/>
                  <a:t>)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- </a:t>
                </a:r>
                <a:r>
                  <a:rPr lang="ja-JP" altLang="en-US" dirty="0" smtClean="0"/>
                  <a:t>振子を鋭角なものに乗せ、釣り合いなど</a:t>
                </a:r>
                <a:r>
                  <a:rPr lang="en-US" altLang="ja-JP" dirty="0" smtClean="0"/>
                  <a:t>	 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en-US" altLang="ja-JP" dirty="0" smtClean="0"/>
                  <a:t>           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で</a:t>
                </a:r>
                <a:r>
                  <a:rPr lang="ja-JP" altLang="en-US" dirty="0" smtClean="0"/>
                  <a:t>重心位置を確定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MaTXサンプルファイル内で設定済み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5" y="3596532"/>
            <a:ext cx="1371429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628650" y="947651"/>
            <a:ext cx="5346551" cy="390404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dirty="0" smtClean="0"/>
                  <a:t> 摩擦力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blipFill>
                <a:blip r:embed="rId4"/>
                <a:stretch>
                  <a:fillRect l="-838" t="-6557" r="-167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dirty="0"/>
                  <a:t> 摩擦力</a:t>
                </a: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  <a:blipFill>
                <a:blip r:embed="rId5"/>
                <a:stretch>
                  <a:fillRect l="-850" t="-6557" r="-170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は台車が正の方向に動き始めるときの力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  <a:blipFill>
                <a:blip r:embed="rId6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は台車が負の方向に動き始めるときの力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  <a:blipFill>
                <a:blip r:embed="rId7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</a:t>
                </a:r>
                <a:r>
                  <a:rPr kumimoji="1" lang="ja-JP" altLang="en-US" dirty="0" smtClean="0"/>
                  <a:t>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</a:t>
            </a:r>
            <a:r>
              <a:rPr kumimoji="1" lang="ja-JP" altLang="en-US" dirty="0" smtClean="0"/>
              <a:t>系システムのステップ</a:t>
            </a:r>
            <a:r>
              <a:rPr kumimoji="1" lang="ja-JP" altLang="en-US" dirty="0" smtClean="0"/>
              <a:t>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kumimoji="1" lang="ja-JP" altLang="en-US" b="1" dirty="0" smtClean="0"/>
              <a:t>制御対象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7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特性</a:t>
            </a:r>
            <a:r>
              <a:rPr kumimoji="1" lang="ja-JP" altLang="en-US" dirty="0" smtClean="0"/>
              <a:t>解析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安定性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可制御性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可観測性</a:t>
            </a:r>
            <a:endParaRPr lang="en-US" altLang="ja-JP" dirty="0" smtClean="0"/>
          </a:p>
          <a:p>
            <a:r>
              <a:rPr lang="ja-JP" altLang="en-US" dirty="0" smtClean="0"/>
              <a:t>制御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の構成</a:t>
            </a:r>
            <a:endParaRPr lang="en-US" altLang="ja-JP" dirty="0"/>
          </a:p>
          <a:p>
            <a:r>
              <a:rPr lang="ja-JP" altLang="en-US" dirty="0" smtClean="0"/>
              <a:t>フィードバックゲインの設計</a:t>
            </a:r>
            <a:endParaRPr lang="en-US" altLang="ja-JP" dirty="0" smtClean="0"/>
          </a:p>
          <a:p>
            <a:r>
              <a:rPr lang="ja-JP" altLang="en-US" dirty="0" smtClean="0"/>
              <a:t>最小次元オブザーバ</a:t>
            </a:r>
            <a:endParaRPr lang="en-US" altLang="ja-JP" dirty="0" smtClean="0"/>
          </a:p>
          <a:p>
            <a:r>
              <a:rPr lang="ja-JP" altLang="en-US" dirty="0" smtClean="0"/>
              <a:t>コントローラの離散化</a:t>
            </a:r>
            <a:endParaRPr lang="en-US" altLang="ja-JP" dirty="0" smtClean="0"/>
          </a:p>
          <a:p>
            <a:r>
              <a:rPr kumimoji="1" lang="ja-JP" altLang="en-US" dirty="0" smtClean="0"/>
              <a:t>振り上げ</a:t>
            </a:r>
            <a:r>
              <a:rPr kumimoji="1" lang="ja-JP" altLang="en-US" dirty="0"/>
              <a:t>制御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055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特性解析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状態方程式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観測方程式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 smtClean="0"/>
                  <a:t>の計算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81" y="1862176"/>
            <a:ext cx="2285714" cy="314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0" y="2809566"/>
            <a:ext cx="1247619" cy="34285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30051" y="3888052"/>
            <a:ext cx="3958098" cy="15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安定性</a:t>
            </a:r>
            <a:endParaRPr lang="en-US" altLang="ja-JP" dirty="0" smtClean="0"/>
          </a:p>
          <a:p>
            <a:r>
              <a:rPr lang="ja-JP" altLang="en-US" dirty="0" smtClean="0"/>
              <a:t>可制御性　　の解析</a:t>
            </a:r>
            <a:endParaRPr lang="en-US" altLang="ja-JP" dirty="0" smtClean="0"/>
          </a:p>
          <a:p>
            <a:r>
              <a:rPr lang="ja-JP" altLang="en-US" dirty="0" smtClean="0"/>
              <a:t>可観測性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2498" y="4267712"/>
            <a:ext cx="1246380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安定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  <a:blipFill rotWithShape="0">
                <a:blip r:embed="rId2"/>
                <a:stretch>
                  <a:fillRect l="-1546" t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安定性の判定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8464" y="1643056"/>
            <a:ext cx="634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システムに入力を</a:t>
            </a:r>
            <a:r>
              <a:rPr lang="ja-JP" altLang="en-US" sz="2400" dirty="0"/>
              <a:t>加えたとき、</a:t>
            </a:r>
            <a:r>
              <a:rPr lang="ja-JP" altLang="en-US" sz="2400" dirty="0" smtClean="0"/>
              <a:t>出力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発散</a:t>
            </a:r>
            <a:r>
              <a:rPr lang="ja-JP" altLang="en-US" sz="2400" dirty="0"/>
              <a:t>せず収束する</a:t>
            </a:r>
            <a:r>
              <a:rPr lang="ja-JP" altLang="en-US" sz="2400" dirty="0" smtClean="0"/>
              <a:t>状態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の固有値の実部が全て負であれば安定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可制御</a:t>
            </a:r>
            <a:r>
              <a:rPr lang="ja-JP" altLang="en-US" dirty="0"/>
              <a:t>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可制御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  <a:blipFill rotWithShape="0">
                <a:blip r:embed="rId2"/>
                <a:stretch>
                  <a:fillRect l="-1546" t="-5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 smtClean="0"/>
                  <a:t>に</a:t>
                </a:r>
                <a:r>
                  <a:rPr lang="ja-JP" altLang="en-US" sz="2400" dirty="0"/>
                  <a:t>、</a:t>
                </a:r>
                <a:r>
                  <a:rPr lang="ja-JP" altLang="en-US" sz="2400" dirty="0" smtClean="0"/>
                  <a:t>システムの初期状態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から任意の最終状態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へ到達できる入力が存在すること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可制御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可制御性行列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…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</a:t>
                </a:r>
                <a:r>
                  <a:rPr lang="ja-JP" altLang="en-US" sz="2400" dirty="0" smtClean="0"/>
                  <a:t>可制御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可観測性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可観測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  <a:blipFill rotWithShape="0">
                <a:blip r:embed="rId2"/>
                <a:stretch>
                  <a:fillRect l="-1546" t="-1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の間、出力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観測</a:t>
                </a:r>
                <a:r>
                  <a:rPr lang="ja-JP" altLang="en-US" sz="2400" dirty="0" smtClean="0"/>
                  <a:t>することにより、時刻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におけるすべての状態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を求めることができること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6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可</a:t>
            </a:r>
            <a:r>
              <a:rPr lang="ja-JP" altLang="en-US" dirty="0"/>
              <a:t>観測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可観測性行列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フルランクであれば可観測</a:t>
                </a:r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</a:t>
            </a:r>
            <a:r>
              <a:rPr lang="ja-JP" altLang="en-US" dirty="0" smtClean="0"/>
              <a:t>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559"/>
            <a:ext cx="8025363" cy="403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フィードバックゲイン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状態目標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3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フィードバックゲインの設計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次形式評価関数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リカッチ方程式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 smtClean="0"/>
                  <a:t>　　</a:t>
                </a:r>
                <a:r>
                  <a:rPr kumimoji="1" lang="ja-JP" altLang="en-US" sz="2000" dirty="0" smtClean="0"/>
                  <a:t>の解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000" dirty="0" smtClean="0"/>
                  <a:t>を求めて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  <a:blipFill rotWithShape="0">
                <a:blip r:embed="rId2"/>
                <a:stretch>
                  <a:fillRect l="-1546" t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\begin{eqnarray*}&#10;J &amp;=&amp; \int_{0\textcolor[rgb]{0.2,0.8,0}{}}^{\infty} (x^TQx+u^TRu) dt      \\&#10;Q &amp;=&amp; {\rm diag}(q_1^2, q_2^2, q_3^2, q_4^2),\ R=1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5" y="2899216"/>
            <a:ext cx="3487373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503" b="56900"/>
          <a:stretch/>
        </p:blipFill>
        <p:spPr bwMode="auto">
          <a:xfrm>
            <a:off x="1272554" y="4749518"/>
            <a:ext cx="4341665" cy="4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28" r="-3510"/>
          <a:stretch/>
        </p:blipFill>
        <p:spPr bwMode="auto">
          <a:xfrm>
            <a:off x="1223392" y="5787727"/>
            <a:ext cx="4587473" cy="3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5551207" y="3626580"/>
            <a:ext cx="519315" cy="1425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最小</a:t>
                </a:r>
                <a:r>
                  <a:rPr lang="ja-JP" altLang="en-US" dirty="0" smtClean="0"/>
                  <a:t>にす</a:t>
                </a:r>
                <a:r>
                  <a:rPr lang="ja-JP" altLang="en-US" dirty="0"/>
                  <a:t>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4334321"/>
            <a:ext cx="7886700" cy="22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3932903" y="2502648"/>
            <a:ext cx="1278193" cy="353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err="1"/>
                  <a:t>の検</a:t>
                </a:r>
                <a:r>
                  <a:rPr lang="ja-JP" altLang="en-US" dirty="0"/>
                  <a:t>出器がないため、状態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は直接には得られない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ja-JP" altLang="en-US" dirty="0"/>
                  <a:t>を満たす最小次元</a:t>
                </a:r>
                <a:r>
                  <a:rPr lang="ja-JP" altLang="en-US" dirty="0" smtClean="0"/>
                  <a:t>オブザーバ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  <a:blipFill rotWithShape="0">
                <a:blip r:embed="rId2"/>
                <a:stretch>
                  <a:fillRect l="-1546" t="-2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\begin{eqnarray*}&#10;u &amp;=&amp; F(x_{ref}-\hat{x})        \\&#10;\dot{z} &amp;=&amp; \hat{A}z + \hat{B}y + \hat{J}u      \\&#10;\hat{x} &amp;=&amp; \hat{C}z + \hat{D}y&#10;&#10;\end{eqnarray*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9" r="327"/>
          <a:stretch/>
        </p:blipFill>
        <p:spPr bwMode="auto">
          <a:xfrm>
            <a:off x="1494195" y="3823800"/>
            <a:ext cx="2943871" cy="10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297811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297811" cy="843501"/>
              </a:xfrm>
              <a:prstGeom prst="rect">
                <a:avLst/>
              </a:prstGeom>
              <a:blipFill rotWithShape="0">
                <a:blip r:embed="rId8"/>
                <a:stretch>
                  <a:fillRect l="-2957" t="-7194" b="-12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15"/>
          <p:cNvSpPr/>
          <p:nvPr/>
        </p:nvSpPr>
        <p:spPr>
          <a:xfrm>
            <a:off x="1110429" y="2942799"/>
            <a:ext cx="6923142" cy="2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Gopinath</a:t>
            </a:r>
            <a:r>
              <a:rPr lang="ja-JP" altLang="en-US" sz="2400" dirty="0" smtClean="0"/>
              <a:t>の設計法を用いて設計する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39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計算機制御のために、連続時間コントローラを離散化し、離散時間コントローラを設計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4376" y="3218731"/>
            <a:ext cx="3146323" cy="2198131"/>
            <a:chOff x="628650" y="2550850"/>
            <a:chExt cx="3146323" cy="2198131"/>
          </a:xfrm>
        </p:grpSpPr>
        <p:pic>
          <p:nvPicPr>
            <p:cNvPr id="5" name="Picture 4" descr="\begin{eqnarray*}&#10;u &amp;=&amp; F(x_{ref}-\hat{x})        \\&#10;\dot{z} &amp;=&amp; \hat{A}z + \hat{B}y + \hat{J}u      \\&#10;\hat{x} &amp;=&amp; \hat{C}z + \hat{D}y&#10;&#10;\end{eqnarray*}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7" y="3169682"/>
              <a:ext cx="2599743" cy="132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628650" y="2969342"/>
              <a:ext cx="3146323" cy="1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6637" y="2550850"/>
              <a:ext cx="17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連続時間</a:t>
              </a:r>
              <a:endParaRPr kumimoji="1" lang="ja-JP" altLang="en-US" dirty="0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3587471" y="4135276"/>
            <a:ext cx="599768" cy="72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\begin{eqnarray*}&#10;u[k] &amp;=&amp; F(x_{ref}[k]-\hat{x}[k])        \\&#10;\dot{z}[k+1] &amp;=&amp; \hat{A}_dz[k] + \hat{B}_dy[k] + \hat{J}_du[k]      \\&#10;\hat{x}[k] &amp;=&amp; \hat{C}_dz[k] + \hat{D}_dy[k]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7" y="3160367"/>
            <a:ext cx="3858682" cy="13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/>
                  <a:t>た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だし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r>
                  <a:rPr kumimoji="1" lang="ja-JP" altLang="en-US" dirty="0" smtClean="0"/>
                  <a:t>　であり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1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/>
          <p:cNvSpPr/>
          <p:nvPr/>
        </p:nvSpPr>
        <p:spPr>
          <a:xfrm>
            <a:off x="4454011" y="2967799"/>
            <a:ext cx="4444181" cy="294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2777" y="2580348"/>
            <a:ext cx="1435334" cy="36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離散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45" y="4902608"/>
            <a:ext cx="4215064" cy="6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鉛直上向きを正とする振子の力学的エネルギー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r>
                  <a:rPr lang="ja-JP" altLang="en-US" sz="2400" dirty="0" smtClean="0"/>
                  <a:t>エネルギーの時間微分</a:t>
                </a:r>
                <a:endParaRPr lang="en-US" altLang="ja-JP" sz="2400" dirty="0" smtClean="0"/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リアプノフ関数の候補として</a:t>
                </a:r>
                <a:endParaRPr lang="en-US" altLang="ja-JP" sz="2400" dirty="0" smtClean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を考え</a:t>
                </a:r>
                <a:r>
                  <a:rPr lang="ja-JP" altLang="en-US" sz="2400" dirty="0" smtClean="0"/>
                  <a:t>る。時間微分は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2247615"/>
            <a:ext cx="3804704" cy="5053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3174917"/>
            <a:ext cx="4277037" cy="4977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4094641"/>
            <a:ext cx="2034638" cy="5200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5" y="5021943"/>
            <a:ext cx="6137406" cy="1102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6701" y="6120168"/>
                <a:ext cx="6256421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sz="2400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となり、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6120168"/>
                <a:ext cx="6256421" cy="478785"/>
              </a:xfrm>
              <a:prstGeom prst="rect">
                <a:avLst/>
              </a:prstGeom>
              <a:blipFill rotWithShape="0">
                <a:blip r:embed="rId7"/>
                <a:stretch>
                  <a:fillRect t="-10127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加速度目標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を制限を制限する。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ただし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" y="2347654"/>
            <a:ext cx="5087837" cy="1172285"/>
          </a:xfrm>
          <a:prstGeom prst="rect">
            <a:avLst/>
          </a:prstGeom>
        </p:spPr>
      </p:pic>
      <p:pic>
        <p:nvPicPr>
          <p:cNvPr id="11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" b="87127"/>
          <a:stretch/>
        </p:blipFill>
        <p:spPr bwMode="auto">
          <a:xfrm>
            <a:off x="941940" y="4184694"/>
            <a:ext cx="7191407" cy="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r="-3724" b="51905"/>
          <a:stretch/>
        </p:blipFill>
        <p:spPr bwMode="auto">
          <a:xfrm>
            <a:off x="966004" y="4481534"/>
            <a:ext cx="744886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実験</a:t>
            </a:r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/>
              <a:t>制御</a:t>
            </a:r>
            <a:r>
              <a:rPr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33816" y="5375437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711" y="1610633"/>
            <a:ext cx="254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2871</TotalTime>
  <Words>604</Words>
  <Application>Microsoft Office PowerPoint</Application>
  <PresentationFormat>画面に合わせる (4:3)</PresentationFormat>
  <Paragraphs>258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2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  <vt:lpstr>倒立振子の安定化制御 (理論)</vt:lpstr>
      <vt:lpstr>目次</vt:lpstr>
      <vt:lpstr>特性解析</vt:lpstr>
      <vt:lpstr>安定性</vt:lpstr>
      <vt:lpstr>可制御性</vt:lpstr>
      <vt:lpstr>可観測性</vt:lpstr>
      <vt:lpstr>制御システムの構成</vt:lpstr>
      <vt:lpstr>フィードバックゲインの設計</vt:lpstr>
      <vt:lpstr>最小次元オブザーバ</vt:lpstr>
      <vt:lpstr>最小次元オブザーバ</vt:lpstr>
      <vt:lpstr>コントローラの離散化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107</cp:revision>
  <dcterms:created xsi:type="dcterms:W3CDTF">2017-07-18T15:10:43Z</dcterms:created>
  <dcterms:modified xsi:type="dcterms:W3CDTF">2017-07-26T04:49:01Z</dcterms:modified>
</cp:coreProperties>
</file>