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C45649-1BB3-4BD1-B0CD-D85C78595B6A}" type="doc">
      <dgm:prSet loTypeId="urn:microsoft.com/office/officeart/2005/8/layout/process4" loCatId="list" qsTypeId="urn:microsoft.com/office/officeart/2005/8/quickstyle/simple1" qsCatId="simple" csTypeId="urn:microsoft.com/office/officeart/2005/8/colors/accent0_1" csCatId="mainScheme" phldr="1"/>
      <dgm:spPr/>
      <dgm:t>
        <a:bodyPr/>
        <a:lstStyle/>
        <a:p>
          <a:endParaRPr lang="en-IN"/>
        </a:p>
      </dgm:t>
    </dgm:pt>
    <dgm:pt modelId="{3FAB7989-F102-424F-834F-AC028EBFB5DF}">
      <dgm:prSet custT="1"/>
      <dgm:spPr>
        <a:xfrm rot="10800000">
          <a:off x="0" y="482"/>
          <a:ext cx="3194050" cy="624940"/>
        </a:xfrm>
        <a:prstGeom prst="upArrowCallou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pPr>
            <a:buNone/>
          </a:pPr>
          <a:r>
            <a:rPr lang="en-IN" sz="1200" dirty="0">
              <a:solidFill>
                <a:sysClr val="windowText" lastClr="000000">
                  <a:hueOff val="0"/>
                  <a:satOff val="0"/>
                  <a:lumOff val="0"/>
                  <a:alphaOff val="0"/>
                </a:sysClr>
              </a:solidFill>
              <a:latin typeface="Calibri" panose="020F0502020204030204"/>
              <a:ea typeface="+mn-ea"/>
              <a:cs typeface="+mn-cs"/>
            </a:rPr>
            <a:t>Collect and preprocess the Bengali text data. </a:t>
          </a:r>
        </a:p>
      </dgm:t>
    </dgm:pt>
    <dgm:pt modelId="{4A0086DA-2EB7-4B0A-9193-F2B2C9EE2EE7}" type="sibTrans" cxnId="{562198C7-E303-40B1-BF27-4D92DF2392D3}">
      <dgm:prSet/>
      <dgm:spPr/>
      <dgm:t>
        <a:bodyPr/>
        <a:lstStyle/>
        <a:p>
          <a:endParaRPr lang="en-IN"/>
        </a:p>
      </dgm:t>
    </dgm:pt>
    <dgm:pt modelId="{1738CA5C-C06E-4ECB-B766-FF7F7CE75D36}" type="parTrans" cxnId="{562198C7-E303-40B1-BF27-4D92DF2392D3}">
      <dgm:prSet/>
      <dgm:spPr/>
      <dgm:t>
        <a:bodyPr/>
        <a:lstStyle/>
        <a:p>
          <a:endParaRPr lang="en-IN"/>
        </a:p>
      </dgm:t>
    </dgm:pt>
    <dgm:pt modelId="{BA743481-E836-464A-924A-A6E60DF003BF}">
      <dgm:prSet custT="1"/>
      <dgm:spPr>
        <a:xfrm rot="10800000">
          <a:off x="0" y="616065"/>
          <a:ext cx="3194050" cy="624940"/>
        </a:xfrm>
        <a:prstGeom prst="upArrowCallou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pPr>
            <a:buNone/>
          </a:pPr>
          <a:r>
            <a:rPr lang="en-IN" sz="1200" dirty="0">
              <a:solidFill>
                <a:sysClr val="windowText" lastClr="000000">
                  <a:hueOff val="0"/>
                  <a:satOff val="0"/>
                  <a:lumOff val="0"/>
                  <a:alphaOff val="0"/>
                </a:sysClr>
              </a:solidFill>
              <a:latin typeface="Calibri" panose="020F0502020204030204"/>
              <a:ea typeface="+mn-ea"/>
              <a:cs typeface="+mn-cs"/>
            </a:rPr>
            <a:t>Creating Term by Document matrix using Tf-Idf</a:t>
          </a:r>
        </a:p>
      </dgm:t>
    </dgm:pt>
    <dgm:pt modelId="{0A819234-9F46-4746-ABA6-A7EDC8517A90}" type="sibTrans" cxnId="{B8D122F5-1F44-4FAD-B649-2E71B16B4033}">
      <dgm:prSet/>
      <dgm:spPr/>
      <dgm:t>
        <a:bodyPr/>
        <a:lstStyle/>
        <a:p>
          <a:endParaRPr lang="en-IN"/>
        </a:p>
      </dgm:t>
    </dgm:pt>
    <dgm:pt modelId="{A9C4208B-2432-4B9F-B605-41B4510BDECC}" type="parTrans" cxnId="{B8D122F5-1F44-4FAD-B649-2E71B16B4033}">
      <dgm:prSet/>
      <dgm:spPr/>
      <dgm:t>
        <a:bodyPr/>
        <a:lstStyle/>
        <a:p>
          <a:endParaRPr lang="en-IN"/>
        </a:p>
      </dgm:t>
    </dgm:pt>
    <dgm:pt modelId="{30EA74C3-C36F-4F95-A32C-AC885654938E}">
      <dgm:prSet custT="1"/>
      <dgm:spPr>
        <a:xfrm>
          <a:off x="0" y="1857306"/>
          <a:ext cx="3194050" cy="406333"/>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pPr>
            <a:buNone/>
          </a:pPr>
          <a:r>
            <a:rPr lang="en-IN" sz="1400">
              <a:solidFill>
                <a:sysClr val="windowText" lastClr="000000">
                  <a:hueOff val="0"/>
                  <a:satOff val="0"/>
                  <a:lumOff val="0"/>
                  <a:alphaOff val="0"/>
                </a:sysClr>
              </a:solidFill>
              <a:latin typeface="Calibri" panose="020F0502020204030204"/>
              <a:ea typeface="+mn-ea"/>
              <a:cs typeface="+mn-cs"/>
            </a:rPr>
            <a:t>Document</a:t>
          </a:r>
          <a:r>
            <a:rPr lang="en-IN" sz="1400" baseline="0">
              <a:solidFill>
                <a:sysClr val="windowText" lastClr="000000">
                  <a:hueOff val="0"/>
                  <a:satOff val="0"/>
                  <a:lumOff val="0"/>
                  <a:alphaOff val="0"/>
                </a:sysClr>
              </a:solidFill>
              <a:latin typeface="Calibri" panose="020F0502020204030204"/>
              <a:ea typeface="+mn-ea"/>
              <a:cs typeface="+mn-cs"/>
            </a:rPr>
            <a:t> by concept/term matrix</a:t>
          </a:r>
          <a:endParaRPr lang="en-IN" sz="1400">
            <a:solidFill>
              <a:sysClr val="windowText" lastClr="000000">
                <a:hueOff val="0"/>
                <a:satOff val="0"/>
                <a:lumOff val="0"/>
                <a:alphaOff val="0"/>
              </a:sysClr>
            </a:solidFill>
            <a:latin typeface="Calibri" panose="020F0502020204030204"/>
            <a:ea typeface="+mn-ea"/>
            <a:cs typeface="+mn-cs"/>
          </a:endParaRPr>
        </a:p>
      </dgm:t>
    </dgm:pt>
    <dgm:pt modelId="{57C72B6B-7B5E-47BC-BB96-1C390E0955E6}" type="sibTrans" cxnId="{3B70645F-FA2A-49CC-B549-F1F9189B68B8}">
      <dgm:prSet/>
      <dgm:spPr/>
      <dgm:t>
        <a:bodyPr/>
        <a:lstStyle/>
        <a:p>
          <a:endParaRPr lang="en-IN"/>
        </a:p>
      </dgm:t>
    </dgm:pt>
    <dgm:pt modelId="{57E93D2A-1B39-418C-87D8-65E062316A7A}" type="parTrans" cxnId="{3B70645F-FA2A-49CC-B549-F1F9189B68B8}">
      <dgm:prSet/>
      <dgm:spPr/>
      <dgm:t>
        <a:bodyPr/>
        <a:lstStyle/>
        <a:p>
          <a:endParaRPr lang="en-IN"/>
        </a:p>
      </dgm:t>
    </dgm:pt>
    <dgm:pt modelId="{B072B4A6-D8A2-41CA-87C0-08EDADC3C43B}">
      <dgm:prSet custT="1"/>
      <dgm:spPr>
        <a:xfrm rot="10800000">
          <a:off x="0" y="1238461"/>
          <a:ext cx="3194050" cy="624940"/>
        </a:xfrm>
        <a:prstGeom prst="upArrowCallou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pPr>
            <a:buNone/>
          </a:pPr>
          <a:r>
            <a:rPr lang="en-IN" sz="1200">
              <a:solidFill>
                <a:sysClr val="windowText" lastClr="000000">
                  <a:hueOff val="0"/>
                  <a:satOff val="0"/>
                  <a:lumOff val="0"/>
                  <a:alphaOff val="0"/>
                </a:sysClr>
              </a:solidFill>
              <a:latin typeface="Calibri" panose="020F0502020204030204"/>
              <a:ea typeface="+mn-ea"/>
              <a:cs typeface="+mn-cs"/>
            </a:rPr>
            <a:t>Apply Singular value decomposition (Reducing Dimensionality)</a:t>
          </a:r>
        </a:p>
      </dgm:t>
    </dgm:pt>
    <dgm:pt modelId="{A31A4553-B182-468C-BD9D-5BB4C2A764B5}" type="parTrans" cxnId="{089F7491-C734-4431-877B-C669D004448F}">
      <dgm:prSet/>
      <dgm:spPr/>
      <dgm:t>
        <a:bodyPr/>
        <a:lstStyle/>
        <a:p>
          <a:endParaRPr lang="en-IN"/>
        </a:p>
      </dgm:t>
    </dgm:pt>
    <dgm:pt modelId="{27EF9EF5-15F2-493C-83FE-9E3A5D0B27F2}" type="sibTrans" cxnId="{089F7491-C734-4431-877B-C669D004448F}">
      <dgm:prSet/>
      <dgm:spPr/>
      <dgm:t>
        <a:bodyPr/>
        <a:lstStyle/>
        <a:p>
          <a:endParaRPr lang="en-IN"/>
        </a:p>
      </dgm:t>
    </dgm:pt>
    <dgm:pt modelId="{43F72C50-9C69-4E1D-87CB-FBE2AE04A8C3}" type="pres">
      <dgm:prSet presAssocID="{8BC45649-1BB3-4BD1-B0CD-D85C78595B6A}" presName="Name0" presStyleCnt="0">
        <dgm:presLayoutVars>
          <dgm:dir/>
          <dgm:animLvl val="lvl"/>
          <dgm:resizeHandles val="exact"/>
        </dgm:presLayoutVars>
      </dgm:prSet>
      <dgm:spPr/>
    </dgm:pt>
    <dgm:pt modelId="{C0ED3231-C676-4F15-94BD-D68F90CC90B2}" type="pres">
      <dgm:prSet presAssocID="{30EA74C3-C36F-4F95-A32C-AC885654938E}" presName="boxAndChildren" presStyleCnt="0"/>
      <dgm:spPr/>
    </dgm:pt>
    <dgm:pt modelId="{6598A98D-608B-4538-9ECB-98BE7B81F0F8}" type="pres">
      <dgm:prSet presAssocID="{30EA74C3-C36F-4F95-A32C-AC885654938E}" presName="parentTextBox" presStyleLbl="node1" presStyleIdx="0" presStyleCnt="4"/>
      <dgm:spPr/>
    </dgm:pt>
    <dgm:pt modelId="{BE06FAE2-DDF9-4140-9E49-F93FB424E6FB}" type="pres">
      <dgm:prSet presAssocID="{27EF9EF5-15F2-493C-83FE-9E3A5D0B27F2}" presName="sp" presStyleCnt="0"/>
      <dgm:spPr/>
    </dgm:pt>
    <dgm:pt modelId="{3C1B85A1-A346-4FC1-B63E-0A5DDE124B34}" type="pres">
      <dgm:prSet presAssocID="{B072B4A6-D8A2-41CA-87C0-08EDADC3C43B}" presName="arrowAndChildren" presStyleCnt="0"/>
      <dgm:spPr/>
    </dgm:pt>
    <dgm:pt modelId="{924C30D0-F24C-477F-9901-11E9AFC4A915}" type="pres">
      <dgm:prSet presAssocID="{B072B4A6-D8A2-41CA-87C0-08EDADC3C43B}" presName="parentTextArrow" presStyleLbl="node1" presStyleIdx="1" presStyleCnt="4"/>
      <dgm:spPr/>
    </dgm:pt>
    <dgm:pt modelId="{E9634E80-FC2F-463E-8D93-D9524B7EB712}" type="pres">
      <dgm:prSet presAssocID="{0A819234-9F46-4746-ABA6-A7EDC8517A90}" presName="sp" presStyleCnt="0"/>
      <dgm:spPr/>
    </dgm:pt>
    <dgm:pt modelId="{5D3E4D1C-835E-4D06-AA99-67057D9E68BD}" type="pres">
      <dgm:prSet presAssocID="{BA743481-E836-464A-924A-A6E60DF003BF}" presName="arrowAndChildren" presStyleCnt="0"/>
      <dgm:spPr/>
    </dgm:pt>
    <dgm:pt modelId="{D4DFF549-2A1C-491F-BD8F-353A9121BA07}" type="pres">
      <dgm:prSet presAssocID="{BA743481-E836-464A-924A-A6E60DF003BF}" presName="parentTextArrow" presStyleLbl="node1" presStyleIdx="2" presStyleCnt="4" custLinFactNeighborX="-153" custLinFactNeighborY="-568"/>
      <dgm:spPr/>
    </dgm:pt>
    <dgm:pt modelId="{889B00ED-0D1A-4BEE-BB4E-99E0E9BD69C7}" type="pres">
      <dgm:prSet presAssocID="{4A0086DA-2EB7-4B0A-9193-F2B2C9EE2EE7}" presName="sp" presStyleCnt="0"/>
      <dgm:spPr/>
    </dgm:pt>
    <dgm:pt modelId="{30D66B8D-ACB5-485F-AFB6-2B75430F7BE1}" type="pres">
      <dgm:prSet presAssocID="{3FAB7989-F102-424F-834F-AC028EBFB5DF}" presName="arrowAndChildren" presStyleCnt="0"/>
      <dgm:spPr/>
    </dgm:pt>
    <dgm:pt modelId="{BFB13C15-6D70-4E10-A39B-A55F11A41973}" type="pres">
      <dgm:prSet presAssocID="{3FAB7989-F102-424F-834F-AC028EBFB5DF}" presName="parentTextArrow" presStyleLbl="node1" presStyleIdx="3" presStyleCnt="4" custLinFactNeighborY="-2679"/>
      <dgm:spPr/>
    </dgm:pt>
  </dgm:ptLst>
  <dgm:cxnLst>
    <dgm:cxn modelId="{3B70645F-FA2A-49CC-B549-F1F9189B68B8}" srcId="{8BC45649-1BB3-4BD1-B0CD-D85C78595B6A}" destId="{30EA74C3-C36F-4F95-A32C-AC885654938E}" srcOrd="3" destOrd="0" parTransId="{57E93D2A-1B39-418C-87D8-65E062316A7A}" sibTransId="{57C72B6B-7B5E-47BC-BB96-1C390E0955E6}"/>
    <dgm:cxn modelId="{2C937141-F123-4D8B-A868-835F7CB1432F}" type="presOf" srcId="{B072B4A6-D8A2-41CA-87C0-08EDADC3C43B}" destId="{924C30D0-F24C-477F-9901-11E9AFC4A915}" srcOrd="0" destOrd="0" presId="urn:microsoft.com/office/officeart/2005/8/layout/process4"/>
    <dgm:cxn modelId="{AA4A1058-082D-4035-9635-58C3E6AAD401}" type="presOf" srcId="{30EA74C3-C36F-4F95-A32C-AC885654938E}" destId="{6598A98D-608B-4538-9ECB-98BE7B81F0F8}" srcOrd="0" destOrd="0" presId="urn:microsoft.com/office/officeart/2005/8/layout/process4"/>
    <dgm:cxn modelId="{3ED66C78-BBCD-4475-AE76-E9637B277799}" type="presOf" srcId="{3FAB7989-F102-424F-834F-AC028EBFB5DF}" destId="{BFB13C15-6D70-4E10-A39B-A55F11A41973}" srcOrd="0" destOrd="0" presId="urn:microsoft.com/office/officeart/2005/8/layout/process4"/>
    <dgm:cxn modelId="{089F7491-C734-4431-877B-C669D004448F}" srcId="{8BC45649-1BB3-4BD1-B0CD-D85C78595B6A}" destId="{B072B4A6-D8A2-41CA-87C0-08EDADC3C43B}" srcOrd="2" destOrd="0" parTransId="{A31A4553-B182-468C-BD9D-5BB4C2A764B5}" sibTransId="{27EF9EF5-15F2-493C-83FE-9E3A5D0B27F2}"/>
    <dgm:cxn modelId="{1A7E38C6-83EE-429C-AE2F-0C2FC26F0E49}" type="presOf" srcId="{8BC45649-1BB3-4BD1-B0CD-D85C78595B6A}" destId="{43F72C50-9C69-4E1D-87CB-FBE2AE04A8C3}" srcOrd="0" destOrd="0" presId="urn:microsoft.com/office/officeart/2005/8/layout/process4"/>
    <dgm:cxn modelId="{562198C7-E303-40B1-BF27-4D92DF2392D3}" srcId="{8BC45649-1BB3-4BD1-B0CD-D85C78595B6A}" destId="{3FAB7989-F102-424F-834F-AC028EBFB5DF}" srcOrd="0" destOrd="0" parTransId="{1738CA5C-C06E-4ECB-B766-FF7F7CE75D36}" sibTransId="{4A0086DA-2EB7-4B0A-9193-F2B2C9EE2EE7}"/>
    <dgm:cxn modelId="{38E2C6D5-C328-4B72-92FE-59B7520F75EB}" type="presOf" srcId="{BA743481-E836-464A-924A-A6E60DF003BF}" destId="{D4DFF549-2A1C-491F-BD8F-353A9121BA07}" srcOrd="0" destOrd="0" presId="urn:microsoft.com/office/officeart/2005/8/layout/process4"/>
    <dgm:cxn modelId="{B8D122F5-1F44-4FAD-B649-2E71B16B4033}" srcId="{8BC45649-1BB3-4BD1-B0CD-D85C78595B6A}" destId="{BA743481-E836-464A-924A-A6E60DF003BF}" srcOrd="1" destOrd="0" parTransId="{A9C4208B-2432-4B9F-B605-41B4510BDECC}" sibTransId="{0A819234-9F46-4746-ABA6-A7EDC8517A90}"/>
    <dgm:cxn modelId="{F06FCF17-9D48-45D4-900B-6BB740582F27}" type="presParOf" srcId="{43F72C50-9C69-4E1D-87CB-FBE2AE04A8C3}" destId="{C0ED3231-C676-4F15-94BD-D68F90CC90B2}" srcOrd="0" destOrd="0" presId="urn:microsoft.com/office/officeart/2005/8/layout/process4"/>
    <dgm:cxn modelId="{22F93A06-1B7C-4354-9881-CAC875948294}" type="presParOf" srcId="{C0ED3231-C676-4F15-94BD-D68F90CC90B2}" destId="{6598A98D-608B-4538-9ECB-98BE7B81F0F8}" srcOrd="0" destOrd="0" presId="urn:microsoft.com/office/officeart/2005/8/layout/process4"/>
    <dgm:cxn modelId="{890DC0ED-14D7-4D18-A2DD-01DD8F18A366}" type="presParOf" srcId="{43F72C50-9C69-4E1D-87CB-FBE2AE04A8C3}" destId="{BE06FAE2-DDF9-4140-9E49-F93FB424E6FB}" srcOrd="1" destOrd="0" presId="urn:microsoft.com/office/officeart/2005/8/layout/process4"/>
    <dgm:cxn modelId="{30555CEB-6A03-46F0-A7B9-3E10737751BE}" type="presParOf" srcId="{43F72C50-9C69-4E1D-87CB-FBE2AE04A8C3}" destId="{3C1B85A1-A346-4FC1-B63E-0A5DDE124B34}" srcOrd="2" destOrd="0" presId="urn:microsoft.com/office/officeart/2005/8/layout/process4"/>
    <dgm:cxn modelId="{8DE60ACA-003C-4F7B-A0FB-5223DE3AC787}" type="presParOf" srcId="{3C1B85A1-A346-4FC1-B63E-0A5DDE124B34}" destId="{924C30D0-F24C-477F-9901-11E9AFC4A915}" srcOrd="0" destOrd="0" presId="urn:microsoft.com/office/officeart/2005/8/layout/process4"/>
    <dgm:cxn modelId="{63D6EDBF-5C96-42B2-8C66-D31A460E2746}" type="presParOf" srcId="{43F72C50-9C69-4E1D-87CB-FBE2AE04A8C3}" destId="{E9634E80-FC2F-463E-8D93-D9524B7EB712}" srcOrd="3" destOrd="0" presId="urn:microsoft.com/office/officeart/2005/8/layout/process4"/>
    <dgm:cxn modelId="{C2AAD248-5257-49C5-9561-FF900F1A34F5}" type="presParOf" srcId="{43F72C50-9C69-4E1D-87CB-FBE2AE04A8C3}" destId="{5D3E4D1C-835E-4D06-AA99-67057D9E68BD}" srcOrd="4" destOrd="0" presId="urn:microsoft.com/office/officeart/2005/8/layout/process4"/>
    <dgm:cxn modelId="{2CCDD4C6-164E-4FE0-895D-E368ABBBEF50}" type="presParOf" srcId="{5D3E4D1C-835E-4D06-AA99-67057D9E68BD}" destId="{D4DFF549-2A1C-491F-BD8F-353A9121BA07}" srcOrd="0" destOrd="0" presId="urn:microsoft.com/office/officeart/2005/8/layout/process4"/>
    <dgm:cxn modelId="{6BB32A31-A6CC-4859-B83A-F106662FED84}" type="presParOf" srcId="{43F72C50-9C69-4E1D-87CB-FBE2AE04A8C3}" destId="{889B00ED-0D1A-4BEE-BB4E-99E0E9BD69C7}" srcOrd="5" destOrd="0" presId="urn:microsoft.com/office/officeart/2005/8/layout/process4"/>
    <dgm:cxn modelId="{097DBBFE-BE2C-4E5A-A212-BE511F843C27}" type="presParOf" srcId="{43F72C50-9C69-4E1D-87CB-FBE2AE04A8C3}" destId="{30D66B8D-ACB5-485F-AFB6-2B75430F7BE1}" srcOrd="6" destOrd="0" presId="urn:microsoft.com/office/officeart/2005/8/layout/process4"/>
    <dgm:cxn modelId="{CA254261-3556-47B4-AE94-3611B9320DA5}" type="presParOf" srcId="{30D66B8D-ACB5-485F-AFB6-2B75430F7BE1}" destId="{BFB13C15-6D70-4E10-A39B-A55F11A4197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C45649-1BB3-4BD1-B0CD-D85C78595B6A}" type="doc">
      <dgm:prSet loTypeId="urn:microsoft.com/office/officeart/2005/8/layout/process4" loCatId="list" qsTypeId="urn:microsoft.com/office/officeart/2005/8/quickstyle/simple1" qsCatId="simple" csTypeId="urn:microsoft.com/office/officeart/2005/8/colors/accent0_1" csCatId="mainScheme" phldr="1"/>
      <dgm:spPr/>
      <dgm:t>
        <a:bodyPr/>
        <a:lstStyle/>
        <a:p>
          <a:endParaRPr lang="en-IN"/>
        </a:p>
      </dgm:t>
    </dgm:pt>
    <dgm:pt modelId="{3FAB7989-F102-424F-834F-AC028EBFB5DF}">
      <dgm:prSet custT="1"/>
      <dgm:spPr>
        <a:xfrm rot="10800000">
          <a:off x="0" y="769"/>
          <a:ext cx="3194050" cy="624940"/>
        </a:xfrm>
        <a:prstGeom prst="upArrowCallou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pPr>
            <a:buNone/>
          </a:pPr>
          <a:r>
            <a:rPr lang="en-IN" sz="1200" dirty="0">
              <a:solidFill>
                <a:sysClr val="windowText" lastClr="000000">
                  <a:hueOff val="0"/>
                  <a:satOff val="0"/>
                  <a:lumOff val="0"/>
                  <a:alphaOff val="0"/>
                </a:sysClr>
              </a:solidFill>
              <a:latin typeface="Calibri" panose="020F0502020204030204"/>
              <a:ea typeface="+mn-ea"/>
              <a:cs typeface="+mn-cs"/>
            </a:rPr>
            <a:t>Collect and preprocess the Bengali text data</a:t>
          </a:r>
        </a:p>
      </dgm:t>
    </dgm:pt>
    <dgm:pt modelId="{1738CA5C-C06E-4ECB-B766-FF7F7CE75D36}" type="parTrans" cxnId="{562198C7-E303-40B1-BF27-4D92DF2392D3}">
      <dgm:prSet/>
      <dgm:spPr/>
      <dgm:t>
        <a:bodyPr/>
        <a:lstStyle/>
        <a:p>
          <a:endParaRPr lang="en-IN"/>
        </a:p>
      </dgm:t>
    </dgm:pt>
    <dgm:pt modelId="{4A0086DA-2EB7-4B0A-9193-F2B2C9EE2EE7}" type="sibTrans" cxnId="{562198C7-E303-40B1-BF27-4D92DF2392D3}">
      <dgm:prSet/>
      <dgm:spPr/>
      <dgm:t>
        <a:bodyPr/>
        <a:lstStyle/>
        <a:p>
          <a:endParaRPr lang="en-IN"/>
        </a:p>
      </dgm:t>
    </dgm:pt>
    <dgm:pt modelId="{BA743481-E836-464A-924A-A6E60DF003BF}">
      <dgm:prSet custT="1"/>
      <dgm:spPr>
        <a:xfrm rot="10800000">
          <a:off x="0" y="619615"/>
          <a:ext cx="3194050" cy="624940"/>
        </a:xfrm>
        <a:prstGeom prst="upArrowCallou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pPr>
            <a:buNone/>
          </a:pPr>
          <a:r>
            <a:rPr lang="en-IN" sz="1400" b="0" i="0">
              <a:solidFill>
                <a:sysClr val="windowText" lastClr="000000">
                  <a:hueOff val="0"/>
                  <a:satOff val="0"/>
                  <a:lumOff val="0"/>
                  <a:alphaOff val="0"/>
                </a:sysClr>
              </a:solidFill>
              <a:latin typeface="Calibri" panose="020F0502020204030204"/>
              <a:ea typeface="+mn-ea"/>
              <a:cs typeface="+mn-cs"/>
            </a:rPr>
            <a:t>Tokenize the documents</a:t>
          </a:r>
          <a:endParaRPr lang="en-IN" sz="1400" dirty="0">
            <a:solidFill>
              <a:sysClr val="windowText" lastClr="000000">
                <a:hueOff val="0"/>
                <a:satOff val="0"/>
                <a:lumOff val="0"/>
                <a:alphaOff val="0"/>
              </a:sysClr>
            </a:solidFill>
            <a:latin typeface="Calibri" panose="020F0502020204030204"/>
            <a:ea typeface="+mn-ea"/>
            <a:cs typeface="+mn-cs"/>
          </a:endParaRPr>
        </a:p>
      </dgm:t>
    </dgm:pt>
    <dgm:pt modelId="{A9C4208B-2432-4B9F-B605-41B4510BDECC}" type="parTrans" cxnId="{B8D122F5-1F44-4FAD-B649-2E71B16B4033}">
      <dgm:prSet/>
      <dgm:spPr/>
      <dgm:t>
        <a:bodyPr/>
        <a:lstStyle/>
        <a:p>
          <a:endParaRPr lang="en-IN"/>
        </a:p>
      </dgm:t>
    </dgm:pt>
    <dgm:pt modelId="{0A819234-9F46-4746-ABA6-A7EDC8517A90}" type="sibTrans" cxnId="{B8D122F5-1F44-4FAD-B649-2E71B16B4033}">
      <dgm:prSet/>
      <dgm:spPr/>
      <dgm:t>
        <a:bodyPr/>
        <a:lstStyle/>
        <a:p>
          <a:endParaRPr lang="en-IN"/>
        </a:p>
      </dgm:t>
    </dgm:pt>
    <dgm:pt modelId="{30EA74C3-C36F-4F95-A32C-AC885654938E}">
      <dgm:prSet custT="1"/>
      <dgm:spPr>
        <a:xfrm>
          <a:off x="0" y="1857306"/>
          <a:ext cx="3194050" cy="406333"/>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pPr>
            <a:buNone/>
          </a:pPr>
          <a:r>
            <a:rPr lang="en-IN" sz="1400" dirty="0">
              <a:solidFill>
                <a:sysClr val="windowText" lastClr="000000">
                  <a:hueOff val="0"/>
                  <a:satOff val="0"/>
                  <a:lumOff val="0"/>
                  <a:alphaOff val="0"/>
                </a:sysClr>
              </a:solidFill>
              <a:latin typeface="Calibri" panose="020F0502020204030204"/>
              <a:ea typeface="+mn-ea"/>
              <a:cs typeface="+mn-cs"/>
            </a:rPr>
            <a:t>Document by term matrix </a:t>
          </a:r>
          <a:endParaRPr lang="en-IN" sz="1400">
            <a:solidFill>
              <a:sysClr val="windowText" lastClr="000000">
                <a:hueOff val="0"/>
                <a:satOff val="0"/>
                <a:lumOff val="0"/>
                <a:alphaOff val="0"/>
              </a:sysClr>
            </a:solidFill>
            <a:latin typeface="Calibri" panose="020F0502020204030204"/>
            <a:ea typeface="+mn-ea"/>
            <a:cs typeface="+mn-cs"/>
          </a:endParaRPr>
        </a:p>
      </dgm:t>
    </dgm:pt>
    <dgm:pt modelId="{57E93D2A-1B39-418C-87D8-65E062316A7A}" type="parTrans" cxnId="{3B70645F-FA2A-49CC-B549-F1F9189B68B8}">
      <dgm:prSet/>
      <dgm:spPr/>
      <dgm:t>
        <a:bodyPr/>
        <a:lstStyle/>
        <a:p>
          <a:endParaRPr lang="en-IN"/>
        </a:p>
      </dgm:t>
    </dgm:pt>
    <dgm:pt modelId="{57C72B6B-7B5E-47BC-BB96-1C390E0955E6}" type="sibTrans" cxnId="{3B70645F-FA2A-49CC-B549-F1F9189B68B8}">
      <dgm:prSet/>
      <dgm:spPr/>
      <dgm:t>
        <a:bodyPr/>
        <a:lstStyle/>
        <a:p>
          <a:endParaRPr lang="en-IN"/>
        </a:p>
      </dgm:t>
    </dgm:pt>
    <dgm:pt modelId="{5480CA68-178C-4EE6-BF5C-2424651FA3CD}">
      <dgm:prSet custT="1"/>
      <dgm:spPr>
        <a:xfrm rot="10800000">
          <a:off x="0" y="1238461"/>
          <a:ext cx="3194050" cy="624940"/>
        </a:xfrm>
        <a:prstGeom prst="upArrowCallou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pPr>
            <a:buNone/>
          </a:pPr>
          <a:r>
            <a:rPr lang="en-IN" sz="1200" b="0" i="0">
              <a:solidFill>
                <a:sysClr val="windowText" lastClr="000000">
                  <a:hueOff val="0"/>
                  <a:satOff val="0"/>
                  <a:lumOff val="0"/>
                  <a:alphaOff val="0"/>
                </a:sysClr>
              </a:solidFill>
              <a:latin typeface="Calibri" panose="020F0502020204030204"/>
              <a:ea typeface="+mn-ea"/>
              <a:cs typeface="+mn-cs"/>
            </a:rPr>
            <a:t>Generate the document embedding from pretrained word2vec model of word embedding</a:t>
          </a:r>
          <a:endParaRPr lang="en-IN" sz="1200">
            <a:solidFill>
              <a:sysClr val="windowText" lastClr="000000">
                <a:hueOff val="0"/>
                <a:satOff val="0"/>
                <a:lumOff val="0"/>
                <a:alphaOff val="0"/>
              </a:sysClr>
            </a:solidFill>
            <a:latin typeface="Calibri" panose="020F0502020204030204"/>
            <a:ea typeface="+mn-ea"/>
            <a:cs typeface="+mn-cs"/>
          </a:endParaRPr>
        </a:p>
      </dgm:t>
    </dgm:pt>
    <dgm:pt modelId="{EDF9E82D-B5AD-4A3F-8B65-8F66A14BFAE7}" type="parTrans" cxnId="{3683BD49-DE05-44EA-8CEB-E80FD1D68B3B}">
      <dgm:prSet/>
      <dgm:spPr/>
      <dgm:t>
        <a:bodyPr/>
        <a:lstStyle/>
        <a:p>
          <a:endParaRPr lang="en-IN"/>
        </a:p>
      </dgm:t>
    </dgm:pt>
    <dgm:pt modelId="{D049BE4E-846A-4983-9EE7-AB9BF7EEF6C9}" type="sibTrans" cxnId="{3683BD49-DE05-44EA-8CEB-E80FD1D68B3B}">
      <dgm:prSet/>
      <dgm:spPr/>
      <dgm:t>
        <a:bodyPr/>
        <a:lstStyle/>
        <a:p>
          <a:endParaRPr lang="en-IN"/>
        </a:p>
      </dgm:t>
    </dgm:pt>
    <dgm:pt modelId="{43F72C50-9C69-4E1D-87CB-FBE2AE04A8C3}" type="pres">
      <dgm:prSet presAssocID="{8BC45649-1BB3-4BD1-B0CD-D85C78595B6A}" presName="Name0" presStyleCnt="0">
        <dgm:presLayoutVars>
          <dgm:dir/>
          <dgm:animLvl val="lvl"/>
          <dgm:resizeHandles val="exact"/>
        </dgm:presLayoutVars>
      </dgm:prSet>
      <dgm:spPr/>
    </dgm:pt>
    <dgm:pt modelId="{5A4EE57D-15E9-4230-B355-755E5330E8B3}" type="pres">
      <dgm:prSet presAssocID="{30EA74C3-C36F-4F95-A32C-AC885654938E}" presName="boxAndChildren" presStyleCnt="0"/>
      <dgm:spPr/>
    </dgm:pt>
    <dgm:pt modelId="{F5D7EE57-0A0B-4CE1-9C0C-EE67C7A5CFC3}" type="pres">
      <dgm:prSet presAssocID="{30EA74C3-C36F-4F95-A32C-AC885654938E}" presName="parentTextBox" presStyleLbl="node1" presStyleIdx="0" presStyleCnt="4"/>
      <dgm:spPr/>
    </dgm:pt>
    <dgm:pt modelId="{A9E1A097-34CA-4511-946F-BF171583F658}" type="pres">
      <dgm:prSet presAssocID="{D049BE4E-846A-4983-9EE7-AB9BF7EEF6C9}" presName="sp" presStyleCnt="0"/>
      <dgm:spPr/>
    </dgm:pt>
    <dgm:pt modelId="{B2169F05-F2E7-4F64-9C5C-1C9B6FB50C8A}" type="pres">
      <dgm:prSet presAssocID="{5480CA68-178C-4EE6-BF5C-2424651FA3CD}" presName="arrowAndChildren" presStyleCnt="0"/>
      <dgm:spPr/>
    </dgm:pt>
    <dgm:pt modelId="{DB2CA88A-22EF-4511-8C77-5E3E6917BDAF}" type="pres">
      <dgm:prSet presAssocID="{5480CA68-178C-4EE6-BF5C-2424651FA3CD}" presName="parentTextArrow" presStyleLbl="node1" presStyleIdx="1" presStyleCnt="4"/>
      <dgm:spPr/>
    </dgm:pt>
    <dgm:pt modelId="{E9634E80-FC2F-463E-8D93-D9524B7EB712}" type="pres">
      <dgm:prSet presAssocID="{0A819234-9F46-4746-ABA6-A7EDC8517A90}" presName="sp" presStyleCnt="0"/>
      <dgm:spPr/>
    </dgm:pt>
    <dgm:pt modelId="{5D3E4D1C-835E-4D06-AA99-67057D9E68BD}" type="pres">
      <dgm:prSet presAssocID="{BA743481-E836-464A-924A-A6E60DF003BF}" presName="arrowAndChildren" presStyleCnt="0"/>
      <dgm:spPr/>
    </dgm:pt>
    <dgm:pt modelId="{D4DFF549-2A1C-491F-BD8F-353A9121BA07}" type="pres">
      <dgm:prSet presAssocID="{BA743481-E836-464A-924A-A6E60DF003BF}" presName="parentTextArrow" presStyleLbl="node1" presStyleIdx="2" presStyleCnt="4" custLinFactNeighborX="398"/>
      <dgm:spPr/>
    </dgm:pt>
    <dgm:pt modelId="{889B00ED-0D1A-4BEE-BB4E-99E0E9BD69C7}" type="pres">
      <dgm:prSet presAssocID="{4A0086DA-2EB7-4B0A-9193-F2B2C9EE2EE7}" presName="sp" presStyleCnt="0"/>
      <dgm:spPr/>
    </dgm:pt>
    <dgm:pt modelId="{30D66B8D-ACB5-485F-AFB6-2B75430F7BE1}" type="pres">
      <dgm:prSet presAssocID="{3FAB7989-F102-424F-834F-AC028EBFB5DF}" presName="arrowAndChildren" presStyleCnt="0"/>
      <dgm:spPr/>
    </dgm:pt>
    <dgm:pt modelId="{BFB13C15-6D70-4E10-A39B-A55F11A41973}" type="pres">
      <dgm:prSet presAssocID="{3FAB7989-F102-424F-834F-AC028EBFB5DF}" presName="parentTextArrow" presStyleLbl="node1" presStyleIdx="3" presStyleCnt="4"/>
      <dgm:spPr/>
    </dgm:pt>
  </dgm:ptLst>
  <dgm:cxnLst>
    <dgm:cxn modelId="{CBCA3F33-8C2A-43C1-98A5-4C6CAFF3A1B6}" type="presOf" srcId="{5480CA68-178C-4EE6-BF5C-2424651FA3CD}" destId="{DB2CA88A-22EF-4511-8C77-5E3E6917BDAF}" srcOrd="0" destOrd="0" presId="urn:microsoft.com/office/officeart/2005/8/layout/process4"/>
    <dgm:cxn modelId="{3B70645F-FA2A-49CC-B549-F1F9189B68B8}" srcId="{8BC45649-1BB3-4BD1-B0CD-D85C78595B6A}" destId="{30EA74C3-C36F-4F95-A32C-AC885654938E}" srcOrd="3" destOrd="0" parTransId="{57E93D2A-1B39-418C-87D8-65E062316A7A}" sibTransId="{57C72B6B-7B5E-47BC-BB96-1C390E0955E6}"/>
    <dgm:cxn modelId="{3683BD49-DE05-44EA-8CEB-E80FD1D68B3B}" srcId="{8BC45649-1BB3-4BD1-B0CD-D85C78595B6A}" destId="{5480CA68-178C-4EE6-BF5C-2424651FA3CD}" srcOrd="2" destOrd="0" parTransId="{EDF9E82D-B5AD-4A3F-8B65-8F66A14BFAE7}" sibTransId="{D049BE4E-846A-4983-9EE7-AB9BF7EEF6C9}"/>
    <dgm:cxn modelId="{3ED66C78-BBCD-4475-AE76-E9637B277799}" type="presOf" srcId="{3FAB7989-F102-424F-834F-AC028EBFB5DF}" destId="{BFB13C15-6D70-4E10-A39B-A55F11A41973}" srcOrd="0" destOrd="0" presId="urn:microsoft.com/office/officeart/2005/8/layout/process4"/>
    <dgm:cxn modelId="{ABEA33B5-F014-45FA-87A8-B903CB9EE9A4}" type="presOf" srcId="{30EA74C3-C36F-4F95-A32C-AC885654938E}" destId="{F5D7EE57-0A0B-4CE1-9C0C-EE67C7A5CFC3}" srcOrd="0" destOrd="0" presId="urn:microsoft.com/office/officeart/2005/8/layout/process4"/>
    <dgm:cxn modelId="{1A7E38C6-83EE-429C-AE2F-0C2FC26F0E49}" type="presOf" srcId="{8BC45649-1BB3-4BD1-B0CD-D85C78595B6A}" destId="{43F72C50-9C69-4E1D-87CB-FBE2AE04A8C3}" srcOrd="0" destOrd="0" presId="urn:microsoft.com/office/officeart/2005/8/layout/process4"/>
    <dgm:cxn modelId="{562198C7-E303-40B1-BF27-4D92DF2392D3}" srcId="{8BC45649-1BB3-4BD1-B0CD-D85C78595B6A}" destId="{3FAB7989-F102-424F-834F-AC028EBFB5DF}" srcOrd="0" destOrd="0" parTransId="{1738CA5C-C06E-4ECB-B766-FF7F7CE75D36}" sibTransId="{4A0086DA-2EB7-4B0A-9193-F2B2C9EE2EE7}"/>
    <dgm:cxn modelId="{38E2C6D5-C328-4B72-92FE-59B7520F75EB}" type="presOf" srcId="{BA743481-E836-464A-924A-A6E60DF003BF}" destId="{D4DFF549-2A1C-491F-BD8F-353A9121BA07}" srcOrd="0" destOrd="0" presId="urn:microsoft.com/office/officeart/2005/8/layout/process4"/>
    <dgm:cxn modelId="{B8D122F5-1F44-4FAD-B649-2E71B16B4033}" srcId="{8BC45649-1BB3-4BD1-B0CD-D85C78595B6A}" destId="{BA743481-E836-464A-924A-A6E60DF003BF}" srcOrd="1" destOrd="0" parTransId="{A9C4208B-2432-4B9F-B605-41B4510BDECC}" sibTransId="{0A819234-9F46-4746-ABA6-A7EDC8517A90}"/>
    <dgm:cxn modelId="{9C2A7892-C136-4F6C-8BD4-FF4DFF287410}" type="presParOf" srcId="{43F72C50-9C69-4E1D-87CB-FBE2AE04A8C3}" destId="{5A4EE57D-15E9-4230-B355-755E5330E8B3}" srcOrd="0" destOrd="0" presId="urn:microsoft.com/office/officeart/2005/8/layout/process4"/>
    <dgm:cxn modelId="{749A543B-CB20-461A-A463-6F7C36A155E2}" type="presParOf" srcId="{5A4EE57D-15E9-4230-B355-755E5330E8B3}" destId="{F5D7EE57-0A0B-4CE1-9C0C-EE67C7A5CFC3}" srcOrd="0" destOrd="0" presId="urn:microsoft.com/office/officeart/2005/8/layout/process4"/>
    <dgm:cxn modelId="{9D5F69D6-1FCD-425D-8CB7-1BF9B062C315}" type="presParOf" srcId="{43F72C50-9C69-4E1D-87CB-FBE2AE04A8C3}" destId="{A9E1A097-34CA-4511-946F-BF171583F658}" srcOrd="1" destOrd="0" presId="urn:microsoft.com/office/officeart/2005/8/layout/process4"/>
    <dgm:cxn modelId="{CE8740A9-4E8F-467B-8B03-FB0CCD5BE190}" type="presParOf" srcId="{43F72C50-9C69-4E1D-87CB-FBE2AE04A8C3}" destId="{B2169F05-F2E7-4F64-9C5C-1C9B6FB50C8A}" srcOrd="2" destOrd="0" presId="urn:microsoft.com/office/officeart/2005/8/layout/process4"/>
    <dgm:cxn modelId="{0DC8AC5D-C99A-4D04-A8AD-CE58CC688523}" type="presParOf" srcId="{B2169F05-F2E7-4F64-9C5C-1C9B6FB50C8A}" destId="{DB2CA88A-22EF-4511-8C77-5E3E6917BDAF}" srcOrd="0" destOrd="0" presId="urn:microsoft.com/office/officeart/2005/8/layout/process4"/>
    <dgm:cxn modelId="{63D6EDBF-5C96-42B2-8C66-D31A460E2746}" type="presParOf" srcId="{43F72C50-9C69-4E1D-87CB-FBE2AE04A8C3}" destId="{E9634E80-FC2F-463E-8D93-D9524B7EB712}" srcOrd="3" destOrd="0" presId="urn:microsoft.com/office/officeart/2005/8/layout/process4"/>
    <dgm:cxn modelId="{C2AAD248-5257-49C5-9561-FF900F1A34F5}" type="presParOf" srcId="{43F72C50-9C69-4E1D-87CB-FBE2AE04A8C3}" destId="{5D3E4D1C-835E-4D06-AA99-67057D9E68BD}" srcOrd="4" destOrd="0" presId="urn:microsoft.com/office/officeart/2005/8/layout/process4"/>
    <dgm:cxn modelId="{2CCDD4C6-164E-4FE0-895D-E368ABBBEF50}" type="presParOf" srcId="{5D3E4D1C-835E-4D06-AA99-67057D9E68BD}" destId="{D4DFF549-2A1C-491F-BD8F-353A9121BA07}" srcOrd="0" destOrd="0" presId="urn:microsoft.com/office/officeart/2005/8/layout/process4"/>
    <dgm:cxn modelId="{6BB32A31-A6CC-4859-B83A-F106662FED84}" type="presParOf" srcId="{43F72C50-9C69-4E1D-87CB-FBE2AE04A8C3}" destId="{889B00ED-0D1A-4BEE-BB4E-99E0E9BD69C7}" srcOrd="5" destOrd="0" presId="urn:microsoft.com/office/officeart/2005/8/layout/process4"/>
    <dgm:cxn modelId="{097DBBFE-BE2C-4E5A-A212-BE511F843C27}" type="presParOf" srcId="{43F72C50-9C69-4E1D-87CB-FBE2AE04A8C3}" destId="{30D66B8D-ACB5-485F-AFB6-2B75430F7BE1}" srcOrd="6" destOrd="0" presId="urn:microsoft.com/office/officeart/2005/8/layout/process4"/>
    <dgm:cxn modelId="{CA254261-3556-47B4-AE94-3611B9320DA5}" type="presParOf" srcId="{30D66B8D-ACB5-485F-AFB6-2B75430F7BE1}" destId="{BFB13C15-6D70-4E10-A39B-A55F11A41973}"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C45649-1BB3-4BD1-B0CD-D85C78595B6A}" type="doc">
      <dgm:prSet loTypeId="urn:microsoft.com/office/officeart/2005/8/layout/process4" loCatId="list" qsTypeId="urn:microsoft.com/office/officeart/2005/8/quickstyle/simple1" qsCatId="simple" csTypeId="urn:microsoft.com/office/officeart/2005/8/colors/accent0_1" csCatId="mainScheme" phldr="1"/>
      <dgm:spPr/>
      <dgm:t>
        <a:bodyPr/>
        <a:lstStyle/>
        <a:p>
          <a:endParaRPr lang="en-IN"/>
        </a:p>
      </dgm:t>
    </dgm:pt>
    <dgm:pt modelId="{3FAB7989-F102-424F-834F-AC028EBFB5DF}">
      <dgm:prSet custT="1"/>
      <dgm:spPr>
        <a:xfrm rot="10800000">
          <a:off x="0" y="0"/>
          <a:ext cx="3194050" cy="867074"/>
        </a:xfrm>
        <a:prstGeom prst="upArrowCallou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pPr>
            <a:buNone/>
          </a:pPr>
          <a:r>
            <a:rPr lang="en-IN" sz="1400" dirty="0">
              <a:solidFill>
                <a:sysClr val="windowText" lastClr="000000">
                  <a:hueOff val="0"/>
                  <a:satOff val="0"/>
                  <a:lumOff val="0"/>
                  <a:alphaOff val="0"/>
                </a:sysClr>
              </a:solidFill>
              <a:latin typeface="Calibri" panose="020F0502020204030204"/>
              <a:ea typeface="+mn-ea"/>
              <a:cs typeface="+mn-cs"/>
            </a:rPr>
            <a:t>Concatenation</a:t>
          </a:r>
          <a:r>
            <a:rPr lang="en-IN" sz="900" dirty="0">
              <a:solidFill>
                <a:sysClr val="windowText" lastClr="000000">
                  <a:hueOff val="0"/>
                  <a:satOff val="0"/>
                  <a:lumOff val="0"/>
                  <a:alphaOff val="0"/>
                </a:sysClr>
              </a:solidFill>
              <a:latin typeface="Calibri" panose="020F0502020204030204"/>
              <a:ea typeface="+mn-ea"/>
              <a:cs typeface="+mn-cs"/>
            </a:rPr>
            <a:t> </a:t>
          </a:r>
        </a:p>
      </dgm:t>
    </dgm:pt>
    <dgm:pt modelId="{1738CA5C-C06E-4ECB-B766-FF7F7CE75D36}" type="parTrans" cxnId="{562198C7-E303-40B1-BF27-4D92DF2392D3}">
      <dgm:prSet/>
      <dgm:spPr/>
      <dgm:t>
        <a:bodyPr/>
        <a:lstStyle/>
        <a:p>
          <a:endParaRPr lang="en-IN"/>
        </a:p>
      </dgm:t>
    </dgm:pt>
    <dgm:pt modelId="{4A0086DA-2EB7-4B0A-9193-F2B2C9EE2EE7}" type="sibTrans" cxnId="{562198C7-E303-40B1-BF27-4D92DF2392D3}">
      <dgm:prSet/>
      <dgm:spPr/>
      <dgm:t>
        <a:bodyPr/>
        <a:lstStyle/>
        <a:p>
          <a:endParaRPr lang="en-IN"/>
        </a:p>
      </dgm:t>
    </dgm:pt>
    <dgm:pt modelId="{BA743481-E836-464A-924A-A6E60DF003BF}">
      <dgm:prSet custT="1"/>
      <dgm:spPr>
        <a:xfrm>
          <a:off x="0" y="859902"/>
          <a:ext cx="3194050" cy="563767"/>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gm:spPr>
      <dgm:t>
        <a:bodyPr/>
        <a:lstStyle/>
        <a:p>
          <a:pPr>
            <a:buNone/>
          </a:pPr>
          <a:r>
            <a:rPr lang="en-IN" sz="1400" dirty="0">
              <a:solidFill>
                <a:sysClr val="windowText" lastClr="000000">
                  <a:hueOff val="0"/>
                  <a:satOff val="0"/>
                  <a:lumOff val="0"/>
                  <a:alphaOff val="0"/>
                </a:sysClr>
              </a:solidFill>
              <a:latin typeface="Calibri" panose="020F0502020204030204"/>
              <a:ea typeface="+mn-ea"/>
              <a:cs typeface="+mn-cs"/>
            </a:rPr>
            <a:t>Classifier</a:t>
          </a:r>
          <a:r>
            <a:rPr lang="en-IN" sz="1000" dirty="0">
              <a:solidFill>
                <a:sysClr val="windowText" lastClr="000000">
                  <a:hueOff val="0"/>
                  <a:satOff val="0"/>
                  <a:lumOff val="0"/>
                  <a:alphaOff val="0"/>
                </a:sysClr>
              </a:solidFill>
              <a:latin typeface="Calibri" panose="020F0502020204030204"/>
              <a:ea typeface="+mn-ea"/>
              <a:cs typeface="+mn-cs"/>
            </a:rPr>
            <a:t> </a:t>
          </a:r>
        </a:p>
      </dgm:t>
    </dgm:pt>
    <dgm:pt modelId="{A9C4208B-2432-4B9F-B605-41B4510BDECC}" type="parTrans" cxnId="{B8D122F5-1F44-4FAD-B649-2E71B16B4033}">
      <dgm:prSet/>
      <dgm:spPr/>
      <dgm:t>
        <a:bodyPr/>
        <a:lstStyle/>
        <a:p>
          <a:endParaRPr lang="en-IN"/>
        </a:p>
      </dgm:t>
    </dgm:pt>
    <dgm:pt modelId="{0A819234-9F46-4746-ABA6-A7EDC8517A90}" type="sibTrans" cxnId="{B8D122F5-1F44-4FAD-B649-2E71B16B4033}">
      <dgm:prSet/>
      <dgm:spPr/>
      <dgm:t>
        <a:bodyPr/>
        <a:lstStyle/>
        <a:p>
          <a:endParaRPr lang="en-IN"/>
        </a:p>
      </dgm:t>
    </dgm:pt>
    <dgm:pt modelId="{43F72C50-9C69-4E1D-87CB-FBE2AE04A8C3}" type="pres">
      <dgm:prSet presAssocID="{8BC45649-1BB3-4BD1-B0CD-D85C78595B6A}" presName="Name0" presStyleCnt="0">
        <dgm:presLayoutVars>
          <dgm:dir/>
          <dgm:animLvl val="lvl"/>
          <dgm:resizeHandles val="exact"/>
        </dgm:presLayoutVars>
      </dgm:prSet>
      <dgm:spPr/>
    </dgm:pt>
    <dgm:pt modelId="{30AA51FE-273A-4146-AB47-926DAE47DC24}" type="pres">
      <dgm:prSet presAssocID="{BA743481-E836-464A-924A-A6E60DF003BF}" presName="boxAndChildren" presStyleCnt="0"/>
      <dgm:spPr/>
    </dgm:pt>
    <dgm:pt modelId="{2AF53A3A-E296-46C5-8401-15A979DAB7F1}" type="pres">
      <dgm:prSet presAssocID="{BA743481-E836-464A-924A-A6E60DF003BF}" presName="parentTextBox" presStyleLbl="node1" presStyleIdx="0" presStyleCnt="2" custLinFactNeighborX="725" custLinFactNeighborY="61707"/>
      <dgm:spPr/>
    </dgm:pt>
    <dgm:pt modelId="{889B00ED-0D1A-4BEE-BB4E-99E0E9BD69C7}" type="pres">
      <dgm:prSet presAssocID="{4A0086DA-2EB7-4B0A-9193-F2B2C9EE2EE7}" presName="sp" presStyleCnt="0"/>
      <dgm:spPr/>
    </dgm:pt>
    <dgm:pt modelId="{30D66B8D-ACB5-485F-AFB6-2B75430F7BE1}" type="pres">
      <dgm:prSet presAssocID="{3FAB7989-F102-424F-834F-AC028EBFB5DF}" presName="arrowAndChildren" presStyleCnt="0"/>
      <dgm:spPr/>
    </dgm:pt>
    <dgm:pt modelId="{BFB13C15-6D70-4E10-A39B-A55F11A41973}" type="pres">
      <dgm:prSet presAssocID="{3FAB7989-F102-424F-834F-AC028EBFB5DF}" presName="parentTextArrow" presStyleLbl="node1" presStyleIdx="1" presStyleCnt="2" custLinFactNeighborX="-362" custLinFactNeighborY="-74"/>
      <dgm:spPr/>
    </dgm:pt>
  </dgm:ptLst>
  <dgm:cxnLst>
    <dgm:cxn modelId="{DFD2983D-6ED1-4784-B969-B514EB372ADD}" type="presOf" srcId="{BA743481-E836-464A-924A-A6E60DF003BF}" destId="{2AF53A3A-E296-46C5-8401-15A979DAB7F1}" srcOrd="0" destOrd="0" presId="urn:microsoft.com/office/officeart/2005/8/layout/process4"/>
    <dgm:cxn modelId="{3ED66C78-BBCD-4475-AE76-E9637B277799}" type="presOf" srcId="{3FAB7989-F102-424F-834F-AC028EBFB5DF}" destId="{BFB13C15-6D70-4E10-A39B-A55F11A41973}" srcOrd="0" destOrd="0" presId="urn:microsoft.com/office/officeart/2005/8/layout/process4"/>
    <dgm:cxn modelId="{1A7E38C6-83EE-429C-AE2F-0C2FC26F0E49}" type="presOf" srcId="{8BC45649-1BB3-4BD1-B0CD-D85C78595B6A}" destId="{43F72C50-9C69-4E1D-87CB-FBE2AE04A8C3}" srcOrd="0" destOrd="0" presId="urn:microsoft.com/office/officeart/2005/8/layout/process4"/>
    <dgm:cxn modelId="{562198C7-E303-40B1-BF27-4D92DF2392D3}" srcId="{8BC45649-1BB3-4BD1-B0CD-D85C78595B6A}" destId="{3FAB7989-F102-424F-834F-AC028EBFB5DF}" srcOrd="0" destOrd="0" parTransId="{1738CA5C-C06E-4ECB-B766-FF7F7CE75D36}" sibTransId="{4A0086DA-2EB7-4B0A-9193-F2B2C9EE2EE7}"/>
    <dgm:cxn modelId="{B8D122F5-1F44-4FAD-B649-2E71B16B4033}" srcId="{8BC45649-1BB3-4BD1-B0CD-D85C78595B6A}" destId="{BA743481-E836-464A-924A-A6E60DF003BF}" srcOrd="1" destOrd="0" parTransId="{A9C4208B-2432-4B9F-B605-41B4510BDECC}" sibTransId="{0A819234-9F46-4746-ABA6-A7EDC8517A90}"/>
    <dgm:cxn modelId="{E786CB9E-B951-422E-A945-3D05BF9DC816}" type="presParOf" srcId="{43F72C50-9C69-4E1D-87CB-FBE2AE04A8C3}" destId="{30AA51FE-273A-4146-AB47-926DAE47DC24}" srcOrd="0" destOrd="0" presId="urn:microsoft.com/office/officeart/2005/8/layout/process4"/>
    <dgm:cxn modelId="{7E0C8EB7-DABB-45F2-B119-EDEF5E8287BE}" type="presParOf" srcId="{30AA51FE-273A-4146-AB47-926DAE47DC24}" destId="{2AF53A3A-E296-46C5-8401-15A979DAB7F1}" srcOrd="0" destOrd="0" presId="urn:microsoft.com/office/officeart/2005/8/layout/process4"/>
    <dgm:cxn modelId="{6BB32A31-A6CC-4859-B83A-F106662FED84}" type="presParOf" srcId="{43F72C50-9C69-4E1D-87CB-FBE2AE04A8C3}" destId="{889B00ED-0D1A-4BEE-BB4E-99E0E9BD69C7}" srcOrd="1" destOrd="0" presId="urn:microsoft.com/office/officeart/2005/8/layout/process4"/>
    <dgm:cxn modelId="{097DBBFE-BE2C-4E5A-A212-BE511F843C27}" type="presParOf" srcId="{43F72C50-9C69-4E1D-87CB-FBE2AE04A8C3}" destId="{30D66B8D-ACB5-485F-AFB6-2B75430F7BE1}" srcOrd="2" destOrd="0" presId="urn:microsoft.com/office/officeart/2005/8/layout/process4"/>
    <dgm:cxn modelId="{CA254261-3556-47B4-AE94-3611B9320DA5}" type="presParOf" srcId="{30D66B8D-ACB5-485F-AFB6-2B75430F7BE1}" destId="{BFB13C15-6D70-4E10-A39B-A55F11A41973}" srcOrd="0" destOrd="0" presId="urn:microsoft.com/office/officeart/2005/8/layout/process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8A98D-608B-4538-9ECB-98BE7B81F0F8}">
      <dsp:nvSpPr>
        <dsp:cNvPr id="0" name=""/>
        <dsp:cNvSpPr/>
      </dsp:nvSpPr>
      <dsp:spPr>
        <a:xfrm>
          <a:off x="0" y="1857306"/>
          <a:ext cx="3194050" cy="406333"/>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a:solidFill>
                <a:sysClr val="windowText" lastClr="000000">
                  <a:hueOff val="0"/>
                  <a:satOff val="0"/>
                  <a:lumOff val="0"/>
                  <a:alphaOff val="0"/>
                </a:sysClr>
              </a:solidFill>
              <a:latin typeface="Calibri" panose="020F0502020204030204"/>
              <a:ea typeface="+mn-ea"/>
              <a:cs typeface="+mn-cs"/>
            </a:rPr>
            <a:t>Document</a:t>
          </a:r>
          <a:r>
            <a:rPr lang="en-IN" sz="1400" kern="1200" baseline="0">
              <a:solidFill>
                <a:sysClr val="windowText" lastClr="000000">
                  <a:hueOff val="0"/>
                  <a:satOff val="0"/>
                  <a:lumOff val="0"/>
                  <a:alphaOff val="0"/>
                </a:sysClr>
              </a:solidFill>
              <a:latin typeface="Calibri" panose="020F0502020204030204"/>
              <a:ea typeface="+mn-ea"/>
              <a:cs typeface="+mn-cs"/>
            </a:rPr>
            <a:t> by concept/term matrix</a:t>
          </a:r>
          <a:endParaRPr lang="en-IN" sz="1400" kern="1200">
            <a:solidFill>
              <a:sysClr val="windowText" lastClr="000000">
                <a:hueOff val="0"/>
                <a:satOff val="0"/>
                <a:lumOff val="0"/>
                <a:alphaOff val="0"/>
              </a:sysClr>
            </a:solidFill>
            <a:latin typeface="Calibri" panose="020F0502020204030204"/>
            <a:ea typeface="+mn-ea"/>
            <a:cs typeface="+mn-cs"/>
          </a:endParaRPr>
        </a:p>
      </dsp:txBody>
      <dsp:txXfrm>
        <a:off x="0" y="1857306"/>
        <a:ext cx="3194050" cy="406333"/>
      </dsp:txXfrm>
    </dsp:sp>
    <dsp:sp modelId="{924C30D0-F24C-477F-9901-11E9AFC4A915}">
      <dsp:nvSpPr>
        <dsp:cNvPr id="0" name=""/>
        <dsp:cNvSpPr/>
      </dsp:nvSpPr>
      <dsp:spPr>
        <a:xfrm rot="10800000">
          <a:off x="0" y="1238461"/>
          <a:ext cx="3194050" cy="624940"/>
        </a:xfrm>
        <a:prstGeom prst="upArrowCallou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a:solidFill>
                <a:sysClr val="windowText" lastClr="000000">
                  <a:hueOff val="0"/>
                  <a:satOff val="0"/>
                  <a:lumOff val="0"/>
                  <a:alphaOff val="0"/>
                </a:sysClr>
              </a:solidFill>
              <a:latin typeface="Calibri" panose="020F0502020204030204"/>
              <a:ea typeface="+mn-ea"/>
              <a:cs typeface="+mn-cs"/>
            </a:rPr>
            <a:t>Apply Singular value decomposition (Reducing Dimensionality)</a:t>
          </a:r>
        </a:p>
      </dsp:txBody>
      <dsp:txXfrm rot="10800000">
        <a:off x="0" y="1238461"/>
        <a:ext cx="3194050" cy="406067"/>
      </dsp:txXfrm>
    </dsp:sp>
    <dsp:sp modelId="{D4DFF549-2A1C-491F-BD8F-353A9121BA07}">
      <dsp:nvSpPr>
        <dsp:cNvPr id="0" name=""/>
        <dsp:cNvSpPr/>
      </dsp:nvSpPr>
      <dsp:spPr>
        <a:xfrm rot="10800000">
          <a:off x="0" y="616065"/>
          <a:ext cx="3194050" cy="624940"/>
        </a:xfrm>
        <a:prstGeom prst="upArrowCallou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hueOff val="0"/>
                  <a:satOff val="0"/>
                  <a:lumOff val="0"/>
                  <a:alphaOff val="0"/>
                </a:sysClr>
              </a:solidFill>
              <a:latin typeface="Calibri" panose="020F0502020204030204"/>
              <a:ea typeface="+mn-ea"/>
              <a:cs typeface="+mn-cs"/>
            </a:rPr>
            <a:t>Creating Term by Document matrix using Tf-Idf</a:t>
          </a:r>
        </a:p>
      </dsp:txBody>
      <dsp:txXfrm rot="10800000">
        <a:off x="0" y="616065"/>
        <a:ext cx="3194050" cy="406067"/>
      </dsp:txXfrm>
    </dsp:sp>
    <dsp:sp modelId="{BFB13C15-6D70-4E10-A39B-A55F11A41973}">
      <dsp:nvSpPr>
        <dsp:cNvPr id="0" name=""/>
        <dsp:cNvSpPr/>
      </dsp:nvSpPr>
      <dsp:spPr>
        <a:xfrm rot="10800000">
          <a:off x="0" y="0"/>
          <a:ext cx="3194050" cy="624940"/>
        </a:xfrm>
        <a:prstGeom prst="upArrowCallou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hueOff val="0"/>
                  <a:satOff val="0"/>
                  <a:lumOff val="0"/>
                  <a:alphaOff val="0"/>
                </a:sysClr>
              </a:solidFill>
              <a:latin typeface="Calibri" panose="020F0502020204030204"/>
              <a:ea typeface="+mn-ea"/>
              <a:cs typeface="+mn-cs"/>
            </a:rPr>
            <a:t>Collect and preprocess the Bengali text data. </a:t>
          </a:r>
        </a:p>
      </dsp:txBody>
      <dsp:txXfrm rot="10800000">
        <a:off x="0" y="0"/>
        <a:ext cx="3194050" cy="4060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7EE57-0A0B-4CE1-9C0C-EE67C7A5CFC3}">
      <dsp:nvSpPr>
        <dsp:cNvPr id="0" name=""/>
        <dsp:cNvSpPr/>
      </dsp:nvSpPr>
      <dsp:spPr>
        <a:xfrm>
          <a:off x="0" y="1857306"/>
          <a:ext cx="3194050" cy="406333"/>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solidFill>
                <a:sysClr val="windowText" lastClr="000000">
                  <a:hueOff val="0"/>
                  <a:satOff val="0"/>
                  <a:lumOff val="0"/>
                  <a:alphaOff val="0"/>
                </a:sysClr>
              </a:solidFill>
              <a:latin typeface="Calibri" panose="020F0502020204030204"/>
              <a:ea typeface="+mn-ea"/>
              <a:cs typeface="+mn-cs"/>
            </a:rPr>
            <a:t>Document by term matrix </a:t>
          </a:r>
          <a:endParaRPr lang="en-IN" sz="1400" kern="1200">
            <a:solidFill>
              <a:sysClr val="windowText" lastClr="000000">
                <a:hueOff val="0"/>
                <a:satOff val="0"/>
                <a:lumOff val="0"/>
                <a:alphaOff val="0"/>
              </a:sysClr>
            </a:solidFill>
            <a:latin typeface="Calibri" panose="020F0502020204030204"/>
            <a:ea typeface="+mn-ea"/>
            <a:cs typeface="+mn-cs"/>
          </a:endParaRPr>
        </a:p>
      </dsp:txBody>
      <dsp:txXfrm>
        <a:off x="0" y="1857306"/>
        <a:ext cx="3194050" cy="406333"/>
      </dsp:txXfrm>
    </dsp:sp>
    <dsp:sp modelId="{DB2CA88A-22EF-4511-8C77-5E3E6917BDAF}">
      <dsp:nvSpPr>
        <dsp:cNvPr id="0" name=""/>
        <dsp:cNvSpPr/>
      </dsp:nvSpPr>
      <dsp:spPr>
        <a:xfrm rot="10800000">
          <a:off x="0" y="1238461"/>
          <a:ext cx="3194050" cy="624940"/>
        </a:xfrm>
        <a:prstGeom prst="upArrowCallou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b="0" i="0" kern="1200">
              <a:solidFill>
                <a:sysClr val="windowText" lastClr="000000">
                  <a:hueOff val="0"/>
                  <a:satOff val="0"/>
                  <a:lumOff val="0"/>
                  <a:alphaOff val="0"/>
                </a:sysClr>
              </a:solidFill>
              <a:latin typeface="Calibri" panose="020F0502020204030204"/>
              <a:ea typeface="+mn-ea"/>
              <a:cs typeface="+mn-cs"/>
            </a:rPr>
            <a:t>Generate the document embedding from pretrained word2vec model of word embedding</a:t>
          </a:r>
          <a:endParaRPr lang="en-IN" sz="1200" kern="1200">
            <a:solidFill>
              <a:sysClr val="windowText" lastClr="000000">
                <a:hueOff val="0"/>
                <a:satOff val="0"/>
                <a:lumOff val="0"/>
                <a:alphaOff val="0"/>
              </a:sysClr>
            </a:solidFill>
            <a:latin typeface="Calibri" panose="020F0502020204030204"/>
            <a:ea typeface="+mn-ea"/>
            <a:cs typeface="+mn-cs"/>
          </a:endParaRPr>
        </a:p>
      </dsp:txBody>
      <dsp:txXfrm rot="10800000">
        <a:off x="0" y="1238461"/>
        <a:ext cx="3194050" cy="406067"/>
      </dsp:txXfrm>
    </dsp:sp>
    <dsp:sp modelId="{D4DFF549-2A1C-491F-BD8F-353A9121BA07}">
      <dsp:nvSpPr>
        <dsp:cNvPr id="0" name=""/>
        <dsp:cNvSpPr/>
      </dsp:nvSpPr>
      <dsp:spPr>
        <a:xfrm rot="10800000">
          <a:off x="0" y="619615"/>
          <a:ext cx="3194050" cy="624940"/>
        </a:xfrm>
        <a:prstGeom prst="upArrowCallou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0" i="0" kern="1200">
              <a:solidFill>
                <a:sysClr val="windowText" lastClr="000000">
                  <a:hueOff val="0"/>
                  <a:satOff val="0"/>
                  <a:lumOff val="0"/>
                  <a:alphaOff val="0"/>
                </a:sysClr>
              </a:solidFill>
              <a:latin typeface="Calibri" panose="020F0502020204030204"/>
              <a:ea typeface="+mn-ea"/>
              <a:cs typeface="+mn-cs"/>
            </a:rPr>
            <a:t>Tokenize the documents</a:t>
          </a:r>
          <a:endParaRPr lang="en-IN" sz="1400" kern="1200" dirty="0">
            <a:solidFill>
              <a:sysClr val="windowText" lastClr="000000">
                <a:hueOff val="0"/>
                <a:satOff val="0"/>
                <a:lumOff val="0"/>
                <a:alphaOff val="0"/>
              </a:sysClr>
            </a:solidFill>
            <a:latin typeface="Calibri" panose="020F0502020204030204"/>
            <a:ea typeface="+mn-ea"/>
            <a:cs typeface="+mn-cs"/>
          </a:endParaRPr>
        </a:p>
      </dsp:txBody>
      <dsp:txXfrm rot="10800000">
        <a:off x="0" y="619615"/>
        <a:ext cx="3194050" cy="406067"/>
      </dsp:txXfrm>
    </dsp:sp>
    <dsp:sp modelId="{BFB13C15-6D70-4E10-A39B-A55F11A41973}">
      <dsp:nvSpPr>
        <dsp:cNvPr id="0" name=""/>
        <dsp:cNvSpPr/>
      </dsp:nvSpPr>
      <dsp:spPr>
        <a:xfrm rot="10800000">
          <a:off x="0" y="769"/>
          <a:ext cx="3194050" cy="624940"/>
        </a:xfrm>
        <a:prstGeom prst="upArrowCallou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solidFill>
                <a:sysClr val="windowText" lastClr="000000">
                  <a:hueOff val="0"/>
                  <a:satOff val="0"/>
                  <a:lumOff val="0"/>
                  <a:alphaOff val="0"/>
                </a:sysClr>
              </a:solidFill>
              <a:latin typeface="Calibri" panose="020F0502020204030204"/>
              <a:ea typeface="+mn-ea"/>
              <a:cs typeface="+mn-cs"/>
            </a:rPr>
            <a:t>Collect and preprocess the Bengali text data</a:t>
          </a:r>
        </a:p>
      </dsp:txBody>
      <dsp:txXfrm rot="10800000">
        <a:off x="0" y="769"/>
        <a:ext cx="3194050" cy="4060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53A3A-E296-46C5-8401-15A979DAB7F1}">
      <dsp:nvSpPr>
        <dsp:cNvPr id="0" name=""/>
        <dsp:cNvSpPr/>
      </dsp:nvSpPr>
      <dsp:spPr>
        <a:xfrm>
          <a:off x="0" y="863737"/>
          <a:ext cx="3194050" cy="566282"/>
        </a:xfrm>
        <a:prstGeom prst="rec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solidFill>
                <a:sysClr val="windowText" lastClr="000000">
                  <a:hueOff val="0"/>
                  <a:satOff val="0"/>
                  <a:lumOff val="0"/>
                  <a:alphaOff val="0"/>
                </a:sysClr>
              </a:solidFill>
              <a:latin typeface="Calibri" panose="020F0502020204030204"/>
              <a:ea typeface="+mn-ea"/>
              <a:cs typeface="+mn-cs"/>
            </a:rPr>
            <a:t>Classifier</a:t>
          </a:r>
          <a:r>
            <a:rPr lang="en-IN" sz="1000" kern="1200" dirty="0">
              <a:solidFill>
                <a:sysClr val="windowText" lastClr="000000">
                  <a:hueOff val="0"/>
                  <a:satOff val="0"/>
                  <a:lumOff val="0"/>
                  <a:alphaOff val="0"/>
                </a:sysClr>
              </a:solidFill>
              <a:latin typeface="Calibri" panose="020F0502020204030204"/>
              <a:ea typeface="+mn-ea"/>
              <a:cs typeface="+mn-cs"/>
            </a:rPr>
            <a:t> </a:t>
          </a:r>
        </a:p>
      </dsp:txBody>
      <dsp:txXfrm>
        <a:off x="0" y="863737"/>
        <a:ext cx="3194050" cy="566282"/>
      </dsp:txXfrm>
    </dsp:sp>
    <dsp:sp modelId="{BFB13C15-6D70-4E10-A39B-A55F11A41973}">
      <dsp:nvSpPr>
        <dsp:cNvPr id="0" name=""/>
        <dsp:cNvSpPr/>
      </dsp:nvSpPr>
      <dsp:spPr>
        <a:xfrm rot="10800000">
          <a:off x="0" y="0"/>
          <a:ext cx="3194050" cy="870942"/>
        </a:xfrm>
        <a:prstGeom prst="upArrowCallout">
          <a:avLst/>
        </a:prstGeom>
        <a:solidFill>
          <a:sysClr val="window" lastClr="FFFFFF">
            <a:hueOff val="0"/>
            <a:satOff val="0"/>
            <a:lumOff val="0"/>
            <a:alphaOff val="0"/>
          </a:sysClr>
        </a:solidFill>
        <a:ln w="12700" cap="flat" cmpd="sng" algn="ctr">
          <a:solidFill>
            <a:sysClr val="windowText" lastClr="000000">
              <a:shade val="80000"/>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solidFill>
                <a:sysClr val="windowText" lastClr="000000">
                  <a:hueOff val="0"/>
                  <a:satOff val="0"/>
                  <a:lumOff val="0"/>
                  <a:alphaOff val="0"/>
                </a:sysClr>
              </a:solidFill>
              <a:latin typeface="Calibri" panose="020F0502020204030204"/>
              <a:ea typeface="+mn-ea"/>
              <a:cs typeface="+mn-cs"/>
            </a:rPr>
            <a:t>Concatenation</a:t>
          </a:r>
          <a:r>
            <a:rPr lang="en-IN" sz="900" kern="1200" dirty="0">
              <a:solidFill>
                <a:sysClr val="windowText" lastClr="000000">
                  <a:hueOff val="0"/>
                  <a:satOff val="0"/>
                  <a:lumOff val="0"/>
                  <a:alphaOff val="0"/>
                </a:sysClr>
              </a:solidFill>
              <a:latin typeface="Calibri" panose="020F0502020204030204"/>
              <a:ea typeface="+mn-ea"/>
              <a:cs typeface="+mn-cs"/>
            </a:rPr>
            <a:t> </a:t>
          </a:r>
        </a:p>
      </dsp:txBody>
      <dsp:txXfrm rot="10800000">
        <a:off x="0" y="0"/>
        <a:ext cx="3194050" cy="5659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39E5FA-6FD5-4C86-9F10-A09642293414}"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0C514E-E7AC-47E5-8BBF-BC4B30D2CAD8}" type="slidenum">
              <a:rPr lang="en-IN" smtClean="0"/>
              <a:t>‹#›</a:t>
            </a:fld>
            <a:endParaRPr lang="en-IN"/>
          </a:p>
        </p:txBody>
      </p:sp>
    </p:spTree>
    <p:extLst>
      <p:ext uri="{BB962C8B-B14F-4D97-AF65-F5344CB8AC3E}">
        <p14:creationId xmlns:p14="http://schemas.microsoft.com/office/powerpoint/2010/main" val="3755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9E5FA-6FD5-4C86-9F10-A09642293414}"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0C514E-E7AC-47E5-8BBF-BC4B30D2CAD8}" type="slidenum">
              <a:rPr lang="en-IN" smtClean="0"/>
              <a:t>‹#›</a:t>
            </a:fld>
            <a:endParaRPr lang="en-IN"/>
          </a:p>
        </p:txBody>
      </p:sp>
    </p:spTree>
    <p:extLst>
      <p:ext uri="{BB962C8B-B14F-4D97-AF65-F5344CB8AC3E}">
        <p14:creationId xmlns:p14="http://schemas.microsoft.com/office/powerpoint/2010/main" val="15853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9E5FA-6FD5-4C86-9F10-A09642293414}"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0C514E-E7AC-47E5-8BBF-BC4B30D2CAD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0454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9E5FA-6FD5-4C86-9F10-A09642293414}"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0C514E-E7AC-47E5-8BBF-BC4B30D2CAD8}" type="slidenum">
              <a:rPr lang="en-IN" smtClean="0"/>
              <a:t>‹#›</a:t>
            </a:fld>
            <a:endParaRPr lang="en-IN"/>
          </a:p>
        </p:txBody>
      </p:sp>
    </p:spTree>
    <p:extLst>
      <p:ext uri="{BB962C8B-B14F-4D97-AF65-F5344CB8AC3E}">
        <p14:creationId xmlns:p14="http://schemas.microsoft.com/office/powerpoint/2010/main" val="1625041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9E5FA-6FD5-4C86-9F10-A09642293414}"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0C514E-E7AC-47E5-8BBF-BC4B30D2CAD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9314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9E5FA-6FD5-4C86-9F10-A09642293414}"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0C514E-E7AC-47E5-8BBF-BC4B30D2CAD8}" type="slidenum">
              <a:rPr lang="en-IN" smtClean="0"/>
              <a:t>‹#›</a:t>
            </a:fld>
            <a:endParaRPr lang="en-IN"/>
          </a:p>
        </p:txBody>
      </p:sp>
    </p:spTree>
    <p:extLst>
      <p:ext uri="{BB962C8B-B14F-4D97-AF65-F5344CB8AC3E}">
        <p14:creationId xmlns:p14="http://schemas.microsoft.com/office/powerpoint/2010/main" val="2835487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39E5FA-6FD5-4C86-9F10-A09642293414}"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0C514E-E7AC-47E5-8BBF-BC4B30D2CAD8}" type="slidenum">
              <a:rPr lang="en-IN" smtClean="0"/>
              <a:t>‹#›</a:t>
            </a:fld>
            <a:endParaRPr lang="en-IN"/>
          </a:p>
        </p:txBody>
      </p:sp>
    </p:spTree>
    <p:extLst>
      <p:ext uri="{BB962C8B-B14F-4D97-AF65-F5344CB8AC3E}">
        <p14:creationId xmlns:p14="http://schemas.microsoft.com/office/powerpoint/2010/main" val="2176791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39E5FA-6FD5-4C86-9F10-A09642293414}"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0C514E-E7AC-47E5-8BBF-BC4B30D2CAD8}" type="slidenum">
              <a:rPr lang="en-IN" smtClean="0"/>
              <a:t>‹#›</a:t>
            </a:fld>
            <a:endParaRPr lang="en-IN"/>
          </a:p>
        </p:txBody>
      </p:sp>
    </p:spTree>
    <p:extLst>
      <p:ext uri="{BB962C8B-B14F-4D97-AF65-F5344CB8AC3E}">
        <p14:creationId xmlns:p14="http://schemas.microsoft.com/office/powerpoint/2010/main" val="1922593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39E5FA-6FD5-4C86-9F10-A09642293414}"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0C514E-E7AC-47E5-8BBF-BC4B30D2CAD8}" type="slidenum">
              <a:rPr lang="en-IN" smtClean="0"/>
              <a:t>‹#›</a:t>
            </a:fld>
            <a:endParaRPr lang="en-IN"/>
          </a:p>
        </p:txBody>
      </p:sp>
    </p:spTree>
    <p:extLst>
      <p:ext uri="{BB962C8B-B14F-4D97-AF65-F5344CB8AC3E}">
        <p14:creationId xmlns:p14="http://schemas.microsoft.com/office/powerpoint/2010/main" val="2601441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9E5FA-6FD5-4C86-9F10-A09642293414}"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0C514E-E7AC-47E5-8BBF-BC4B30D2CAD8}" type="slidenum">
              <a:rPr lang="en-IN" smtClean="0"/>
              <a:t>‹#›</a:t>
            </a:fld>
            <a:endParaRPr lang="en-IN"/>
          </a:p>
        </p:txBody>
      </p:sp>
    </p:spTree>
    <p:extLst>
      <p:ext uri="{BB962C8B-B14F-4D97-AF65-F5344CB8AC3E}">
        <p14:creationId xmlns:p14="http://schemas.microsoft.com/office/powerpoint/2010/main" val="2085016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39E5FA-6FD5-4C86-9F10-A09642293414}"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0C514E-E7AC-47E5-8BBF-BC4B30D2CAD8}" type="slidenum">
              <a:rPr lang="en-IN" smtClean="0"/>
              <a:t>‹#›</a:t>
            </a:fld>
            <a:endParaRPr lang="en-IN"/>
          </a:p>
        </p:txBody>
      </p:sp>
    </p:spTree>
    <p:extLst>
      <p:ext uri="{BB962C8B-B14F-4D97-AF65-F5344CB8AC3E}">
        <p14:creationId xmlns:p14="http://schemas.microsoft.com/office/powerpoint/2010/main" val="183850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39E5FA-6FD5-4C86-9F10-A09642293414}" type="datetimeFigureOut">
              <a:rPr lang="en-IN" smtClean="0"/>
              <a:t>07-08-2023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0C514E-E7AC-47E5-8BBF-BC4B30D2CAD8}" type="slidenum">
              <a:rPr lang="en-IN" smtClean="0"/>
              <a:t>‹#›</a:t>
            </a:fld>
            <a:endParaRPr lang="en-IN"/>
          </a:p>
        </p:txBody>
      </p:sp>
    </p:spTree>
    <p:extLst>
      <p:ext uri="{BB962C8B-B14F-4D97-AF65-F5344CB8AC3E}">
        <p14:creationId xmlns:p14="http://schemas.microsoft.com/office/powerpoint/2010/main" val="425027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39E5FA-6FD5-4C86-9F10-A09642293414}" type="datetimeFigureOut">
              <a:rPr lang="en-IN" smtClean="0"/>
              <a:t>07-08-2023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0C514E-E7AC-47E5-8BBF-BC4B30D2CAD8}" type="slidenum">
              <a:rPr lang="en-IN" smtClean="0"/>
              <a:t>‹#›</a:t>
            </a:fld>
            <a:endParaRPr lang="en-IN"/>
          </a:p>
        </p:txBody>
      </p:sp>
    </p:spTree>
    <p:extLst>
      <p:ext uri="{BB962C8B-B14F-4D97-AF65-F5344CB8AC3E}">
        <p14:creationId xmlns:p14="http://schemas.microsoft.com/office/powerpoint/2010/main" val="237457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9E5FA-6FD5-4C86-9F10-A09642293414}" type="datetimeFigureOut">
              <a:rPr lang="en-IN" smtClean="0"/>
              <a:t>07-08-2023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0C514E-E7AC-47E5-8BBF-BC4B30D2CAD8}" type="slidenum">
              <a:rPr lang="en-IN" smtClean="0"/>
              <a:t>‹#›</a:t>
            </a:fld>
            <a:endParaRPr lang="en-IN"/>
          </a:p>
        </p:txBody>
      </p:sp>
    </p:spTree>
    <p:extLst>
      <p:ext uri="{BB962C8B-B14F-4D97-AF65-F5344CB8AC3E}">
        <p14:creationId xmlns:p14="http://schemas.microsoft.com/office/powerpoint/2010/main" val="3802651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39E5FA-6FD5-4C86-9F10-A09642293414}"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0C514E-E7AC-47E5-8BBF-BC4B30D2CAD8}" type="slidenum">
              <a:rPr lang="en-IN" smtClean="0"/>
              <a:t>‹#›</a:t>
            </a:fld>
            <a:endParaRPr lang="en-IN"/>
          </a:p>
        </p:txBody>
      </p:sp>
    </p:spTree>
    <p:extLst>
      <p:ext uri="{BB962C8B-B14F-4D97-AF65-F5344CB8AC3E}">
        <p14:creationId xmlns:p14="http://schemas.microsoft.com/office/powerpoint/2010/main" val="422622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0C514E-E7AC-47E5-8BBF-BC4B30D2CAD8}" type="slidenum">
              <a:rPr lang="en-IN" smtClean="0"/>
              <a:t>‹#›</a:t>
            </a:fld>
            <a:endParaRPr lang="en-IN"/>
          </a:p>
        </p:txBody>
      </p:sp>
      <p:sp>
        <p:nvSpPr>
          <p:cNvPr id="5" name="Date Placeholder 4"/>
          <p:cNvSpPr>
            <a:spLocks noGrp="1"/>
          </p:cNvSpPr>
          <p:nvPr>
            <p:ph type="dt" sz="half" idx="10"/>
          </p:nvPr>
        </p:nvSpPr>
        <p:spPr/>
        <p:txBody>
          <a:bodyPr/>
          <a:lstStyle/>
          <a:p>
            <a:fld id="{1F39E5FA-6FD5-4C86-9F10-A09642293414}" type="datetimeFigureOut">
              <a:rPr lang="en-IN" smtClean="0"/>
              <a:t>07-08-2023</a:t>
            </a:fld>
            <a:endParaRPr lang="en-IN"/>
          </a:p>
        </p:txBody>
      </p:sp>
    </p:spTree>
    <p:extLst>
      <p:ext uri="{BB962C8B-B14F-4D97-AF65-F5344CB8AC3E}">
        <p14:creationId xmlns:p14="http://schemas.microsoft.com/office/powerpoint/2010/main" val="350687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39E5FA-6FD5-4C86-9F10-A09642293414}" type="datetimeFigureOut">
              <a:rPr lang="en-IN" smtClean="0"/>
              <a:t>07-08-2023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B0C514E-E7AC-47E5-8BBF-BC4B30D2CAD8}" type="slidenum">
              <a:rPr lang="en-IN" smtClean="0"/>
              <a:t>‹#›</a:t>
            </a:fld>
            <a:endParaRPr lang="en-IN"/>
          </a:p>
        </p:txBody>
      </p:sp>
    </p:spTree>
    <p:extLst>
      <p:ext uri="{BB962C8B-B14F-4D97-AF65-F5344CB8AC3E}">
        <p14:creationId xmlns:p14="http://schemas.microsoft.com/office/powerpoint/2010/main" val="677080929"/>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89A31-AF3A-C4F3-9DC8-E80B76E15D1E}"/>
              </a:ext>
            </a:extLst>
          </p:cNvPr>
          <p:cNvSpPr>
            <a:spLocks noGrp="1"/>
          </p:cNvSpPr>
          <p:nvPr>
            <p:ph type="ctrTitle"/>
          </p:nvPr>
        </p:nvSpPr>
        <p:spPr/>
        <p:txBody>
          <a:bodyPr>
            <a:normAutofit/>
          </a:bodyPr>
          <a:lstStyle/>
          <a:p>
            <a:pPr algn="ctr"/>
            <a:r>
              <a:rPr lang="en-GB" sz="4000" i="1" dirty="0">
                <a:solidFill>
                  <a:schemeClr val="dk1"/>
                </a:solidFill>
                <a:effectLst>
                  <a:outerShdw blurRad="38100" dist="38100" dir="2700000" algn="tl">
                    <a:srgbClr val="000000">
                      <a:alpha val="43137"/>
                    </a:srgbClr>
                  </a:outerShdw>
                </a:effectLst>
                <a:latin typeface="Arial" panose="020B0604020202020204" pitchFamily="34" charset="0"/>
                <a:ea typeface="Arial"/>
                <a:cs typeface="Arial" panose="020B0604020202020204" pitchFamily="34" charset="0"/>
                <a:sym typeface="Arial"/>
              </a:rPr>
              <a:t>Bengali Text Classification Using Hybrid Model</a:t>
            </a:r>
            <a:endParaRPr lang="en-IN" sz="40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6BB2CAA-E33D-F808-28F2-2ACD5037198E}"/>
              </a:ext>
            </a:extLst>
          </p:cNvPr>
          <p:cNvSpPr>
            <a:spLocks noGrp="1"/>
          </p:cNvSpPr>
          <p:nvPr>
            <p:ph type="subTitle" idx="1"/>
          </p:nvPr>
        </p:nvSpPr>
        <p:spPr>
          <a:xfrm>
            <a:off x="1507067" y="4050833"/>
            <a:ext cx="7766936" cy="1984207"/>
          </a:xfrm>
        </p:spPr>
        <p:txBody>
          <a:bodyPr>
            <a:normAutofit/>
          </a:bodyPr>
          <a:lstStyle/>
          <a:p>
            <a:pPr marL="0" lvl="0" indent="0" algn="l" rtl="0">
              <a:spcBef>
                <a:spcPts val="0"/>
              </a:spcBef>
              <a:spcAft>
                <a:spcPts val="0"/>
              </a:spcAft>
              <a:buNone/>
            </a:pPr>
            <a:r>
              <a:rPr lang="en-US" sz="1800" b="1" dirty="0">
                <a:solidFill>
                  <a:srgbClr val="4A86E8"/>
                </a:solidFill>
                <a:latin typeface="Arial" panose="020B0604020202020204" pitchFamily="34" charset="0"/>
                <a:ea typeface="Arial"/>
                <a:cs typeface="Arial" panose="020B0604020202020204" pitchFamily="34" charset="0"/>
                <a:sym typeface="Arial"/>
              </a:rPr>
              <a:t>Presented by</a:t>
            </a:r>
          </a:p>
          <a:p>
            <a:pPr marL="0" lvl="0" indent="0" algn="l" rtl="0">
              <a:spcBef>
                <a:spcPts val="0"/>
              </a:spcBef>
              <a:spcAft>
                <a:spcPts val="0"/>
              </a:spcAft>
              <a:buNone/>
            </a:pPr>
            <a:endParaRPr lang="en-US" sz="1800" b="1" dirty="0">
              <a:solidFill>
                <a:srgbClr val="4A86E8"/>
              </a:solidFill>
              <a:latin typeface="Arial" panose="020B0604020202020204" pitchFamily="34" charset="0"/>
              <a:ea typeface="Arial"/>
              <a:cs typeface="Arial" panose="020B0604020202020204" pitchFamily="34" charset="0"/>
              <a:sym typeface="Arial"/>
            </a:endParaRPr>
          </a:p>
          <a:p>
            <a:pPr marL="0" lvl="0" indent="0" algn="l" rtl="0">
              <a:spcBef>
                <a:spcPts val="0"/>
              </a:spcBef>
              <a:spcAft>
                <a:spcPts val="0"/>
              </a:spcAft>
              <a:buNone/>
            </a:pPr>
            <a:r>
              <a:rPr lang="en-US" sz="2400" b="1" dirty="0">
                <a:solidFill>
                  <a:srgbClr val="4A86E8"/>
                </a:solidFill>
                <a:latin typeface="Arial" panose="020B0604020202020204" pitchFamily="34" charset="0"/>
                <a:ea typeface="Arial"/>
                <a:cs typeface="Arial" panose="020B0604020202020204" pitchFamily="34" charset="0"/>
                <a:sym typeface="Arial"/>
              </a:rPr>
              <a:t>Name: Arabinda Das</a:t>
            </a:r>
          </a:p>
          <a:p>
            <a:pPr marL="0" lvl="0" indent="0" algn="l" rtl="0">
              <a:spcBef>
                <a:spcPts val="0"/>
              </a:spcBef>
              <a:spcAft>
                <a:spcPts val="0"/>
              </a:spcAft>
              <a:buNone/>
            </a:pPr>
            <a:r>
              <a:rPr lang="en-US" sz="2400" b="1" dirty="0">
                <a:solidFill>
                  <a:srgbClr val="4A86E8"/>
                </a:solidFill>
                <a:latin typeface="Arial" panose="020B0604020202020204" pitchFamily="34" charset="0"/>
                <a:ea typeface="Arial"/>
                <a:cs typeface="Arial" panose="020B0604020202020204" pitchFamily="34" charset="0"/>
                <a:sym typeface="Arial"/>
              </a:rPr>
              <a:t>Exam Roll: MCA2340031</a:t>
            </a:r>
          </a:p>
          <a:p>
            <a:pPr marL="0" lvl="0" indent="0" algn="l" rtl="0">
              <a:spcBef>
                <a:spcPts val="0"/>
              </a:spcBef>
              <a:spcAft>
                <a:spcPts val="0"/>
              </a:spcAft>
              <a:buNone/>
            </a:pPr>
            <a:r>
              <a:rPr lang="en-US" sz="2400" b="1" dirty="0">
                <a:solidFill>
                  <a:srgbClr val="4A86E8"/>
                </a:solidFill>
                <a:latin typeface="Arial" panose="020B0604020202020204" pitchFamily="34" charset="0"/>
                <a:ea typeface="Arial"/>
                <a:cs typeface="Arial" panose="020B0604020202020204" pitchFamily="34" charset="0"/>
                <a:sym typeface="Arial"/>
              </a:rPr>
              <a:t>Project Supervisor: Prof. Kamal Sarkar</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13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F4DC-EDC3-4016-135D-19A1C29BAF9E}"/>
              </a:ext>
            </a:extLst>
          </p:cNvPr>
          <p:cNvSpPr>
            <a:spLocks noGrp="1"/>
          </p:cNvSpPr>
          <p:nvPr>
            <p:ph type="title"/>
          </p:nvPr>
        </p:nvSpPr>
        <p:spPr/>
        <p:txBody>
          <a:bodyPr/>
          <a:lstStyle/>
          <a:p>
            <a:r>
              <a:rPr lang="en-GB" dirty="0"/>
              <a:t>SVD (Singular Value Decomposition) </a:t>
            </a:r>
            <a:endParaRPr lang="en-IN" dirty="0"/>
          </a:p>
        </p:txBody>
      </p:sp>
      <p:sp>
        <p:nvSpPr>
          <p:cNvPr id="3" name="Content Placeholder 2">
            <a:extLst>
              <a:ext uri="{FF2B5EF4-FFF2-40B4-BE49-F238E27FC236}">
                <a16:creationId xmlns:a16="http://schemas.microsoft.com/office/drawing/2014/main" id="{C6FB6EEF-DD21-957B-0121-32DD57C66FC4}"/>
              </a:ext>
            </a:extLst>
          </p:cNvPr>
          <p:cNvSpPr>
            <a:spLocks noGrp="1"/>
          </p:cNvSpPr>
          <p:nvPr>
            <p:ph idx="1"/>
          </p:nvPr>
        </p:nvSpPr>
        <p:spPr>
          <a:xfrm>
            <a:off x="677334" y="1413545"/>
            <a:ext cx="8596668" cy="4627817"/>
          </a:xfrm>
        </p:spPr>
        <p:txBody>
          <a:bodyPr/>
          <a:lstStyle/>
          <a:p>
            <a:pPr marL="457200" lvl="0" indent="-311150" algn="l" rtl="0">
              <a:spcBef>
                <a:spcPts val="0"/>
              </a:spcBef>
              <a:spcAft>
                <a:spcPts val="0"/>
              </a:spcAft>
              <a:buSzPts val="1300"/>
              <a:buChar char="●"/>
            </a:pPr>
            <a:r>
              <a:rPr lang="en-US" dirty="0"/>
              <a:t>SVD is applied to the Term by Document Matrix. </a:t>
            </a:r>
          </a:p>
          <a:p>
            <a:pPr marL="457200" lvl="0" indent="-311150" algn="l" rtl="0">
              <a:spcBef>
                <a:spcPts val="0"/>
              </a:spcBef>
              <a:spcAft>
                <a:spcPts val="0"/>
              </a:spcAft>
              <a:buSzPts val="1300"/>
              <a:buChar char="●"/>
            </a:pPr>
            <a:r>
              <a:rPr lang="en-US" dirty="0"/>
              <a:t>It is a technique used for dimensionality reduction in the text data.</a:t>
            </a:r>
          </a:p>
          <a:p>
            <a:pPr marL="457200" lvl="0" indent="-311150" algn="l" rtl="0">
              <a:spcBef>
                <a:spcPts val="0"/>
              </a:spcBef>
              <a:spcAft>
                <a:spcPts val="0"/>
              </a:spcAft>
              <a:buSzPts val="1300"/>
              <a:buChar char="●"/>
            </a:pPr>
            <a:r>
              <a:rPr lang="en-US" dirty="0"/>
              <a:t>Application of SVD on a matrix A results in three different matrices U, Σ and V as follows:</a:t>
            </a:r>
          </a:p>
          <a:p>
            <a:pPr marL="457200" lvl="0" indent="0" algn="l" rtl="0">
              <a:spcBef>
                <a:spcPts val="1200"/>
              </a:spcBef>
              <a:spcAft>
                <a:spcPts val="1200"/>
              </a:spcAft>
              <a:buNone/>
            </a:pPr>
            <a:r>
              <a:rPr lang="en-US" sz="2800" dirty="0"/>
              <a:t>𝑨</a:t>
            </a:r>
            <a:r>
              <a:rPr lang="en-US" sz="2800" baseline="-25000" dirty="0"/>
              <a:t>𝒏∗𝒅</a:t>
            </a:r>
            <a:r>
              <a:rPr lang="en-US" sz="2800" dirty="0"/>
              <a:t> = 𝑼</a:t>
            </a:r>
            <a:r>
              <a:rPr lang="en-US" sz="2800" baseline="-25000" dirty="0"/>
              <a:t>𝒏∗𝒏</a:t>
            </a:r>
            <a:r>
              <a:rPr lang="en-US" sz="2800" dirty="0"/>
              <a:t> ∗ 𝚺</a:t>
            </a:r>
            <a:r>
              <a:rPr lang="en-US" sz="2800" baseline="-25000" dirty="0"/>
              <a:t>𝒏∗𝒅</a:t>
            </a:r>
            <a:r>
              <a:rPr lang="en-US" sz="2800" dirty="0"/>
              <a:t> ∗ 𝑽</a:t>
            </a:r>
            <a:r>
              <a:rPr lang="en-US" sz="2800" baseline="-25000" dirty="0"/>
              <a:t>𝒅∗𝒅   </a:t>
            </a:r>
            <a:endParaRPr lang="en-US" dirty="0"/>
          </a:p>
          <a:p>
            <a:endParaRPr lang="en-IN" dirty="0"/>
          </a:p>
        </p:txBody>
      </p:sp>
      <p:pic>
        <p:nvPicPr>
          <p:cNvPr id="4" name="Google Shape;145;p21">
            <a:extLst>
              <a:ext uri="{FF2B5EF4-FFF2-40B4-BE49-F238E27FC236}">
                <a16:creationId xmlns:a16="http://schemas.microsoft.com/office/drawing/2014/main" id="{AC8D6299-8611-E777-6BF0-46084AD11D3F}"/>
              </a:ext>
            </a:extLst>
          </p:cNvPr>
          <p:cNvPicPr preferRelativeResize="0"/>
          <p:nvPr/>
        </p:nvPicPr>
        <p:blipFill>
          <a:blip r:embed="rId2">
            <a:alphaModFix/>
          </a:blip>
          <a:stretch>
            <a:fillRect/>
          </a:stretch>
        </p:blipFill>
        <p:spPr>
          <a:xfrm>
            <a:off x="5381680" y="2436214"/>
            <a:ext cx="5580960" cy="2684425"/>
          </a:xfrm>
          <a:prstGeom prst="rect">
            <a:avLst/>
          </a:prstGeom>
          <a:noFill/>
          <a:ln>
            <a:noFill/>
          </a:ln>
        </p:spPr>
      </p:pic>
      <p:sp>
        <p:nvSpPr>
          <p:cNvPr id="6" name="TextBox 5">
            <a:extLst>
              <a:ext uri="{FF2B5EF4-FFF2-40B4-BE49-F238E27FC236}">
                <a16:creationId xmlns:a16="http://schemas.microsoft.com/office/drawing/2014/main" id="{02FFD3C6-C6EE-E331-E06D-286EFC6B3B22}"/>
              </a:ext>
            </a:extLst>
          </p:cNvPr>
          <p:cNvSpPr txBox="1"/>
          <p:nvPr/>
        </p:nvSpPr>
        <p:spPr>
          <a:xfrm>
            <a:off x="500513" y="3524799"/>
            <a:ext cx="6610551" cy="2291718"/>
          </a:xfrm>
          <a:prstGeom prst="rect">
            <a:avLst/>
          </a:prstGeom>
          <a:noFill/>
        </p:spPr>
        <p:txBody>
          <a:bodyPr wrap="square">
            <a:spAutoFit/>
          </a:bodyPr>
          <a:lstStyle/>
          <a:p>
            <a:pPr marL="457200" lvl="0" indent="-311150" algn="l" rtl="0">
              <a:lnSpc>
                <a:spcPct val="115000"/>
              </a:lnSpc>
              <a:spcBef>
                <a:spcPts val="0"/>
              </a:spcBef>
              <a:spcAft>
                <a:spcPts val="0"/>
              </a:spcAft>
              <a:buClr>
                <a:schemeClr val="accent1"/>
              </a:buClr>
              <a:buSzPts val="1300"/>
              <a:buFont typeface="Lato"/>
              <a:buChar char="●"/>
            </a:pPr>
            <a:r>
              <a:rPr lang="en-US" sz="1800" dirty="0">
                <a:solidFill>
                  <a:schemeClr val="accent1"/>
                </a:solidFill>
                <a:latin typeface="Lato"/>
                <a:ea typeface="Lato"/>
                <a:cs typeface="Lato"/>
                <a:sym typeface="Lato"/>
              </a:rPr>
              <a:t>From the NLP point of view, U is term by concept matrix, Σ is concept by concept diagonal matrix and V is a concept by document matrix[1].</a:t>
            </a:r>
          </a:p>
          <a:p>
            <a:pPr marL="457200" lvl="0" indent="-311150" algn="l" rtl="0">
              <a:lnSpc>
                <a:spcPct val="115000"/>
              </a:lnSpc>
              <a:spcBef>
                <a:spcPts val="0"/>
              </a:spcBef>
              <a:spcAft>
                <a:spcPts val="0"/>
              </a:spcAft>
              <a:buClr>
                <a:schemeClr val="accent1"/>
              </a:buClr>
              <a:buSzPts val="1300"/>
              <a:buFont typeface="Lato"/>
              <a:buChar char="●"/>
            </a:pPr>
            <a:r>
              <a:rPr lang="en-US" sz="1800" dirty="0">
                <a:solidFill>
                  <a:schemeClr val="accent1"/>
                </a:solidFill>
                <a:latin typeface="Lato"/>
                <a:ea typeface="Lato"/>
                <a:cs typeface="Lato"/>
                <a:sym typeface="Lato"/>
              </a:rPr>
              <a:t>A row of the reduced matrix V' = {𝑉</a:t>
            </a:r>
            <a:r>
              <a:rPr lang="en-US" sz="1800" baseline="-25000" dirty="0">
                <a:solidFill>
                  <a:schemeClr val="accent1"/>
                </a:solidFill>
                <a:latin typeface="Lato"/>
                <a:ea typeface="Lato"/>
                <a:cs typeface="Lato"/>
                <a:sym typeface="Lato"/>
              </a:rPr>
              <a:t>𝑖𝑗</a:t>
            </a:r>
            <a:r>
              <a:rPr lang="en-US" sz="1800" dirty="0">
                <a:solidFill>
                  <a:schemeClr val="accent1"/>
                </a:solidFill>
                <a:latin typeface="Lato"/>
                <a:ea typeface="Lato"/>
                <a:cs typeface="Lato"/>
                <a:sym typeface="Lato"/>
              </a:rPr>
              <a:t>}, </a:t>
            </a:r>
            <a:r>
              <a:rPr lang="en-US" sz="1800" dirty="0" err="1">
                <a:solidFill>
                  <a:schemeClr val="accent1"/>
                </a:solidFill>
                <a:latin typeface="Lato"/>
                <a:ea typeface="Lato"/>
                <a:cs typeface="Lato"/>
                <a:sym typeface="Lato"/>
              </a:rPr>
              <a:t>i</a:t>
            </a:r>
            <a:r>
              <a:rPr lang="en-US" sz="1800" dirty="0">
                <a:solidFill>
                  <a:schemeClr val="accent1"/>
                </a:solidFill>
                <a:latin typeface="Lato"/>
                <a:ea typeface="Lato"/>
                <a:cs typeface="Lato"/>
                <a:sym typeface="Lato"/>
              </a:rPr>
              <a:t>=1 to k and j= 1 to d, is indexed by a significant abstract concept, and 𝑉</a:t>
            </a:r>
            <a:r>
              <a:rPr lang="en-US" sz="1800" baseline="-25000" dirty="0">
                <a:solidFill>
                  <a:schemeClr val="accent1"/>
                </a:solidFill>
                <a:latin typeface="Lato"/>
                <a:ea typeface="Lato"/>
                <a:cs typeface="Lato"/>
                <a:sym typeface="Lato"/>
              </a:rPr>
              <a:t>𝑖𝑗</a:t>
            </a:r>
            <a:r>
              <a:rPr lang="en-US" sz="1800" dirty="0">
                <a:solidFill>
                  <a:schemeClr val="accent1"/>
                </a:solidFill>
                <a:latin typeface="Lato"/>
                <a:ea typeface="Lato"/>
                <a:cs typeface="Lato"/>
                <a:sym typeface="Lato"/>
              </a:rPr>
              <a:t> represents how much the document j is similar with the </a:t>
            </a:r>
            <a:r>
              <a:rPr lang="en-US" sz="1800" dirty="0" err="1">
                <a:solidFill>
                  <a:schemeClr val="accent1"/>
                </a:solidFill>
                <a:latin typeface="Lato"/>
                <a:ea typeface="Lato"/>
                <a:cs typeface="Lato"/>
                <a:sym typeface="Lato"/>
              </a:rPr>
              <a:t>i-th</a:t>
            </a:r>
            <a:r>
              <a:rPr lang="en-US" sz="1800" dirty="0">
                <a:solidFill>
                  <a:schemeClr val="accent1"/>
                </a:solidFill>
                <a:latin typeface="Lato"/>
                <a:ea typeface="Lato"/>
                <a:cs typeface="Lato"/>
                <a:sym typeface="Lato"/>
              </a:rPr>
              <a:t> concept. </a:t>
            </a:r>
          </a:p>
        </p:txBody>
      </p:sp>
      <p:sp>
        <p:nvSpPr>
          <p:cNvPr id="8" name="TextBox 7">
            <a:extLst>
              <a:ext uri="{FF2B5EF4-FFF2-40B4-BE49-F238E27FC236}">
                <a16:creationId xmlns:a16="http://schemas.microsoft.com/office/drawing/2014/main" id="{A74E99DB-5FD3-0E69-C84E-9F1A34FA9DB3}"/>
              </a:ext>
            </a:extLst>
          </p:cNvPr>
          <p:cNvSpPr txBox="1"/>
          <p:nvPr/>
        </p:nvSpPr>
        <p:spPr>
          <a:xfrm>
            <a:off x="500513" y="5700462"/>
            <a:ext cx="8989996" cy="1017523"/>
          </a:xfrm>
          <a:prstGeom prst="rect">
            <a:avLst/>
          </a:prstGeom>
          <a:noFill/>
        </p:spPr>
        <p:txBody>
          <a:bodyPr wrap="square">
            <a:spAutoFit/>
          </a:bodyPr>
          <a:lstStyle/>
          <a:p>
            <a:pPr marL="457200" lvl="0" indent="-311150" algn="l" rtl="0">
              <a:lnSpc>
                <a:spcPct val="115000"/>
              </a:lnSpc>
              <a:spcBef>
                <a:spcPts val="0"/>
              </a:spcBef>
              <a:spcAft>
                <a:spcPts val="0"/>
              </a:spcAft>
              <a:buClr>
                <a:schemeClr val="accent1"/>
              </a:buClr>
              <a:buSzPts val="1300"/>
              <a:buFont typeface="Lato"/>
              <a:buChar char="●"/>
            </a:pPr>
            <a:r>
              <a:rPr lang="en-US" sz="1800" dirty="0">
                <a:solidFill>
                  <a:schemeClr val="accent1"/>
                </a:solidFill>
                <a:latin typeface="Lato"/>
                <a:ea typeface="Lato"/>
                <a:cs typeface="Lato"/>
                <a:sym typeface="Lato"/>
              </a:rPr>
              <a:t>Transposing V', we obtain (V')</a:t>
            </a:r>
            <a:r>
              <a:rPr lang="en-US" sz="1800" baseline="30000" dirty="0">
                <a:solidFill>
                  <a:schemeClr val="accent1"/>
                </a:solidFill>
                <a:latin typeface="Lato"/>
                <a:ea typeface="Lato"/>
                <a:cs typeface="Lato"/>
                <a:sym typeface="Lato"/>
              </a:rPr>
              <a:t>T</a:t>
            </a:r>
            <a:r>
              <a:rPr lang="en-US" sz="1800" dirty="0">
                <a:solidFill>
                  <a:schemeClr val="accent1"/>
                </a:solidFill>
                <a:latin typeface="Lato"/>
                <a:ea typeface="Lato"/>
                <a:cs typeface="Lato"/>
                <a:sym typeface="Lato"/>
              </a:rPr>
              <a:t> which is a document-by-concept matrix whose rows are the representations of the documents in the latent semantic space. This (V’)</a:t>
            </a:r>
            <a:r>
              <a:rPr lang="en-US" sz="1800" baseline="30000" dirty="0">
                <a:solidFill>
                  <a:schemeClr val="accent1"/>
                </a:solidFill>
                <a:latin typeface="Lato"/>
                <a:ea typeface="Lato"/>
                <a:cs typeface="Lato"/>
                <a:sym typeface="Lato"/>
              </a:rPr>
              <a:t>T</a:t>
            </a:r>
            <a:r>
              <a:rPr lang="en-US" sz="1800" dirty="0">
                <a:solidFill>
                  <a:schemeClr val="accent1"/>
                </a:solidFill>
                <a:latin typeface="Lato"/>
                <a:ea typeface="Lato"/>
                <a:cs typeface="Lato"/>
                <a:sym typeface="Lato"/>
              </a:rPr>
              <a:t> is applied in a classifier.</a:t>
            </a:r>
            <a:endParaRPr lang="en-US" dirty="0">
              <a:latin typeface="Lato"/>
              <a:ea typeface="Lato"/>
              <a:cs typeface="Lato"/>
              <a:sym typeface="Lato"/>
            </a:endParaRPr>
          </a:p>
        </p:txBody>
      </p:sp>
    </p:spTree>
    <p:extLst>
      <p:ext uri="{BB962C8B-B14F-4D97-AF65-F5344CB8AC3E}">
        <p14:creationId xmlns:p14="http://schemas.microsoft.com/office/powerpoint/2010/main" val="58159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C85D-E247-D2CA-4FC9-66DE6E7E262F}"/>
              </a:ext>
            </a:extLst>
          </p:cNvPr>
          <p:cNvSpPr>
            <a:spLocks noGrp="1"/>
          </p:cNvSpPr>
          <p:nvPr>
            <p:ph type="title"/>
          </p:nvPr>
        </p:nvSpPr>
        <p:spPr/>
        <p:txBody>
          <a:bodyPr>
            <a:normAutofit/>
          </a:bodyPr>
          <a:lstStyle/>
          <a:p>
            <a:r>
              <a:rPr lang="en-IN" sz="2800" dirty="0"/>
              <a:t>WORD EMBEDDING BASED (WORD TO VEC) MODEL</a:t>
            </a:r>
          </a:p>
        </p:txBody>
      </p:sp>
      <p:sp>
        <p:nvSpPr>
          <p:cNvPr id="3" name="Content Placeholder 2">
            <a:extLst>
              <a:ext uri="{FF2B5EF4-FFF2-40B4-BE49-F238E27FC236}">
                <a16:creationId xmlns:a16="http://schemas.microsoft.com/office/drawing/2014/main" id="{1CBE56AD-81FE-77B9-1654-1A2199B520D1}"/>
              </a:ext>
            </a:extLst>
          </p:cNvPr>
          <p:cNvSpPr>
            <a:spLocks noGrp="1"/>
          </p:cNvSpPr>
          <p:nvPr>
            <p:ph idx="1"/>
          </p:nvPr>
        </p:nvSpPr>
        <p:spPr>
          <a:xfrm>
            <a:off x="677334" y="1780675"/>
            <a:ext cx="8596668" cy="4260688"/>
          </a:xfrm>
        </p:spPr>
        <p:txBody>
          <a:bodyPr/>
          <a:lstStyle/>
          <a:p>
            <a:r>
              <a:rPr lang="en-IN" sz="1800" kern="100" dirty="0">
                <a:effectLst/>
                <a:latin typeface="Calibri" panose="020F0502020204030204" pitchFamily="34" charset="0"/>
                <a:ea typeface="Times New Roman" panose="02020603050405020304" pitchFamily="18" charset="0"/>
                <a:cs typeface="Times New Roman" panose="02020603050405020304" pitchFamily="18" charset="0"/>
              </a:rPr>
              <a:t>After removing stop words, we get meaningful words for each document. For each word, we search for the corresponding word vector into the list of word vectors obtained from a Bengali pretrained word vector model called Fast Text. Then we calculate the average of the vectors for the words. Thus each document is represented as a vector. </a:t>
            </a:r>
          </a:p>
          <a:p>
            <a:pPr algn="just">
              <a:lnSpc>
                <a:spcPct val="107000"/>
              </a:lnSpc>
              <a:spcAft>
                <a:spcPts val="800"/>
              </a:spcAft>
            </a:pPr>
            <a:r>
              <a:rPr lang="en-IN" sz="1800" kern="100" dirty="0">
                <a:effectLst/>
                <a:latin typeface="Calibri" panose="020F0502020204030204" pitchFamily="34" charset="0"/>
                <a:ea typeface="Times New Roman" panose="02020603050405020304" pitchFamily="18" charset="0"/>
                <a:cs typeface="Times New Roman" panose="02020603050405020304" pitchFamily="18" charset="0"/>
              </a:rPr>
              <a:t>Dimension of the Document by term matrix:</a:t>
            </a:r>
          </a:p>
          <a:p>
            <a:pPr marL="0" indent="0" algn="ctr">
              <a:lnSpc>
                <a:spcPct val="107000"/>
              </a:lnSpc>
              <a:spcAft>
                <a:spcPts val="800"/>
              </a:spcAft>
              <a:buNone/>
            </a:pPr>
            <a:r>
              <a:rPr lang="en-IN" sz="1800" kern="100" dirty="0">
                <a:effectLst/>
                <a:latin typeface="Calibri" panose="020F0502020204030204" pitchFamily="34" charset="0"/>
                <a:ea typeface="Times New Roman" panose="02020603050405020304" pitchFamily="18" charset="0"/>
                <a:cs typeface="Times New Roman" panose="02020603050405020304" pitchFamily="18" charset="0"/>
              </a:rPr>
              <a:t>1756(No. of Document present in the dataset) * 300(Dimension of the pretrained word2vec model).</a:t>
            </a:r>
          </a:p>
          <a:p>
            <a:endParaRPr lang="en-IN" dirty="0"/>
          </a:p>
        </p:txBody>
      </p:sp>
    </p:spTree>
    <p:extLst>
      <p:ext uri="{BB962C8B-B14F-4D97-AF65-F5344CB8AC3E}">
        <p14:creationId xmlns:p14="http://schemas.microsoft.com/office/powerpoint/2010/main" val="3496032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B1045-E089-E878-1880-0C1AF0F46721}"/>
              </a:ext>
            </a:extLst>
          </p:cNvPr>
          <p:cNvSpPr>
            <a:spLocks noGrp="1"/>
          </p:cNvSpPr>
          <p:nvPr>
            <p:ph type="title"/>
          </p:nvPr>
        </p:nvSpPr>
        <p:spPr/>
        <p:txBody>
          <a:bodyPr>
            <a:normAutofit/>
          </a:bodyPr>
          <a:lstStyle/>
          <a:p>
            <a:r>
              <a:rPr lang="en-IN" sz="2800" dirty="0"/>
              <a:t>CONCATENATION OF SVD WITH THE WORD EMBEDDING BASED MODEL </a:t>
            </a:r>
          </a:p>
        </p:txBody>
      </p:sp>
      <p:sp>
        <p:nvSpPr>
          <p:cNvPr id="3" name="Content Placeholder 2">
            <a:extLst>
              <a:ext uri="{FF2B5EF4-FFF2-40B4-BE49-F238E27FC236}">
                <a16:creationId xmlns:a16="http://schemas.microsoft.com/office/drawing/2014/main" id="{5B5F3C63-0FC8-8531-1676-836AAD2051F7}"/>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IN" sz="1800" kern="0" dirty="0">
                <a:solidFill>
                  <a:srgbClr val="000000"/>
                </a:solidFill>
                <a:effectLst/>
                <a:latin typeface="Calibri-Bold"/>
                <a:ea typeface="Times New Roman" panose="02020603050405020304" pitchFamily="18" charset="0"/>
                <a:cs typeface="Calibri-Bold"/>
              </a:rPr>
              <a:t>Finally, to concatenate the two matrices, we perform element-wise addition. This means that we add the corresponding elements of the document-by-concept matrix (from SVD) to the corresponding elements of the document-by-term matrix (from word embeddings). </a:t>
            </a:r>
            <a:endParaRPr lang="en-IN" sz="1800" kern="100" dirty="0">
              <a:solidFill>
                <a:srgbClr val="000000"/>
              </a:solidFill>
              <a:effectLst/>
              <a:latin typeface="Cambria" panose="02040503050406030204" pitchFamily="18" charset="0"/>
              <a:ea typeface="Times New Roman" panose="02020603050405020304" pitchFamily="18" charset="0"/>
              <a:cs typeface="Cambria" panose="02040503050406030204" pitchFamily="18" charset="0"/>
            </a:endParaRPr>
          </a:p>
          <a:p>
            <a:pPr algn="just">
              <a:buFont typeface="Arial" panose="020B0604020202020204" pitchFamily="34" charset="0"/>
              <a:buChar char="•"/>
            </a:pPr>
            <a:endParaRPr lang="en-IN" sz="1800" kern="100" dirty="0">
              <a:solidFill>
                <a:srgbClr val="000000"/>
              </a:solidFill>
              <a:effectLst/>
              <a:latin typeface="Cambria" panose="02040503050406030204" pitchFamily="18" charset="0"/>
              <a:ea typeface="Times New Roman" panose="02020603050405020304" pitchFamily="18" charset="0"/>
              <a:cs typeface="Cambria" panose="02040503050406030204" pitchFamily="18" charset="0"/>
            </a:endParaRPr>
          </a:p>
          <a:p>
            <a:pPr algn="just">
              <a:buFont typeface="Arial" panose="020B0604020202020204" pitchFamily="34" charset="0"/>
              <a:buChar char="•"/>
            </a:pPr>
            <a:r>
              <a:rPr lang="en-IN" sz="1800" kern="0" dirty="0">
                <a:solidFill>
                  <a:srgbClr val="000000"/>
                </a:solidFill>
                <a:effectLst/>
                <a:latin typeface="Calibri-Bold"/>
                <a:ea typeface="Times New Roman" panose="02020603050405020304" pitchFamily="18" charset="0"/>
                <a:cs typeface="Calibri-Bold"/>
              </a:rPr>
              <a:t>By combining these two matrices through addition, we create a unified and enriched representation of each document. This representation incorporates both the semantic concepts captured by LSI and the contextual meaning encoded in the word embeddings. The combined matrix allows us to leverage the strengths of both techniques and provides a more informative and expressive document representation for various downstream tasks.</a:t>
            </a:r>
          </a:p>
          <a:p>
            <a:pPr algn="just">
              <a:lnSpc>
                <a:spcPct val="107000"/>
              </a:lnSpc>
              <a:spcAft>
                <a:spcPts val="800"/>
              </a:spcAft>
              <a:buFont typeface="Arial" panose="020B0604020202020204" pitchFamily="34" charset="0"/>
              <a:buChar char="•"/>
            </a:pPr>
            <a:r>
              <a:rPr lang="en-IN" sz="1800" b="1" kern="100" dirty="0">
                <a:effectLst/>
                <a:latin typeface="Calibri" panose="020F0502020204030204" pitchFamily="34" charset="0"/>
                <a:ea typeface="Times New Roman" panose="02020603050405020304" pitchFamily="18" charset="0"/>
                <a:cs typeface="Times New Roman" panose="02020603050405020304" pitchFamily="18" charset="0"/>
              </a:rPr>
              <a:t>Dimension of the resulting Document by term matrix:</a:t>
            </a:r>
          </a:p>
          <a:p>
            <a:pPr marL="0" indent="0" algn="ctr">
              <a:lnSpc>
                <a:spcPct val="107000"/>
              </a:lnSpc>
              <a:spcAft>
                <a:spcPts val="800"/>
              </a:spcAft>
              <a:buNone/>
            </a:pPr>
            <a:r>
              <a:rPr lang="en-IN" sz="1800" b="1" kern="100" dirty="0">
                <a:effectLst/>
                <a:latin typeface="Calibri" panose="020F0502020204030204" pitchFamily="34" charset="0"/>
                <a:ea typeface="Times New Roman" panose="02020603050405020304" pitchFamily="18" charset="0"/>
                <a:cs typeface="Times New Roman" panose="02020603050405020304" pitchFamily="18" charset="0"/>
              </a:rPr>
              <a:t>	1756(No. of Document present in the dataset) * 300(Dimension of the pretrained word2vec model).</a:t>
            </a:r>
          </a:p>
          <a:p>
            <a:pPr marL="0" indent="0" algn="just">
              <a:buNone/>
            </a:pPr>
            <a:endParaRPr lang="en-IN" sz="1800" b="1" kern="0" dirty="0">
              <a:solidFill>
                <a:srgbClr val="000000"/>
              </a:solidFill>
              <a:effectLst/>
              <a:latin typeface="Calibri-Bold"/>
              <a:ea typeface="Times New Roman" panose="02020603050405020304" pitchFamily="18" charset="0"/>
              <a:cs typeface="Calibri-Bold"/>
            </a:endParaRPr>
          </a:p>
          <a:p>
            <a:pPr marL="0" indent="0" algn="just">
              <a:buNone/>
            </a:pPr>
            <a:endParaRPr lang="en-IN" sz="1800" kern="100" dirty="0">
              <a:solidFill>
                <a:srgbClr val="000000"/>
              </a:solidFill>
              <a:effectLst/>
              <a:latin typeface="Cambria" panose="02040503050406030204" pitchFamily="18" charset="0"/>
              <a:ea typeface="Times New Roman" panose="02020603050405020304" pitchFamily="18" charset="0"/>
              <a:cs typeface="Cambria" panose="02040503050406030204" pitchFamily="18" charset="0"/>
            </a:endParaRPr>
          </a:p>
          <a:p>
            <a:endParaRPr lang="en-IN" dirty="0"/>
          </a:p>
        </p:txBody>
      </p:sp>
    </p:spTree>
    <p:extLst>
      <p:ext uri="{BB962C8B-B14F-4D97-AF65-F5344CB8AC3E}">
        <p14:creationId xmlns:p14="http://schemas.microsoft.com/office/powerpoint/2010/main" val="2218367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2AC6-7DB1-8A9B-0783-FE78273AF0AC}"/>
              </a:ext>
            </a:extLst>
          </p:cNvPr>
          <p:cNvSpPr>
            <a:spLocks noGrp="1"/>
          </p:cNvSpPr>
          <p:nvPr>
            <p:ph type="title"/>
          </p:nvPr>
        </p:nvSpPr>
        <p:spPr/>
        <p:txBody>
          <a:bodyPr/>
          <a:lstStyle/>
          <a:p>
            <a:r>
              <a:rPr lang="en-IN" dirty="0"/>
              <a:t>CLASSIFIER</a:t>
            </a:r>
          </a:p>
        </p:txBody>
      </p:sp>
      <p:sp>
        <p:nvSpPr>
          <p:cNvPr id="3" name="Content Placeholder 2">
            <a:extLst>
              <a:ext uri="{FF2B5EF4-FFF2-40B4-BE49-F238E27FC236}">
                <a16:creationId xmlns:a16="http://schemas.microsoft.com/office/drawing/2014/main" id="{10346A4F-0AE3-7036-473D-3FC1D29AC28F}"/>
              </a:ext>
            </a:extLst>
          </p:cNvPr>
          <p:cNvSpPr>
            <a:spLocks noGrp="1"/>
          </p:cNvSpPr>
          <p:nvPr>
            <p:ph idx="1"/>
          </p:nvPr>
        </p:nvSpPr>
        <p:spPr>
          <a:xfrm>
            <a:off x="677334" y="1626669"/>
            <a:ext cx="8596668" cy="4414693"/>
          </a:xfrm>
        </p:spPr>
        <p:txBody>
          <a:bodyPr>
            <a:normAutofit/>
          </a:bodyPr>
          <a:lstStyle/>
          <a:p>
            <a:pPr marL="0" lvl="0" indent="0" algn="l" rtl="0">
              <a:spcBef>
                <a:spcPts val="0"/>
              </a:spcBef>
              <a:spcAft>
                <a:spcPts val="0"/>
              </a:spcAft>
              <a:buNone/>
            </a:pPr>
            <a:r>
              <a:rPr lang="en-US" sz="2000" b="1" dirty="0">
                <a:solidFill>
                  <a:schemeClr val="dk2"/>
                </a:solidFill>
              </a:rPr>
              <a:t>Support Vector Machines (SVM) </a:t>
            </a:r>
          </a:p>
          <a:p>
            <a:pPr marL="457200" lvl="0" indent="-311150" algn="l" rtl="0">
              <a:spcBef>
                <a:spcPts val="1200"/>
              </a:spcBef>
              <a:spcAft>
                <a:spcPts val="0"/>
              </a:spcAft>
              <a:buSzPts val="1300"/>
              <a:buChar char="●"/>
            </a:pPr>
            <a:r>
              <a:rPr lang="en-US" dirty="0"/>
              <a:t>SVM is a classifier that is renowned for its efficiency in processing high dimensional data and its capacity to identify the best decision boundaries to separate different classes of documents.</a:t>
            </a:r>
          </a:p>
          <a:p>
            <a:pPr marL="457200" lvl="0" indent="-311150" algn="l" rtl="0">
              <a:spcBef>
                <a:spcPts val="0"/>
              </a:spcBef>
              <a:spcAft>
                <a:spcPts val="0"/>
              </a:spcAft>
              <a:buSzPts val="1300"/>
              <a:buChar char="●"/>
            </a:pPr>
            <a:r>
              <a:rPr lang="en-US" dirty="0"/>
              <a:t>Once we have transformed the documents into the Document by Concept Matrix, we can use an SVM classifier to train and classify the documents. </a:t>
            </a:r>
          </a:p>
          <a:p>
            <a:pPr marL="457200" lvl="0" indent="-311150" algn="l" rtl="0">
              <a:spcBef>
                <a:spcPts val="0"/>
              </a:spcBef>
              <a:spcAft>
                <a:spcPts val="0"/>
              </a:spcAft>
              <a:buSzPts val="1300"/>
              <a:buChar char="●"/>
            </a:pPr>
            <a:r>
              <a:rPr lang="en-US" dirty="0"/>
              <a:t>Split our data into training and test sets. Train the SVM classifier on the training set.</a:t>
            </a:r>
          </a:p>
          <a:p>
            <a:pPr marL="457200" lvl="0" indent="-311150" algn="l" rtl="0">
              <a:spcBef>
                <a:spcPts val="0"/>
              </a:spcBef>
              <a:spcAft>
                <a:spcPts val="0"/>
              </a:spcAft>
              <a:buSzPts val="1300"/>
              <a:buChar char="●"/>
            </a:pPr>
            <a:r>
              <a:rPr lang="en-US" dirty="0"/>
              <a:t>SVM can handle both linear and non-linear classification tasks through the use of kernel functions[2].</a:t>
            </a:r>
          </a:p>
          <a:p>
            <a:pPr marL="457200" lvl="0" indent="-311150" algn="l" rtl="0">
              <a:spcBef>
                <a:spcPts val="0"/>
              </a:spcBef>
              <a:spcAft>
                <a:spcPts val="0"/>
              </a:spcAft>
              <a:buSzPts val="1300"/>
              <a:buChar char="●"/>
            </a:pPr>
            <a:r>
              <a:rPr lang="en-US" dirty="0"/>
              <a:t>Optimize the LSI model by tuning the hyperparameters such as the number of dimensions while using SVM Classifier.</a:t>
            </a:r>
          </a:p>
          <a:p>
            <a:pPr marL="457200" lvl="0" indent="-311150" algn="l" rtl="0">
              <a:spcBef>
                <a:spcPts val="0"/>
              </a:spcBef>
              <a:spcAft>
                <a:spcPts val="0"/>
              </a:spcAft>
              <a:buSzPts val="1300"/>
              <a:buChar char="●"/>
            </a:pPr>
            <a:r>
              <a:rPr lang="en-US" dirty="0"/>
              <a:t>Evaluate its performance on the test set using appropriate evaluation metrics such as accuracy, precision, recall, or F1-score.</a:t>
            </a:r>
          </a:p>
          <a:p>
            <a:endParaRPr lang="en-IN" dirty="0"/>
          </a:p>
        </p:txBody>
      </p:sp>
    </p:spTree>
    <p:extLst>
      <p:ext uri="{BB962C8B-B14F-4D97-AF65-F5344CB8AC3E}">
        <p14:creationId xmlns:p14="http://schemas.microsoft.com/office/powerpoint/2010/main" val="1105685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1153-34F7-12D4-2B85-B807F33D04BB}"/>
              </a:ext>
            </a:extLst>
          </p:cNvPr>
          <p:cNvSpPr>
            <a:spLocks noGrp="1"/>
          </p:cNvSpPr>
          <p:nvPr>
            <p:ph type="title"/>
          </p:nvPr>
        </p:nvSpPr>
        <p:spPr/>
        <p:txBody>
          <a:bodyPr/>
          <a:lstStyle/>
          <a:p>
            <a:r>
              <a:rPr lang="en-IN" dirty="0"/>
              <a:t>EXPERIMENT</a:t>
            </a:r>
          </a:p>
        </p:txBody>
      </p:sp>
      <p:pic>
        <p:nvPicPr>
          <p:cNvPr id="4" name="Google Shape;160;p23">
            <a:extLst>
              <a:ext uri="{FF2B5EF4-FFF2-40B4-BE49-F238E27FC236}">
                <a16:creationId xmlns:a16="http://schemas.microsoft.com/office/drawing/2014/main" id="{850AD082-0EE6-BEB6-66C8-AED12D16CB5C}"/>
              </a:ext>
            </a:extLst>
          </p:cNvPr>
          <p:cNvPicPr preferRelativeResize="0">
            <a:picLocks noGrp="1"/>
          </p:cNvPicPr>
          <p:nvPr>
            <p:ph idx="1"/>
          </p:nvPr>
        </p:nvPicPr>
        <p:blipFill>
          <a:blip r:embed="rId2">
            <a:alphaModFix/>
          </a:blip>
          <a:stretch>
            <a:fillRect/>
          </a:stretch>
        </p:blipFill>
        <p:spPr>
          <a:xfrm>
            <a:off x="1029590" y="1998218"/>
            <a:ext cx="7631542" cy="4320232"/>
          </a:xfrm>
          <a:prstGeom prst="rect">
            <a:avLst/>
          </a:prstGeom>
          <a:noFill/>
          <a:ln>
            <a:noFill/>
          </a:ln>
        </p:spPr>
      </p:pic>
      <p:sp>
        <p:nvSpPr>
          <p:cNvPr id="6" name="TextBox 5">
            <a:extLst>
              <a:ext uri="{FF2B5EF4-FFF2-40B4-BE49-F238E27FC236}">
                <a16:creationId xmlns:a16="http://schemas.microsoft.com/office/drawing/2014/main" id="{A77E027C-D881-B1B9-6D04-520FA3212F2C}"/>
              </a:ext>
            </a:extLst>
          </p:cNvPr>
          <p:cNvSpPr txBox="1"/>
          <p:nvPr/>
        </p:nvSpPr>
        <p:spPr>
          <a:xfrm>
            <a:off x="677334" y="1270000"/>
            <a:ext cx="8801946" cy="646331"/>
          </a:xfrm>
          <a:prstGeom prst="rect">
            <a:avLst/>
          </a:prstGeom>
          <a:noFill/>
        </p:spPr>
        <p:txBody>
          <a:bodyPr wrap="square">
            <a:spAutoFit/>
          </a:bodyPr>
          <a:lstStyle/>
          <a:p>
            <a:pPr marL="0" lvl="0" indent="0" algn="l" rtl="0">
              <a:spcBef>
                <a:spcPts val="0"/>
              </a:spcBef>
              <a:spcAft>
                <a:spcPts val="1200"/>
              </a:spcAft>
              <a:buNone/>
            </a:pPr>
            <a:r>
              <a:rPr lang="en-US" dirty="0"/>
              <a:t>We have gathered a large dataset of Bengali text documents amounting to 1756 which belongs to 37 Categories.</a:t>
            </a:r>
          </a:p>
        </p:txBody>
      </p:sp>
    </p:spTree>
    <p:extLst>
      <p:ext uri="{BB962C8B-B14F-4D97-AF65-F5344CB8AC3E}">
        <p14:creationId xmlns:p14="http://schemas.microsoft.com/office/powerpoint/2010/main" val="187241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BAD9D-63E3-3079-6FD2-D99574B7A30B}"/>
              </a:ext>
            </a:extLst>
          </p:cNvPr>
          <p:cNvSpPr>
            <a:spLocks noGrp="1"/>
          </p:cNvSpPr>
          <p:nvPr>
            <p:ph type="title"/>
          </p:nvPr>
        </p:nvSpPr>
        <p:spPr/>
        <p:txBody>
          <a:bodyPr/>
          <a:lstStyle/>
          <a:p>
            <a:r>
              <a:rPr lang="en-GB" sz="3600" dirty="0"/>
              <a:t>Term by Document Representation after applying </a:t>
            </a:r>
            <a:r>
              <a:rPr lang="en-GB" sz="3600" dirty="0" err="1"/>
              <a:t>Tf-Idf</a:t>
            </a:r>
            <a:endParaRPr lang="en-IN" dirty="0"/>
          </a:p>
        </p:txBody>
      </p:sp>
      <p:sp>
        <p:nvSpPr>
          <p:cNvPr id="3" name="Content Placeholder 2">
            <a:extLst>
              <a:ext uri="{FF2B5EF4-FFF2-40B4-BE49-F238E27FC236}">
                <a16:creationId xmlns:a16="http://schemas.microsoft.com/office/drawing/2014/main" id="{6E1ED18E-FD23-F23F-DC09-62F51C15CA7A}"/>
              </a:ext>
            </a:extLst>
          </p:cNvPr>
          <p:cNvSpPr>
            <a:spLocks noGrp="1"/>
          </p:cNvSpPr>
          <p:nvPr>
            <p:ph idx="1"/>
          </p:nvPr>
        </p:nvSpPr>
        <p:spPr/>
        <p:txBody>
          <a:bodyPr/>
          <a:lstStyle/>
          <a:p>
            <a:pPr marL="0" indent="0">
              <a:buNone/>
            </a:pPr>
            <a:r>
              <a:rPr lang="en-US" dirty="0"/>
              <a:t>After preprocessing all the Bengali text in 1756 documents, we get total of 47560 terms and calculating the TF-IDF weight of each term belonging to those documents is represented as Term by Document Matrix.</a:t>
            </a:r>
          </a:p>
          <a:p>
            <a:endParaRPr lang="en-IN" dirty="0"/>
          </a:p>
        </p:txBody>
      </p:sp>
      <p:pic>
        <p:nvPicPr>
          <p:cNvPr id="4" name="Google Shape;167;p24">
            <a:extLst>
              <a:ext uri="{FF2B5EF4-FFF2-40B4-BE49-F238E27FC236}">
                <a16:creationId xmlns:a16="http://schemas.microsoft.com/office/drawing/2014/main" id="{CF983799-B5DD-1BC4-B5FD-F2CA156737D7}"/>
              </a:ext>
            </a:extLst>
          </p:cNvPr>
          <p:cNvPicPr preferRelativeResize="0"/>
          <p:nvPr/>
        </p:nvPicPr>
        <p:blipFill>
          <a:blip r:embed="rId2">
            <a:alphaModFix/>
          </a:blip>
          <a:stretch>
            <a:fillRect/>
          </a:stretch>
        </p:blipFill>
        <p:spPr>
          <a:xfrm>
            <a:off x="814278" y="3213177"/>
            <a:ext cx="9157495" cy="2828185"/>
          </a:xfrm>
          <a:prstGeom prst="rect">
            <a:avLst/>
          </a:prstGeom>
          <a:noFill/>
          <a:ln>
            <a:noFill/>
          </a:ln>
        </p:spPr>
      </p:pic>
    </p:spTree>
    <p:extLst>
      <p:ext uri="{BB962C8B-B14F-4D97-AF65-F5344CB8AC3E}">
        <p14:creationId xmlns:p14="http://schemas.microsoft.com/office/powerpoint/2010/main" val="426063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4769-2E6B-0690-98F5-9873926B5508}"/>
              </a:ext>
            </a:extLst>
          </p:cNvPr>
          <p:cNvSpPr>
            <a:spLocks noGrp="1"/>
          </p:cNvSpPr>
          <p:nvPr>
            <p:ph type="title"/>
          </p:nvPr>
        </p:nvSpPr>
        <p:spPr/>
        <p:txBody>
          <a:bodyPr/>
          <a:lstStyle/>
          <a:p>
            <a:r>
              <a:rPr lang="en-GB" dirty="0"/>
              <a:t>Document by Concept Representation From SVD</a:t>
            </a:r>
            <a:endParaRPr lang="en-IN" dirty="0"/>
          </a:p>
        </p:txBody>
      </p:sp>
      <p:sp>
        <p:nvSpPr>
          <p:cNvPr id="3" name="Content Placeholder 2">
            <a:extLst>
              <a:ext uri="{FF2B5EF4-FFF2-40B4-BE49-F238E27FC236}">
                <a16:creationId xmlns:a16="http://schemas.microsoft.com/office/drawing/2014/main" id="{B0C3B5EB-8BC0-D299-00C4-864A09A59B41}"/>
              </a:ext>
            </a:extLst>
          </p:cNvPr>
          <p:cNvSpPr>
            <a:spLocks noGrp="1"/>
          </p:cNvSpPr>
          <p:nvPr>
            <p:ph idx="1"/>
          </p:nvPr>
        </p:nvSpPr>
        <p:spPr>
          <a:xfrm>
            <a:off x="677334" y="1858297"/>
            <a:ext cx="8596668" cy="4183065"/>
          </a:xfrm>
        </p:spPr>
        <p:txBody>
          <a:bodyPr/>
          <a:lstStyle/>
          <a:p>
            <a:pPr marL="0" indent="0">
              <a:buNone/>
            </a:pPr>
            <a:r>
              <a:rPr lang="en-US" dirty="0"/>
              <a:t>SVD applying to the Term by Document gives three matrices U, Σ and V(Concept by Document Matrix) which varies depending on the ‘</a:t>
            </a:r>
            <a:r>
              <a:rPr lang="en-US" dirty="0" err="1"/>
              <a:t>n_components</a:t>
            </a:r>
            <a:r>
              <a:rPr lang="en-US" dirty="0"/>
              <a:t>’ parameter in the SVD class. Concept by Document Matrix is then transposed making it Document by Concept Matrix which is used for Classification.</a:t>
            </a:r>
          </a:p>
          <a:p>
            <a:endParaRPr lang="en-IN" dirty="0"/>
          </a:p>
        </p:txBody>
      </p:sp>
      <p:pic>
        <p:nvPicPr>
          <p:cNvPr id="8" name="Picture 7">
            <a:extLst>
              <a:ext uri="{FF2B5EF4-FFF2-40B4-BE49-F238E27FC236}">
                <a16:creationId xmlns:a16="http://schemas.microsoft.com/office/drawing/2014/main" id="{752BA06E-A656-9CB4-ECD9-2A603ECDECC3}"/>
              </a:ext>
            </a:extLst>
          </p:cNvPr>
          <p:cNvPicPr>
            <a:picLocks noChangeAspect="1"/>
          </p:cNvPicPr>
          <p:nvPr/>
        </p:nvPicPr>
        <p:blipFill>
          <a:blip r:embed="rId2">
            <a:extLst>
              <a:ext uri="{28A0092B-C50C-407E-A947-70E740481C1C}">
                <a14:useLocalDpi xmlns:a14="http://schemas.microsoft.com/office/drawing/2010/main" val="0"/>
              </a:ext>
            </a:extLst>
          </a:blip>
          <a:srcRect l="4437" t="21341" r="1379" b="23146"/>
          <a:stretch>
            <a:fillRect/>
          </a:stretch>
        </p:blipFill>
        <p:spPr bwMode="auto">
          <a:xfrm>
            <a:off x="806245" y="3380917"/>
            <a:ext cx="9802762" cy="3059676"/>
          </a:xfrm>
          <a:prstGeom prst="rect">
            <a:avLst/>
          </a:prstGeom>
          <a:noFill/>
          <a:ln>
            <a:noFill/>
          </a:ln>
        </p:spPr>
      </p:pic>
    </p:spTree>
    <p:extLst>
      <p:ext uri="{BB962C8B-B14F-4D97-AF65-F5344CB8AC3E}">
        <p14:creationId xmlns:p14="http://schemas.microsoft.com/office/powerpoint/2010/main" val="3921510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E9719-2369-1E63-266E-4567B5037754}"/>
              </a:ext>
            </a:extLst>
          </p:cNvPr>
          <p:cNvSpPr>
            <a:spLocks noGrp="1"/>
          </p:cNvSpPr>
          <p:nvPr>
            <p:ph type="title"/>
          </p:nvPr>
        </p:nvSpPr>
        <p:spPr/>
        <p:txBody>
          <a:bodyPr>
            <a:normAutofit/>
          </a:bodyPr>
          <a:lstStyle/>
          <a:p>
            <a:r>
              <a:rPr lang="en-IN" sz="2800" dirty="0"/>
              <a:t>Document by Term Representation From Word Embedding</a:t>
            </a:r>
          </a:p>
        </p:txBody>
      </p:sp>
      <p:sp>
        <p:nvSpPr>
          <p:cNvPr id="3" name="Content Placeholder 2">
            <a:extLst>
              <a:ext uri="{FF2B5EF4-FFF2-40B4-BE49-F238E27FC236}">
                <a16:creationId xmlns:a16="http://schemas.microsoft.com/office/drawing/2014/main" id="{0BD66ED2-819B-47E6-44FA-8D0A7EEF864D}"/>
              </a:ext>
            </a:extLst>
          </p:cNvPr>
          <p:cNvSpPr>
            <a:spLocks noGrp="1"/>
          </p:cNvSpPr>
          <p:nvPr>
            <p:ph idx="1"/>
          </p:nvPr>
        </p:nvSpPr>
        <p:spPr>
          <a:xfrm>
            <a:off x="677334" y="1632155"/>
            <a:ext cx="8596668" cy="4409207"/>
          </a:xfrm>
        </p:spPr>
        <p:txBody>
          <a:bodyPr/>
          <a:lstStyle/>
          <a:p>
            <a:pPr marL="0" indent="0">
              <a:buNone/>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Utilizing a pre-trained word-to-vector model, we generate document vectors that represent the semantic meaning of each document. These document vectors are organized into a document-by-term matrix, similar to the one obtained from the SVD approach, with dimensions 1756 (number of documents) x 300 </a:t>
            </a:r>
            <a:endParaRPr lang="en-IN" dirty="0"/>
          </a:p>
        </p:txBody>
      </p:sp>
      <p:pic>
        <p:nvPicPr>
          <p:cNvPr id="4" name="Picture 3">
            <a:extLst>
              <a:ext uri="{FF2B5EF4-FFF2-40B4-BE49-F238E27FC236}">
                <a16:creationId xmlns:a16="http://schemas.microsoft.com/office/drawing/2014/main" id="{6ACECEDC-6DAD-DEF8-B3B8-1991AE2320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952955"/>
            <a:ext cx="9652307" cy="2616868"/>
          </a:xfrm>
          <a:prstGeom prst="rect">
            <a:avLst/>
          </a:prstGeom>
          <a:noFill/>
          <a:ln>
            <a:noFill/>
          </a:ln>
        </p:spPr>
      </p:pic>
    </p:spTree>
    <p:extLst>
      <p:ext uri="{BB962C8B-B14F-4D97-AF65-F5344CB8AC3E}">
        <p14:creationId xmlns:p14="http://schemas.microsoft.com/office/powerpoint/2010/main" val="507320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7AA8-7600-D4FB-18CD-7FE89800770D}"/>
              </a:ext>
            </a:extLst>
          </p:cNvPr>
          <p:cNvSpPr>
            <a:spLocks noGrp="1"/>
          </p:cNvSpPr>
          <p:nvPr>
            <p:ph type="title"/>
          </p:nvPr>
        </p:nvSpPr>
        <p:spPr/>
        <p:txBody>
          <a:bodyPr/>
          <a:lstStyle/>
          <a:p>
            <a:r>
              <a:rPr lang="en-IN" sz="3600" dirty="0"/>
              <a:t>Document by Term Representation after Concatenation</a:t>
            </a:r>
            <a:endParaRPr lang="en-IN" dirty="0"/>
          </a:p>
        </p:txBody>
      </p:sp>
      <p:sp>
        <p:nvSpPr>
          <p:cNvPr id="3" name="Content Placeholder 2">
            <a:extLst>
              <a:ext uri="{FF2B5EF4-FFF2-40B4-BE49-F238E27FC236}">
                <a16:creationId xmlns:a16="http://schemas.microsoft.com/office/drawing/2014/main" id="{062893E2-12B5-0686-B276-F686B3D51465}"/>
              </a:ext>
            </a:extLst>
          </p:cNvPr>
          <p:cNvSpPr>
            <a:spLocks noGrp="1"/>
          </p:cNvSpPr>
          <p:nvPr>
            <p:ph idx="1"/>
          </p:nvPr>
        </p:nvSpPr>
        <p:spPr>
          <a:xfrm>
            <a:off x="677334" y="1779639"/>
            <a:ext cx="9459724" cy="4261723"/>
          </a:xfrm>
        </p:spPr>
        <p:txBody>
          <a:bodyPr/>
          <a:lstStyle/>
          <a:p>
            <a:pPr marL="0" indent="0">
              <a:buNone/>
            </a:pPr>
            <a:r>
              <a:rPr lang="en-IN" sz="1800" b="0" i="0" kern="100" dirty="0">
                <a:effectLst/>
                <a:latin typeface="Calibri" panose="020F0502020204030204" pitchFamily="34" charset="0"/>
                <a:ea typeface="Times New Roman" panose="02020603050405020304" pitchFamily="18" charset="0"/>
                <a:cs typeface="Times New Roman" panose="02020603050405020304" pitchFamily="18" charset="0"/>
              </a:rPr>
              <a:t>The combined document-by-term matrix is a novel representation that emerges from the fusion of two distinct approaches: Latent Semantic Indexing (LSI) and word embeddings. This matrix captures both the underlying semantic structure of the document collection through LSI and the semantic meaning of individual documents through word embeddings. By combining these two sources of information, it offers a more comprehensive and enriched representation for each document.</a:t>
            </a:r>
            <a:endParaRPr lang="en-IN" sz="1800" b="1" i="1"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820C19D3-3AC7-6CC0-78C9-0AA634CBC8F3}"/>
              </a:ext>
            </a:extLst>
          </p:cNvPr>
          <p:cNvPicPr>
            <a:picLocks noChangeAspect="1"/>
          </p:cNvPicPr>
          <p:nvPr/>
        </p:nvPicPr>
        <p:blipFill>
          <a:blip r:embed="rId2">
            <a:extLst>
              <a:ext uri="{28A0092B-C50C-407E-A947-70E740481C1C}">
                <a14:useLocalDpi xmlns:a14="http://schemas.microsoft.com/office/drawing/2010/main" val="0"/>
              </a:ext>
            </a:extLst>
          </a:blip>
          <a:srcRect l="6406" t="18822" r="1151" b="23322"/>
          <a:stretch>
            <a:fillRect/>
          </a:stretch>
        </p:blipFill>
        <p:spPr bwMode="auto">
          <a:xfrm>
            <a:off x="677335" y="3429000"/>
            <a:ext cx="10265968" cy="2612362"/>
          </a:xfrm>
          <a:prstGeom prst="rect">
            <a:avLst/>
          </a:prstGeom>
          <a:noFill/>
          <a:ln>
            <a:noFill/>
          </a:ln>
        </p:spPr>
      </p:pic>
    </p:spTree>
    <p:extLst>
      <p:ext uri="{BB962C8B-B14F-4D97-AF65-F5344CB8AC3E}">
        <p14:creationId xmlns:p14="http://schemas.microsoft.com/office/powerpoint/2010/main" val="2109795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E39-4A33-92E2-B870-421BB489EF8B}"/>
              </a:ext>
            </a:extLst>
          </p:cNvPr>
          <p:cNvSpPr>
            <a:spLocks noGrp="1"/>
          </p:cNvSpPr>
          <p:nvPr>
            <p:ph type="title"/>
          </p:nvPr>
        </p:nvSpPr>
        <p:spPr/>
        <p:txBody>
          <a:bodyPr/>
          <a:lstStyle/>
          <a:p>
            <a:r>
              <a:rPr lang="en-GB" dirty="0"/>
              <a:t>Parameter Tuning</a:t>
            </a:r>
            <a:endParaRPr lang="en-IN" dirty="0"/>
          </a:p>
        </p:txBody>
      </p:sp>
      <p:sp>
        <p:nvSpPr>
          <p:cNvPr id="3" name="Content Placeholder 2">
            <a:extLst>
              <a:ext uri="{FF2B5EF4-FFF2-40B4-BE49-F238E27FC236}">
                <a16:creationId xmlns:a16="http://schemas.microsoft.com/office/drawing/2014/main" id="{667D2981-D019-32F0-83C3-0B2CB56F6908}"/>
              </a:ext>
            </a:extLst>
          </p:cNvPr>
          <p:cNvSpPr>
            <a:spLocks noGrp="1"/>
          </p:cNvSpPr>
          <p:nvPr>
            <p:ph idx="1"/>
          </p:nvPr>
        </p:nvSpPr>
        <p:spPr/>
        <p:txBody>
          <a:bodyPr>
            <a:normAutofit/>
          </a:bodyPr>
          <a:lstStyle/>
          <a:p>
            <a:pPr marL="0" indent="0">
              <a:buNone/>
            </a:pPr>
            <a:r>
              <a:rPr lang="en-US" dirty="0"/>
              <a:t>  </a:t>
            </a:r>
            <a:endParaRPr lang="en-IN" dirty="0"/>
          </a:p>
        </p:txBody>
      </p:sp>
      <p:sp>
        <p:nvSpPr>
          <p:cNvPr id="4" name="Google Shape;180;p26">
            <a:extLst>
              <a:ext uri="{FF2B5EF4-FFF2-40B4-BE49-F238E27FC236}">
                <a16:creationId xmlns:a16="http://schemas.microsoft.com/office/drawing/2014/main" id="{128B7B1F-5C52-757E-76D8-C391791AA2CA}"/>
              </a:ext>
            </a:extLst>
          </p:cNvPr>
          <p:cNvSpPr txBox="1">
            <a:spLocks/>
          </p:cNvSpPr>
          <p:nvPr/>
        </p:nvSpPr>
        <p:spPr>
          <a:xfrm>
            <a:off x="958656" y="1376412"/>
            <a:ext cx="7688700" cy="3394674"/>
          </a:xfrm>
          <a:prstGeom prst="rect">
            <a:avLst/>
          </a:prstGeom>
        </p:spPr>
        <p:txBody>
          <a:bodyPr spcFirstLastPara="1" vert="horz" wrap="square" lIns="91425" tIns="91425" rIns="91425" bIns="91425" rtlCol="0" anchor="t" anchorCtr="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146050" indent="0">
              <a:spcBef>
                <a:spcPts val="0"/>
              </a:spcBef>
              <a:buSzPts val="1300"/>
              <a:buFont typeface="Wingdings 3" charset="2"/>
              <a:buNone/>
            </a:pPr>
            <a:endParaRPr lang="en-US" dirty="0"/>
          </a:p>
          <a:p>
            <a:pPr marL="457200" indent="-311150">
              <a:spcBef>
                <a:spcPts val="0"/>
              </a:spcBef>
              <a:buSzPts val="1300"/>
              <a:buFont typeface="Wingdings 3" charset="2"/>
              <a:buChar char="●"/>
            </a:pPr>
            <a:r>
              <a:rPr lang="en-US" dirty="0"/>
              <a:t>Optimize the  models by tuning the parameters such as the number of   dimensions or concepts of Document by Concept Matrix before using SVM Classifier.</a:t>
            </a:r>
          </a:p>
          <a:p>
            <a:pPr marL="457200" indent="-311150">
              <a:spcBef>
                <a:spcPts val="0"/>
              </a:spcBef>
              <a:buSzPts val="1300"/>
              <a:buFont typeface="Wingdings 3" charset="2"/>
              <a:buChar char="●"/>
            </a:pPr>
            <a:r>
              <a:rPr lang="en-US" dirty="0"/>
              <a:t>We split this Document by Concept/term Matrix into the training and test set. 20% of it is kept as the test set and remaining 80% used for training the model of SVM classifier.</a:t>
            </a:r>
          </a:p>
          <a:p>
            <a:pPr marL="457200" indent="-311150">
              <a:spcBef>
                <a:spcPts val="0"/>
              </a:spcBef>
              <a:buSzPts val="1300"/>
              <a:buFont typeface="Wingdings 3" charset="2"/>
              <a:buChar char="●"/>
            </a:pPr>
            <a:r>
              <a:rPr lang="en-US" dirty="0"/>
              <a:t>The kernel used here is ‘</a:t>
            </a:r>
            <a:r>
              <a:rPr lang="en-US" dirty="0" err="1"/>
              <a:t>rbf</a:t>
            </a:r>
            <a:r>
              <a:rPr lang="en-US" dirty="0"/>
              <a:t>’ kernel which stands for Radial Basis Function.</a:t>
            </a:r>
          </a:p>
          <a:p>
            <a:pPr marL="457200" indent="-311150">
              <a:spcBef>
                <a:spcPts val="0"/>
              </a:spcBef>
              <a:buSzPts val="1300"/>
              <a:buFont typeface="Wingdings 3" charset="2"/>
              <a:buChar char="●"/>
            </a:pPr>
            <a:r>
              <a:rPr lang="en-US" dirty="0"/>
              <a:t>We tune gamma and C parameters of SVM to get more optimal results.</a:t>
            </a:r>
          </a:p>
          <a:p>
            <a:pPr marL="457200" indent="-311150">
              <a:spcBef>
                <a:spcPts val="0"/>
              </a:spcBef>
              <a:buSzPts val="1300"/>
              <a:buFont typeface="Wingdings 3" charset="2"/>
              <a:buChar char="●"/>
            </a:pPr>
            <a:r>
              <a:rPr lang="en-US" dirty="0"/>
              <a:t>Evaluate its performance on the test set using appropriate evaluation metric such as accuracy. </a:t>
            </a:r>
          </a:p>
          <a:p>
            <a:pPr marL="146050" indent="0">
              <a:spcBef>
                <a:spcPts val="0"/>
              </a:spcBef>
              <a:buSzPts val="1300"/>
              <a:buFont typeface="Wingdings 3" charset="2"/>
              <a:buNone/>
            </a:pPr>
            <a:endParaRPr lang="en-US" dirty="0"/>
          </a:p>
          <a:p>
            <a:pPr marL="146050" indent="0">
              <a:spcBef>
                <a:spcPts val="0"/>
              </a:spcBef>
              <a:buSzPts val="1300"/>
              <a:buFont typeface="Wingdings 3" charset="2"/>
              <a:buNone/>
            </a:pPr>
            <a:r>
              <a:rPr lang="en-US" b="1" dirty="0">
                <a:solidFill>
                  <a:schemeClr val="bg2"/>
                </a:solidFill>
              </a:rPr>
              <a:t>Accuracy</a:t>
            </a:r>
            <a:r>
              <a:rPr lang="en-US" dirty="0"/>
              <a:t> represents the number of correctly classified data instances over the total number of data instances. Higher accuracy values indicate a more successful classification model.</a:t>
            </a:r>
          </a:p>
          <a:p>
            <a:pPr marL="457200" indent="0">
              <a:spcBef>
                <a:spcPts val="1200"/>
              </a:spcBef>
              <a:spcAft>
                <a:spcPts val="1200"/>
              </a:spcAft>
              <a:buFont typeface="Wingdings 3" charset="2"/>
              <a:buNone/>
            </a:pPr>
            <a:endParaRPr lang="en-US" dirty="0"/>
          </a:p>
        </p:txBody>
      </p:sp>
      <p:pic>
        <p:nvPicPr>
          <p:cNvPr id="5" name="Picture 4">
            <a:extLst>
              <a:ext uri="{FF2B5EF4-FFF2-40B4-BE49-F238E27FC236}">
                <a16:creationId xmlns:a16="http://schemas.microsoft.com/office/drawing/2014/main" id="{240FC015-D477-122B-684E-EA320A942C4D}"/>
              </a:ext>
            </a:extLst>
          </p:cNvPr>
          <p:cNvPicPr>
            <a:picLocks noChangeAspect="1"/>
          </p:cNvPicPr>
          <p:nvPr/>
        </p:nvPicPr>
        <p:blipFill>
          <a:blip r:embed="rId2"/>
          <a:stretch>
            <a:fillRect/>
          </a:stretch>
        </p:blipFill>
        <p:spPr>
          <a:xfrm>
            <a:off x="852137" y="4603424"/>
            <a:ext cx="7901738" cy="535200"/>
          </a:xfrm>
          <a:prstGeom prst="rect">
            <a:avLst/>
          </a:prstGeom>
        </p:spPr>
      </p:pic>
    </p:spTree>
    <p:extLst>
      <p:ext uri="{BB962C8B-B14F-4D97-AF65-F5344CB8AC3E}">
        <p14:creationId xmlns:p14="http://schemas.microsoft.com/office/powerpoint/2010/main" val="317930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1000"/>
                                        <p:tgtEl>
                                          <p:spTgt spid="4">
                                            <p:txEl>
                                              <p:pRg st="5" end="5"/>
                                            </p:txEl>
                                          </p:spTgt>
                                        </p:tgtEl>
                                      </p:cBhvr>
                                    </p:animEffect>
                                    <p:anim calcmode="lin" valueType="num">
                                      <p:cBhvr>
                                        <p:cTn id="3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4026-919E-0CDB-5224-FA193E0F2C5D}"/>
              </a:ext>
            </a:extLst>
          </p:cNvPr>
          <p:cNvSpPr>
            <a:spLocks noGrp="1"/>
          </p:cNvSpPr>
          <p:nvPr>
            <p:ph type="title"/>
          </p:nvPr>
        </p:nvSpPr>
        <p:spPr/>
        <p:txBody>
          <a:bodyPr/>
          <a:lstStyle/>
          <a:p>
            <a:r>
              <a:rPr lang="en-GB" sz="3600" dirty="0"/>
              <a:t>CONTENT</a:t>
            </a:r>
            <a:endParaRPr lang="en-IN" dirty="0"/>
          </a:p>
        </p:txBody>
      </p:sp>
      <p:sp>
        <p:nvSpPr>
          <p:cNvPr id="3" name="Content Placeholder 2">
            <a:extLst>
              <a:ext uri="{FF2B5EF4-FFF2-40B4-BE49-F238E27FC236}">
                <a16:creationId xmlns:a16="http://schemas.microsoft.com/office/drawing/2014/main" id="{EB745ABD-623F-C5AC-9A82-A6BD3763FA40}"/>
              </a:ext>
            </a:extLst>
          </p:cNvPr>
          <p:cNvSpPr>
            <a:spLocks noGrp="1"/>
          </p:cNvSpPr>
          <p:nvPr>
            <p:ph idx="1"/>
          </p:nvPr>
        </p:nvSpPr>
        <p:spPr/>
        <p:txBody>
          <a:bodyPr/>
          <a:lstStyle/>
          <a:p>
            <a:pPr marL="457200" lvl="0" indent="-349250" algn="l" rtl="0">
              <a:spcBef>
                <a:spcPts val="0"/>
              </a:spcBef>
              <a:spcAft>
                <a:spcPts val="0"/>
              </a:spcAft>
              <a:buSzPts val="1900"/>
              <a:buChar char="●"/>
            </a:pPr>
            <a:r>
              <a:rPr lang="en-US" sz="1800" dirty="0"/>
              <a:t>Introduction</a:t>
            </a:r>
          </a:p>
          <a:p>
            <a:pPr marL="457200" lvl="0" indent="-349250" algn="l" rtl="0">
              <a:spcBef>
                <a:spcPts val="0"/>
              </a:spcBef>
              <a:spcAft>
                <a:spcPts val="0"/>
              </a:spcAft>
              <a:buSzPts val="1900"/>
              <a:buChar char="●"/>
            </a:pPr>
            <a:r>
              <a:rPr lang="en-US" sz="1800" dirty="0"/>
              <a:t>Proposed Methodology</a:t>
            </a:r>
          </a:p>
          <a:p>
            <a:pPr marL="457200" lvl="0" indent="-349250" algn="l" rtl="0">
              <a:spcBef>
                <a:spcPts val="0"/>
              </a:spcBef>
              <a:spcAft>
                <a:spcPts val="0"/>
              </a:spcAft>
              <a:buSzPts val="1900"/>
              <a:buChar char="●"/>
            </a:pPr>
            <a:r>
              <a:rPr lang="en-US" sz="1800" dirty="0"/>
              <a:t>Experiment</a:t>
            </a:r>
          </a:p>
          <a:p>
            <a:pPr marL="457200" lvl="0" indent="-349250" algn="l" rtl="0">
              <a:spcBef>
                <a:spcPts val="0"/>
              </a:spcBef>
              <a:spcAft>
                <a:spcPts val="0"/>
              </a:spcAft>
              <a:buSzPts val="1900"/>
              <a:buChar char="●"/>
            </a:pPr>
            <a:r>
              <a:rPr lang="en-US" sz="1800" dirty="0"/>
              <a:t>Evaluation And Result</a:t>
            </a:r>
          </a:p>
          <a:p>
            <a:pPr marL="457200" lvl="0" indent="-349250" algn="l" rtl="0">
              <a:spcBef>
                <a:spcPts val="0"/>
              </a:spcBef>
              <a:spcAft>
                <a:spcPts val="0"/>
              </a:spcAft>
              <a:buSzPts val="1900"/>
              <a:buChar char="●"/>
            </a:pPr>
            <a:r>
              <a:rPr lang="en-US" sz="1800" dirty="0"/>
              <a:t>Conclusion</a:t>
            </a:r>
          </a:p>
          <a:p>
            <a:pPr marL="457200" lvl="0" indent="-349250" algn="l" rtl="0">
              <a:spcBef>
                <a:spcPts val="0"/>
              </a:spcBef>
              <a:spcAft>
                <a:spcPts val="0"/>
              </a:spcAft>
              <a:buSzPts val="1900"/>
              <a:buChar char="●"/>
            </a:pPr>
            <a:r>
              <a:rPr lang="en-US" sz="1800" dirty="0"/>
              <a:t>Future Work</a:t>
            </a:r>
          </a:p>
          <a:p>
            <a:endParaRPr lang="en-IN" dirty="0"/>
          </a:p>
        </p:txBody>
      </p:sp>
    </p:spTree>
    <p:extLst>
      <p:ext uri="{BB962C8B-B14F-4D97-AF65-F5344CB8AC3E}">
        <p14:creationId xmlns:p14="http://schemas.microsoft.com/office/powerpoint/2010/main" val="4041681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D6B7-5743-C119-006E-1E0C23B9C480}"/>
              </a:ext>
            </a:extLst>
          </p:cNvPr>
          <p:cNvSpPr>
            <a:spLocks noGrp="1"/>
          </p:cNvSpPr>
          <p:nvPr>
            <p:ph type="title"/>
          </p:nvPr>
        </p:nvSpPr>
        <p:spPr/>
        <p:txBody>
          <a:bodyPr/>
          <a:lstStyle/>
          <a:p>
            <a:r>
              <a:rPr lang="en-GB" dirty="0"/>
              <a:t>Tuning gamma and C parameters </a:t>
            </a:r>
            <a:endParaRPr lang="en-IN" dirty="0"/>
          </a:p>
        </p:txBody>
      </p:sp>
      <p:sp>
        <p:nvSpPr>
          <p:cNvPr id="3" name="Content Placeholder 2">
            <a:extLst>
              <a:ext uri="{FF2B5EF4-FFF2-40B4-BE49-F238E27FC236}">
                <a16:creationId xmlns:a16="http://schemas.microsoft.com/office/drawing/2014/main" id="{306A4F4E-385A-92A8-7FF1-D421E347EC99}"/>
              </a:ext>
            </a:extLst>
          </p:cNvPr>
          <p:cNvSpPr>
            <a:spLocks noGrp="1"/>
          </p:cNvSpPr>
          <p:nvPr>
            <p:ph idx="1"/>
          </p:nvPr>
        </p:nvSpPr>
        <p:spPr>
          <a:xfrm>
            <a:off x="677334" y="1751799"/>
            <a:ext cx="8596668" cy="4289564"/>
          </a:xfrm>
        </p:spPr>
        <p:txBody>
          <a:bodyPr>
            <a:normAutofit/>
          </a:bodyPr>
          <a:lstStyle/>
          <a:p>
            <a:pPr marL="0" lvl="0" indent="0" algn="l" rtl="0">
              <a:spcBef>
                <a:spcPts val="0"/>
              </a:spcBef>
              <a:spcAft>
                <a:spcPts val="0"/>
              </a:spcAft>
              <a:buNone/>
            </a:pPr>
            <a:r>
              <a:rPr lang="en-US" dirty="0"/>
              <a:t>Gamma Parameter</a:t>
            </a:r>
          </a:p>
          <a:p>
            <a:pPr marL="457200" lvl="0" indent="-311150" algn="l" rtl="0">
              <a:spcBef>
                <a:spcPts val="1200"/>
              </a:spcBef>
              <a:spcAft>
                <a:spcPts val="0"/>
              </a:spcAft>
              <a:buSzPts val="1300"/>
              <a:buChar char="●"/>
            </a:pPr>
            <a:r>
              <a:rPr lang="en-US" dirty="0"/>
              <a:t>The gamma parameter controls the influence of each training example. </a:t>
            </a:r>
          </a:p>
          <a:p>
            <a:pPr marL="457200" lvl="0" indent="-311150" algn="l" rtl="0">
              <a:spcBef>
                <a:spcPts val="0"/>
              </a:spcBef>
              <a:spcAft>
                <a:spcPts val="0"/>
              </a:spcAft>
              <a:buSzPts val="1300"/>
              <a:buChar char="●"/>
            </a:pPr>
            <a:r>
              <a:rPr lang="en-US" dirty="0"/>
              <a:t>Lower values of gamma result in a larger influence radius, making the decision boundary smoother. </a:t>
            </a:r>
          </a:p>
          <a:p>
            <a:pPr marL="457200" lvl="0" indent="-311150" algn="l" rtl="0">
              <a:spcBef>
                <a:spcPts val="0"/>
              </a:spcBef>
              <a:spcAft>
                <a:spcPts val="0"/>
              </a:spcAft>
              <a:buSzPts val="1300"/>
              <a:buChar char="●"/>
            </a:pPr>
            <a:r>
              <a:rPr lang="en-US" dirty="0"/>
              <a:t>Higher values of gamma make the influence radius smaller, leading to more complex and intricate decision boundaries. </a:t>
            </a:r>
          </a:p>
          <a:p>
            <a:pPr marL="0" lvl="0" indent="0" algn="l" rtl="0">
              <a:spcBef>
                <a:spcPts val="1200"/>
              </a:spcBef>
              <a:spcAft>
                <a:spcPts val="0"/>
              </a:spcAft>
              <a:buNone/>
            </a:pPr>
            <a:r>
              <a:rPr lang="en-US" dirty="0"/>
              <a:t>C Parameter</a:t>
            </a:r>
          </a:p>
          <a:p>
            <a:pPr marL="457200" lvl="0" indent="-311150" algn="l" rtl="0">
              <a:spcBef>
                <a:spcPts val="1200"/>
              </a:spcBef>
              <a:spcAft>
                <a:spcPts val="0"/>
              </a:spcAft>
              <a:buSzPts val="1300"/>
              <a:buChar char="●"/>
            </a:pPr>
            <a:r>
              <a:rPr lang="en-US" dirty="0"/>
              <a:t>The C parameter is the regularization parameter in SVM that controls the trade-off between achieving a low training error and a low testing error. </a:t>
            </a:r>
          </a:p>
          <a:p>
            <a:pPr marL="457200" lvl="0" indent="-311150" algn="l" rtl="0">
              <a:spcBef>
                <a:spcPts val="0"/>
              </a:spcBef>
              <a:spcAft>
                <a:spcPts val="0"/>
              </a:spcAft>
              <a:buSzPts val="1300"/>
              <a:buChar char="●"/>
            </a:pPr>
            <a:r>
              <a:rPr lang="en-US" dirty="0"/>
              <a:t>A smaller C value makes the decision boundary smoother and allows more margin violations. </a:t>
            </a:r>
          </a:p>
          <a:p>
            <a:pPr marL="457200" lvl="0" indent="-311150" algn="l" rtl="0">
              <a:spcBef>
                <a:spcPts val="0"/>
              </a:spcBef>
              <a:spcAft>
                <a:spcPts val="0"/>
              </a:spcAft>
              <a:buSzPts val="1300"/>
              <a:buChar char="●"/>
            </a:pPr>
            <a:r>
              <a:rPr lang="en-US" dirty="0"/>
              <a:t>A larger C value aims to classify all training examples correctly and may lead to a tighter decision boundary.</a:t>
            </a:r>
          </a:p>
          <a:p>
            <a:pPr marL="0" indent="0">
              <a:buNone/>
            </a:pPr>
            <a:endParaRPr lang="en-IN" dirty="0"/>
          </a:p>
        </p:txBody>
      </p:sp>
    </p:spTree>
    <p:extLst>
      <p:ext uri="{BB962C8B-B14F-4D97-AF65-F5344CB8AC3E}">
        <p14:creationId xmlns:p14="http://schemas.microsoft.com/office/powerpoint/2010/main" val="471911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2EF5-3A75-5464-B097-E1A1D5A0F966}"/>
              </a:ext>
            </a:extLst>
          </p:cNvPr>
          <p:cNvSpPr>
            <a:spLocks noGrp="1"/>
          </p:cNvSpPr>
          <p:nvPr>
            <p:ph type="title"/>
          </p:nvPr>
        </p:nvSpPr>
        <p:spPr>
          <a:xfrm>
            <a:off x="453814" y="386081"/>
            <a:ext cx="8596668" cy="1320800"/>
          </a:xfrm>
        </p:spPr>
        <p:txBody>
          <a:bodyPr vert="horz" lIns="91440" tIns="45720" rIns="91440" bIns="45720" rtlCol="0" anchor="t">
            <a:normAutofit/>
          </a:bodyPr>
          <a:lstStyle/>
          <a:p>
            <a:r>
              <a:rPr lang="en-US" dirty="0"/>
              <a:t>Tuning gamma and C parameters of LSI</a:t>
            </a:r>
          </a:p>
        </p:txBody>
      </p:sp>
      <p:sp>
        <p:nvSpPr>
          <p:cNvPr id="7" name="TextBox 6">
            <a:extLst>
              <a:ext uri="{FF2B5EF4-FFF2-40B4-BE49-F238E27FC236}">
                <a16:creationId xmlns:a16="http://schemas.microsoft.com/office/drawing/2014/main" id="{773D17F0-77FC-68E5-CE96-D57C24A22C8A}"/>
              </a:ext>
            </a:extLst>
          </p:cNvPr>
          <p:cNvSpPr txBox="1"/>
          <p:nvPr/>
        </p:nvSpPr>
        <p:spPr>
          <a:xfrm>
            <a:off x="645431" y="5443442"/>
            <a:ext cx="7908612" cy="731520"/>
          </a:xfrm>
          <a:prstGeom prst="rect">
            <a:avLst/>
          </a:prstGeom>
        </p:spPr>
        <p:txBody>
          <a:bodyPr vert="horz" lIns="91440" tIns="45720" rIns="91440" bIns="45720" rtlCol="0">
            <a:normAutofit/>
          </a:bodyPr>
          <a:lstStyle/>
          <a:p>
            <a:pPr marL="0" lvl="0" indent="0">
              <a:spcBef>
                <a:spcPts val="1000"/>
              </a:spcBef>
              <a:buClr>
                <a:schemeClr val="accent1"/>
              </a:buClr>
              <a:buSzPct val="80000"/>
            </a:pPr>
            <a:r>
              <a:rPr lang="en-US" sz="2000" dirty="0">
                <a:solidFill>
                  <a:schemeClr val="tx1">
                    <a:lumMod val="75000"/>
                    <a:lumOff val="25000"/>
                  </a:schemeClr>
                </a:solidFill>
              </a:rPr>
              <a:t>We got the highest Accuracy of  64.5 % for gamma=0.001 and C=10.</a:t>
            </a:r>
          </a:p>
        </p:txBody>
      </p:sp>
      <p:sp>
        <p:nvSpPr>
          <p:cNvPr id="5" name="Rectangle 1">
            <a:extLst>
              <a:ext uri="{FF2B5EF4-FFF2-40B4-BE49-F238E27FC236}">
                <a16:creationId xmlns:a16="http://schemas.microsoft.com/office/drawing/2014/main" id="{E81D9DFF-C790-0550-2EA9-976A1A4104E5}"/>
              </a:ext>
            </a:extLst>
          </p:cNvPr>
          <p:cNvSpPr>
            <a:spLocks noChangeArrowheads="1"/>
          </p:cNvSpPr>
          <p:nvPr/>
        </p:nvSpPr>
        <p:spPr bwMode="auto">
          <a:xfrm>
            <a:off x="-4996035" y="-203200"/>
            <a:ext cx="2265367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7FD139FB-93CA-8F8C-6C6D-356AD034F4B0}"/>
              </a:ext>
            </a:extLst>
          </p:cNvPr>
          <p:cNvGraphicFramePr>
            <a:graphicFrameLocks noGrp="1"/>
          </p:cNvGraphicFramePr>
          <p:nvPr>
            <p:ph idx="1"/>
            <p:extLst>
              <p:ext uri="{D42A27DB-BD31-4B8C-83A1-F6EECF244321}">
                <p14:modId xmlns:p14="http://schemas.microsoft.com/office/powerpoint/2010/main" val="2187439453"/>
              </p:ext>
            </p:extLst>
          </p:nvPr>
        </p:nvGraphicFramePr>
        <p:xfrm>
          <a:off x="1447394" y="1582265"/>
          <a:ext cx="6304686" cy="3396513"/>
        </p:xfrm>
        <a:graphic>
          <a:graphicData uri="http://schemas.openxmlformats.org/drawingml/2006/table">
            <a:tbl>
              <a:tblPr firstRow="1" firstCol="1" bandRow="1">
                <a:tableStyleId>{5C22544A-7EE6-4342-B048-85BDC9FD1C3A}</a:tableStyleId>
              </a:tblPr>
              <a:tblGrid>
                <a:gridCol w="1991902">
                  <a:extLst>
                    <a:ext uri="{9D8B030D-6E8A-4147-A177-3AD203B41FA5}">
                      <a16:colId xmlns:a16="http://schemas.microsoft.com/office/drawing/2014/main" val="2809032300"/>
                    </a:ext>
                  </a:extLst>
                </a:gridCol>
                <a:gridCol w="1356777">
                  <a:extLst>
                    <a:ext uri="{9D8B030D-6E8A-4147-A177-3AD203B41FA5}">
                      <a16:colId xmlns:a16="http://schemas.microsoft.com/office/drawing/2014/main" val="3820211609"/>
                    </a:ext>
                  </a:extLst>
                </a:gridCol>
                <a:gridCol w="2956007">
                  <a:extLst>
                    <a:ext uri="{9D8B030D-6E8A-4147-A177-3AD203B41FA5}">
                      <a16:colId xmlns:a16="http://schemas.microsoft.com/office/drawing/2014/main" val="2640250411"/>
                    </a:ext>
                  </a:extLst>
                </a:gridCol>
              </a:tblGrid>
              <a:tr h="326466">
                <a:tc>
                  <a:txBody>
                    <a:bodyPr/>
                    <a:lstStyle/>
                    <a:p>
                      <a:pPr marL="3175">
                        <a:lnSpc>
                          <a:spcPct val="107000"/>
                        </a:lnSpc>
                        <a:spcAft>
                          <a:spcPts val="800"/>
                        </a:spcAft>
                      </a:pPr>
                      <a:r>
                        <a:rPr lang="en-IN" sz="1500" kern="100">
                          <a:effectLst/>
                        </a:rPr>
                        <a:t>gamma </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tc>
                  <a:txBody>
                    <a:bodyPr/>
                    <a:lstStyle/>
                    <a:p>
                      <a:pPr marL="3175">
                        <a:lnSpc>
                          <a:spcPct val="107000"/>
                        </a:lnSpc>
                        <a:spcAft>
                          <a:spcPts val="800"/>
                        </a:spcAft>
                      </a:pPr>
                      <a:r>
                        <a:rPr lang="en-IN" sz="1500" kern="100">
                          <a:effectLst/>
                        </a:rPr>
                        <a:t>C </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tc>
                  <a:txBody>
                    <a:bodyPr/>
                    <a:lstStyle/>
                    <a:p>
                      <a:pPr>
                        <a:lnSpc>
                          <a:spcPct val="107000"/>
                        </a:lnSpc>
                        <a:spcAft>
                          <a:spcPts val="800"/>
                        </a:spcAft>
                      </a:pPr>
                      <a:r>
                        <a:rPr lang="en-IN" sz="1500" kern="100">
                          <a:effectLst/>
                        </a:rPr>
                        <a:t>Accuracy (%) </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extLst>
                  <a:ext uri="{0D108BD9-81ED-4DB2-BD59-A6C34878D82A}">
                    <a16:rowId xmlns:a16="http://schemas.microsoft.com/office/drawing/2014/main" val="1298856002"/>
                  </a:ext>
                </a:extLst>
              </a:tr>
              <a:tr h="349826">
                <a:tc>
                  <a:txBody>
                    <a:bodyPr/>
                    <a:lstStyle/>
                    <a:p>
                      <a:pPr marL="3175">
                        <a:lnSpc>
                          <a:spcPct val="107000"/>
                        </a:lnSpc>
                        <a:spcAft>
                          <a:spcPts val="800"/>
                        </a:spcAft>
                      </a:pPr>
                      <a:r>
                        <a:rPr lang="en-IN" sz="1500" kern="100">
                          <a:effectLst/>
                        </a:rPr>
                        <a:t>0.001 </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tc>
                  <a:txBody>
                    <a:bodyPr/>
                    <a:lstStyle/>
                    <a:p>
                      <a:pPr marL="3175">
                        <a:lnSpc>
                          <a:spcPct val="107000"/>
                        </a:lnSpc>
                        <a:spcAft>
                          <a:spcPts val="800"/>
                        </a:spcAft>
                      </a:pPr>
                      <a:r>
                        <a:rPr lang="en-IN" sz="1500" kern="100">
                          <a:effectLst/>
                        </a:rPr>
                        <a:t>1 </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tc>
                  <a:txBody>
                    <a:bodyPr/>
                    <a:lstStyle/>
                    <a:p>
                      <a:pPr>
                        <a:lnSpc>
                          <a:spcPct val="107000"/>
                        </a:lnSpc>
                        <a:spcAft>
                          <a:spcPts val="800"/>
                        </a:spcAft>
                      </a:pPr>
                      <a:r>
                        <a:rPr lang="en-IN" sz="1700" kern="100">
                          <a:effectLst/>
                        </a:rPr>
                        <a:t>45</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extLst>
                  <a:ext uri="{0D108BD9-81ED-4DB2-BD59-A6C34878D82A}">
                    <a16:rowId xmlns:a16="http://schemas.microsoft.com/office/drawing/2014/main" val="2977889567"/>
                  </a:ext>
                </a:extLst>
              </a:tr>
              <a:tr h="349826">
                <a:tc>
                  <a:txBody>
                    <a:bodyPr/>
                    <a:lstStyle/>
                    <a:p>
                      <a:pPr marL="3175">
                        <a:lnSpc>
                          <a:spcPct val="107000"/>
                        </a:lnSpc>
                        <a:spcAft>
                          <a:spcPts val="800"/>
                        </a:spcAft>
                      </a:pPr>
                      <a:r>
                        <a:rPr lang="en-IN" sz="1500" kern="100">
                          <a:effectLst/>
                        </a:rPr>
                        <a:t>0.002 </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tc>
                  <a:txBody>
                    <a:bodyPr/>
                    <a:lstStyle/>
                    <a:p>
                      <a:pPr marL="3175">
                        <a:lnSpc>
                          <a:spcPct val="107000"/>
                        </a:lnSpc>
                        <a:spcAft>
                          <a:spcPts val="800"/>
                        </a:spcAft>
                      </a:pPr>
                      <a:r>
                        <a:rPr lang="en-IN" sz="1500" kern="100" dirty="0">
                          <a:effectLst/>
                        </a:rPr>
                        <a:t>1 </a:t>
                      </a:r>
                      <a:endParaRPr lang="en-IN" sz="17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tc>
                  <a:txBody>
                    <a:bodyPr/>
                    <a:lstStyle/>
                    <a:p>
                      <a:pPr>
                        <a:lnSpc>
                          <a:spcPct val="107000"/>
                        </a:lnSpc>
                        <a:spcAft>
                          <a:spcPts val="800"/>
                        </a:spcAft>
                      </a:pPr>
                      <a:r>
                        <a:rPr lang="en-IN" sz="1700" kern="100">
                          <a:effectLst/>
                        </a:rPr>
                        <a:t>53</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extLst>
                  <a:ext uri="{0D108BD9-81ED-4DB2-BD59-A6C34878D82A}">
                    <a16:rowId xmlns:a16="http://schemas.microsoft.com/office/drawing/2014/main" val="4175095000"/>
                  </a:ext>
                </a:extLst>
              </a:tr>
              <a:tr h="349826">
                <a:tc>
                  <a:txBody>
                    <a:bodyPr/>
                    <a:lstStyle/>
                    <a:p>
                      <a:pPr marL="3175">
                        <a:lnSpc>
                          <a:spcPct val="107000"/>
                        </a:lnSpc>
                        <a:spcAft>
                          <a:spcPts val="800"/>
                        </a:spcAft>
                      </a:pPr>
                      <a:r>
                        <a:rPr lang="en-IN" sz="1500" kern="100">
                          <a:effectLst/>
                        </a:rPr>
                        <a:t>0.003 </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tc>
                  <a:txBody>
                    <a:bodyPr/>
                    <a:lstStyle/>
                    <a:p>
                      <a:pPr marL="3175">
                        <a:lnSpc>
                          <a:spcPct val="107000"/>
                        </a:lnSpc>
                        <a:spcAft>
                          <a:spcPts val="800"/>
                        </a:spcAft>
                      </a:pPr>
                      <a:r>
                        <a:rPr lang="en-IN" sz="1500" kern="100">
                          <a:effectLst/>
                        </a:rPr>
                        <a:t>1 </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tc>
                  <a:txBody>
                    <a:bodyPr/>
                    <a:lstStyle/>
                    <a:p>
                      <a:pPr>
                        <a:lnSpc>
                          <a:spcPct val="107000"/>
                        </a:lnSpc>
                        <a:spcAft>
                          <a:spcPts val="800"/>
                        </a:spcAft>
                      </a:pPr>
                      <a:r>
                        <a:rPr lang="en-IN" sz="1700" kern="100">
                          <a:effectLst/>
                        </a:rPr>
                        <a:t>57</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extLst>
                  <a:ext uri="{0D108BD9-81ED-4DB2-BD59-A6C34878D82A}">
                    <a16:rowId xmlns:a16="http://schemas.microsoft.com/office/drawing/2014/main" val="1655930687"/>
                  </a:ext>
                </a:extLst>
              </a:tr>
              <a:tr h="349826">
                <a:tc>
                  <a:txBody>
                    <a:bodyPr/>
                    <a:lstStyle/>
                    <a:p>
                      <a:pPr marL="3175">
                        <a:lnSpc>
                          <a:spcPct val="107000"/>
                        </a:lnSpc>
                        <a:spcAft>
                          <a:spcPts val="800"/>
                        </a:spcAft>
                      </a:pPr>
                      <a:r>
                        <a:rPr lang="en-IN" sz="1500" kern="100">
                          <a:effectLst/>
                        </a:rPr>
                        <a:t>0.001 </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tc>
                  <a:txBody>
                    <a:bodyPr/>
                    <a:lstStyle/>
                    <a:p>
                      <a:pPr marL="3175">
                        <a:lnSpc>
                          <a:spcPct val="107000"/>
                        </a:lnSpc>
                        <a:spcAft>
                          <a:spcPts val="800"/>
                        </a:spcAft>
                      </a:pPr>
                      <a:r>
                        <a:rPr lang="en-IN" sz="1500" kern="100">
                          <a:effectLst/>
                        </a:rPr>
                        <a:t>10 </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tc>
                  <a:txBody>
                    <a:bodyPr/>
                    <a:lstStyle/>
                    <a:p>
                      <a:pPr>
                        <a:lnSpc>
                          <a:spcPct val="107000"/>
                        </a:lnSpc>
                        <a:spcAft>
                          <a:spcPts val="800"/>
                        </a:spcAft>
                      </a:pPr>
                      <a:r>
                        <a:rPr lang="en-IN" sz="1700" kern="100" dirty="0">
                          <a:effectLst/>
                        </a:rPr>
                        <a:t>64.5</a:t>
                      </a:r>
                      <a:endParaRPr lang="en-IN" sz="17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extLst>
                  <a:ext uri="{0D108BD9-81ED-4DB2-BD59-A6C34878D82A}">
                    <a16:rowId xmlns:a16="http://schemas.microsoft.com/office/drawing/2014/main" val="1962961310"/>
                  </a:ext>
                </a:extLst>
              </a:tr>
              <a:tr h="0">
                <a:tc>
                  <a:txBody>
                    <a:bodyPr/>
                    <a:lstStyle/>
                    <a:p>
                      <a:pPr marL="3175">
                        <a:lnSpc>
                          <a:spcPct val="107000"/>
                        </a:lnSpc>
                        <a:spcAft>
                          <a:spcPts val="800"/>
                        </a:spcAft>
                      </a:pPr>
                      <a:r>
                        <a:rPr lang="en-IN" sz="1500" kern="100">
                          <a:effectLst/>
                        </a:rPr>
                        <a:t>0.002 </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tc>
                  <a:txBody>
                    <a:bodyPr/>
                    <a:lstStyle/>
                    <a:p>
                      <a:pPr marL="3175">
                        <a:lnSpc>
                          <a:spcPct val="107000"/>
                        </a:lnSpc>
                        <a:spcAft>
                          <a:spcPts val="800"/>
                        </a:spcAft>
                      </a:pPr>
                      <a:r>
                        <a:rPr lang="en-IN" sz="1500" kern="100">
                          <a:effectLst/>
                        </a:rPr>
                        <a:t>10 </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tc>
                  <a:txBody>
                    <a:bodyPr/>
                    <a:lstStyle/>
                    <a:p>
                      <a:pPr>
                        <a:lnSpc>
                          <a:spcPct val="107000"/>
                        </a:lnSpc>
                        <a:spcAft>
                          <a:spcPts val="800"/>
                        </a:spcAft>
                      </a:pPr>
                      <a:r>
                        <a:rPr lang="en-IN" sz="1500" kern="100">
                          <a:effectLst/>
                        </a:rPr>
                        <a:t>64.2</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extLst>
                  <a:ext uri="{0D108BD9-81ED-4DB2-BD59-A6C34878D82A}">
                    <a16:rowId xmlns:a16="http://schemas.microsoft.com/office/drawing/2014/main" val="4107647725"/>
                  </a:ext>
                </a:extLst>
              </a:tr>
              <a:tr h="349826">
                <a:tc>
                  <a:txBody>
                    <a:bodyPr/>
                    <a:lstStyle/>
                    <a:p>
                      <a:pPr marL="3175">
                        <a:lnSpc>
                          <a:spcPct val="107000"/>
                        </a:lnSpc>
                        <a:spcAft>
                          <a:spcPts val="800"/>
                        </a:spcAft>
                      </a:pPr>
                      <a:r>
                        <a:rPr lang="en-IN" sz="1500" kern="100">
                          <a:effectLst/>
                        </a:rPr>
                        <a:t>0.003 </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tc>
                  <a:txBody>
                    <a:bodyPr/>
                    <a:lstStyle/>
                    <a:p>
                      <a:pPr marL="3175">
                        <a:lnSpc>
                          <a:spcPct val="107000"/>
                        </a:lnSpc>
                        <a:spcAft>
                          <a:spcPts val="800"/>
                        </a:spcAft>
                      </a:pPr>
                      <a:r>
                        <a:rPr lang="en-IN" sz="1500" kern="100">
                          <a:effectLst/>
                        </a:rPr>
                        <a:t>10 </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tc>
                  <a:txBody>
                    <a:bodyPr/>
                    <a:lstStyle/>
                    <a:p>
                      <a:pPr>
                        <a:lnSpc>
                          <a:spcPct val="107000"/>
                        </a:lnSpc>
                        <a:spcAft>
                          <a:spcPts val="800"/>
                        </a:spcAft>
                      </a:pPr>
                      <a:r>
                        <a:rPr lang="en-IN" sz="1700" kern="100">
                          <a:effectLst/>
                        </a:rPr>
                        <a:t>63</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extLst>
                  <a:ext uri="{0D108BD9-81ED-4DB2-BD59-A6C34878D82A}">
                    <a16:rowId xmlns:a16="http://schemas.microsoft.com/office/drawing/2014/main" val="787982661"/>
                  </a:ext>
                </a:extLst>
              </a:tr>
              <a:tr h="349826">
                <a:tc>
                  <a:txBody>
                    <a:bodyPr/>
                    <a:lstStyle/>
                    <a:p>
                      <a:pPr marL="3175">
                        <a:lnSpc>
                          <a:spcPct val="107000"/>
                        </a:lnSpc>
                        <a:spcAft>
                          <a:spcPts val="800"/>
                        </a:spcAft>
                      </a:pPr>
                      <a:r>
                        <a:rPr lang="en-IN" sz="1500" kern="100">
                          <a:effectLst/>
                        </a:rPr>
                        <a:t>0.001 </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tc>
                  <a:txBody>
                    <a:bodyPr/>
                    <a:lstStyle/>
                    <a:p>
                      <a:pPr marL="3175">
                        <a:lnSpc>
                          <a:spcPct val="107000"/>
                        </a:lnSpc>
                        <a:spcAft>
                          <a:spcPts val="800"/>
                        </a:spcAft>
                      </a:pPr>
                      <a:r>
                        <a:rPr lang="en-IN" sz="1500" kern="100">
                          <a:effectLst/>
                        </a:rPr>
                        <a:t>100 </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tc>
                  <a:txBody>
                    <a:bodyPr/>
                    <a:lstStyle/>
                    <a:p>
                      <a:pPr>
                        <a:lnSpc>
                          <a:spcPct val="107000"/>
                        </a:lnSpc>
                        <a:spcAft>
                          <a:spcPts val="800"/>
                        </a:spcAft>
                      </a:pPr>
                      <a:r>
                        <a:rPr lang="en-IN" sz="1700" kern="100">
                          <a:effectLst/>
                        </a:rPr>
                        <a:t>64</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extLst>
                  <a:ext uri="{0D108BD9-81ED-4DB2-BD59-A6C34878D82A}">
                    <a16:rowId xmlns:a16="http://schemas.microsoft.com/office/drawing/2014/main" val="2816248118"/>
                  </a:ext>
                </a:extLst>
              </a:tr>
              <a:tr h="349826">
                <a:tc>
                  <a:txBody>
                    <a:bodyPr/>
                    <a:lstStyle/>
                    <a:p>
                      <a:pPr marL="3175">
                        <a:lnSpc>
                          <a:spcPct val="107000"/>
                        </a:lnSpc>
                        <a:spcAft>
                          <a:spcPts val="800"/>
                        </a:spcAft>
                      </a:pPr>
                      <a:r>
                        <a:rPr lang="en-IN" sz="1500" kern="100">
                          <a:effectLst/>
                        </a:rPr>
                        <a:t>0.002 </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tc>
                  <a:txBody>
                    <a:bodyPr/>
                    <a:lstStyle/>
                    <a:p>
                      <a:pPr marL="3175">
                        <a:lnSpc>
                          <a:spcPct val="107000"/>
                        </a:lnSpc>
                        <a:spcAft>
                          <a:spcPts val="800"/>
                        </a:spcAft>
                      </a:pPr>
                      <a:r>
                        <a:rPr lang="en-IN" sz="1500" kern="100">
                          <a:effectLst/>
                        </a:rPr>
                        <a:t>100 </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tc>
                  <a:txBody>
                    <a:bodyPr/>
                    <a:lstStyle/>
                    <a:p>
                      <a:pPr>
                        <a:lnSpc>
                          <a:spcPct val="107000"/>
                        </a:lnSpc>
                        <a:spcAft>
                          <a:spcPts val="800"/>
                        </a:spcAft>
                      </a:pPr>
                      <a:r>
                        <a:rPr lang="en-IN" sz="1700" kern="100">
                          <a:effectLst/>
                        </a:rPr>
                        <a:t>62</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extLst>
                  <a:ext uri="{0D108BD9-81ED-4DB2-BD59-A6C34878D82A}">
                    <a16:rowId xmlns:a16="http://schemas.microsoft.com/office/drawing/2014/main" val="3904080420"/>
                  </a:ext>
                </a:extLst>
              </a:tr>
              <a:tr h="349826">
                <a:tc>
                  <a:txBody>
                    <a:bodyPr/>
                    <a:lstStyle/>
                    <a:p>
                      <a:pPr marL="3175">
                        <a:lnSpc>
                          <a:spcPct val="107000"/>
                        </a:lnSpc>
                        <a:spcAft>
                          <a:spcPts val="800"/>
                        </a:spcAft>
                      </a:pPr>
                      <a:r>
                        <a:rPr lang="en-IN" sz="1500" kern="100">
                          <a:effectLst/>
                        </a:rPr>
                        <a:t>0.003 </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tc>
                  <a:txBody>
                    <a:bodyPr/>
                    <a:lstStyle/>
                    <a:p>
                      <a:pPr marL="3175">
                        <a:lnSpc>
                          <a:spcPct val="107000"/>
                        </a:lnSpc>
                        <a:spcAft>
                          <a:spcPts val="800"/>
                        </a:spcAft>
                      </a:pPr>
                      <a:r>
                        <a:rPr lang="en-IN" sz="1500" kern="100">
                          <a:effectLst/>
                        </a:rPr>
                        <a:t>100 </a:t>
                      </a:r>
                      <a:endParaRPr lang="en-IN" sz="17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tc>
                  <a:txBody>
                    <a:bodyPr/>
                    <a:lstStyle/>
                    <a:p>
                      <a:pPr>
                        <a:lnSpc>
                          <a:spcPct val="107000"/>
                        </a:lnSpc>
                        <a:spcAft>
                          <a:spcPts val="800"/>
                        </a:spcAft>
                      </a:pPr>
                      <a:r>
                        <a:rPr lang="en-IN" sz="1700" kern="100" dirty="0">
                          <a:effectLst/>
                        </a:rPr>
                        <a:t>60</a:t>
                      </a:r>
                      <a:endParaRPr lang="en-IN" sz="17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01067" marR="93439" marT="39092" marB="0"/>
                </a:tc>
                <a:extLst>
                  <a:ext uri="{0D108BD9-81ED-4DB2-BD59-A6C34878D82A}">
                    <a16:rowId xmlns:a16="http://schemas.microsoft.com/office/drawing/2014/main" val="3111381398"/>
                  </a:ext>
                </a:extLst>
              </a:tr>
            </a:tbl>
          </a:graphicData>
        </a:graphic>
      </p:graphicFrame>
    </p:spTree>
    <p:extLst>
      <p:ext uri="{BB962C8B-B14F-4D97-AF65-F5344CB8AC3E}">
        <p14:creationId xmlns:p14="http://schemas.microsoft.com/office/powerpoint/2010/main" val="794886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55C688-7BDE-51FD-DB11-AD316307FDB3}"/>
              </a:ext>
            </a:extLst>
          </p:cNvPr>
          <p:cNvSpPr>
            <a:spLocks noGrp="1"/>
          </p:cNvSpPr>
          <p:nvPr>
            <p:ph type="title"/>
          </p:nvPr>
        </p:nvSpPr>
        <p:spPr>
          <a:xfrm>
            <a:off x="1286933" y="609600"/>
            <a:ext cx="10197494" cy="1099457"/>
          </a:xfrm>
        </p:spPr>
        <p:txBody>
          <a:bodyPr>
            <a:normAutofit/>
          </a:bodyPr>
          <a:lstStyle/>
          <a:p>
            <a:pPr>
              <a:lnSpc>
                <a:spcPct val="90000"/>
              </a:lnSpc>
            </a:pPr>
            <a:r>
              <a:rPr lang="en-GB" dirty="0"/>
              <a:t>Tuning gamma and C parameters of word embedding</a:t>
            </a:r>
            <a:endParaRPr lang="en-IN"/>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4" name="Content Placeholder 3">
            <a:extLst>
              <a:ext uri="{FF2B5EF4-FFF2-40B4-BE49-F238E27FC236}">
                <a16:creationId xmlns:a16="http://schemas.microsoft.com/office/drawing/2014/main" id="{E97D5C70-EB54-A376-60D1-76EB25585548}"/>
              </a:ext>
            </a:extLst>
          </p:cNvPr>
          <p:cNvGraphicFramePr>
            <a:graphicFrameLocks noGrp="1"/>
          </p:cNvGraphicFramePr>
          <p:nvPr>
            <p:ph idx="1"/>
            <p:extLst>
              <p:ext uri="{D42A27DB-BD31-4B8C-83A1-F6EECF244321}">
                <p14:modId xmlns:p14="http://schemas.microsoft.com/office/powerpoint/2010/main" val="3273431792"/>
              </p:ext>
            </p:extLst>
          </p:nvPr>
        </p:nvGraphicFramePr>
        <p:xfrm>
          <a:off x="1631583" y="1825591"/>
          <a:ext cx="7146658" cy="3456700"/>
        </p:xfrm>
        <a:graphic>
          <a:graphicData uri="http://schemas.openxmlformats.org/drawingml/2006/table">
            <a:tbl>
              <a:tblPr firstRow="1" firstCol="1" bandRow="1">
                <a:tableStyleId>{5C22544A-7EE6-4342-B048-85BDC9FD1C3A}</a:tableStyleId>
              </a:tblPr>
              <a:tblGrid>
                <a:gridCol w="2369148">
                  <a:extLst>
                    <a:ext uri="{9D8B030D-6E8A-4147-A177-3AD203B41FA5}">
                      <a16:colId xmlns:a16="http://schemas.microsoft.com/office/drawing/2014/main" val="1558305888"/>
                    </a:ext>
                  </a:extLst>
                </a:gridCol>
                <a:gridCol w="1901091">
                  <a:extLst>
                    <a:ext uri="{9D8B030D-6E8A-4147-A177-3AD203B41FA5}">
                      <a16:colId xmlns:a16="http://schemas.microsoft.com/office/drawing/2014/main" val="4142359163"/>
                    </a:ext>
                  </a:extLst>
                </a:gridCol>
                <a:gridCol w="2876419">
                  <a:extLst>
                    <a:ext uri="{9D8B030D-6E8A-4147-A177-3AD203B41FA5}">
                      <a16:colId xmlns:a16="http://schemas.microsoft.com/office/drawing/2014/main" val="1922819421"/>
                    </a:ext>
                  </a:extLst>
                </a:gridCol>
              </a:tblGrid>
              <a:tr h="279689">
                <a:tc>
                  <a:txBody>
                    <a:bodyPr/>
                    <a:lstStyle/>
                    <a:p>
                      <a:pPr marL="3175">
                        <a:lnSpc>
                          <a:spcPct val="107000"/>
                        </a:lnSpc>
                        <a:spcAft>
                          <a:spcPts val="800"/>
                        </a:spcAft>
                      </a:pPr>
                      <a:r>
                        <a:rPr lang="en-IN" sz="1800" kern="100">
                          <a:effectLst/>
                        </a:rPr>
                        <a:t>gamma </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tc>
                  <a:txBody>
                    <a:bodyPr/>
                    <a:lstStyle/>
                    <a:p>
                      <a:pPr marL="3175">
                        <a:lnSpc>
                          <a:spcPct val="107000"/>
                        </a:lnSpc>
                        <a:spcAft>
                          <a:spcPts val="800"/>
                        </a:spcAft>
                      </a:pPr>
                      <a:r>
                        <a:rPr lang="en-IN" sz="1800" kern="100">
                          <a:effectLst/>
                        </a:rPr>
                        <a:t>C </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tc>
                  <a:txBody>
                    <a:bodyPr/>
                    <a:lstStyle/>
                    <a:p>
                      <a:pPr>
                        <a:lnSpc>
                          <a:spcPct val="107000"/>
                        </a:lnSpc>
                        <a:spcAft>
                          <a:spcPts val="800"/>
                        </a:spcAft>
                      </a:pPr>
                      <a:r>
                        <a:rPr lang="en-IN" sz="1800" kern="100">
                          <a:effectLst/>
                        </a:rPr>
                        <a:t>Accuracy (%) </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extLst>
                  <a:ext uri="{0D108BD9-81ED-4DB2-BD59-A6C34878D82A}">
                    <a16:rowId xmlns:a16="http://schemas.microsoft.com/office/drawing/2014/main" val="2636418571"/>
                  </a:ext>
                </a:extLst>
              </a:tr>
              <a:tr h="329992">
                <a:tc>
                  <a:txBody>
                    <a:bodyPr/>
                    <a:lstStyle/>
                    <a:p>
                      <a:pPr marL="3175">
                        <a:lnSpc>
                          <a:spcPct val="107000"/>
                        </a:lnSpc>
                        <a:spcAft>
                          <a:spcPts val="800"/>
                        </a:spcAft>
                      </a:pPr>
                      <a:r>
                        <a:rPr lang="en-IN" sz="1800" kern="100">
                          <a:effectLst/>
                        </a:rPr>
                        <a:t>0.001 </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tc>
                  <a:txBody>
                    <a:bodyPr/>
                    <a:lstStyle/>
                    <a:p>
                      <a:pPr marL="3175">
                        <a:lnSpc>
                          <a:spcPct val="107000"/>
                        </a:lnSpc>
                        <a:spcAft>
                          <a:spcPts val="800"/>
                        </a:spcAft>
                      </a:pPr>
                      <a:r>
                        <a:rPr lang="en-IN" sz="1800" kern="100">
                          <a:effectLst/>
                        </a:rPr>
                        <a:t>1 </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tc>
                  <a:txBody>
                    <a:bodyPr/>
                    <a:lstStyle/>
                    <a:p>
                      <a:pPr>
                        <a:lnSpc>
                          <a:spcPct val="107000"/>
                        </a:lnSpc>
                        <a:spcAft>
                          <a:spcPts val="800"/>
                        </a:spcAft>
                      </a:pPr>
                      <a:r>
                        <a:rPr lang="en-IN" sz="1800" kern="100">
                          <a:effectLst/>
                        </a:rPr>
                        <a:t>59</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extLst>
                  <a:ext uri="{0D108BD9-81ED-4DB2-BD59-A6C34878D82A}">
                    <a16:rowId xmlns:a16="http://schemas.microsoft.com/office/drawing/2014/main" val="1913655983"/>
                  </a:ext>
                </a:extLst>
              </a:tr>
              <a:tr h="329992">
                <a:tc>
                  <a:txBody>
                    <a:bodyPr/>
                    <a:lstStyle/>
                    <a:p>
                      <a:pPr marL="3175">
                        <a:lnSpc>
                          <a:spcPct val="107000"/>
                        </a:lnSpc>
                        <a:spcAft>
                          <a:spcPts val="800"/>
                        </a:spcAft>
                      </a:pPr>
                      <a:r>
                        <a:rPr lang="en-IN" sz="1800" kern="100">
                          <a:effectLst/>
                        </a:rPr>
                        <a:t>0.002 </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tc>
                  <a:txBody>
                    <a:bodyPr/>
                    <a:lstStyle/>
                    <a:p>
                      <a:pPr marL="3175">
                        <a:lnSpc>
                          <a:spcPct val="107000"/>
                        </a:lnSpc>
                        <a:spcAft>
                          <a:spcPts val="800"/>
                        </a:spcAft>
                      </a:pPr>
                      <a:r>
                        <a:rPr lang="en-IN" sz="1800" kern="100">
                          <a:effectLst/>
                        </a:rPr>
                        <a:t>1 </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tc>
                  <a:txBody>
                    <a:bodyPr/>
                    <a:lstStyle/>
                    <a:p>
                      <a:pPr>
                        <a:lnSpc>
                          <a:spcPct val="107000"/>
                        </a:lnSpc>
                        <a:spcAft>
                          <a:spcPts val="800"/>
                        </a:spcAft>
                      </a:pPr>
                      <a:r>
                        <a:rPr lang="en-IN" sz="1800" kern="100">
                          <a:effectLst/>
                        </a:rPr>
                        <a:t>60 </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extLst>
                  <a:ext uri="{0D108BD9-81ED-4DB2-BD59-A6C34878D82A}">
                    <a16:rowId xmlns:a16="http://schemas.microsoft.com/office/drawing/2014/main" val="1590242952"/>
                  </a:ext>
                </a:extLst>
              </a:tr>
              <a:tr h="353606">
                <a:tc>
                  <a:txBody>
                    <a:bodyPr/>
                    <a:lstStyle/>
                    <a:p>
                      <a:pPr marL="3175">
                        <a:lnSpc>
                          <a:spcPct val="107000"/>
                        </a:lnSpc>
                        <a:spcAft>
                          <a:spcPts val="800"/>
                        </a:spcAft>
                      </a:pPr>
                      <a:r>
                        <a:rPr lang="en-IN" sz="1800" kern="100">
                          <a:effectLst/>
                        </a:rPr>
                        <a:t>0.003 </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tc>
                  <a:txBody>
                    <a:bodyPr/>
                    <a:lstStyle/>
                    <a:p>
                      <a:pPr marL="3175">
                        <a:lnSpc>
                          <a:spcPct val="107000"/>
                        </a:lnSpc>
                        <a:spcAft>
                          <a:spcPts val="800"/>
                        </a:spcAft>
                      </a:pPr>
                      <a:r>
                        <a:rPr lang="en-IN" sz="1800" kern="100">
                          <a:effectLst/>
                        </a:rPr>
                        <a:t>1 </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tc>
                  <a:txBody>
                    <a:bodyPr/>
                    <a:lstStyle/>
                    <a:p>
                      <a:pPr>
                        <a:lnSpc>
                          <a:spcPct val="107000"/>
                        </a:lnSpc>
                        <a:spcAft>
                          <a:spcPts val="800"/>
                        </a:spcAft>
                      </a:pPr>
                      <a:r>
                        <a:rPr lang="en-IN" sz="2000" kern="100">
                          <a:effectLst/>
                        </a:rPr>
                        <a:t>63</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extLst>
                  <a:ext uri="{0D108BD9-81ED-4DB2-BD59-A6C34878D82A}">
                    <a16:rowId xmlns:a16="http://schemas.microsoft.com/office/drawing/2014/main" val="762082209"/>
                  </a:ext>
                </a:extLst>
              </a:tr>
              <a:tr h="329992">
                <a:tc>
                  <a:txBody>
                    <a:bodyPr/>
                    <a:lstStyle/>
                    <a:p>
                      <a:pPr marL="3175">
                        <a:lnSpc>
                          <a:spcPct val="107000"/>
                        </a:lnSpc>
                        <a:spcAft>
                          <a:spcPts val="800"/>
                        </a:spcAft>
                      </a:pPr>
                      <a:r>
                        <a:rPr lang="en-IN" sz="1800" kern="100" dirty="0">
                          <a:effectLst/>
                        </a:rPr>
                        <a:t>0.001 </a:t>
                      </a:r>
                      <a:endParaRPr lang="en-IN" sz="20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tc>
                  <a:txBody>
                    <a:bodyPr/>
                    <a:lstStyle/>
                    <a:p>
                      <a:pPr marL="3175">
                        <a:lnSpc>
                          <a:spcPct val="107000"/>
                        </a:lnSpc>
                        <a:spcAft>
                          <a:spcPts val="800"/>
                        </a:spcAft>
                      </a:pPr>
                      <a:r>
                        <a:rPr lang="en-IN" sz="1800" kern="100">
                          <a:effectLst/>
                        </a:rPr>
                        <a:t>10 </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tc>
                  <a:txBody>
                    <a:bodyPr/>
                    <a:lstStyle/>
                    <a:p>
                      <a:pPr>
                        <a:lnSpc>
                          <a:spcPct val="107000"/>
                        </a:lnSpc>
                        <a:spcAft>
                          <a:spcPts val="800"/>
                        </a:spcAft>
                      </a:pPr>
                      <a:r>
                        <a:rPr lang="en-IN" sz="1800" kern="100" dirty="0">
                          <a:effectLst/>
                        </a:rPr>
                        <a:t>65.9 </a:t>
                      </a:r>
                      <a:endParaRPr lang="en-IN" sz="20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extLst>
                  <a:ext uri="{0D108BD9-81ED-4DB2-BD59-A6C34878D82A}">
                    <a16:rowId xmlns:a16="http://schemas.microsoft.com/office/drawing/2014/main" val="175761001"/>
                  </a:ext>
                </a:extLst>
              </a:tr>
              <a:tr h="353606">
                <a:tc>
                  <a:txBody>
                    <a:bodyPr/>
                    <a:lstStyle/>
                    <a:p>
                      <a:pPr marL="3175">
                        <a:lnSpc>
                          <a:spcPct val="107000"/>
                        </a:lnSpc>
                        <a:spcAft>
                          <a:spcPts val="800"/>
                        </a:spcAft>
                      </a:pPr>
                      <a:r>
                        <a:rPr lang="en-IN" sz="1800" kern="100">
                          <a:effectLst/>
                        </a:rPr>
                        <a:t>0.002 </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tc>
                  <a:txBody>
                    <a:bodyPr/>
                    <a:lstStyle/>
                    <a:p>
                      <a:pPr marL="3175">
                        <a:lnSpc>
                          <a:spcPct val="107000"/>
                        </a:lnSpc>
                        <a:spcAft>
                          <a:spcPts val="800"/>
                        </a:spcAft>
                      </a:pPr>
                      <a:r>
                        <a:rPr lang="en-IN" sz="1800" kern="100">
                          <a:effectLst/>
                        </a:rPr>
                        <a:t>10 </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tc>
                  <a:txBody>
                    <a:bodyPr/>
                    <a:lstStyle/>
                    <a:p>
                      <a:pPr>
                        <a:lnSpc>
                          <a:spcPct val="107000"/>
                        </a:lnSpc>
                        <a:spcAft>
                          <a:spcPts val="800"/>
                        </a:spcAft>
                      </a:pPr>
                      <a:r>
                        <a:rPr lang="en-IN" sz="2000" kern="100">
                          <a:effectLst/>
                        </a:rPr>
                        <a:t>62.5</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extLst>
                  <a:ext uri="{0D108BD9-81ED-4DB2-BD59-A6C34878D82A}">
                    <a16:rowId xmlns:a16="http://schemas.microsoft.com/office/drawing/2014/main" val="4057516583"/>
                  </a:ext>
                </a:extLst>
              </a:tr>
              <a:tr h="353606">
                <a:tc>
                  <a:txBody>
                    <a:bodyPr/>
                    <a:lstStyle/>
                    <a:p>
                      <a:pPr marL="3175">
                        <a:lnSpc>
                          <a:spcPct val="107000"/>
                        </a:lnSpc>
                        <a:spcAft>
                          <a:spcPts val="800"/>
                        </a:spcAft>
                      </a:pPr>
                      <a:r>
                        <a:rPr lang="en-IN" sz="1800" kern="100">
                          <a:effectLst/>
                        </a:rPr>
                        <a:t>0.003 </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tc>
                  <a:txBody>
                    <a:bodyPr/>
                    <a:lstStyle/>
                    <a:p>
                      <a:pPr marL="3175">
                        <a:lnSpc>
                          <a:spcPct val="107000"/>
                        </a:lnSpc>
                        <a:spcAft>
                          <a:spcPts val="800"/>
                        </a:spcAft>
                      </a:pPr>
                      <a:r>
                        <a:rPr lang="en-IN" sz="1800" kern="100">
                          <a:effectLst/>
                        </a:rPr>
                        <a:t>10 </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tc>
                  <a:txBody>
                    <a:bodyPr/>
                    <a:lstStyle/>
                    <a:p>
                      <a:pPr>
                        <a:lnSpc>
                          <a:spcPct val="107000"/>
                        </a:lnSpc>
                        <a:spcAft>
                          <a:spcPts val="800"/>
                        </a:spcAft>
                      </a:pPr>
                      <a:r>
                        <a:rPr lang="en-IN" sz="2000" kern="100">
                          <a:effectLst/>
                        </a:rPr>
                        <a:t>60</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extLst>
                  <a:ext uri="{0D108BD9-81ED-4DB2-BD59-A6C34878D82A}">
                    <a16:rowId xmlns:a16="http://schemas.microsoft.com/office/drawing/2014/main" val="237750657"/>
                  </a:ext>
                </a:extLst>
              </a:tr>
              <a:tr h="353606">
                <a:tc>
                  <a:txBody>
                    <a:bodyPr/>
                    <a:lstStyle/>
                    <a:p>
                      <a:pPr marL="3175">
                        <a:lnSpc>
                          <a:spcPct val="107000"/>
                        </a:lnSpc>
                        <a:spcAft>
                          <a:spcPts val="800"/>
                        </a:spcAft>
                      </a:pPr>
                      <a:r>
                        <a:rPr lang="en-IN" sz="1800" kern="100">
                          <a:effectLst/>
                        </a:rPr>
                        <a:t>0.001 </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tc>
                  <a:txBody>
                    <a:bodyPr/>
                    <a:lstStyle/>
                    <a:p>
                      <a:pPr marL="3175">
                        <a:lnSpc>
                          <a:spcPct val="107000"/>
                        </a:lnSpc>
                        <a:spcAft>
                          <a:spcPts val="800"/>
                        </a:spcAft>
                      </a:pPr>
                      <a:r>
                        <a:rPr lang="en-IN" sz="1800" kern="100">
                          <a:effectLst/>
                        </a:rPr>
                        <a:t>100 </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tc>
                  <a:txBody>
                    <a:bodyPr/>
                    <a:lstStyle/>
                    <a:p>
                      <a:pPr>
                        <a:lnSpc>
                          <a:spcPct val="107000"/>
                        </a:lnSpc>
                        <a:spcAft>
                          <a:spcPts val="800"/>
                        </a:spcAft>
                      </a:pPr>
                      <a:r>
                        <a:rPr lang="en-IN" sz="2000" kern="100">
                          <a:effectLst/>
                        </a:rPr>
                        <a:t>66.19</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extLst>
                  <a:ext uri="{0D108BD9-81ED-4DB2-BD59-A6C34878D82A}">
                    <a16:rowId xmlns:a16="http://schemas.microsoft.com/office/drawing/2014/main" val="2271382900"/>
                  </a:ext>
                </a:extLst>
              </a:tr>
              <a:tr h="353606">
                <a:tc>
                  <a:txBody>
                    <a:bodyPr/>
                    <a:lstStyle/>
                    <a:p>
                      <a:pPr marL="3175">
                        <a:lnSpc>
                          <a:spcPct val="107000"/>
                        </a:lnSpc>
                        <a:spcAft>
                          <a:spcPts val="800"/>
                        </a:spcAft>
                      </a:pPr>
                      <a:r>
                        <a:rPr lang="en-IN" sz="1800" kern="100">
                          <a:effectLst/>
                        </a:rPr>
                        <a:t>0.002 </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tc>
                  <a:txBody>
                    <a:bodyPr/>
                    <a:lstStyle/>
                    <a:p>
                      <a:pPr marL="3175">
                        <a:lnSpc>
                          <a:spcPct val="107000"/>
                        </a:lnSpc>
                        <a:spcAft>
                          <a:spcPts val="800"/>
                        </a:spcAft>
                      </a:pPr>
                      <a:r>
                        <a:rPr lang="en-IN" sz="1800" kern="100">
                          <a:effectLst/>
                        </a:rPr>
                        <a:t>100 </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tc>
                  <a:txBody>
                    <a:bodyPr/>
                    <a:lstStyle/>
                    <a:p>
                      <a:pPr>
                        <a:lnSpc>
                          <a:spcPct val="107000"/>
                        </a:lnSpc>
                        <a:spcAft>
                          <a:spcPts val="800"/>
                        </a:spcAft>
                      </a:pPr>
                      <a:r>
                        <a:rPr lang="en-IN" sz="2000" kern="100">
                          <a:effectLst/>
                        </a:rPr>
                        <a:t>65.34</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extLst>
                  <a:ext uri="{0D108BD9-81ED-4DB2-BD59-A6C34878D82A}">
                    <a16:rowId xmlns:a16="http://schemas.microsoft.com/office/drawing/2014/main" val="216255727"/>
                  </a:ext>
                </a:extLst>
              </a:tr>
              <a:tr h="353606">
                <a:tc>
                  <a:txBody>
                    <a:bodyPr/>
                    <a:lstStyle/>
                    <a:p>
                      <a:pPr marL="3175">
                        <a:lnSpc>
                          <a:spcPct val="107000"/>
                        </a:lnSpc>
                        <a:spcAft>
                          <a:spcPts val="800"/>
                        </a:spcAft>
                      </a:pPr>
                      <a:r>
                        <a:rPr lang="en-IN" sz="1800" kern="100">
                          <a:effectLst/>
                        </a:rPr>
                        <a:t>0.003 </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tc>
                  <a:txBody>
                    <a:bodyPr/>
                    <a:lstStyle/>
                    <a:p>
                      <a:pPr marL="3175">
                        <a:lnSpc>
                          <a:spcPct val="107000"/>
                        </a:lnSpc>
                        <a:spcAft>
                          <a:spcPts val="800"/>
                        </a:spcAft>
                      </a:pPr>
                      <a:r>
                        <a:rPr lang="en-IN" sz="1800" kern="100">
                          <a:effectLst/>
                        </a:rPr>
                        <a:t>100 </a:t>
                      </a:r>
                      <a:endParaRPr lang="en-IN" sz="20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tc>
                  <a:txBody>
                    <a:bodyPr/>
                    <a:lstStyle/>
                    <a:p>
                      <a:pPr>
                        <a:lnSpc>
                          <a:spcPct val="107000"/>
                        </a:lnSpc>
                        <a:spcAft>
                          <a:spcPts val="800"/>
                        </a:spcAft>
                      </a:pPr>
                      <a:r>
                        <a:rPr lang="en-IN" sz="2000" kern="100" dirty="0">
                          <a:effectLst/>
                        </a:rPr>
                        <a:t>65.9</a:t>
                      </a:r>
                      <a:endParaRPr lang="en-IN" sz="20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21509" marR="112338" marT="46999" marB="0"/>
                </a:tc>
                <a:extLst>
                  <a:ext uri="{0D108BD9-81ED-4DB2-BD59-A6C34878D82A}">
                    <a16:rowId xmlns:a16="http://schemas.microsoft.com/office/drawing/2014/main" val="381910098"/>
                  </a:ext>
                </a:extLst>
              </a:tr>
            </a:tbl>
          </a:graphicData>
        </a:graphic>
      </p:graphicFrame>
      <p:sp>
        <p:nvSpPr>
          <p:cNvPr id="6" name="TextBox 5">
            <a:extLst>
              <a:ext uri="{FF2B5EF4-FFF2-40B4-BE49-F238E27FC236}">
                <a16:creationId xmlns:a16="http://schemas.microsoft.com/office/drawing/2014/main" id="{D242B6D3-E1E5-FA59-B810-9A9731A55A1E}"/>
              </a:ext>
            </a:extLst>
          </p:cNvPr>
          <p:cNvSpPr txBox="1"/>
          <p:nvPr/>
        </p:nvSpPr>
        <p:spPr>
          <a:xfrm>
            <a:off x="1303866" y="5708488"/>
            <a:ext cx="7587560" cy="369332"/>
          </a:xfrm>
          <a:prstGeom prst="rect">
            <a:avLst/>
          </a:prstGeom>
          <a:noFill/>
        </p:spPr>
        <p:txBody>
          <a:bodyPr wrap="square">
            <a:spAutoFit/>
          </a:bodyPr>
          <a:lstStyle/>
          <a:p>
            <a:pPr marL="0" lvl="0" indent="0">
              <a:spcBef>
                <a:spcPts val="1000"/>
              </a:spcBef>
              <a:buClr>
                <a:schemeClr val="accent1"/>
              </a:buClr>
              <a:buSzPct val="80000"/>
            </a:pPr>
            <a:r>
              <a:rPr lang="en-US" sz="1800" dirty="0">
                <a:solidFill>
                  <a:schemeClr val="tx1">
                    <a:lumMod val="75000"/>
                    <a:lumOff val="25000"/>
                  </a:schemeClr>
                </a:solidFill>
              </a:rPr>
              <a:t>We got the highest Accuracy of  66.19 % for gamma=0.001 and C=100.</a:t>
            </a:r>
          </a:p>
        </p:txBody>
      </p:sp>
    </p:spTree>
    <p:extLst>
      <p:ext uri="{BB962C8B-B14F-4D97-AF65-F5344CB8AC3E}">
        <p14:creationId xmlns:p14="http://schemas.microsoft.com/office/powerpoint/2010/main" val="3899634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8EC4A5-165A-21E8-E807-0EA619C1D10E}"/>
              </a:ext>
            </a:extLst>
          </p:cNvPr>
          <p:cNvSpPr>
            <a:spLocks noGrp="1"/>
          </p:cNvSpPr>
          <p:nvPr>
            <p:ph type="title"/>
          </p:nvPr>
        </p:nvSpPr>
        <p:spPr>
          <a:xfrm>
            <a:off x="1286933" y="609600"/>
            <a:ext cx="10197494" cy="1099457"/>
          </a:xfrm>
        </p:spPr>
        <p:txBody>
          <a:bodyPr>
            <a:normAutofit/>
          </a:bodyPr>
          <a:lstStyle/>
          <a:p>
            <a:pPr>
              <a:lnSpc>
                <a:spcPct val="90000"/>
              </a:lnSpc>
            </a:pPr>
            <a:r>
              <a:rPr lang="en-US" dirty="0"/>
              <a:t>Tuning gamma and C parameters of the concatenated Hybrid model</a:t>
            </a:r>
            <a:endParaRPr lang="en-IN"/>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4" name="Content Placeholder 3">
            <a:extLst>
              <a:ext uri="{FF2B5EF4-FFF2-40B4-BE49-F238E27FC236}">
                <a16:creationId xmlns:a16="http://schemas.microsoft.com/office/drawing/2014/main" id="{4290DE46-3543-75A9-FF99-253A648B7DC8}"/>
              </a:ext>
            </a:extLst>
          </p:cNvPr>
          <p:cNvGraphicFramePr>
            <a:graphicFrameLocks noGrp="1"/>
          </p:cNvGraphicFramePr>
          <p:nvPr>
            <p:ph idx="1"/>
            <p:extLst>
              <p:ext uri="{D42A27DB-BD31-4B8C-83A1-F6EECF244321}">
                <p14:modId xmlns:p14="http://schemas.microsoft.com/office/powerpoint/2010/main" val="1533022456"/>
              </p:ext>
            </p:extLst>
          </p:nvPr>
        </p:nvGraphicFramePr>
        <p:xfrm>
          <a:off x="2033990" y="1948543"/>
          <a:ext cx="6988091" cy="3388813"/>
        </p:xfrm>
        <a:graphic>
          <a:graphicData uri="http://schemas.openxmlformats.org/drawingml/2006/table">
            <a:tbl>
              <a:tblPr firstRow="1" firstCol="1" bandRow="1">
                <a:tableStyleId>{5C22544A-7EE6-4342-B048-85BDC9FD1C3A}</a:tableStyleId>
              </a:tblPr>
              <a:tblGrid>
                <a:gridCol w="2012328">
                  <a:extLst>
                    <a:ext uri="{9D8B030D-6E8A-4147-A177-3AD203B41FA5}">
                      <a16:colId xmlns:a16="http://schemas.microsoft.com/office/drawing/2014/main" val="1645568464"/>
                    </a:ext>
                  </a:extLst>
                </a:gridCol>
                <a:gridCol w="1614487">
                  <a:extLst>
                    <a:ext uri="{9D8B030D-6E8A-4147-A177-3AD203B41FA5}">
                      <a16:colId xmlns:a16="http://schemas.microsoft.com/office/drawing/2014/main" val="4234157857"/>
                    </a:ext>
                  </a:extLst>
                </a:gridCol>
                <a:gridCol w="3361276">
                  <a:extLst>
                    <a:ext uri="{9D8B030D-6E8A-4147-A177-3AD203B41FA5}">
                      <a16:colId xmlns:a16="http://schemas.microsoft.com/office/drawing/2014/main" val="2680798667"/>
                    </a:ext>
                  </a:extLst>
                </a:gridCol>
              </a:tblGrid>
              <a:tr h="308517">
                <a:tc>
                  <a:txBody>
                    <a:bodyPr/>
                    <a:lstStyle/>
                    <a:p>
                      <a:pPr marL="3175">
                        <a:lnSpc>
                          <a:spcPct val="107000"/>
                        </a:lnSpc>
                        <a:spcAft>
                          <a:spcPts val="800"/>
                        </a:spcAft>
                      </a:pPr>
                      <a:r>
                        <a:rPr lang="en-IN" sz="1800" kern="100">
                          <a:effectLst/>
                        </a:rPr>
                        <a:t>gamma </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tc>
                  <a:txBody>
                    <a:bodyPr/>
                    <a:lstStyle/>
                    <a:p>
                      <a:pPr marL="3175">
                        <a:lnSpc>
                          <a:spcPct val="107000"/>
                        </a:lnSpc>
                        <a:spcAft>
                          <a:spcPts val="800"/>
                        </a:spcAft>
                      </a:pPr>
                      <a:r>
                        <a:rPr lang="en-IN" sz="1800" kern="100">
                          <a:effectLst/>
                        </a:rPr>
                        <a:t>C </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tc>
                  <a:txBody>
                    <a:bodyPr/>
                    <a:lstStyle/>
                    <a:p>
                      <a:pPr>
                        <a:lnSpc>
                          <a:spcPct val="107000"/>
                        </a:lnSpc>
                        <a:spcAft>
                          <a:spcPts val="800"/>
                        </a:spcAft>
                      </a:pPr>
                      <a:r>
                        <a:rPr lang="en-IN" sz="1800" kern="100">
                          <a:effectLst/>
                        </a:rPr>
                        <a:t>Accuracy (%) </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extLst>
                  <a:ext uri="{0D108BD9-81ED-4DB2-BD59-A6C34878D82A}">
                    <a16:rowId xmlns:a16="http://schemas.microsoft.com/office/drawing/2014/main" val="204323826"/>
                  </a:ext>
                </a:extLst>
              </a:tr>
              <a:tr h="330593">
                <a:tc>
                  <a:txBody>
                    <a:bodyPr/>
                    <a:lstStyle/>
                    <a:p>
                      <a:pPr marL="3175">
                        <a:lnSpc>
                          <a:spcPct val="107000"/>
                        </a:lnSpc>
                        <a:spcAft>
                          <a:spcPts val="800"/>
                        </a:spcAft>
                      </a:pPr>
                      <a:r>
                        <a:rPr lang="en-IN" sz="1800" kern="100">
                          <a:effectLst/>
                        </a:rPr>
                        <a:t>0.001 </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tc>
                  <a:txBody>
                    <a:bodyPr/>
                    <a:lstStyle/>
                    <a:p>
                      <a:pPr marL="3175">
                        <a:lnSpc>
                          <a:spcPct val="107000"/>
                        </a:lnSpc>
                        <a:spcAft>
                          <a:spcPts val="800"/>
                        </a:spcAft>
                      </a:pPr>
                      <a:r>
                        <a:rPr lang="en-IN" sz="1800" kern="100">
                          <a:effectLst/>
                        </a:rPr>
                        <a:t>1 </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tc>
                  <a:txBody>
                    <a:bodyPr/>
                    <a:lstStyle/>
                    <a:p>
                      <a:pPr>
                        <a:lnSpc>
                          <a:spcPct val="107000"/>
                        </a:lnSpc>
                        <a:spcAft>
                          <a:spcPts val="800"/>
                        </a:spcAft>
                      </a:pPr>
                      <a:r>
                        <a:rPr lang="en-IN" sz="1900" kern="100">
                          <a:effectLst/>
                        </a:rPr>
                        <a:t>48</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extLst>
                  <a:ext uri="{0D108BD9-81ED-4DB2-BD59-A6C34878D82A}">
                    <a16:rowId xmlns:a16="http://schemas.microsoft.com/office/drawing/2014/main" val="526070856"/>
                  </a:ext>
                </a:extLst>
              </a:tr>
              <a:tr h="330593">
                <a:tc>
                  <a:txBody>
                    <a:bodyPr/>
                    <a:lstStyle/>
                    <a:p>
                      <a:pPr marL="3175">
                        <a:lnSpc>
                          <a:spcPct val="107000"/>
                        </a:lnSpc>
                        <a:spcAft>
                          <a:spcPts val="800"/>
                        </a:spcAft>
                      </a:pPr>
                      <a:r>
                        <a:rPr lang="en-IN" sz="1800" kern="100">
                          <a:effectLst/>
                        </a:rPr>
                        <a:t>0.002 </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tc>
                  <a:txBody>
                    <a:bodyPr/>
                    <a:lstStyle/>
                    <a:p>
                      <a:pPr marL="3175">
                        <a:lnSpc>
                          <a:spcPct val="107000"/>
                        </a:lnSpc>
                        <a:spcAft>
                          <a:spcPts val="800"/>
                        </a:spcAft>
                      </a:pPr>
                      <a:r>
                        <a:rPr lang="en-IN" sz="1800" kern="100">
                          <a:effectLst/>
                        </a:rPr>
                        <a:t>1 </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tc>
                  <a:txBody>
                    <a:bodyPr/>
                    <a:lstStyle/>
                    <a:p>
                      <a:pPr>
                        <a:lnSpc>
                          <a:spcPct val="107000"/>
                        </a:lnSpc>
                        <a:spcAft>
                          <a:spcPts val="800"/>
                        </a:spcAft>
                      </a:pPr>
                      <a:r>
                        <a:rPr lang="en-IN" sz="1900" kern="100">
                          <a:effectLst/>
                        </a:rPr>
                        <a:t>51.13</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extLst>
                  <a:ext uri="{0D108BD9-81ED-4DB2-BD59-A6C34878D82A}">
                    <a16:rowId xmlns:a16="http://schemas.microsoft.com/office/drawing/2014/main" val="3471607041"/>
                  </a:ext>
                </a:extLst>
              </a:tr>
              <a:tr h="330593">
                <a:tc>
                  <a:txBody>
                    <a:bodyPr/>
                    <a:lstStyle/>
                    <a:p>
                      <a:pPr marL="3175">
                        <a:lnSpc>
                          <a:spcPct val="107000"/>
                        </a:lnSpc>
                        <a:spcAft>
                          <a:spcPts val="800"/>
                        </a:spcAft>
                      </a:pPr>
                      <a:r>
                        <a:rPr lang="en-IN" sz="1800" kern="100">
                          <a:effectLst/>
                        </a:rPr>
                        <a:t>0.003 </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tc>
                  <a:txBody>
                    <a:bodyPr/>
                    <a:lstStyle/>
                    <a:p>
                      <a:pPr marL="3175">
                        <a:lnSpc>
                          <a:spcPct val="107000"/>
                        </a:lnSpc>
                        <a:spcAft>
                          <a:spcPts val="800"/>
                        </a:spcAft>
                      </a:pPr>
                      <a:r>
                        <a:rPr lang="en-IN" sz="1800" kern="100">
                          <a:effectLst/>
                        </a:rPr>
                        <a:t>1 </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tc>
                  <a:txBody>
                    <a:bodyPr/>
                    <a:lstStyle/>
                    <a:p>
                      <a:pPr>
                        <a:lnSpc>
                          <a:spcPct val="107000"/>
                        </a:lnSpc>
                        <a:spcAft>
                          <a:spcPts val="800"/>
                        </a:spcAft>
                      </a:pPr>
                      <a:r>
                        <a:rPr lang="en-IN" sz="1900" kern="100">
                          <a:effectLst/>
                        </a:rPr>
                        <a:t>53.12</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extLst>
                  <a:ext uri="{0D108BD9-81ED-4DB2-BD59-A6C34878D82A}">
                    <a16:rowId xmlns:a16="http://schemas.microsoft.com/office/drawing/2014/main" val="2318496232"/>
                  </a:ext>
                </a:extLst>
              </a:tr>
              <a:tr h="330593">
                <a:tc>
                  <a:txBody>
                    <a:bodyPr/>
                    <a:lstStyle/>
                    <a:p>
                      <a:pPr marL="3175">
                        <a:lnSpc>
                          <a:spcPct val="107000"/>
                        </a:lnSpc>
                        <a:spcAft>
                          <a:spcPts val="800"/>
                        </a:spcAft>
                      </a:pPr>
                      <a:r>
                        <a:rPr lang="en-IN" sz="1800" kern="100">
                          <a:effectLst/>
                        </a:rPr>
                        <a:t>0.001 </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tc>
                  <a:txBody>
                    <a:bodyPr/>
                    <a:lstStyle/>
                    <a:p>
                      <a:pPr marL="3175">
                        <a:lnSpc>
                          <a:spcPct val="107000"/>
                        </a:lnSpc>
                        <a:spcAft>
                          <a:spcPts val="800"/>
                        </a:spcAft>
                      </a:pPr>
                      <a:r>
                        <a:rPr lang="en-IN" sz="1800" kern="100">
                          <a:effectLst/>
                        </a:rPr>
                        <a:t>10 </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tc>
                  <a:txBody>
                    <a:bodyPr/>
                    <a:lstStyle/>
                    <a:p>
                      <a:pPr>
                        <a:lnSpc>
                          <a:spcPct val="107000"/>
                        </a:lnSpc>
                        <a:spcAft>
                          <a:spcPts val="800"/>
                        </a:spcAft>
                      </a:pPr>
                      <a:r>
                        <a:rPr lang="en-IN" sz="1900" kern="100">
                          <a:effectLst/>
                        </a:rPr>
                        <a:t>65.34</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extLst>
                  <a:ext uri="{0D108BD9-81ED-4DB2-BD59-A6C34878D82A}">
                    <a16:rowId xmlns:a16="http://schemas.microsoft.com/office/drawing/2014/main" val="1675994709"/>
                  </a:ext>
                </a:extLst>
              </a:tr>
              <a:tr h="330593">
                <a:tc>
                  <a:txBody>
                    <a:bodyPr/>
                    <a:lstStyle/>
                    <a:p>
                      <a:pPr marL="3175">
                        <a:lnSpc>
                          <a:spcPct val="107000"/>
                        </a:lnSpc>
                        <a:spcAft>
                          <a:spcPts val="800"/>
                        </a:spcAft>
                      </a:pPr>
                      <a:r>
                        <a:rPr lang="en-IN" sz="1800" kern="100">
                          <a:effectLst/>
                        </a:rPr>
                        <a:t>0.002 </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tc>
                  <a:txBody>
                    <a:bodyPr/>
                    <a:lstStyle/>
                    <a:p>
                      <a:pPr marL="3175">
                        <a:lnSpc>
                          <a:spcPct val="107000"/>
                        </a:lnSpc>
                        <a:spcAft>
                          <a:spcPts val="800"/>
                        </a:spcAft>
                      </a:pPr>
                      <a:r>
                        <a:rPr lang="en-IN" sz="1800" kern="100">
                          <a:effectLst/>
                        </a:rPr>
                        <a:t>10 </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tc>
                  <a:txBody>
                    <a:bodyPr/>
                    <a:lstStyle/>
                    <a:p>
                      <a:pPr>
                        <a:lnSpc>
                          <a:spcPct val="107000"/>
                        </a:lnSpc>
                        <a:spcAft>
                          <a:spcPts val="800"/>
                        </a:spcAft>
                      </a:pPr>
                      <a:r>
                        <a:rPr lang="en-IN" sz="1900" kern="100">
                          <a:effectLst/>
                        </a:rPr>
                        <a:t>58.23</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extLst>
                  <a:ext uri="{0D108BD9-81ED-4DB2-BD59-A6C34878D82A}">
                    <a16:rowId xmlns:a16="http://schemas.microsoft.com/office/drawing/2014/main" val="161286393"/>
                  </a:ext>
                </a:extLst>
              </a:tr>
              <a:tr h="330593">
                <a:tc>
                  <a:txBody>
                    <a:bodyPr/>
                    <a:lstStyle/>
                    <a:p>
                      <a:pPr marL="3175">
                        <a:lnSpc>
                          <a:spcPct val="107000"/>
                        </a:lnSpc>
                        <a:spcAft>
                          <a:spcPts val="800"/>
                        </a:spcAft>
                      </a:pPr>
                      <a:r>
                        <a:rPr lang="en-IN" sz="1800" kern="100">
                          <a:effectLst/>
                        </a:rPr>
                        <a:t>0.003 </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tc>
                  <a:txBody>
                    <a:bodyPr/>
                    <a:lstStyle/>
                    <a:p>
                      <a:pPr marL="3175">
                        <a:lnSpc>
                          <a:spcPct val="107000"/>
                        </a:lnSpc>
                        <a:spcAft>
                          <a:spcPts val="800"/>
                        </a:spcAft>
                      </a:pPr>
                      <a:r>
                        <a:rPr lang="en-IN" sz="1800" kern="100">
                          <a:effectLst/>
                        </a:rPr>
                        <a:t>10 </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tc>
                  <a:txBody>
                    <a:bodyPr/>
                    <a:lstStyle/>
                    <a:p>
                      <a:pPr>
                        <a:lnSpc>
                          <a:spcPct val="107000"/>
                        </a:lnSpc>
                        <a:spcAft>
                          <a:spcPts val="800"/>
                        </a:spcAft>
                      </a:pPr>
                      <a:r>
                        <a:rPr lang="en-IN" sz="1900" kern="100">
                          <a:effectLst/>
                        </a:rPr>
                        <a:t>61.36</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extLst>
                  <a:ext uri="{0D108BD9-81ED-4DB2-BD59-A6C34878D82A}">
                    <a16:rowId xmlns:a16="http://schemas.microsoft.com/office/drawing/2014/main" val="1671429069"/>
                  </a:ext>
                </a:extLst>
              </a:tr>
              <a:tr h="330593">
                <a:tc>
                  <a:txBody>
                    <a:bodyPr/>
                    <a:lstStyle/>
                    <a:p>
                      <a:pPr marL="3175">
                        <a:lnSpc>
                          <a:spcPct val="107000"/>
                        </a:lnSpc>
                        <a:spcAft>
                          <a:spcPts val="800"/>
                        </a:spcAft>
                      </a:pPr>
                      <a:r>
                        <a:rPr lang="en-IN" sz="1800" kern="100">
                          <a:effectLst/>
                        </a:rPr>
                        <a:t>0.001 </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tc>
                  <a:txBody>
                    <a:bodyPr/>
                    <a:lstStyle/>
                    <a:p>
                      <a:pPr marL="3175">
                        <a:lnSpc>
                          <a:spcPct val="107000"/>
                        </a:lnSpc>
                        <a:spcAft>
                          <a:spcPts val="800"/>
                        </a:spcAft>
                      </a:pPr>
                      <a:r>
                        <a:rPr lang="en-IN" sz="1800" kern="100">
                          <a:effectLst/>
                        </a:rPr>
                        <a:t>100 </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tc>
                  <a:txBody>
                    <a:bodyPr/>
                    <a:lstStyle/>
                    <a:p>
                      <a:pPr>
                        <a:lnSpc>
                          <a:spcPct val="107000"/>
                        </a:lnSpc>
                        <a:spcAft>
                          <a:spcPts val="800"/>
                        </a:spcAft>
                      </a:pPr>
                      <a:r>
                        <a:rPr lang="en-IN" sz="1900" kern="100">
                          <a:effectLst/>
                        </a:rPr>
                        <a:t>61.93</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extLst>
                  <a:ext uri="{0D108BD9-81ED-4DB2-BD59-A6C34878D82A}">
                    <a16:rowId xmlns:a16="http://schemas.microsoft.com/office/drawing/2014/main" val="3806992210"/>
                  </a:ext>
                </a:extLst>
              </a:tr>
              <a:tr h="330593">
                <a:tc>
                  <a:txBody>
                    <a:bodyPr/>
                    <a:lstStyle/>
                    <a:p>
                      <a:pPr marL="3175">
                        <a:lnSpc>
                          <a:spcPct val="107000"/>
                        </a:lnSpc>
                        <a:spcAft>
                          <a:spcPts val="800"/>
                        </a:spcAft>
                      </a:pPr>
                      <a:r>
                        <a:rPr lang="en-IN" sz="1800" kern="100">
                          <a:effectLst/>
                        </a:rPr>
                        <a:t>0.002 </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tc>
                  <a:txBody>
                    <a:bodyPr/>
                    <a:lstStyle/>
                    <a:p>
                      <a:pPr marL="3175">
                        <a:lnSpc>
                          <a:spcPct val="107000"/>
                        </a:lnSpc>
                        <a:spcAft>
                          <a:spcPts val="800"/>
                        </a:spcAft>
                      </a:pPr>
                      <a:r>
                        <a:rPr lang="en-IN" sz="1800" kern="100">
                          <a:effectLst/>
                        </a:rPr>
                        <a:t>100 </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tc>
                  <a:txBody>
                    <a:bodyPr/>
                    <a:lstStyle/>
                    <a:p>
                      <a:pPr>
                        <a:lnSpc>
                          <a:spcPct val="107000"/>
                        </a:lnSpc>
                        <a:spcAft>
                          <a:spcPts val="800"/>
                        </a:spcAft>
                      </a:pPr>
                      <a:r>
                        <a:rPr lang="en-IN" sz="1900" kern="100">
                          <a:effectLst/>
                        </a:rPr>
                        <a:t>59.94</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extLst>
                  <a:ext uri="{0D108BD9-81ED-4DB2-BD59-A6C34878D82A}">
                    <a16:rowId xmlns:a16="http://schemas.microsoft.com/office/drawing/2014/main" val="1127836462"/>
                  </a:ext>
                </a:extLst>
              </a:tr>
              <a:tr h="330593">
                <a:tc>
                  <a:txBody>
                    <a:bodyPr/>
                    <a:lstStyle/>
                    <a:p>
                      <a:pPr marL="3175">
                        <a:lnSpc>
                          <a:spcPct val="107000"/>
                        </a:lnSpc>
                        <a:spcAft>
                          <a:spcPts val="800"/>
                        </a:spcAft>
                      </a:pPr>
                      <a:r>
                        <a:rPr lang="en-IN" sz="1800" kern="100">
                          <a:effectLst/>
                        </a:rPr>
                        <a:t>0.003 </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tc>
                  <a:txBody>
                    <a:bodyPr/>
                    <a:lstStyle/>
                    <a:p>
                      <a:pPr marL="3175">
                        <a:lnSpc>
                          <a:spcPct val="107000"/>
                        </a:lnSpc>
                        <a:spcAft>
                          <a:spcPts val="800"/>
                        </a:spcAft>
                      </a:pPr>
                      <a:r>
                        <a:rPr lang="en-IN" sz="1800" kern="100">
                          <a:effectLst/>
                        </a:rPr>
                        <a:t>100 </a:t>
                      </a:r>
                      <a:endParaRPr lang="en-IN" sz="19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tc>
                  <a:txBody>
                    <a:bodyPr/>
                    <a:lstStyle/>
                    <a:p>
                      <a:pPr>
                        <a:lnSpc>
                          <a:spcPct val="107000"/>
                        </a:lnSpc>
                        <a:spcAft>
                          <a:spcPts val="800"/>
                        </a:spcAft>
                      </a:pPr>
                      <a:r>
                        <a:rPr lang="en-IN" sz="1900" kern="100" dirty="0">
                          <a:effectLst/>
                        </a:rPr>
                        <a:t>59.09</a:t>
                      </a:r>
                      <a:endParaRPr lang="en-IN" sz="19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9058" marR="110073" marT="46051" marB="0"/>
                </a:tc>
                <a:extLst>
                  <a:ext uri="{0D108BD9-81ED-4DB2-BD59-A6C34878D82A}">
                    <a16:rowId xmlns:a16="http://schemas.microsoft.com/office/drawing/2014/main" val="3022575490"/>
                  </a:ext>
                </a:extLst>
              </a:tr>
            </a:tbl>
          </a:graphicData>
        </a:graphic>
      </p:graphicFrame>
      <p:sp>
        <p:nvSpPr>
          <p:cNvPr id="6" name="TextBox 5">
            <a:extLst>
              <a:ext uri="{FF2B5EF4-FFF2-40B4-BE49-F238E27FC236}">
                <a16:creationId xmlns:a16="http://schemas.microsoft.com/office/drawing/2014/main" id="{33AA05A0-8C73-9112-9A80-55DEE20AA695}"/>
              </a:ext>
            </a:extLst>
          </p:cNvPr>
          <p:cNvSpPr txBox="1"/>
          <p:nvPr/>
        </p:nvSpPr>
        <p:spPr>
          <a:xfrm>
            <a:off x="1286932" y="5451346"/>
            <a:ext cx="8116949" cy="369332"/>
          </a:xfrm>
          <a:prstGeom prst="rect">
            <a:avLst/>
          </a:prstGeom>
          <a:noFill/>
        </p:spPr>
        <p:txBody>
          <a:bodyPr wrap="square">
            <a:spAutoFit/>
          </a:bodyPr>
          <a:lstStyle/>
          <a:p>
            <a:pPr marL="0" lvl="0" indent="0">
              <a:spcBef>
                <a:spcPts val="1000"/>
              </a:spcBef>
              <a:buClr>
                <a:schemeClr val="accent1"/>
              </a:buClr>
              <a:buSzPct val="80000"/>
            </a:pPr>
            <a:r>
              <a:rPr lang="en-US" sz="1800" dirty="0">
                <a:solidFill>
                  <a:schemeClr val="tx1">
                    <a:lumMod val="75000"/>
                    <a:lumOff val="25000"/>
                  </a:schemeClr>
                </a:solidFill>
              </a:rPr>
              <a:t>We got the highest Accuracy of  65.34 % for gamma=0.001 and C=10.</a:t>
            </a:r>
          </a:p>
        </p:txBody>
      </p:sp>
    </p:spTree>
    <p:extLst>
      <p:ext uri="{BB962C8B-B14F-4D97-AF65-F5344CB8AC3E}">
        <p14:creationId xmlns:p14="http://schemas.microsoft.com/office/powerpoint/2010/main" val="3724123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1E55-5C02-4512-AAB7-21FC9C6F05B5}"/>
              </a:ext>
            </a:extLst>
          </p:cNvPr>
          <p:cNvSpPr>
            <a:spLocks noGrp="1"/>
          </p:cNvSpPr>
          <p:nvPr>
            <p:ph type="title"/>
          </p:nvPr>
        </p:nvSpPr>
        <p:spPr/>
        <p:txBody>
          <a:bodyPr/>
          <a:lstStyle/>
          <a:p>
            <a:r>
              <a:rPr lang="en-IN" dirty="0"/>
              <a:t>Evaluation and Results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47421B-120F-1EC9-3886-768208336F10}"/>
                  </a:ext>
                </a:extLst>
              </p:cNvPr>
              <p:cNvSpPr>
                <a:spLocks noGrp="1"/>
              </p:cNvSpPr>
              <p:nvPr>
                <p:ph idx="1"/>
              </p:nvPr>
            </p:nvSpPr>
            <p:spPr>
              <a:xfrm>
                <a:off x="677334" y="1501541"/>
                <a:ext cx="8596668" cy="4539821"/>
              </a:xfrm>
            </p:spPr>
            <p:txBody>
              <a:bodyPr>
                <a:normAutofit/>
              </a:bodyPr>
              <a:lstStyle/>
              <a:p>
                <a:pPr marL="146050" indent="0">
                  <a:buNone/>
                </a:pPr>
                <a:r>
                  <a:rPr lang="en-US" dirty="0"/>
                  <a:t>For evaluating the Accuracy of the Document by Concept Matrix we use the following metrics[3]:</a:t>
                </a:r>
              </a:p>
              <a:p>
                <a14:m>
                  <m:oMath xmlns:m="http://schemas.openxmlformats.org/officeDocument/2006/math">
                    <m:r>
                      <a:rPr lang="en-IN" sz="1800" b="1" i="1" smtClean="0">
                        <a:solidFill>
                          <a:schemeClr val="bg2"/>
                        </a:solidFill>
                      </a:rPr>
                      <m:t>𝑷𝒓𝒆𝒄𝒊𝒔𝒊𝒐𝒏</m:t>
                    </m:r>
                    <m:r>
                      <a:rPr lang="en-IN" sz="1800" b="1" i="1" smtClean="0">
                        <a:solidFill>
                          <a:schemeClr val="bg2"/>
                        </a:solidFill>
                      </a:rPr>
                      <m:t>=</m:t>
                    </m:r>
                    <m:f>
                      <m:fPr>
                        <m:ctrlPr>
                          <a:rPr lang="en-IN" sz="1800" b="1" i="1">
                            <a:solidFill>
                              <a:schemeClr val="bg2"/>
                            </a:solidFill>
                          </a:rPr>
                        </m:ctrlPr>
                      </m:fPr>
                      <m:num>
                        <m:r>
                          <a:rPr lang="en-IN" sz="1800" b="1" i="1">
                            <a:solidFill>
                              <a:schemeClr val="bg2"/>
                            </a:solidFill>
                          </a:rPr>
                          <m:t>𝑻𝑷</m:t>
                        </m:r>
                      </m:num>
                      <m:den>
                        <m:r>
                          <a:rPr lang="en-IN" sz="1800" b="1" i="1">
                            <a:solidFill>
                              <a:schemeClr val="bg2"/>
                            </a:solidFill>
                          </a:rPr>
                          <m:t>(</m:t>
                        </m:r>
                        <m:r>
                          <a:rPr lang="en-IN" sz="1800" b="1" i="1">
                            <a:solidFill>
                              <a:schemeClr val="bg2"/>
                            </a:solidFill>
                          </a:rPr>
                          <m:t>𝑻𝑷</m:t>
                        </m:r>
                        <m:r>
                          <a:rPr lang="en-IN" sz="1800" b="1" i="1">
                            <a:solidFill>
                              <a:schemeClr val="bg2"/>
                            </a:solidFill>
                          </a:rPr>
                          <m:t>+</m:t>
                        </m:r>
                        <m:r>
                          <a:rPr lang="en-IN" sz="1800" b="1" i="1">
                            <a:solidFill>
                              <a:schemeClr val="bg2"/>
                            </a:solidFill>
                          </a:rPr>
                          <m:t>𝑭𝑷</m:t>
                        </m:r>
                        <m:r>
                          <a:rPr lang="en-IN" sz="1800" b="1" i="1">
                            <a:solidFill>
                              <a:schemeClr val="bg2"/>
                            </a:solidFill>
                          </a:rPr>
                          <m:t>)</m:t>
                        </m:r>
                      </m:den>
                    </m:f>
                  </m:oMath>
                </a14:m>
                <a:endParaRPr lang="en-IN" sz="1800" dirty="0"/>
              </a:p>
              <a:p>
                <a14:m>
                  <m:oMath xmlns:m="http://schemas.openxmlformats.org/officeDocument/2006/math">
                    <m:r>
                      <a:rPr lang="en-IN" sz="1800" b="1" i="1" smtClean="0">
                        <a:solidFill>
                          <a:schemeClr val="bg2"/>
                        </a:solidFill>
                        <a:effectLst/>
                        <a:ea typeface="Times New Roman" panose="02020603050405020304" pitchFamily="18" charset="0"/>
                        <a:cs typeface="Times New Roman" panose="02020603050405020304" pitchFamily="18" charset="0"/>
                      </a:rPr>
                      <m:t>𝑹𝒆𝒄𝒂𝒍𝒍</m:t>
                    </m:r>
                    <m:r>
                      <a:rPr lang="en-IN" sz="1800" b="1" i="1" smtClean="0">
                        <a:solidFill>
                          <a:schemeClr val="bg2"/>
                        </a:solidFill>
                        <a:effectLst/>
                        <a:ea typeface="Times New Roman" panose="02020603050405020304" pitchFamily="18" charset="0"/>
                        <a:cs typeface="Times New Roman" panose="02020603050405020304" pitchFamily="18" charset="0"/>
                      </a:rPr>
                      <m:t>=</m:t>
                    </m:r>
                    <m:f>
                      <m:fPr>
                        <m:ctrlPr>
                          <a:rPr lang="en-IN" sz="1800" b="1" i="1">
                            <a:solidFill>
                              <a:schemeClr val="bg2"/>
                            </a:solidFill>
                            <a:effectLst/>
                          </a:rPr>
                        </m:ctrlPr>
                      </m:fPr>
                      <m:num>
                        <m:r>
                          <a:rPr lang="en-IN" sz="1800" b="1" i="1">
                            <a:solidFill>
                              <a:schemeClr val="bg2"/>
                            </a:solidFill>
                            <a:effectLst/>
                            <a:ea typeface="Times New Roman" panose="02020603050405020304" pitchFamily="18" charset="0"/>
                            <a:cs typeface="Times New Roman" panose="02020603050405020304" pitchFamily="18" charset="0"/>
                          </a:rPr>
                          <m:t>𝑻𝑷</m:t>
                        </m:r>
                      </m:num>
                      <m:den>
                        <m:r>
                          <a:rPr lang="en-IN" sz="1800" b="1" i="1">
                            <a:solidFill>
                              <a:schemeClr val="bg2"/>
                            </a:solidFill>
                            <a:effectLst/>
                            <a:ea typeface="Times New Roman" panose="02020603050405020304" pitchFamily="18" charset="0"/>
                            <a:cs typeface="Times New Roman" panose="02020603050405020304" pitchFamily="18" charset="0"/>
                          </a:rPr>
                          <m:t>(</m:t>
                        </m:r>
                        <m:r>
                          <a:rPr lang="en-IN" sz="1800" b="1" i="1">
                            <a:solidFill>
                              <a:schemeClr val="bg2"/>
                            </a:solidFill>
                            <a:effectLst/>
                            <a:ea typeface="Times New Roman" panose="02020603050405020304" pitchFamily="18" charset="0"/>
                            <a:cs typeface="Times New Roman" panose="02020603050405020304" pitchFamily="18" charset="0"/>
                          </a:rPr>
                          <m:t>𝑻𝑷</m:t>
                        </m:r>
                        <m:r>
                          <a:rPr lang="en-IN" sz="1800" b="1" i="1">
                            <a:solidFill>
                              <a:schemeClr val="bg2"/>
                            </a:solidFill>
                            <a:effectLst/>
                            <a:ea typeface="Times New Roman" panose="02020603050405020304" pitchFamily="18" charset="0"/>
                            <a:cs typeface="Times New Roman" panose="02020603050405020304" pitchFamily="18" charset="0"/>
                          </a:rPr>
                          <m:t>+</m:t>
                        </m:r>
                        <m:r>
                          <a:rPr lang="en-IN" sz="1800" b="1" i="1">
                            <a:solidFill>
                              <a:schemeClr val="bg2"/>
                            </a:solidFill>
                            <a:effectLst/>
                            <a:ea typeface="Times New Roman" panose="02020603050405020304" pitchFamily="18" charset="0"/>
                            <a:cs typeface="Times New Roman" panose="02020603050405020304" pitchFamily="18" charset="0"/>
                          </a:rPr>
                          <m:t>𝑭𝑵</m:t>
                        </m:r>
                        <m:r>
                          <a:rPr lang="en-IN" sz="1800" b="1" i="1">
                            <a:solidFill>
                              <a:schemeClr val="bg2"/>
                            </a:solidFill>
                            <a:effectLst/>
                            <a:ea typeface="Times New Roman" panose="02020603050405020304" pitchFamily="18" charset="0"/>
                            <a:cs typeface="Times New Roman" panose="02020603050405020304" pitchFamily="18" charset="0"/>
                          </a:rPr>
                          <m:t>)</m:t>
                        </m:r>
                      </m:den>
                    </m:f>
                  </m:oMath>
                </a14:m>
                <a:endParaRPr lang="en-IN" sz="1800" dirty="0"/>
              </a:p>
              <a:p>
                <a14:m>
                  <m:oMath xmlns:m="http://schemas.openxmlformats.org/officeDocument/2006/math">
                    <m:r>
                      <a:rPr lang="en-IN" sz="1800" b="1" i="1" smtClean="0">
                        <a:solidFill>
                          <a:schemeClr val="bg2"/>
                        </a:solidFill>
                        <a:effectLst/>
                        <a:ea typeface="Times New Roman" panose="02020603050405020304" pitchFamily="18" charset="0"/>
                        <a:cs typeface="Times New Roman" panose="02020603050405020304" pitchFamily="18" charset="0"/>
                      </a:rPr>
                      <m:t>𝑭</m:t>
                    </m:r>
                    <m:r>
                      <a:rPr lang="en-IN" sz="1800" b="1" i="1" smtClean="0">
                        <a:solidFill>
                          <a:schemeClr val="bg2"/>
                        </a:solidFill>
                        <a:effectLst/>
                        <a:ea typeface="Times New Roman" panose="02020603050405020304" pitchFamily="18" charset="0"/>
                        <a:cs typeface="Times New Roman" panose="02020603050405020304" pitchFamily="18" charset="0"/>
                      </a:rPr>
                      <m:t>𝟏</m:t>
                    </m:r>
                    <m:r>
                      <a:rPr lang="en-IN" sz="1800" i="1">
                        <a:solidFill>
                          <a:schemeClr val="bg2"/>
                        </a:solidFill>
                        <a:effectLst/>
                        <a:ea typeface="Times New Roman" panose="02020603050405020304" pitchFamily="18" charset="0"/>
                        <a:cs typeface="Times New Roman" panose="02020603050405020304" pitchFamily="18" charset="0"/>
                      </a:rPr>
                      <m:t>−</m:t>
                    </m:r>
                    <m:r>
                      <a:rPr lang="en-IN" sz="1800" b="1" i="1">
                        <a:solidFill>
                          <a:schemeClr val="bg2"/>
                        </a:solidFill>
                        <a:effectLst/>
                        <a:ea typeface="Times New Roman" panose="02020603050405020304" pitchFamily="18" charset="0"/>
                        <a:cs typeface="Times New Roman" panose="02020603050405020304" pitchFamily="18" charset="0"/>
                      </a:rPr>
                      <m:t>𝒔𝒄𝒐𝒓𝒆</m:t>
                    </m:r>
                    <m:r>
                      <a:rPr lang="en-IN" sz="1800">
                        <a:solidFill>
                          <a:schemeClr val="bg2"/>
                        </a:solidFill>
                        <a:effectLst/>
                        <a:ea typeface="Times New Roman" panose="02020603050405020304" pitchFamily="18" charset="0"/>
                        <a:cs typeface="Times New Roman" panose="02020603050405020304" pitchFamily="18" charset="0"/>
                      </a:rPr>
                      <m:t> =</m:t>
                    </m:r>
                    <m:f>
                      <m:fPr>
                        <m:ctrlPr>
                          <a:rPr lang="en-IN" sz="1800" i="1">
                            <a:solidFill>
                              <a:schemeClr val="bg2"/>
                            </a:solidFill>
                            <a:effectLst/>
                          </a:rPr>
                        </m:ctrlPr>
                      </m:fPr>
                      <m:num>
                        <m:r>
                          <a:rPr lang="en-IN" sz="1800" b="1" i="1">
                            <a:solidFill>
                              <a:schemeClr val="bg2"/>
                            </a:solidFill>
                            <a:effectLst/>
                            <a:ea typeface="Times New Roman" panose="02020603050405020304" pitchFamily="18" charset="0"/>
                            <a:cs typeface="Times New Roman" panose="02020603050405020304" pitchFamily="18" charset="0"/>
                          </a:rPr>
                          <m:t>𝟐</m:t>
                        </m:r>
                        <m:r>
                          <a:rPr lang="en-IN" sz="1800" i="1">
                            <a:solidFill>
                              <a:schemeClr val="bg2"/>
                            </a:solidFill>
                            <a:effectLst/>
                            <a:ea typeface="Times New Roman" panose="02020603050405020304" pitchFamily="18" charset="0"/>
                            <a:cs typeface="Times New Roman" panose="02020603050405020304" pitchFamily="18" charset="0"/>
                          </a:rPr>
                          <m:t>∗</m:t>
                        </m:r>
                        <m:r>
                          <a:rPr lang="en-IN" sz="1800">
                            <a:solidFill>
                              <a:schemeClr val="bg2"/>
                            </a:solidFill>
                            <a:effectLst/>
                            <a:ea typeface="Times New Roman" panose="02020603050405020304" pitchFamily="18" charset="0"/>
                            <a:cs typeface="Times New Roman" panose="02020603050405020304" pitchFamily="18" charset="0"/>
                          </a:rPr>
                          <m:t>(</m:t>
                        </m:r>
                        <m:r>
                          <a:rPr lang="en-IN" sz="1800" b="1" i="1">
                            <a:solidFill>
                              <a:schemeClr val="bg2"/>
                            </a:solidFill>
                            <a:effectLst/>
                            <a:ea typeface="Times New Roman" panose="02020603050405020304" pitchFamily="18" charset="0"/>
                            <a:cs typeface="Times New Roman" panose="02020603050405020304" pitchFamily="18" charset="0"/>
                          </a:rPr>
                          <m:t>𝑷𝒓𝒆𝒄𝒊𝒔𝒊𝒐𝒏</m:t>
                        </m:r>
                        <m:r>
                          <a:rPr lang="en-IN" sz="1800" i="1">
                            <a:solidFill>
                              <a:schemeClr val="bg2"/>
                            </a:solidFill>
                            <a:effectLst/>
                            <a:ea typeface="Times New Roman" panose="02020603050405020304" pitchFamily="18" charset="0"/>
                            <a:cs typeface="Times New Roman" panose="02020603050405020304" pitchFamily="18" charset="0"/>
                          </a:rPr>
                          <m:t>∗</m:t>
                        </m:r>
                        <m:r>
                          <a:rPr lang="en-IN" sz="1800" b="1" i="1">
                            <a:solidFill>
                              <a:schemeClr val="bg2"/>
                            </a:solidFill>
                            <a:effectLst/>
                            <a:ea typeface="Times New Roman" panose="02020603050405020304" pitchFamily="18" charset="0"/>
                            <a:cs typeface="Times New Roman" panose="02020603050405020304" pitchFamily="18" charset="0"/>
                          </a:rPr>
                          <m:t>𝑹𝒆𝒄𝒂𝒍𝒍</m:t>
                        </m:r>
                        <m:r>
                          <a:rPr lang="en-IN" sz="1800">
                            <a:solidFill>
                              <a:schemeClr val="bg2"/>
                            </a:solidFill>
                            <a:effectLst/>
                            <a:ea typeface="Times New Roman" panose="02020603050405020304" pitchFamily="18" charset="0"/>
                            <a:cs typeface="Times New Roman" panose="02020603050405020304" pitchFamily="18" charset="0"/>
                          </a:rPr>
                          <m:t>)</m:t>
                        </m:r>
                      </m:num>
                      <m:den>
                        <m:r>
                          <a:rPr lang="en-IN" sz="1800">
                            <a:solidFill>
                              <a:schemeClr val="bg2"/>
                            </a:solidFill>
                            <a:effectLst/>
                            <a:ea typeface="Times New Roman" panose="02020603050405020304" pitchFamily="18" charset="0"/>
                            <a:cs typeface="Times New Roman" panose="02020603050405020304" pitchFamily="18" charset="0"/>
                          </a:rPr>
                          <m:t>(</m:t>
                        </m:r>
                        <m:r>
                          <a:rPr lang="en-IN" sz="1800" b="1" i="1">
                            <a:solidFill>
                              <a:schemeClr val="bg2"/>
                            </a:solidFill>
                            <a:effectLst/>
                            <a:ea typeface="Times New Roman" panose="02020603050405020304" pitchFamily="18" charset="0"/>
                            <a:cs typeface="Times New Roman" panose="02020603050405020304" pitchFamily="18" charset="0"/>
                          </a:rPr>
                          <m:t>𝑷𝒓𝒆𝒄𝒊𝒔𝒊𝒐𝒏</m:t>
                        </m:r>
                        <m:r>
                          <a:rPr lang="en-IN" sz="1800">
                            <a:solidFill>
                              <a:schemeClr val="bg2"/>
                            </a:solidFill>
                            <a:effectLst/>
                            <a:ea typeface="Times New Roman" panose="02020603050405020304" pitchFamily="18" charset="0"/>
                            <a:cs typeface="Times New Roman" panose="02020603050405020304" pitchFamily="18" charset="0"/>
                          </a:rPr>
                          <m:t>+</m:t>
                        </m:r>
                        <m:r>
                          <a:rPr lang="en-IN" sz="1800" b="1" i="1">
                            <a:solidFill>
                              <a:schemeClr val="bg2"/>
                            </a:solidFill>
                            <a:effectLst/>
                            <a:ea typeface="Times New Roman" panose="02020603050405020304" pitchFamily="18" charset="0"/>
                            <a:cs typeface="Times New Roman" panose="02020603050405020304" pitchFamily="18" charset="0"/>
                          </a:rPr>
                          <m:t>𝑹𝒆𝒄𝒂𝒍𝒍</m:t>
                        </m:r>
                        <m:r>
                          <a:rPr lang="en-IN" sz="1800">
                            <a:solidFill>
                              <a:schemeClr val="bg2"/>
                            </a:solidFill>
                            <a:effectLst/>
                            <a:ea typeface="Times New Roman" panose="02020603050405020304" pitchFamily="18" charset="0"/>
                            <a:cs typeface="Times New Roman" panose="02020603050405020304" pitchFamily="18" charset="0"/>
                          </a:rPr>
                          <m:t>)</m:t>
                        </m:r>
                      </m:den>
                    </m:f>
                  </m:oMath>
                </a14:m>
                <a:endParaRPr lang="en-IN" sz="1800" dirty="0"/>
              </a:p>
              <a:p>
                <a:pPr marL="146050" indent="0">
                  <a:buNone/>
                </a:pPr>
                <a:endParaRPr lang="en-IN" dirty="0"/>
              </a:p>
              <a:p>
                <a:pPr marL="146050" indent="0" algn="just">
                  <a:lnSpc>
                    <a:spcPct val="107000"/>
                  </a:lnSpc>
                  <a:spcAft>
                    <a:spcPts val="800"/>
                  </a:spcAft>
                  <a:buNone/>
                </a:pPr>
                <a:r>
                  <a:rPr lang="en-IN" sz="1100" kern="100" dirty="0">
                    <a:effectLst/>
                    <a:latin typeface="Calibri" panose="020F0502020204030204" pitchFamily="34" charset="0"/>
                    <a:ea typeface="Times New Roman" panose="02020603050405020304" pitchFamily="18" charset="0"/>
                    <a:cs typeface="Times New Roman" panose="02020603050405020304" pitchFamily="18" charset="0"/>
                  </a:rPr>
                  <a:t>Where </a:t>
                </a:r>
                <a:r>
                  <a:rPr lang="en-IN" sz="1100" i="1" kern="100" dirty="0">
                    <a:effectLst/>
                    <a:latin typeface="Calibri" panose="020F0502020204030204" pitchFamily="34" charset="0"/>
                    <a:ea typeface="Times New Roman" panose="02020603050405020304" pitchFamily="18" charset="0"/>
                    <a:cs typeface="Times New Roman" panose="02020603050405020304" pitchFamily="18" charset="0"/>
                  </a:rPr>
                  <a:t>TP (True Positives) refers to the number of instances correctly classified as positive,</a:t>
                </a:r>
                <a:endParaRPr lang="en-IN" sz="11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gn="just">
                  <a:lnSpc>
                    <a:spcPct val="107000"/>
                  </a:lnSpc>
                  <a:spcAft>
                    <a:spcPts val="800"/>
                  </a:spcAft>
                  <a:buNone/>
                </a:pPr>
                <a:r>
                  <a:rPr lang="en-IN" sz="1100" i="1" kern="100" dirty="0">
                    <a:effectLst/>
                    <a:latin typeface="Calibri" panose="020F0502020204030204" pitchFamily="34" charset="0"/>
                    <a:ea typeface="Times New Roman" panose="02020603050405020304" pitchFamily="18" charset="0"/>
                    <a:cs typeface="Times New Roman" panose="02020603050405020304" pitchFamily="18" charset="0"/>
                  </a:rPr>
                  <a:t>TN (True Negatives) refers to the number of instances correctly classified as negative</a:t>
                </a:r>
                <a:r>
                  <a:rPr lang="en-IN" sz="1100" kern="100" dirty="0">
                    <a:effectLst/>
                    <a:latin typeface="Calibri" panose="020F0502020204030204" pitchFamily="34" charset="0"/>
                    <a:ea typeface="Times New Roman" panose="02020603050405020304" pitchFamily="18" charset="0"/>
                    <a:cs typeface="Times New Roman" panose="02020603050405020304" pitchFamily="18" charset="0"/>
                  </a:rPr>
                  <a:t>,</a:t>
                </a:r>
              </a:p>
              <a:p>
                <a:pPr indent="0" algn="just">
                  <a:lnSpc>
                    <a:spcPct val="107000"/>
                  </a:lnSpc>
                  <a:spcAft>
                    <a:spcPts val="800"/>
                  </a:spcAft>
                  <a:buNone/>
                </a:pPr>
                <a:r>
                  <a:rPr lang="en-IN" sz="1100" i="1" kern="100" dirty="0">
                    <a:effectLst/>
                    <a:latin typeface="Calibri" panose="020F0502020204030204" pitchFamily="34" charset="0"/>
                    <a:ea typeface="Times New Roman" panose="02020603050405020304" pitchFamily="18" charset="0"/>
                    <a:cs typeface="Times New Roman" panose="02020603050405020304" pitchFamily="18" charset="0"/>
                  </a:rPr>
                  <a:t>FP (False Positives) refers to the number of instances incorrectly classified as positive</a:t>
                </a:r>
                <a:r>
                  <a:rPr lang="en-IN" sz="1100" kern="100" dirty="0">
                    <a:effectLst/>
                    <a:latin typeface="Calibri" panose="020F0502020204030204" pitchFamily="34" charset="0"/>
                    <a:ea typeface="Times New Roman" panose="02020603050405020304" pitchFamily="18" charset="0"/>
                    <a:cs typeface="Times New Roman" panose="02020603050405020304" pitchFamily="18" charset="0"/>
                  </a:rPr>
                  <a:t>,</a:t>
                </a:r>
              </a:p>
              <a:p>
                <a:pPr indent="0" algn="just">
                  <a:lnSpc>
                    <a:spcPct val="107000"/>
                  </a:lnSpc>
                  <a:spcAft>
                    <a:spcPts val="800"/>
                  </a:spcAft>
                  <a:buNone/>
                </a:pPr>
                <a:r>
                  <a:rPr lang="en-IN" sz="1100" i="1" kern="100" dirty="0">
                    <a:effectLst/>
                    <a:latin typeface="Calibri" panose="020F0502020204030204" pitchFamily="34" charset="0"/>
                    <a:ea typeface="Times New Roman" panose="02020603050405020304" pitchFamily="18" charset="0"/>
                    <a:cs typeface="Times New Roman" panose="02020603050405020304" pitchFamily="18" charset="0"/>
                  </a:rPr>
                  <a:t>FN</a:t>
                </a:r>
                <a:r>
                  <a:rPr lang="en-IN" sz="1100" kern="100" dirty="0">
                    <a:effectLst/>
                    <a:latin typeface="Calibri" panose="020F0502020204030204" pitchFamily="34" charset="0"/>
                    <a:ea typeface="Times New Roman" panose="02020603050405020304" pitchFamily="18" charset="0"/>
                    <a:cs typeface="Times New Roman" panose="02020603050405020304" pitchFamily="18" charset="0"/>
                  </a:rPr>
                  <a:t> (False Negatives) refers to the number of instances incorrectly classified as negative.</a:t>
                </a:r>
              </a:p>
              <a:p>
                <a:pPr marL="0" indent="0">
                  <a:buNone/>
                </a:pPr>
                <a:endParaRPr lang="en-IN" dirty="0"/>
              </a:p>
            </p:txBody>
          </p:sp>
        </mc:Choice>
        <mc:Fallback>
          <p:sp>
            <p:nvSpPr>
              <p:cNvPr id="3" name="Content Placeholder 2">
                <a:extLst>
                  <a:ext uri="{FF2B5EF4-FFF2-40B4-BE49-F238E27FC236}">
                    <a16:creationId xmlns:a16="http://schemas.microsoft.com/office/drawing/2014/main" id="{1947421B-120F-1EC9-3886-768208336F10}"/>
                  </a:ext>
                </a:extLst>
              </p:cNvPr>
              <p:cNvSpPr>
                <a:spLocks noGrp="1" noRot="1" noChangeAspect="1" noMove="1" noResize="1" noEditPoints="1" noAdjustHandles="1" noChangeArrowheads="1" noChangeShapeType="1" noTextEdit="1"/>
              </p:cNvSpPr>
              <p:nvPr>
                <p:ph idx="1"/>
              </p:nvPr>
            </p:nvSpPr>
            <p:spPr>
              <a:xfrm>
                <a:off x="677334" y="1501541"/>
                <a:ext cx="8596668" cy="4539821"/>
              </a:xfrm>
              <a:blipFill>
                <a:blip r:embed="rId2"/>
                <a:stretch>
                  <a:fillRect l="-142" t="-805"/>
                </a:stretch>
              </a:blipFill>
            </p:spPr>
            <p:txBody>
              <a:bodyPr/>
              <a:lstStyle/>
              <a:p>
                <a:r>
                  <a:rPr lang="en-IN">
                    <a:noFill/>
                  </a:rPr>
                  <a:t> </a:t>
                </a:r>
              </a:p>
            </p:txBody>
          </p:sp>
        </mc:Fallback>
      </mc:AlternateContent>
    </p:spTree>
    <p:extLst>
      <p:ext uri="{BB962C8B-B14F-4D97-AF65-F5344CB8AC3E}">
        <p14:creationId xmlns:p14="http://schemas.microsoft.com/office/powerpoint/2010/main" val="3440235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7CC7-BAA6-CC9F-7E94-E45B0677123F}"/>
              </a:ext>
            </a:extLst>
          </p:cNvPr>
          <p:cNvSpPr>
            <a:spLocks noGrp="1"/>
          </p:cNvSpPr>
          <p:nvPr>
            <p:ph type="title"/>
          </p:nvPr>
        </p:nvSpPr>
        <p:spPr>
          <a:xfrm>
            <a:off x="443654" y="221735"/>
            <a:ext cx="10518986" cy="1320800"/>
          </a:xfrm>
        </p:spPr>
        <p:txBody>
          <a:bodyPr>
            <a:normAutofit/>
          </a:bodyPr>
          <a:lstStyle/>
          <a:p>
            <a:r>
              <a:rPr lang="en-US" sz="2800" b="1" dirty="0">
                <a:effectLst/>
                <a:latin typeface="Raleway" pitchFamily="2" charset="0"/>
                <a:ea typeface="Lato" panose="020F0502020204030203" pitchFamily="34" charset="0"/>
                <a:cs typeface="Lato" panose="020F0502020204030203" pitchFamily="34" charset="0"/>
              </a:rPr>
              <a:t>Evaluating the Precision, Recall, F1-score, Support for LSI</a:t>
            </a:r>
            <a:endParaRPr lang="en-IN" sz="2800" dirty="0"/>
          </a:p>
        </p:txBody>
      </p:sp>
      <p:graphicFrame>
        <p:nvGraphicFramePr>
          <p:cNvPr id="4" name="Content Placeholder 3">
            <a:extLst>
              <a:ext uri="{FF2B5EF4-FFF2-40B4-BE49-F238E27FC236}">
                <a16:creationId xmlns:a16="http://schemas.microsoft.com/office/drawing/2014/main" id="{35CCD7BC-4EB1-6091-A2CE-D4435F968BE7}"/>
              </a:ext>
            </a:extLst>
          </p:cNvPr>
          <p:cNvGraphicFramePr>
            <a:graphicFrameLocks noGrp="1"/>
          </p:cNvGraphicFramePr>
          <p:nvPr>
            <p:ph idx="1"/>
            <p:extLst>
              <p:ext uri="{D42A27DB-BD31-4B8C-83A1-F6EECF244321}">
                <p14:modId xmlns:p14="http://schemas.microsoft.com/office/powerpoint/2010/main" val="1670689406"/>
              </p:ext>
            </p:extLst>
          </p:nvPr>
        </p:nvGraphicFramePr>
        <p:xfrm>
          <a:off x="707814" y="914395"/>
          <a:ext cx="9391226" cy="5181593"/>
        </p:xfrm>
        <a:graphic>
          <a:graphicData uri="http://schemas.openxmlformats.org/drawingml/2006/table">
            <a:tbl>
              <a:tblPr firstRow="1" firstCol="1" bandRow="1">
                <a:tableStyleId>{5C22544A-7EE6-4342-B048-85BDC9FD1C3A}</a:tableStyleId>
              </a:tblPr>
              <a:tblGrid>
                <a:gridCol w="3316698">
                  <a:extLst>
                    <a:ext uri="{9D8B030D-6E8A-4147-A177-3AD203B41FA5}">
                      <a16:colId xmlns:a16="http://schemas.microsoft.com/office/drawing/2014/main" val="2627339026"/>
                    </a:ext>
                  </a:extLst>
                </a:gridCol>
                <a:gridCol w="1847438">
                  <a:extLst>
                    <a:ext uri="{9D8B030D-6E8A-4147-A177-3AD203B41FA5}">
                      <a16:colId xmlns:a16="http://schemas.microsoft.com/office/drawing/2014/main" val="33612630"/>
                    </a:ext>
                  </a:extLst>
                </a:gridCol>
                <a:gridCol w="1336950">
                  <a:extLst>
                    <a:ext uri="{9D8B030D-6E8A-4147-A177-3AD203B41FA5}">
                      <a16:colId xmlns:a16="http://schemas.microsoft.com/office/drawing/2014/main" val="2280373964"/>
                    </a:ext>
                  </a:extLst>
                </a:gridCol>
                <a:gridCol w="1528507">
                  <a:extLst>
                    <a:ext uri="{9D8B030D-6E8A-4147-A177-3AD203B41FA5}">
                      <a16:colId xmlns:a16="http://schemas.microsoft.com/office/drawing/2014/main" val="1171022357"/>
                    </a:ext>
                  </a:extLst>
                </a:gridCol>
                <a:gridCol w="1361633">
                  <a:extLst>
                    <a:ext uri="{9D8B030D-6E8A-4147-A177-3AD203B41FA5}">
                      <a16:colId xmlns:a16="http://schemas.microsoft.com/office/drawing/2014/main" val="1504333030"/>
                    </a:ext>
                  </a:extLst>
                </a:gridCol>
              </a:tblGrid>
              <a:tr h="114265">
                <a:tc>
                  <a:txBody>
                    <a:bodyPr/>
                    <a:lstStyle/>
                    <a:p>
                      <a:pPr marL="640715">
                        <a:lnSpc>
                          <a:spcPct val="107000"/>
                        </a:lnSpc>
                        <a:spcAft>
                          <a:spcPts val="800"/>
                        </a:spcAft>
                      </a:pPr>
                      <a:r>
                        <a:rPr lang="en-IN" sz="500" kern="100">
                          <a:effectLst/>
                        </a:rPr>
                        <a:t>class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6350">
                        <a:lnSpc>
                          <a:spcPct val="107000"/>
                        </a:lnSpc>
                        <a:spcAft>
                          <a:spcPts val="800"/>
                        </a:spcAft>
                      </a:pPr>
                      <a:r>
                        <a:rPr lang="en-IN" sz="500" kern="100">
                          <a:effectLst/>
                        </a:rPr>
                        <a:t>precision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recall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f1-score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support</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1357429073"/>
                  </a:ext>
                </a:extLst>
              </a:tr>
              <a:tr h="100007">
                <a:tc>
                  <a:txBody>
                    <a:bodyPr/>
                    <a:lstStyle/>
                    <a:p>
                      <a:pPr marL="3175">
                        <a:lnSpc>
                          <a:spcPct val="107000"/>
                        </a:lnSpc>
                        <a:spcAft>
                          <a:spcPts val="800"/>
                        </a:spcAft>
                      </a:pPr>
                      <a:r>
                        <a:rPr lang="en-IN" sz="400" kern="100">
                          <a:effectLst/>
                        </a:rPr>
                        <a:t>Agriculture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1.00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0.44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0.62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3881058735"/>
                  </a:ext>
                </a:extLst>
              </a:tr>
              <a:tr h="100007">
                <a:tc>
                  <a:txBody>
                    <a:bodyPr/>
                    <a:lstStyle/>
                    <a:p>
                      <a:pPr marL="3175">
                        <a:lnSpc>
                          <a:spcPct val="107000"/>
                        </a:lnSpc>
                        <a:spcAft>
                          <a:spcPts val="800"/>
                        </a:spcAft>
                      </a:pPr>
                      <a:r>
                        <a:rPr lang="en-IN" sz="400" kern="100">
                          <a:effectLst/>
                        </a:rPr>
                        <a:t>Banking</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0. 50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0.70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0.58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10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857417863"/>
                  </a:ext>
                </a:extLst>
              </a:tr>
              <a:tr h="100007">
                <a:tc>
                  <a:txBody>
                    <a:bodyPr/>
                    <a:lstStyle/>
                    <a:p>
                      <a:pPr marL="3175">
                        <a:lnSpc>
                          <a:spcPct val="107000"/>
                        </a:lnSpc>
                        <a:spcAft>
                          <a:spcPts val="800"/>
                        </a:spcAft>
                      </a:pPr>
                      <a:r>
                        <a:rPr lang="en-IN" sz="400" kern="100">
                          <a:effectLst/>
                        </a:rPr>
                        <a:t>Business</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0.44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0.40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0.42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10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2823413526"/>
                  </a:ext>
                </a:extLst>
              </a:tr>
              <a:tr h="100007">
                <a:tc>
                  <a:txBody>
                    <a:bodyPr/>
                    <a:lstStyle/>
                    <a:p>
                      <a:pPr marL="3175">
                        <a:lnSpc>
                          <a:spcPct val="107000"/>
                        </a:lnSpc>
                        <a:spcAft>
                          <a:spcPts val="800"/>
                        </a:spcAft>
                      </a:pPr>
                      <a:r>
                        <a:rPr lang="en-IN" sz="400" kern="100">
                          <a:effectLst/>
                        </a:rPr>
                        <a:t>Caste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0.57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0.89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0.70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1658218799"/>
                  </a:ext>
                </a:extLst>
              </a:tr>
              <a:tr h="110483">
                <a:tc>
                  <a:txBody>
                    <a:bodyPr/>
                    <a:lstStyle/>
                    <a:p>
                      <a:pPr marL="3175">
                        <a:lnSpc>
                          <a:spcPct val="107000"/>
                        </a:lnSpc>
                        <a:spcAft>
                          <a:spcPts val="800"/>
                        </a:spcAft>
                      </a:pPr>
                      <a:r>
                        <a:rPr lang="en-IN" sz="400" kern="100">
                          <a:effectLst/>
                        </a:rPr>
                        <a:t>Cinema</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0.83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0.38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0.53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13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3423731436"/>
                  </a:ext>
                </a:extLst>
              </a:tr>
              <a:tr h="110483">
                <a:tc>
                  <a:txBody>
                    <a:bodyPr/>
                    <a:lstStyle/>
                    <a:p>
                      <a:pPr marL="3175">
                        <a:lnSpc>
                          <a:spcPct val="107000"/>
                        </a:lnSpc>
                        <a:spcAft>
                          <a:spcPts val="800"/>
                        </a:spcAft>
                      </a:pPr>
                      <a:r>
                        <a:rPr lang="en-IN" sz="400" kern="100">
                          <a:effectLst/>
                        </a:rPr>
                        <a:t>Computer</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0.60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0.75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0.67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12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641938131"/>
                  </a:ext>
                </a:extLst>
              </a:tr>
              <a:tr h="110483">
                <a:tc>
                  <a:txBody>
                    <a:bodyPr/>
                    <a:lstStyle/>
                    <a:p>
                      <a:pPr marL="3175">
                        <a:lnSpc>
                          <a:spcPct val="107000"/>
                        </a:lnSpc>
                        <a:spcAft>
                          <a:spcPts val="800"/>
                        </a:spcAft>
                      </a:pPr>
                      <a:r>
                        <a:rPr lang="en-IN" sz="500" kern="100">
                          <a:effectLst/>
                        </a:rPr>
                        <a:t>Cricket</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0.88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0.88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0.88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16</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933529518"/>
                  </a:ext>
                </a:extLst>
              </a:tr>
              <a:tr h="100007">
                <a:tc>
                  <a:txBody>
                    <a:bodyPr/>
                    <a:lstStyle/>
                    <a:p>
                      <a:pPr marL="3175">
                        <a:lnSpc>
                          <a:spcPct val="107000"/>
                        </a:lnSpc>
                        <a:spcAft>
                          <a:spcPts val="800"/>
                        </a:spcAft>
                      </a:pPr>
                      <a:r>
                        <a:rPr lang="en-IN" sz="400" kern="100">
                          <a:effectLst/>
                        </a:rPr>
                        <a:t>Crime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0.40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0.18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0.25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11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4237942329"/>
                  </a:ext>
                </a:extLst>
              </a:tr>
              <a:tr h="100007">
                <a:tc>
                  <a:txBody>
                    <a:bodyPr/>
                    <a:lstStyle/>
                    <a:p>
                      <a:pPr marL="3175">
                        <a:lnSpc>
                          <a:spcPct val="107000"/>
                        </a:lnSpc>
                        <a:spcAft>
                          <a:spcPts val="800"/>
                        </a:spcAft>
                      </a:pPr>
                      <a:r>
                        <a:rPr lang="en-IN" sz="400" kern="100">
                          <a:effectLst/>
                        </a:rPr>
                        <a:t>Defence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1.00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0.88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0.93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1195420868"/>
                  </a:ext>
                </a:extLst>
              </a:tr>
              <a:tr h="100007">
                <a:tc>
                  <a:txBody>
                    <a:bodyPr/>
                    <a:lstStyle/>
                    <a:p>
                      <a:pPr marL="3175">
                        <a:lnSpc>
                          <a:spcPct val="107000"/>
                        </a:lnSpc>
                        <a:spcAft>
                          <a:spcPts val="800"/>
                        </a:spcAft>
                      </a:pPr>
                      <a:r>
                        <a:rPr lang="en-IN" sz="400" kern="100">
                          <a:effectLst/>
                        </a:rPr>
                        <a:t>Economy</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0.59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0.67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0.62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15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1735045200"/>
                  </a:ext>
                </a:extLst>
              </a:tr>
              <a:tr h="100007">
                <a:tc>
                  <a:txBody>
                    <a:bodyPr/>
                    <a:lstStyle/>
                    <a:p>
                      <a:pPr marL="3175">
                        <a:lnSpc>
                          <a:spcPct val="107000"/>
                        </a:lnSpc>
                        <a:spcAft>
                          <a:spcPts val="800"/>
                        </a:spcAft>
                      </a:pPr>
                      <a:r>
                        <a:rPr lang="en-IN" sz="400" kern="100">
                          <a:effectLst/>
                        </a:rPr>
                        <a:t>Education</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0.67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0.57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0.62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3916440134"/>
                  </a:ext>
                </a:extLst>
              </a:tr>
              <a:tr h="100007">
                <a:tc>
                  <a:txBody>
                    <a:bodyPr/>
                    <a:lstStyle/>
                    <a:p>
                      <a:pPr marL="3175">
                        <a:lnSpc>
                          <a:spcPct val="107000"/>
                        </a:lnSpc>
                        <a:spcAft>
                          <a:spcPts val="800"/>
                        </a:spcAft>
                      </a:pPr>
                      <a:r>
                        <a:rPr lang="en-IN" sz="400" kern="100">
                          <a:effectLst/>
                        </a:rPr>
                        <a:t>Electronics</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0.83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0.62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0.71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3975977692"/>
                  </a:ext>
                </a:extLst>
              </a:tr>
              <a:tr h="100007">
                <a:tc>
                  <a:txBody>
                    <a:bodyPr/>
                    <a:lstStyle/>
                    <a:p>
                      <a:pPr marL="3175">
                        <a:lnSpc>
                          <a:spcPct val="107000"/>
                        </a:lnSpc>
                        <a:spcAft>
                          <a:spcPts val="800"/>
                        </a:spcAft>
                      </a:pPr>
                      <a:r>
                        <a:rPr lang="en-IN" sz="400" kern="100">
                          <a:effectLst/>
                        </a:rPr>
                        <a:t>Energy</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0.75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0.86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0.80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47198604"/>
                  </a:ext>
                </a:extLst>
              </a:tr>
              <a:tr h="100007">
                <a:tc>
                  <a:txBody>
                    <a:bodyPr/>
                    <a:lstStyle/>
                    <a:p>
                      <a:pPr marL="3175">
                        <a:lnSpc>
                          <a:spcPct val="107000"/>
                        </a:lnSpc>
                        <a:spcAft>
                          <a:spcPts val="800"/>
                        </a:spcAft>
                      </a:pPr>
                      <a:r>
                        <a:rPr lang="en-IN" sz="400" kern="100">
                          <a:effectLst/>
                        </a:rPr>
                        <a:t>Entertainment</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0.38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0.91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0.54</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11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4094125794"/>
                  </a:ext>
                </a:extLst>
              </a:tr>
              <a:tr h="100007">
                <a:tc>
                  <a:txBody>
                    <a:bodyPr/>
                    <a:lstStyle/>
                    <a:p>
                      <a:pPr marL="3175">
                        <a:lnSpc>
                          <a:spcPct val="107000"/>
                        </a:lnSpc>
                        <a:spcAft>
                          <a:spcPts val="800"/>
                        </a:spcAft>
                      </a:pPr>
                      <a:r>
                        <a:rPr lang="en-IN" sz="400" kern="100">
                          <a:effectLst/>
                        </a:rPr>
                        <a:t>Environment</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0.67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1.00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0.80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6</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4078933155"/>
                  </a:ext>
                </a:extLst>
              </a:tr>
              <a:tr h="110483">
                <a:tc>
                  <a:txBody>
                    <a:bodyPr/>
                    <a:lstStyle/>
                    <a:p>
                      <a:pPr marL="3175">
                        <a:lnSpc>
                          <a:spcPct val="107000"/>
                        </a:lnSpc>
                        <a:spcAft>
                          <a:spcPts val="800"/>
                        </a:spcAft>
                      </a:pPr>
                      <a:r>
                        <a:rPr lang="en-IN" sz="400" kern="100">
                          <a:effectLst/>
                        </a:rPr>
                        <a:t>Family issues</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0.57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0.33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0.42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12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3827534633"/>
                  </a:ext>
                </a:extLst>
              </a:tr>
              <a:tr h="110483">
                <a:tc>
                  <a:txBody>
                    <a:bodyPr/>
                    <a:lstStyle/>
                    <a:p>
                      <a:pPr marL="3175">
                        <a:lnSpc>
                          <a:spcPct val="107000"/>
                        </a:lnSpc>
                        <a:spcAft>
                          <a:spcPts val="800"/>
                        </a:spcAft>
                      </a:pPr>
                      <a:r>
                        <a:rPr lang="en-IN" sz="400" kern="100">
                          <a:effectLst/>
                        </a:rPr>
                        <a:t>Finance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0.00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0.00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0.00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10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2010503676"/>
                  </a:ext>
                </a:extLst>
              </a:tr>
              <a:tr h="110483">
                <a:tc>
                  <a:txBody>
                    <a:bodyPr/>
                    <a:lstStyle/>
                    <a:p>
                      <a:pPr marL="3175">
                        <a:lnSpc>
                          <a:spcPct val="107000"/>
                        </a:lnSpc>
                        <a:spcAft>
                          <a:spcPts val="800"/>
                        </a:spcAft>
                      </a:pPr>
                      <a:r>
                        <a:rPr lang="en-IN" sz="400" kern="100">
                          <a:effectLst/>
                        </a:rPr>
                        <a:t>Football</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0.89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0.89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0.89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4221060378"/>
                  </a:ext>
                </a:extLst>
              </a:tr>
              <a:tr h="100007">
                <a:tc>
                  <a:txBody>
                    <a:bodyPr/>
                    <a:lstStyle/>
                    <a:p>
                      <a:pPr marL="3175">
                        <a:lnSpc>
                          <a:spcPct val="107000"/>
                        </a:lnSpc>
                        <a:spcAft>
                          <a:spcPts val="800"/>
                        </a:spcAft>
                      </a:pPr>
                      <a:r>
                        <a:rPr lang="en-IN" sz="400" kern="100">
                          <a:effectLst/>
                        </a:rPr>
                        <a:t>Government_Operations</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0.40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0.44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0.42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95737297"/>
                  </a:ext>
                </a:extLst>
              </a:tr>
              <a:tr h="100007">
                <a:tc>
                  <a:txBody>
                    <a:bodyPr/>
                    <a:lstStyle/>
                    <a:p>
                      <a:pPr marL="3175">
                        <a:lnSpc>
                          <a:spcPct val="107000"/>
                        </a:lnSpc>
                        <a:spcAft>
                          <a:spcPts val="800"/>
                        </a:spcAft>
                      </a:pPr>
                      <a:r>
                        <a:rPr lang="en-IN" sz="400" kern="100">
                          <a:effectLst/>
                        </a:rPr>
                        <a:t>Health</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0.67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0.67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0.67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1632099647"/>
                  </a:ext>
                </a:extLst>
              </a:tr>
              <a:tr h="100007">
                <a:tc>
                  <a:txBody>
                    <a:bodyPr/>
                    <a:lstStyle/>
                    <a:p>
                      <a:pPr marL="3175">
                        <a:lnSpc>
                          <a:spcPct val="107000"/>
                        </a:lnSpc>
                        <a:spcAft>
                          <a:spcPts val="800"/>
                        </a:spcAft>
                      </a:pPr>
                      <a:r>
                        <a:rPr lang="en-IN" sz="400" kern="100">
                          <a:effectLst/>
                        </a:rPr>
                        <a:t>Labor_and_Employment</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0.64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0.82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0.72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11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105869342"/>
                  </a:ext>
                </a:extLst>
              </a:tr>
              <a:tr h="100007">
                <a:tc>
                  <a:txBody>
                    <a:bodyPr/>
                    <a:lstStyle/>
                    <a:p>
                      <a:pPr marL="3175">
                        <a:lnSpc>
                          <a:spcPct val="107000"/>
                        </a:lnSpc>
                        <a:spcAft>
                          <a:spcPts val="800"/>
                        </a:spcAft>
                      </a:pPr>
                      <a:r>
                        <a:rPr lang="en-IN" sz="400" kern="100">
                          <a:effectLst/>
                        </a:rPr>
                        <a:t>Law</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0.64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0.47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0.54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15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4099027348"/>
                  </a:ext>
                </a:extLst>
              </a:tr>
              <a:tr h="100007">
                <a:tc>
                  <a:txBody>
                    <a:bodyPr/>
                    <a:lstStyle/>
                    <a:p>
                      <a:pPr marL="3175">
                        <a:lnSpc>
                          <a:spcPct val="107000"/>
                        </a:lnSpc>
                        <a:spcAft>
                          <a:spcPts val="800"/>
                        </a:spcAft>
                      </a:pPr>
                      <a:r>
                        <a:rPr lang="en-IN" sz="400" kern="100">
                          <a:effectLst/>
                        </a:rPr>
                        <a:t>Miscellaneous</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1.00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1.00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1.00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11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3384845528"/>
                  </a:ext>
                </a:extLst>
              </a:tr>
              <a:tr h="100007">
                <a:tc>
                  <a:txBody>
                    <a:bodyPr/>
                    <a:lstStyle/>
                    <a:p>
                      <a:pPr marL="3175">
                        <a:lnSpc>
                          <a:spcPct val="107000"/>
                        </a:lnSpc>
                        <a:spcAft>
                          <a:spcPts val="800"/>
                        </a:spcAft>
                      </a:pPr>
                      <a:r>
                        <a:rPr lang="en-IN" sz="400" kern="100">
                          <a:effectLst/>
                        </a:rPr>
                        <a:t>Music</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0.89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0.80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0.84</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10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143738622"/>
                  </a:ext>
                </a:extLst>
              </a:tr>
              <a:tr h="100007">
                <a:tc>
                  <a:txBody>
                    <a:bodyPr/>
                    <a:lstStyle/>
                    <a:p>
                      <a:pPr marL="3175">
                        <a:lnSpc>
                          <a:spcPct val="107000"/>
                        </a:lnSpc>
                        <a:spcAft>
                          <a:spcPts val="800"/>
                        </a:spcAft>
                      </a:pPr>
                      <a:r>
                        <a:rPr lang="en-IN" sz="400" kern="100">
                          <a:effectLst/>
                        </a:rPr>
                        <a:t>Politics</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0.75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0.67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0.71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2438257384"/>
                  </a:ext>
                </a:extLst>
              </a:tr>
              <a:tr h="337953">
                <a:tc>
                  <a:txBody>
                    <a:bodyPr/>
                    <a:lstStyle/>
                    <a:p>
                      <a:pPr marL="3175" marR="454660">
                        <a:lnSpc>
                          <a:spcPct val="107000"/>
                        </a:lnSpc>
                        <a:spcAft>
                          <a:spcPts val="800"/>
                        </a:spcAft>
                      </a:pPr>
                      <a:r>
                        <a:rPr lang="en-IN" sz="400" kern="100">
                          <a:effectLst/>
                        </a:rPr>
                        <a:t>Public_lands_</a:t>
                      </a:r>
                      <a:r>
                        <a:rPr lang="en-IN" sz="500" kern="100">
                          <a:effectLst/>
                        </a:rPr>
                        <a:t>and_water</a:t>
                      </a:r>
                    </a:p>
                    <a:p>
                      <a:pPr marL="3175" marR="454660">
                        <a:lnSpc>
                          <a:spcPct val="107000"/>
                        </a:lnSpc>
                        <a:spcAft>
                          <a:spcPts val="800"/>
                        </a:spcAft>
                      </a:pPr>
                      <a:r>
                        <a:rPr lang="en-IN" sz="500" kern="100">
                          <a:effectLst/>
                        </a:rPr>
                        <a:t>_management</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0.00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0.00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0.00</a:t>
                      </a:r>
                      <a:r>
                        <a:rPr lang="en-IN" sz="4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2159973662"/>
                  </a:ext>
                </a:extLst>
              </a:tr>
              <a:tr h="110483">
                <a:tc>
                  <a:txBody>
                    <a:bodyPr/>
                    <a:lstStyle/>
                    <a:p>
                      <a:pPr marL="3175">
                        <a:lnSpc>
                          <a:spcPct val="107000"/>
                        </a:lnSpc>
                        <a:spcAft>
                          <a:spcPts val="800"/>
                        </a:spcAft>
                      </a:pPr>
                      <a:r>
                        <a:rPr lang="en-IN" sz="500" kern="100">
                          <a:effectLst/>
                        </a:rPr>
                        <a:t>Religion</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0.80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1.00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0.89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898936653"/>
                  </a:ext>
                </a:extLst>
              </a:tr>
              <a:tr h="110483">
                <a:tc>
                  <a:txBody>
                    <a:bodyPr/>
                    <a:lstStyle/>
                    <a:p>
                      <a:pPr marL="3175">
                        <a:lnSpc>
                          <a:spcPct val="107000"/>
                        </a:lnSpc>
                        <a:spcAft>
                          <a:spcPts val="800"/>
                        </a:spcAft>
                      </a:pPr>
                      <a:r>
                        <a:rPr lang="en-IN" sz="500" kern="100">
                          <a:effectLst/>
                        </a:rPr>
                        <a:t>Science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0.35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0.89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0.50</a:t>
                      </a:r>
                      <a:r>
                        <a:rPr lang="en-IN" sz="4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2369431818"/>
                  </a:ext>
                </a:extLst>
              </a:tr>
              <a:tr h="110483">
                <a:tc>
                  <a:txBody>
                    <a:bodyPr/>
                    <a:lstStyle/>
                    <a:p>
                      <a:pPr marL="3175">
                        <a:lnSpc>
                          <a:spcPct val="107000"/>
                        </a:lnSpc>
                        <a:spcAft>
                          <a:spcPts val="800"/>
                        </a:spcAft>
                      </a:pPr>
                      <a:r>
                        <a:rPr lang="en-IN" sz="500" kern="100">
                          <a:effectLst/>
                        </a:rPr>
                        <a:t>Social_welfare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0.00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0.00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0.00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731554890"/>
                  </a:ext>
                </a:extLst>
              </a:tr>
              <a:tr h="110483">
                <a:tc>
                  <a:txBody>
                    <a:bodyPr/>
                    <a:lstStyle/>
                    <a:p>
                      <a:pPr marL="3175">
                        <a:lnSpc>
                          <a:spcPct val="107000"/>
                        </a:lnSpc>
                        <a:spcAft>
                          <a:spcPts val="800"/>
                        </a:spcAft>
                      </a:pPr>
                      <a:r>
                        <a:rPr lang="en-IN" sz="500" kern="100">
                          <a:effectLst/>
                        </a:rPr>
                        <a:t>Space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0.89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1.00</a:t>
                      </a:r>
                      <a:r>
                        <a:rPr lang="en-IN" sz="4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0.94</a:t>
                      </a:r>
                      <a:r>
                        <a:rPr lang="en-IN" sz="4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941331667"/>
                  </a:ext>
                </a:extLst>
              </a:tr>
              <a:tr h="337953">
                <a:tc>
                  <a:txBody>
                    <a:bodyPr/>
                    <a:lstStyle/>
                    <a:p>
                      <a:pPr marL="3175">
                        <a:lnSpc>
                          <a:spcPct val="107000"/>
                        </a:lnSpc>
                        <a:spcAft>
                          <a:spcPts val="800"/>
                        </a:spcAft>
                      </a:pPr>
                      <a:r>
                        <a:rPr lang="en-IN" sz="500" kern="100">
                          <a:effectLst/>
                        </a:rPr>
                        <a:t>Sports_other_than</a:t>
                      </a:r>
                    </a:p>
                    <a:p>
                      <a:pPr marL="3175">
                        <a:lnSpc>
                          <a:spcPct val="107000"/>
                        </a:lnSpc>
                        <a:spcAft>
                          <a:spcPts val="800"/>
                        </a:spcAft>
                      </a:pPr>
                      <a:r>
                        <a:rPr lang="en-IN" sz="500" kern="100">
                          <a:effectLst/>
                        </a:rPr>
                        <a:t>_football_and_cricket</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1.00</a:t>
                      </a:r>
                      <a:r>
                        <a:rPr lang="en-IN" sz="4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1.00</a:t>
                      </a:r>
                      <a:r>
                        <a:rPr lang="en-IN" sz="4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1.00</a:t>
                      </a:r>
                      <a:r>
                        <a:rPr lang="en-IN" sz="4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3799680656"/>
                  </a:ext>
                </a:extLst>
              </a:tr>
              <a:tr h="110483">
                <a:tc>
                  <a:txBody>
                    <a:bodyPr/>
                    <a:lstStyle/>
                    <a:p>
                      <a:pPr marL="3175">
                        <a:lnSpc>
                          <a:spcPct val="107000"/>
                        </a:lnSpc>
                        <a:spcAft>
                          <a:spcPts val="800"/>
                        </a:spcAft>
                      </a:pPr>
                      <a:r>
                        <a:rPr lang="en-IN" sz="500" kern="100">
                          <a:effectLst/>
                        </a:rPr>
                        <a:t>Technology</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1.00</a:t>
                      </a:r>
                      <a:r>
                        <a:rPr lang="en-IN" sz="4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0.11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0.20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874521380"/>
                  </a:ext>
                </a:extLst>
              </a:tr>
              <a:tr h="110483">
                <a:tc>
                  <a:txBody>
                    <a:bodyPr/>
                    <a:lstStyle/>
                    <a:p>
                      <a:pPr marL="3175">
                        <a:lnSpc>
                          <a:spcPct val="107000"/>
                        </a:lnSpc>
                        <a:spcAft>
                          <a:spcPts val="800"/>
                        </a:spcAft>
                      </a:pPr>
                      <a:r>
                        <a:rPr lang="en-IN" sz="500" kern="100">
                          <a:effectLst/>
                        </a:rPr>
                        <a:t>Transportation</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0.75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0.55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400" kern="100">
                          <a:effectLst/>
                        </a:rPr>
                        <a:t>0.63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11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2100396541"/>
                  </a:ext>
                </a:extLst>
              </a:tr>
              <a:tr h="110483">
                <a:tc>
                  <a:txBody>
                    <a:bodyPr/>
                    <a:lstStyle/>
                    <a:p>
                      <a:pPr marL="3175">
                        <a:lnSpc>
                          <a:spcPct val="107000"/>
                        </a:lnSpc>
                        <a:spcAft>
                          <a:spcPts val="800"/>
                        </a:spcAft>
                      </a:pPr>
                      <a:r>
                        <a:rPr lang="en-IN" sz="500" kern="100">
                          <a:effectLst/>
                        </a:rPr>
                        <a:t>Travel</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0.50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0.67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0.57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2613088151"/>
                  </a:ext>
                </a:extLst>
              </a:tr>
              <a:tr h="110483">
                <a:tc>
                  <a:txBody>
                    <a:bodyPr/>
                    <a:lstStyle/>
                    <a:p>
                      <a:pPr marL="3175">
                        <a:lnSpc>
                          <a:spcPct val="107000"/>
                        </a:lnSpc>
                        <a:spcAft>
                          <a:spcPts val="800"/>
                        </a:spcAft>
                      </a:pPr>
                      <a:r>
                        <a:rPr lang="en-IN" sz="500" kern="100">
                          <a:effectLst/>
                        </a:rPr>
                        <a:t>Weather</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1.00</a:t>
                      </a:r>
                      <a:r>
                        <a:rPr lang="en-IN" sz="4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0.85</a:t>
                      </a:r>
                      <a:r>
                        <a:rPr lang="en-IN" sz="4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0.92</a:t>
                      </a:r>
                      <a:r>
                        <a:rPr lang="en-IN" sz="4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13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1131994998"/>
                  </a:ext>
                </a:extLst>
              </a:tr>
              <a:tr h="164642">
                <a:tc>
                  <a:txBody>
                    <a:bodyPr/>
                    <a:lstStyle/>
                    <a:p>
                      <a:pPr marL="3175" marR="216535">
                        <a:lnSpc>
                          <a:spcPct val="107000"/>
                        </a:lnSpc>
                        <a:spcAft>
                          <a:spcPts val="800"/>
                        </a:spcAft>
                      </a:pPr>
                      <a:r>
                        <a:rPr lang="en-IN" sz="500" kern="100">
                          <a:effectLst/>
                        </a:rPr>
                        <a:t>World_and_International</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0.38</a:t>
                      </a:r>
                      <a:r>
                        <a:rPr lang="en-IN" sz="4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400" kern="100">
                          <a:effectLst/>
                        </a:rPr>
                        <a:t>0.30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0.33</a:t>
                      </a:r>
                      <a:r>
                        <a:rPr lang="en-IN" sz="4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10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2593698276"/>
                  </a:ext>
                </a:extLst>
              </a:tr>
              <a:tr h="110483">
                <a:tc>
                  <a:txBody>
                    <a:bodyPr/>
                    <a:lstStyle/>
                    <a:p>
                      <a:pPr marL="3175">
                        <a:lnSpc>
                          <a:spcPct val="107000"/>
                        </a:lnSpc>
                        <a:spcAft>
                          <a:spcPts val="800"/>
                        </a:spcAft>
                      </a:pPr>
                      <a:r>
                        <a:rPr lang="en-IN" sz="500" kern="100">
                          <a:effectLst/>
                        </a:rPr>
                        <a:t>election</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0.83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0.71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0.77</a:t>
                      </a:r>
                      <a:r>
                        <a:rPr lang="en-IN" sz="4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108324311"/>
                  </a:ext>
                </a:extLst>
              </a:tr>
              <a:tr h="110483">
                <a:tc>
                  <a:txBody>
                    <a:bodyPr/>
                    <a:lstStyle/>
                    <a:p>
                      <a:pPr marL="3175">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3408767260"/>
                  </a:ext>
                </a:extLst>
              </a:tr>
              <a:tr h="110483">
                <a:tc>
                  <a:txBody>
                    <a:bodyPr/>
                    <a:lstStyle/>
                    <a:p>
                      <a:pPr marL="3175">
                        <a:lnSpc>
                          <a:spcPct val="107000"/>
                        </a:lnSpc>
                        <a:spcAft>
                          <a:spcPts val="800"/>
                        </a:spcAft>
                      </a:pPr>
                      <a:r>
                        <a:rPr lang="en-IN" sz="500" kern="100">
                          <a:effectLst/>
                        </a:rPr>
                        <a:t>accuracy</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0.64</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352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4172720845"/>
                  </a:ext>
                </a:extLst>
              </a:tr>
              <a:tr h="110483">
                <a:tc>
                  <a:txBody>
                    <a:bodyPr/>
                    <a:lstStyle/>
                    <a:p>
                      <a:pPr marL="3175">
                        <a:lnSpc>
                          <a:spcPct val="107000"/>
                        </a:lnSpc>
                        <a:spcAft>
                          <a:spcPts val="800"/>
                        </a:spcAft>
                      </a:pPr>
                      <a:r>
                        <a:rPr lang="en-IN" sz="500" kern="100">
                          <a:effectLst/>
                        </a:rPr>
                        <a:t>macro avg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0.65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0.63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0.61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352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63305436"/>
                  </a:ext>
                </a:extLst>
              </a:tr>
              <a:tr h="337953">
                <a:tc>
                  <a:txBody>
                    <a:bodyPr/>
                    <a:lstStyle/>
                    <a:p>
                      <a:pPr marL="3175">
                        <a:lnSpc>
                          <a:spcPct val="107000"/>
                        </a:lnSpc>
                        <a:spcAft>
                          <a:spcPts val="800"/>
                        </a:spcAft>
                      </a:pPr>
                      <a:r>
                        <a:rPr lang="en-IN" sz="500" kern="100">
                          <a:effectLst/>
                        </a:rPr>
                        <a:t>weighted avg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0.67      </a:t>
                      </a:r>
                    </a:p>
                    <a:p>
                      <a:pPr>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a:lnSpc>
                          <a:spcPct val="107000"/>
                        </a:lnSpc>
                        <a:spcAft>
                          <a:spcPts val="800"/>
                        </a:spcAft>
                      </a:pPr>
                      <a:r>
                        <a:rPr lang="en-IN" sz="500" kern="100">
                          <a:effectLst/>
                        </a:rPr>
                        <a:t>0.64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a:effectLst/>
                        </a:rPr>
                        <a:t>0.63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tc>
                  <a:txBody>
                    <a:bodyPr/>
                    <a:lstStyle/>
                    <a:p>
                      <a:pPr marL="3175">
                        <a:lnSpc>
                          <a:spcPct val="107000"/>
                        </a:lnSpc>
                        <a:spcAft>
                          <a:spcPts val="800"/>
                        </a:spcAft>
                      </a:pPr>
                      <a:r>
                        <a:rPr lang="en-IN" sz="500" kern="100" dirty="0">
                          <a:effectLst/>
                        </a:rPr>
                        <a:t>352</a:t>
                      </a:r>
                      <a:endParaRPr lang="en-IN" sz="5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8970" marR="15032" marT="11479" marB="0"/>
                </a:tc>
                <a:extLst>
                  <a:ext uri="{0D108BD9-81ED-4DB2-BD59-A6C34878D82A}">
                    <a16:rowId xmlns:a16="http://schemas.microsoft.com/office/drawing/2014/main" val="3215709764"/>
                  </a:ext>
                </a:extLst>
              </a:tr>
            </a:tbl>
          </a:graphicData>
        </a:graphic>
      </p:graphicFrame>
      <p:sp>
        <p:nvSpPr>
          <p:cNvPr id="7" name="TextBox 6">
            <a:extLst>
              <a:ext uri="{FF2B5EF4-FFF2-40B4-BE49-F238E27FC236}">
                <a16:creationId xmlns:a16="http://schemas.microsoft.com/office/drawing/2014/main" id="{1423A240-17C3-6F27-3F70-E77A6519A9D7}"/>
              </a:ext>
            </a:extLst>
          </p:cNvPr>
          <p:cNvSpPr txBox="1"/>
          <p:nvPr/>
        </p:nvSpPr>
        <p:spPr>
          <a:xfrm>
            <a:off x="707814" y="6095988"/>
            <a:ext cx="609760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Accuracy: 0.645</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7315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B1AE3-AF28-901A-4908-442C0CE16826}"/>
              </a:ext>
            </a:extLst>
          </p:cNvPr>
          <p:cNvSpPr>
            <a:spLocks noGrp="1"/>
          </p:cNvSpPr>
          <p:nvPr>
            <p:ph type="title"/>
          </p:nvPr>
        </p:nvSpPr>
        <p:spPr>
          <a:xfrm>
            <a:off x="346509" y="308008"/>
            <a:ext cx="10924674" cy="972152"/>
          </a:xfrm>
        </p:spPr>
        <p:txBody>
          <a:bodyPr>
            <a:normAutofit/>
          </a:bodyPr>
          <a:lstStyle/>
          <a:p>
            <a:r>
              <a:rPr lang="en-US" sz="2800" b="1" dirty="0">
                <a:effectLst/>
                <a:latin typeface="Raleway" pitchFamily="2" charset="0"/>
                <a:ea typeface="Lato" panose="020F0502020204030203" pitchFamily="34" charset="0"/>
                <a:cs typeface="Lato" panose="020F0502020204030203" pitchFamily="34" charset="0"/>
              </a:rPr>
              <a:t>Evaluating the Precision, Recall, F1-score, Support for word embedding</a:t>
            </a:r>
            <a:endParaRPr lang="en-IN" sz="2800" dirty="0"/>
          </a:p>
        </p:txBody>
      </p:sp>
      <p:graphicFrame>
        <p:nvGraphicFramePr>
          <p:cNvPr id="4" name="Content Placeholder 3">
            <a:extLst>
              <a:ext uri="{FF2B5EF4-FFF2-40B4-BE49-F238E27FC236}">
                <a16:creationId xmlns:a16="http://schemas.microsoft.com/office/drawing/2014/main" id="{12E13E22-1520-CE4B-E2DB-039A7EB14AED}"/>
              </a:ext>
            </a:extLst>
          </p:cNvPr>
          <p:cNvGraphicFramePr>
            <a:graphicFrameLocks noGrp="1"/>
          </p:cNvGraphicFramePr>
          <p:nvPr>
            <p:ph idx="1"/>
            <p:extLst>
              <p:ext uri="{D42A27DB-BD31-4B8C-83A1-F6EECF244321}">
                <p14:modId xmlns:p14="http://schemas.microsoft.com/office/powerpoint/2010/main" val="189679009"/>
              </p:ext>
            </p:extLst>
          </p:nvPr>
        </p:nvGraphicFramePr>
        <p:xfrm>
          <a:off x="640080" y="1387351"/>
          <a:ext cx="9337041" cy="4454642"/>
        </p:xfrm>
        <a:graphic>
          <a:graphicData uri="http://schemas.openxmlformats.org/drawingml/2006/table">
            <a:tbl>
              <a:tblPr firstRow="1" firstCol="1" bandRow="1">
                <a:tableStyleId>{5C22544A-7EE6-4342-B048-85BDC9FD1C3A}</a:tableStyleId>
              </a:tblPr>
              <a:tblGrid>
                <a:gridCol w="3297564">
                  <a:extLst>
                    <a:ext uri="{9D8B030D-6E8A-4147-A177-3AD203B41FA5}">
                      <a16:colId xmlns:a16="http://schemas.microsoft.com/office/drawing/2014/main" val="988177632"/>
                    </a:ext>
                  </a:extLst>
                </a:gridCol>
                <a:gridCol w="1836778">
                  <a:extLst>
                    <a:ext uri="{9D8B030D-6E8A-4147-A177-3AD203B41FA5}">
                      <a16:colId xmlns:a16="http://schemas.microsoft.com/office/drawing/2014/main" val="885529952"/>
                    </a:ext>
                  </a:extLst>
                </a:gridCol>
                <a:gridCol w="1329235">
                  <a:extLst>
                    <a:ext uri="{9D8B030D-6E8A-4147-A177-3AD203B41FA5}">
                      <a16:colId xmlns:a16="http://schemas.microsoft.com/office/drawing/2014/main" val="4141782325"/>
                    </a:ext>
                  </a:extLst>
                </a:gridCol>
                <a:gridCol w="1519686">
                  <a:extLst>
                    <a:ext uri="{9D8B030D-6E8A-4147-A177-3AD203B41FA5}">
                      <a16:colId xmlns:a16="http://schemas.microsoft.com/office/drawing/2014/main" val="2674462577"/>
                    </a:ext>
                  </a:extLst>
                </a:gridCol>
                <a:gridCol w="1353778">
                  <a:extLst>
                    <a:ext uri="{9D8B030D-6E8A-4147-A177-3AD203B41FA5}">
                      <a16:colId xmlns:a16="http://schemas.microsoft.com/office/drawing/2014/main" val="3935812075"/>
                    </a:ext>
                  </a:extLst>
                </a:gridCol>
              </a:tblGrid>
              <a:tr h="99180">
                <a:tc>
                  <a:txBody>
                    <a:bodyPr/>
                    <a:lstStyle/>
                    <a:p>
                      <a:pPr marL="640715">
                        <a:lnSpc>
                          <a:spcPct val="107000"/>
                        </a:lnSpc>
                        <a:spcAft>
                          <a:spcPts val="800"/>
                        </a:spcAft>
                      </a:pPr>
                      <a:r>
                        <a:rPr lang="en-IN" sz="500" kern="100">
                          <a:effectLst/>
                        </a:rPr>
                        <a:t>class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6350">
                        <a:lnSpc>
                          <a:spcPct val="107000"/>
                        </a:lnSpc>
                        <a:spcAft>
                          <a:spcPts val="800"/>
                        </a:spcAft>
                      </a:pPr>
                      <a:r>
                        <a:rPr lang="en-IN" sz="500" kern="100">
                          <a:effectLst/>
                        </a:rPr>
                        <a:t>precision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recall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f1-score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support</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3358899525"/>
                  </a:ext>
                </a:extLst>
              </a:tr>
              <a:tr h="95490">
                <a:tc>
                  <a:txBody>
                    <a:bodyPr/>
                    <a:lstStyle/>
                    <a:p>
                      <a:pPr marL="3175">
                        <a:lnSpc>
                          <a:spcPct val="107000"/>
                        </a:lnSpc>
                        <a:spcAft>
                          <a:spcPts val="800"/>
                        </a:spcAft>
                      </a:pPr>
                      <a:r>
                        <a:rPr lang="en-IN" sz="400" kern="100">
                          <a:effectLst/>
                        </a:rPr>
                        <a:t>Agriculture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0.70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0.78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0.74</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2783511043"/>
                  </a:ext>
                </a:extLst>
              </a:tr>
              <a:tr h="95490">
                <a:tc>
                  <a:txBody>
                    <a:bodyPr/>
                    <a:lstStyle/>
                    <a:p>
                      <a:pPr marL="3175">
                        <a:lnSpc>
                          <a:spcPct val="107000"/>
                        </a:lnSpc>
                        <a:spcAft>
                          <a:spcPts val="800"/>
                        </a:spcAft>
                      </a:pPr>
                      <a:r>
                        <a:rPr lang="en-IN" sz="400" kern="100">
                          <a:effectLst/>
                        </a:rPr>
                        <a:t>Banking</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0.47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0.80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0.59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10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2006948396"/>
                  </a:ext>
                </a:extLst>
              </a:tr>
              <a:tr h="95490">
                <a:tc>
                  <a:txBody>
                    <a:bodyPr/>
                    <a:lstStyle/>
                    <a:p>
                      <a:pPr marL="3175">
                        <a:lnSpc>
                          <a:spcPct val="107000"/>
                        </a:lnSpc>
                        <a:spcAft>
                          <a:spcPts val="800"/>
                        </a:spcAft>
                      </a:pPr>
                      <a:r>
                        <a:rPr lang="en-IN" sz="400" kern="100">
                          <a:effectLst/>
                        </a:rPr>
                        <a:t>Business</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0.42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0.50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0.45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10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814502378"/>
                  </a:ext>
                </a:extLst>
              </a:tr>
              <a:tr h="95490">
                <a:tc>
                  <a:txBody>
                    <a:bodyPr/>
                    <a:lstStyle/>
                    <a:p>
                      <a:pPr marL="3175">
                        <a:lnSpc>
                          <a:spcPct val="107000"/>
                        </a:lnSpc>
                        <a:spcAft>
                          <a:spcPts val="800"/>
                        </a:spcAft>
                      </a:pPr>
                      <a:r>
                        <a:rPr lang="en-IN" sz="400" kern="100">
                          <a:effectLst/>
                        </a:rPr>
                        <a:t>Caste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0.25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0.40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0.31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4270186613"/>
                  </a:ext>
                </a:extLst>
              </a:tr>
              <a:tr h="95490">
                <a:tc>
                  <a:txBody>
                    <a:bodyPr/>
                    <a:lstStyle/>
                    <a:p>
                      <a:pPr marL="3175">
                        <a:lnSpc>
                          <a:spcPct val="107000"/>
                        </a:lnSpc>
                        <a:spcAft>
                          <a:spcPts val="800"/>
                        </a:spcAft>
                      </a:pPr>
                      <a:r>
                        <a:rPr lang="en-IN" sz="400" kern="100">
                          <a:effectLst/>
                        </a:rPr>
                        <a:t>Cinema</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0.83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0.77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0.80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13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3536594006"/>
                  </a:ext>
                </a:extLst>
              </a:tr>
              <a:tr h="95490">
                <a:tc>
                  <a:txBody>
                    <a:bodyPr/>
                    <a:lstStyle/>
                    <a:p>
                      <a:pPr marL="3175">
                        <a:lnSpc>
                          <a:spcPct val="107000"/>
                        </a:lnSpc>
                        <a:spcAft>
                          <a:spcPts val="800"/>
                        </a:spcAft>
                      </a:pPr>
                      <a:r>
                        <a:rPr lang="en-IN" sz="400" kern="100">
                          <a:effectLst/>
                        </a:rPr>
                        <a:t>Computer</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0.60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0.50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0.55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6</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3920705899"/>
                  </a:ext>
                </a:extLst>
              </a:tr>
              <a:tr h="95490">
                <a:tc>
                  <a:txBody>
                    <a:bodyPr/>
                    <a:lstStyle/>
                    <a:p>
                      <a:pPr marL="3175">
                        <a:lnSpc>
                          <a:spcPct val="107000"/>
                        </a:lnSpc>
                        <a:spcAft>
                          <a:spcPts val="800"/>
                        </a:spcAft>
                      </a:pPr>
                      <a:r>
                        <a:rPr lang="en-IN" sz="500" kern="100">
                          <a:effectLst/>
                        </a:rPr>
                        <a:t>Cricket</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0.69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1.00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0.82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3232151433"/>
                  </a:ext>
                </a:extLst>
              </a:tr>
              <a:tr h="95490">
                <a:tc>
                  <a:txBody>
                    <a:bodyPr/>
                    <a:lstStyle/>
                    <a:p>
                      <a:pPr marL="3175">
                        <a:lnSpc>
                          <a:spcPct val="107000"/>
                        </a:lnSpc>
                        <a:spcAft>
                          <a:spcPts val="800"/>
                        </a:spcAft>
                      </a:pPr>
                      <a:r>
                        <a:rPr lang="en-IN" sz="400" kern="100">
                          <a:effectLst/>
                        </a:rPr>
                        <a:t>Crime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0.57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0.80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0.67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2684121925"/>
                  </a:ext>
                </a:extLst>
              </a:tr>
              <a:tr h="95490">
                <a:tc>
                  <a:txBody>
                    <a:bodyPr/>
                    <a:lstStyle/>
                    <a:p>
                      <a:pPr marL="3175">
                        <a:lnSpc>
                          <a:spcPct val="107000"/>
                        </a:lnSpc>
                        <a:spcAft>
                          <a:spcPts val="800"/>
                        </a:spcAft>
                      </a:pPr>
                      <a:r>
                        <a:rPr lang="en-IN" sz="400" kern="100">
                          <a:effectLst/>
                        </a:rPr>
                        <a:t>Defence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0.82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0.64</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0.72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14</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2544027419"/>
                  </a:ext>
                </a:extLst>
              </a:tr>
              <a:tr h="95490">
                <a:tc>
                  <a:txBody>
                    <a:bodyPr/>
                    <a:lstStyle/>
                    <a:p>
                      <a:pPr marL="3175">
                        <a:lnSpc>
                          <a:spcPct val="107000"/>
                        </a:lnSpc>
                        <a:spcAft>
                          <a:spcPts val="800"/>
                        </a:spcAft>
                      </a:pPr>
                      <a:r>
                        <a:rPr lang="en-IN" sz="400" kern="100">
                          <a:effectLst/>
                        </a:rPr>
                        <a:t>Economy</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0.73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0.79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0.76</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14</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2210465891"/>
                  </a:ext>
                </a:extLst>
              </a:tr>
              <a:tr h="95490">
                <a:tc>
                  <a:txBody>
                    <a:bodyPr/>
                    <a:lstStyle/>
                    <a:p>
                      <a:pPr marL="3175">
                        <a:lnSpc>
                          <a:spcPct val="107000"/>
                        </a:lnSpc>
                        <a:spcAft>
                          <a:spcPts val="800"/>
                        </a:spcAft>
                      </a:pPr>
                      <a:r>
                        <a:rPr lang="en-IN" sz="400" kern="100">
                          <a:effectLst/>
                        </a:rPr>
                        <a:t>Education</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0.67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1.00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0.80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6</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3521145224"/>
                  </a:ext>
                </a:extLst>
              </a:tr>
              <a:tr h="95490">
                <a:tc>
                  <a:txBody>
                    <a:bodyPr/>
                    <a:lstStyle/>
                    <a:p>
                      <a:pPr marL="3175">
                        <a:lnSpc>
                          <a:spcPct val="107000"/>
                        </a:lnSpc>
                        <a:spcAft>
                          <a:spcPts val="800"/>
                        </a:spcAft>
                      </a:pPr>
                      <a:r>
                        <a:rPr lang="en-IN" sz="400" kern="100">
                          <a:effectLst/>
                        </a:rPr>
                        <a:t>Electronics</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0.69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0.90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0.78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10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3487690780"/>
                  </a:ext>
                </a:extLst>
              </a:tr>
              <a:tr h="95490">
                <a:tc>
                  <a:txBody>
                    <a:bodyPr/>
                    <a:lstStyle/>
                    <a:p>
                      <a:pPr marL="3175">
                        <a:lnSpc>
                          <a:spcPct val="107000"/>
                        </a:lnSpc>
                        <a:spcAft>
                          <a:spcPts val="800"/>
                        </a:spcAft>
                      </a:pPr>
                      <a:r>
                        <a:rPr lang="en-IN" sz="400" kern="100">
                          <a:effectLst/>
                        </a:rPr>
                        <a:t>Energy</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1.00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0.50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0.67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6</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4058661029"/>
                  </a:ext>
                </a:extLst>
              </a:tr>
              <a:tr h="95490">
                <a:tc>
                  <a:txBody>
                    <a:bodyPr/>
                    <a:lstStyle/>
                    <a:p>
                      <a:pPr marL="3175">
                        <a:lnSpc>
                          <a:spcPct val="107000"/>
                        </a:lnSpc>
                        <a:spcAft>
                          <a:spcPts val="800"/>
                        </a:spcAft>
                      </a:pPr>
                      <a:r>
                        <a:rPr lang="en-IN" sz="400" kern="100">
                          <a:effectLst/>
                        </a:rPr>
                        <a:t>Entertainment</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0.62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0.62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0.62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1847761642"/>
                  </a:ext>
                </a:extLst>
              </a:tr>
              <a:tr h="95490">
                <a:tc>
                  <a:txBody>
                    <a:bodyPr/>
                    <a:lstStyle/>
                    <a:p>
                      <a:pPr marL="3175">
                        <a:lnSpc>
                          <a:spcPct val="107000"/>
                        </a:lnSpc>
                        <a:spcAft>
                          <a:spcPts val="800"/>
                        </a:spcAft>
                      </a:pPr>
                      <a:r>
                        <a:rPr lang="en-IN" sz="400" kern="100">
                          <a:effectLst/>
                        </a:rPr>
                        <a:t>Environment</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0.70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0.88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0.78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2659852848"/>
                  </a:ext>
                </a:extLst>
              </a:tr>
              <a:tr h="95490">
                <a:tc>
                  <a:txBody>
                    <a:bodyPr/>
                    <a:lstStyle/>
                    <a:p>
                      <a:pPr marL="3175">
                        <a:lnSpc>
                          <a:spcPct val="107000"/>
                        </a:lnSpc>
                        <a:spcAft>
                          <a:spcPts val="800"/>
                        </a:spcAft>
                      </a:pPr>
                      <a:r>
                        <a:rPr lang="en-IN" sz="400" kern="100">
                          <a:effectLst/>
                        </a:rPr>
                        <a:t>Family issues</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0.55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0.60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0.57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10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72364753"/>
                  </a:ext>
                </a:extLst>
              </a:tr>
              <a:tr h="95490">
                <a:tc>
                  <a:txBody>
                    <a:bodyPr/>
                    <a:lstStyle/>
                    <a:p>
                      <a:pPr marL="3175">
                        <a:lnSpc>
                          <a:spcPct val="107000"/>
                        </a:lnSpc>
                        <a:spcAft>
                          <a:spcPts val="800"/>
                        </a:spcAft>
                      </a:pPr>
                      <a:r>
                        <a:rPr lang="en-IN" sz="400" kern="100">
                          <a:effectLst/>
                        </a:rPr>
                        <a:t>Finance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0.25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0.27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0.26</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11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973658450"/>
                  </a:ext>
                </a:extLst>
              </a:tr>
              <a:tr h="95490">
                <a:tc>
                  <a:txBody>
                    <a:bodyPr/>
                    <a:lstStyle/>
                    <a:p>
                      <a:pPr marL="3175">
                        <a:lnSpc>
                          <a:spcPct val="107000"/>
                        </a:lnSpc>
                        <a:spcAft>
                          <a:spcPts val="800"/>
                        </a:spcAft>
                      </a:pPr>
                      <a:r>
                        <a:rPr lang="en-IN" sz="400" kern="100">
                          <a:effectLst/>
                        </a:rPr>
                        <a:t>Football</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1.00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0.94</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0.97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16</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2458115724"/>
                  </a:ext>
                </a:extLst>
              </a:tr>
              <a:tr h="95490">
                <a:tc>
                  <a:txBody>
                    <a:bodyPr/>
                    <a:lstStyle/>
                    <a:p>
                      <a:pPr marL="3175">
                        <a:lnSpc>
                          <a:spcPct val="107000"/>
                        </a:lnSpc>
                        <a:spcAft>
                          <a:spcPts val="800"/>
                        </a:spcAft>
                      </a:pPr>
                      <a:r>
                        <a:rPr lang="en-IN" sz="400" kern="100">
                          <a:effectLst/>
                        </a:rPr>
                        <a:t>Government_Operations</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0.25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0.13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0.17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15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3173353455"/>
                  </a:ext>
                </a:extLst>
              </a:tr>
              <a:tr h="95490">
                <a:tc>
                  <a:txBody>
                    <a:bodyPr/>
                    <a:lstStyle/>
                    <a:p>
                      <a:pPr marL="3175">
                        <a:lnSpc>
                          <a:spcPct val="107000"/>
                        </a:lnSpc>
                        <a:spcAft>
                          <a:spcPts val="800"/>
                        </a:spcAft>
                      </a:pPr>
                      <a:r>
                        <a:rPr lang="en-IN" sz="400" kern="100">
                          <a:effectLst/>
                        </a:rPr>
                        <a:t>Health</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0.79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0.79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0.79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14</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249155821"/>
                  </a:ext>
                </a:extLst>
              </a:tr>
              <a:tr h="95490">
                <a:tc>
                  <a:txBody>
                    <a:bodyPr/>
                    <a:lstStyle/>
                    <a:p>
                      <a:pPr marL="3175">
                        <a:lnSpc>
                          <a:spcPct val="107000"/>
                        </a:lnSpc>
                        <a:spcAft>
                          <a:spcPts val="800"/>
                        </a:spcAft>
                      </a:pPr>
                      <a:r>
                        <a:rPr lang="en-IN" sz="400" kern="100">
                          <a:effectLst/>
                        </a:rPr>
                        <a:t>Labor_and_Employment</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0.33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0.17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0.22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6</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807091838"/>
                  </a:ext>
                </a:extLst>
              </a:tr>
              <a:tr h="95490">
                <a:tc>
                  <a:txBody>
                    <a:bodyPr/>
                    <a:lstStyle/>
                    <a:p>
                      <a:pPr marL="3175">
                        <a:lnSpc>
                          <a:spcPct val="107000"/>
                        </a:lnSpc>
                        <a:spcAft>
                          <a:spcPts val="800"/>
                        </a:spcAft>
                      </a:pPr>
                      <a:r>
                        <a:rPr lang="en-IN" sz="400" kern="100">
                          <a:effectLst/>
                        </a:rPr>
                        <a:t>Law</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0.67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0.60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0.63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10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3433815148"/>
                  </a:ext>
                </a:extLst>
              </a:tr>
              <a:tr h="95490">
                <a:tc>
                  <a:txBody>
                    <a:bodyPr/>
                    <a:lstStyle/>
                    <a:p>
                      <a:pPr marL="3175">
                        <a:lnSpc>
                          <a:spcPct val="107000"/>
                        </a:lnSpc>
                        <a:spcAft>
                          <a:spcPts val="800"/>
                        </a:spcAft>
                      </a:pPr>
                      <a:r>
                        <a:rPr lang="en-IN" sz="400" kern="100">
                          <a:effectLst/>
                        </a:rPr>
                        <a:t>Miscellaneous</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1.00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1.00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1.00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10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1432591432"/>
                  </a:ext>
                </a:extLst>
              </a:tr>
              <a:tr h="95490">
                <a:tc>
                  <a:txBody>
                    <a:bodyPr/>
                    <a:lstStyle/>
                    <a:p>
                      <a:pPr marL="3175">
                        <a:lnSpc>
                          <a:spcPct val="107000"/>
                        </a:lnSpc>
                        <a:spcAft>
                          <a:spcPts val="800"/>
                        </a:spcAft>
                      </a:pPr>
                      <a:r>
                        <a:rPr lang="en-IN" sz="400" kern="100">
                          <a:effectLst/>
                        </a:rPr>
                        <a:t>Music</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0.77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1.00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0.87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10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1428568254"/>
                  </a:ext>
                </a:extLst>
              </a:tr>
              <a:tr h="95490">
                <a:tc>
                  <a:txBody>
                    <a:bodyPr/>
                    <a:lstStyle/>
                    <a:p>
                      <a:pPr marL="3175">
                        <a:lnSpc>
                          <a:spcPct val="107000"/>
                        </a:lnSpc>
                        <a:spcAft>
                          <a:spcPts val="800"/>
                        </a:spcAft>
                      </a:pPr>
                      <a:r>
                        <a:rPr lang="en-IN" sz="400" kern="100">
                          <a:effectLst/>
                        </a:rPr>
                        <a:t>Politics</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0.67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0.50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0.57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1485859056"/>
                  </a:ext>
                </a:extLst>
              </a:tr>
              <a:tr h="291968">
                <a:tc>
                  <a:txBody>
                    <a:bodyPr/>
                    <a:lstStyle/>
                    <a:p>
                      <a:pPr marL="3175" marR="454660">
                        <a:lnSpc>
                          <a:spcPct val="107000"/>
                        </a:lnSpc>
                        <a:spcAft>
                          <a:spcPts val="800"/>
                        </a:spcAft>
                      </a:pPr>
                      <a:r>
                        <a:rPr lang="en-IN" sz="400" kern="100">
                          <a:effectLst/>
                        </a:rPr>
                        <a:t>Public_lands_</a:t>
                      </a:r>
                      <a:r>
                        <a:rPr lang="en-IN" sz="500" kern="100">
                          <a:effectLst/>
                        </a:rPr>
                        <a:t>and_water</a:t>
                      </a:r>
                    </a:p>
                    <a:p>
                      <a:pPr marL="3175" marR="454660">
                        <a:lnSpc>
                          <a:spcPct val="107000"/>
                        </a:lnSpc>
                        <a:spcAft>
                          <a:spcPts val="800"/>
                        </a:spcAft>
                      </a:pPr>
                      <a:r>
                        <a:rPr lang="en-IN" sz="500" kern="100">
                          <a:effectLst/>
                        </a:rPr>
                        <a:t>_management</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0.67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0.50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0.57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3410539559"/>
                  </a:ext>
                </a:extLst>
              </a:tr>
              <a:tr h="95490">
                <a:tc>
                  <a:txBody>
                    <a:bodyPr/>
                    <a:lstStyle/>
                    <a:p>
                      <a:pPr marL="3175">
                        <a:lnSpc>
                          <a:spcPct val="107000"/>
                        </a:lnSpc>
                        <a:spcAft>
                          <a:spcPts val="800"/>
                        </a:spcAft>
                      </a:pPr>
                      <a:r>
                        <a:rPr lang="en-IN" sz="500" kern="100">
                          <a:effectLst/>
                        </a:rPr>
                        <a:t>Religion</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0.58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0.70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0.64</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10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1665257830"/>
                  </a:ext>
                </a:extLst>
              </a:tr>
              <a:tr h="95490">
                <a:tc>
                  <a:txBody>
                    <a:bodyPr/>
                    <a:lstStyle/>
                    <a:p>
                      <a:pPr marL="3175">
                        <a:lnSpc>
                          <a:spcPct val="107000"/>
                        </a:lnSpc>
                        <a:spcAft>
                          <a:spcPts val="800"/>
                        </a:spcAft>
                      </a:pPr>
                      <a:r>
                        <a:rPr lang="en-IN" sz="500" kern="100">
                          <a:effectLst/>
                        </a:rPr>
                        <a:t>Science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0.62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0.62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0.62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932775612"/>
                  </a:ext>
                </a:extLst>
              </a:tr>
              <a:tr h="95490">
                <a:tc>
                  <a:txBody>
                    <a:bodyPr/>
                    <a:lstStyle/>
                    <a:p>
                      <a:pPr marL="3175">
                        <a:lnSpc>
                          <a:spcPct val="107000"/>
                        </a:lnSpc>
                        <a:spcAft>
                          <a:spcPts val="800"/>
                        </a:spcAft>
                      </a:pPr>
                      <a:r>
                        <a:rPr lang="en-IN" sz="500" kern="100">
                          <a:effectLst/>
                        </a:rPr>
                        <a:t>Social_welfare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2981611588"/>
                  </a:ext>
                </a:extLst>
              </a:tr>
              <a:tr h="95490">
                <a:tc>
                  <a:txBody>
                    <a:bodyPr/>
                    <a:lstStyle/>
                    <a:p>
                      <a:pPr marL="3175">
                        <a:lnSpc>
                          <a:spcPct val="107000"/>
                        </a:lnSpc>
                        <a:spcAft>
                          <a:spcPts val="800"/>
                        </a:spcAft>
                      </a:pPr>
                      <a:r>
                        <a:rPr lang="en-IN" sz="500" kern="100">
                          <a:effectLst/>
                        </a:rPr>
                        <a:t>Space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0.83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0.91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0.87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11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3429721995"/>
                  </a:ext>
                </a:extLst>
              </a:tr>
              <a:tr h="291968">
                <a:tc>
                  <a:txBody>
                    <a:bodyPr/>
                    <a:lstStyle/>
                    <a:p>
                      <a:pPr marL="3175">
                        <a:lnSpc>
                          <a:spcPct val="107000"/>
                        </a:lnSpc>
                        <a:spcAft>
                          <a:spcPts val="800"/>
                        </a:spcAft>
                      </a:pPr>
                      <a:r>
                        <a:rPr lang="en-IN" sz="500" kern="100">
                          <a:effectLst/>
                        </a:rPr>
                        <a:t>Sports_other_than</a:t>
                      </a:r>
                    </a:p>
                    <a:p>
                      <a:pPr marL="3175">
                        <a:lnSpc>
                          <a:spcPct val="107000"/>
                        </a:lnSpc>
                        <a:spcAft>
                          <a:spcPts val="800"/>
                        </a:spcAft>
                      </a:pPr>
                      <a:r>
                        <a:rPr lang="en-IN" sz="500" kern="100">
                          <a:effectLst/>
                        </a:rPr>
                        <a:t>_football_and_cricket</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0.80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0.89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0.84</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3853493759"/>
                  </a:ext>
                </a:extLst>
              </a:tr>
              <a:tr h="95490">
                <a:tc>
                  <a:txBody>
                    <a:bodyPr/>
                    <a:lstStyle/>
                    <a:p>
                      <a:pPr marL="3175">
                        <a:lnSpc>
                          <a:spcPct val="107000"/>
                        </a:lnSpc>
                        <a:spcAft>
                          <a:spcPts val="800"/>
                        </a:spcAft>
                      </a:pPr>
                      <a:r>
                        <a:rPr lang="en-IN" sz="500" kern="100">
                          <a:effectLst/>
                        </a:rPr>
                        <a:t>Technology</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0.60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0.43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0.50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377322974"/>
                  </a:ext>
                </a:extLst>
              </a:tr>
              <a:tr h="95490">
                <a:tc>
                  <a:txBody>
                    <a:bodyPr/>
                    <a:lstStyle/>
                    <a:p>
                      <a:pPr marL="3175">
                        <a:lnSpc>
                          <a:spcPct val="107000"/>
                        </a:lnSpc>
                        <a:spcAft>
                          <a:spcPts val="800"/>
                        </a:spcAft>
                      </a:pPr>
                      <a:r>
                        <a:rPr lang="en-IN" sz="500" kern="100">
                          <a:effectLst/>
                        </a:rPr>
                        <a:t>Transportation</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0.67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1.00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0.80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6</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903126187"/>
                  </a:ext>
                </a:extLst>
              </a:tr>
              <a:tr h="95490">
                <a:tc>
                  <a:txBody>
                    <a:bodyPr/>
                    <a:lstStyle/>
                    <a:p>
                      <a:pPr marL="3175">
                        <a:lnSpc>
                          <a:spcPct val="107000"/>
                        </a:lnSpc>
                        <a:spcAft>
                          <a:spcPts val="800"/>
                        </a:spcAft>
                      </a:pPr>
                      <a:r>
                        <a:rPr lang="en-IN" sz="500" kern="100">
                          <a:effectLst/>
                        </a:rPr>
                        <a:t>Travel</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0.50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0.38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0.43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13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972853969"/>
                  </a:ext>
                </a:extLst>
              </a:tr>
              <a:tr h="95490">
                <a:tc>
                  <a:txBody>
                    <a:bodyPr/>
                    <a:lstStyle/>
                    <a:p>
                      <a:pPr marL="3175">
                        <a:lnSpc>
                          <a:spcPct val="107000"/>
                        </a:lnSpc>
                        <a:spcAft>
                          <a:spcPts val="800"/>
                        </a:spcAft>
                      </a:pPr>
                      <a:r>
                        <a:rPr lang="en-IN" sz="500" kern="100">
                          <a:effectLst/>
                        </a:rPr>
                        <a:t>Weather</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0.91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0.91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0.91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11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1526729164"/>
                  </a:ext>
                </a:extLst>
              </a:tr>
              <a:tr h="142906">
                <a:tc>
                  <a:txBody>
                    <a:bodyPr/>
                    <a:lstStyle/>
                    <a:p>
                      <a:pPr marL="3175" marR="216535">
                        <a:lnSpc>
                          <a:spcPct val="107000"/>
                        </a:lnSpc>
                        <a:spcAft>
                          <a:spcPts val="800"/>
                        </a:spcAft>
                      </a:pPr>
                      <a:r>
                        <a:rPr lang="en-IN" sz="500" kern="100">
                          <a:effectLst/>
                        </a:rPr>
                        <a:t>World_and_International</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0.29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0.18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0.22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11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284752996"/>
                  </a:ext>
                </a:extLst>
              </a:tr>
              <a:tr h="95490">
                <a:tc>
                  <a:txBody>
                    <a:bodyPr/>
                    <a:lstStyle/>
                    <a:p>
                      <a:pPr marL="3175">
                        <a:lnSpc>
                          <a:spcPct val="107000"/>
                        </a:lnSpc>
                        <a:spcAft>
                          <a:spcPts val="800"/>
                        </a:spcAft>
                      </a:pPr>
                      <a:r>
                        <a:rPr lang="en-IN" sz="500" kern="100">
                          <a:effectLst/>
                        </a:rPr>
                        <a:t>election</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0.88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0.54</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0.67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13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1497437000"/>
                  </a:ext>
                </a:extLst>
              </a:tr>
              <a:tr h="95490">
                <a:tc>
                  <a:txBody>
                    <a:bodyPr/>
                    <a:lstStyle/>
                    <a:p>
                      <a:pPr marL="3175">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689361305"/>
                  </a:ext>
                </a:extLst>
              </a:tr>
              <a:tr h="95490">
                <a:tc>
                  <a:txBody>
                    <a:bodyPr/>
                    <a:lstStyle/>
                    <a:p>
                      <a:pPr marL="3175">
                        <a:lnSpc>
                          <a:spcPct val="107000"/>
                        </a:lnSpc>
                        <a:spcAft>
                          <a:spcPts val="800"/>
                        </a:spcAft>
                      </a:pPr>
                      <a:r>
                        <a:rPr lang="en-IN" sz="500" kern="100">
                          <a:effectLst/>
                        </a:rPr>
                        <a:t>accuracy</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0.66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352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2403533468"/>
                  </a:ext>
                </a:extLst>
              </a:tr>
              <a:tr h="95490">
                <a:tc>
                  <a:txBody>
                    <a:bodyPr/>
                    <a:lstStyle/>
                    <a:p>
                      <a:pPr marL="3175">
                        <a:lnSpc>
                          <a:spcPct val="107000"/>
                        </a:lnSpc>
                        <a:spcAft>
                          <a:spcPts val="800"/>
                        </a:spcAft>
                      </a:pPr>
                      <a:r>
                        <a:rPr lang="en-IN" sz="500" kern="100">
                          <a:effectLst/>
                        </a:rPr>
                        <a:t>macro avg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0.63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0.65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0.63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352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76698527"/>
                  </a:ext>
                </a:extLst>
              </a:tr>
              <a:tr h="95490">
                <a:tc>
                  <a:txBody>
                    <a:bodyPr/>
                    <a:lstStyle/>
                    <a:p>
                      <a:pPr marL="3175">
                        <a:lnSpc>
                          <a:spcPct val="107000"/>
                        </a:lnSpc>
                        <a:spcAft>
                          <a:spcPts val="800"/>
                        </a:spcAft>
                      </a:pPr>
                      <a:r>
                        <a:rPr lang="en-IN" sz="500" kern="100">
                          <a:effectLst/>
                        </a:rPr>
                        <a:t>weighted avg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0.66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a:lnSpc>
                          <a:spcPct val="107000"/>
                        </a:lnSpc>
                        <a:spcAft>
                          <a:spcPts val="800"/>
                        </a:spcAft>
                      </a:pPr>
                      <a:r>
                        <a:rPr lang="en-IN" sz="500" kern="100">
                          <a:effectLst/>
                        </a:rPr>
                        <a:t>0.66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a:effectLst/>
                        </a:rPr>
                        <a:t>0.65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tc>
                  <a:txBody>
                    <a:bodyPr/>
                    <a:lstStyle/>
                    <a:p>
                      <a:pPr marL="3175">
                        <a:lnSpc>
                          <a:spcPct val="107000"/>
                        </a:lnSpc>
                        <a:spcAft>
                          <a:spcPts val="800"/>
                        </a:spcAft>
                      </a:pPr>
                      <a:r>
                        <a:rPr lang="en-IN" sz="500" kern="100" dirty="0">
                          <a:effectLst/>
                        </a:rPr>
                        <a:t>352</a:t>
                      </a:r>
                      <a:endParaRPr lang="en-IN" sz="5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9112" marR="15105" marT="11535" marB="0"/>
                </a:tc>
                <a:extLst>
                  <a:ext uri="{0D108BD9-81ED-4DB2-BD59-A6C34878D82A}">
                    <a16:rowId xmlns:a16="http://schemas.microsoft.com/office/drawing/2014/main" val="297666076"/>
                  </a:ext>
                </a:extLst>
              </a:tr>
            </a:tbl>
          </a:graphicData>
        </a:graphic>
      </p:graphicFrame>
      <p:sp>
        <p:nvSpPr>
          <p:cNvPr id="5" name="Rectangle 1">
            <a:extLst>
              <a:ext uri="{FF2B5EF4-FFF2-40B4-BE49-F238E27FC236}">
                <a16:creationId xmlns:a16="http://schemas.microsoft.com/office/drawing/2014/main" id="{849CAA8A-479A-15A1-9E85-B1169A5FD918}"/>
              </a:ext>
            </a:extLst>
          </p:cNvPr>
          <p:cNvSpPr>
            <a:spLocks noChangeArrowheads="1"/>
          </p:cNvSpPr>
          <p:nvPr/>
        </p:nvSpPr>
        <p:spPr bwMode="auto">
          <a:xfrm>
            <a:off x="-7360356" y="-692070"/>
            <a:ext cx="4358065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Accuracy: 0.6619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5E2229A-AB90-764F-4F14-3140A85DECB3}"/>
              </a:ext>
            </a:extLst>
          </p:cNvPr>
          <p:cNvSpPr txBox="1"/>
          <p:nvPr/>
        </p:nvSpPr>
        <p:spPr>
          <a:xfrm>
            <a:off x="713740" y="5949184"/>
            <a:ext cx="21889720" cy="375552"/>
          </a:xfrm>
          <a:prstGeom prst="rect">
            <a:avLst/>
          </a:prstGeom>
          <a:noFill/>
        </p:spPr>
        <p:txBody>
          <a:bodyPr wrap="square">
            <a:spAutoFit/>
          </a:bodyPr>
          <a:lstStyle/>
          <a:p>
            <a:pPr algn="just">
              <a:lnSpc>
                <a:spcPct val="107000"/>
              </a:lnSpc>
              <a:spcAft>
                <a:spcPts val="800"/>
              </a:spcAft>
            </a:pPr>
            <a:r>
              <a:rPr lang="en-IN" sz="1800" b="1" kern="100" dirty="0">
                <a:effectLst/>
                <a:latin typeface="Calibri" panose="020F0502020204030204" pitchFamily="34" charset="0"/>
                <a:ea typeface="Times New Roman" panose="02020603050405020304" pitchFamily="18" charset="0"/>
                <a:cs typeface="Times New Roman" panose="02020603050405020304" pitchFamily="18" charset="0"/>
              </a:rPr>
              <a:t>Accuracy: 0.6619</a:t>
            </a:r>
            <a:endParaRPr lang="en-IN" sz="20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789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D258-FEF0-2393-436B-2A5EE252098D}"/>
              </a:ext>
            </a:extLst>
          </p:cNvPr>
          <p:cNvSpPr>
            <a:spLocks noGrp="1"/>
          </p:cNvSpPr>
          <p:nvPr>
            <p:ph type="title"/>
          </p:nvPr>
        </p:nvSpPr>
        <p:spPr>
          <a:xfrm>
            <a:off x="93043" y="269776"/>
            <a:ext cx="10289407" cy="1009403"/>
          </a:xfrm>
        </p:spPr>
        <p:txBody>
          <a:bodyPr>
            <a:normAutofit/>
          </a:bodyPr>
          <a:lstStyle/>
          <a:p>
            <a:r>
              <a:rPr lang="en-US" sz="2800" b="1" dirty="0">
                <a:effectLst/>
                <a:latin typeface="Raleway" pitchFamily="2" charset="0"/>
                <a:ea typeface="Lato" panose="020F0502020204030203" pitchFamily="34" charset="0"/>
                <a:cs typeface="Lato" panose="020F0502020204030203" pitchFamily="34" charset="0"/>
              </a:rPr>
              <a:t>Evaluating the Precision, Recall, F1-score, Support for Hybrid model</a:t>
            </a:r>
            <a:endParaRPr lang="en-IN" sz="2800" dirty="0"/>
          </a:p>
        </p:txBody>
      </p:sp>
      <p:graphicFrame>
        <p:nvGraphicFramePr>
          <p:cNvPr id="4" name="Content Placeholder 3">
            <a:extLst>
              <a:ext uri="{FF2B5EF4-FFF2-40B4-BE49-F238E27FC236}">
                <a16:creationId xmlns:a16="http://schemas.microsoft.com/office/drawing/2014/main" id="{65A2D36B-84FD-9092-6E3D-B4BED2ED5B4E}"/>
              </a:ext>
            </a:extLst>
          </p:cNvPr>
          <p:cNvGraphicFramePr>
            <a:graphicFrameLocks noGrp="1"/>
          </p:cNvGraphicFramePr>
          <p:nvPr>
            <p:ph idx="1"/>
            <p:extLst>
              <p:ext uri="{D42A27DB-BD31-4B8C-83A1-F6EECF244321}">
                <p14:modId xmlns:p14="http://schemas.microsoft.com/office/powerpoint/2010/main" val="2075300509"/>
              </p:ext>
            </p:extLst>
          </p:nvPr>
        </p:nvGraphicFramePr>
        <p:xfrm>
          <a:off x="568960" y="1427001"/>
          <a:ext cx="9733280" cy="4151820"/>
        </p:xfrm>
        <a:graphic>
          <a:graphicData uri="http://schemas.openxmlformats.org/drawingml/2006/table">
            <a:tbl>
              <a:tblPr firstRow="1" firstCol="1" bandRow="1">
                <a:tableStyleId>{5C22544A-7EE6-4342-B048-85BDC9FD1C3A}</a:tableStyleId>
              </a:tblPr>
              <a:tblGrid>
                <a:gridCol w="3173161">
                  <a:extLst>
                    <a:ext uri="{9D8B030D-6E8A-4147-A177-3AD203B41FA5}">
                      <a16:colId xmlns:a16="http://schemas.microsoft.com/office/drawing/2014/main" val="3869679074"/>
                    </a:ext>
                  </a:extLst>
                </a:gridCol>
                <a:gridCol w="1618147">
                  <a:extLst>
                    <a:ext uri="{9D8B030D-6E8A-4147-A177-3AD203B41FA5}">
                      <a16:colId xmlns:a16="http://schemas.microsoft.com/office/drawing/2014/main" val="1602059122"/>
                    </a:ext>
                  </a:extLst>
                </a:gridCol>
                <a:gridCol w="1171017">
                  <a:extLst>
                    <a:ext uri="{9D8B030D-6E8A-4147-A177-3AD203B41FA5}">
                      <a16:colId xmlns:a16="http://schemas.microsoft.com/office/drawing/2014/main" val="1020903847"/>
                    </a:ext>
                  </a:extLst>
                </a:gridCol>
                <a:gridCol w="1338798">
                  <a:extLst>
                    <a:ext uri="{9D8B030D-6E8A-4147-A177-3AD203B41FA5}">
                      <a16:colId xmlns:a16="http://schemas.microsoft.com/office/drawing/2014/main" val="1350119484"/>
                    </a:ext>
                  </a:extLst>
                </a:gridCol>
                <a:gridCol w="2432157">
                  <a:extLst>
                    <a:ext uri="{9D8B030D-6E8A-4147-A177-3AD203B41FA5}">
                      <a16:colId xmlns:a16="http://schemas.microsoft.com/office/drawing/2014/main" val="2162865799"/>
                    </a:ext>
                  </a:extLst>
                </a:gridCol>
              </a:tblGrid>
              <a:tr h="92406">
                <a:tc>
                  <a:txBody>
                    <a:bodyPr/>
                    <a:lstStyle/>
                    <a:p>
                      <a:pPr marL="640715">
                        <a:lnSpc>
                          <a:spcPct val="107000"/>
                        </a:lnSpc>
                        <a:spcAft>
                          <a:spcPts val="800"/>
                        </a:spcAft>
                      </a:pPr>
                      <a:r>
                        <a:rPr lang="en-IN" sz="500" kern="100">
                          <a:effectLst/>
                        </a:rPr>
                        <a:t>class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6350">
                        <a:lnSpc>
                          <a:spcPct val="107000"/>
                        </a:lnSpc>
                        <a:spcAft>
                          <a:spcPts val="800"/>
                        </a:spcAft>
                      </a:pPr>
                      <a:r>
                        <a:rPr lang="en-IN" sz="500" kern="100">
                          <a:effectLst/>
                        </a:rPr>
                        <a:t>precision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recall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f1-score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support</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512367972"/>
                  </a:ext>
                </a:extLst>
              </a:tr>
              <a:tr h="85653">
                <a:tc>
                  <a:txBody>
                    <a:bodyPr/>
                    <a:lstStyle/>
                    <a:p>
                      <a:pPr marL="3175">
                        <a:lnSpc>
                          <a:spcPct val="107000"/>
                        </a:lnSpc>
                        <a:spcAft>
                          <a:spcPts val="800"/>
                        </a:spcAft>
                      </a:pPr>
                      <a:r>
                        <a:rPr lang="en-IN" sz="400" kern="100">
                          <a:effectLst/>
                        </a:rPr>
                        <a:t>Agriculture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1.00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0.55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0.71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11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2898356241"/>
                  </a:ext>
                </a:extLst>
              </a:tr>
              <a:tr h="85653">
                <a:tc>
                  <a:txBody>
                    <a:bodyPr/>
                    <a:lstStyle/>
                    <a:p>
                      <a:pPr marL="3175">
                        <a:lnSpc>
                          <a:spcPct val="107000"/>
                        </a:lnSpc>
                        <a:spcAft>
                          <a:spcPts val="800"/>
                        </a:spcAft>
                      </a:pPr>
                      <a:r>
                        <a:rPr lang="en-IN" sz="400" kern="100">
                          <a:effectLst/>
                        </a:rPr>
                        <a:t>Banking</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0.71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0.62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0.67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16</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1324742501"/>
                  </a:ext>
                </a:extLst>
              </a:tr>
              <a:tr h="85653">
                <a:tc>
                  <a:txBody>
                    <a:bodyPr/>
                    <a:lstStyle/>
                    <a:p>
                      <a:pPr marL="3175">
                        <a:lnSpc>
                          <a:spcPct val="107000"/>
                        </a:lnSpc>
                        <a:spcAft>
                          <a:spcPts val="800"/>
                        </a:spcAft>
                      </a:pPr>
                      <a:r>
                        <a:rPr lang="en-IN" sz="400" kern="100">
                          <a:effectLst/>
                        </a:rPr>
                        <a:t>Business</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0.33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0.57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0.42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4201858294"/>
                  </a:ext>
                </a:extLst>
              </a:tr>
              <a:tr h="85653">
                <a:tc>
                  <a:txBody>
                    <a:bodyPr/>
                    <a:lstStyle/>
                    <a:p>
                      <a:pPr marL="3175">
                        <a:lnSpc>
                          <a:spcPct val="107000"/>
                        </a:lnSpc>
                        <a:spcAft>
                          <a:spcPts val="800"/>
                        </a:spcAft>
                      </a:pPr>
                      <a:r>
                        <a:rPr lang="en-IN" sz="400" kern="100">
                          <a:effectLst/>
                        </a:rPr>
                        <a:t>Caste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0.71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1.00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0.83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2399955895"/>
                  </a:ext>
                </a:extLst>
              </a:tr>
              <a:tr h="85653">
                <a:tc>
                  <a:txBody>
                    <a:bodyPr/>
                    <a:lstStyle/>
                    <a:p>
                      <a:pPr marL="3175">
                        <a:lnSpc>
                          <a:spcPct val="107000"/>
                        </a:lnSpc>
                        <a:spcAft>
                          <a:spcPts val="800"/>
                        </a:spcAft>
                      </a:pPr>
                      <a:r>
                        <a:rPr lang="en-IN" sz="400" kern="100">
                          <a:effectLst/>
                        </a:rPr>
                        <a:t>Cinema</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0.86</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0.35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0.50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17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1277062480"/>
                  </a:ext>
                </a:extLst>
              </a:tr>
              <a:tr h="85653">
                <a:tc>
                  <a:txBody>
                    <a:bodyPr/>
                    <a:lstStyle/>
                    <a:p>
                      <a:pPr marL="3175">
                        <a:lnSpc>
                          <a:spcPct val="107000"/>
                        </a:lnSpc>
                        <a:spcAft>
                          <a:spcPts val="800"/>
                        </a:spcAft>
                      </a:pPr>
                      <a:r>
                        <a:rPr lang="en-IN" sz="400" kern="100">
                          <a:effectLst/>
                        </a:rPr>
                        <a:t>Computer</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0.28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0.71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0.40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1968785129"/>
                  </a:ext>
                </a:extLst>
              </a:tr>
              <a:tr h="85653">
                <a:tc>
                  <a:txBody>
                    <a:bodyPr/>
                    <a:lstStyle/>
                    <a:p>
                      <a:pPr marL="3175">
                        <a:lnSpc>
                          <a:spcPct val="107000"/>
                        </a:lnSpc>
                        <a:spcAft>
                          <a:spcPts val="800"/>
                        </a:spcAft>
                      </a:pPr>
                      <a:r>
                        <a:rPr lang="en-IN" sz="500" kern="100">
                          <a:effectLst/>
                        </a:rPr>
                        <a:t>Cricket</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0.71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0.83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0.77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6</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3829410393"/>
                  </a:ext>
                </a:extLst>
              </a:tr>
              <a:tr h="85653">
                <a:tc>
                  <a:txBody>
                    <a:bodyPr/>
                    <a:lstStyle/>
                    <a:p>
                      <a:pPr marL="3175">
                        <a:lnSpc>
                          <a:spcPct val="107000"/>
                        </a:lnSpc>
                        <a:spcAft>
                          <a:spcPts val="800"/>
                        </a:spcAft>
                      </a:pPr>
                      <a:r>
                        <a:rPr lang="en-IN" sz="400" kern="100">
                          <a:effectLst/>
                        </a:rPr>
                        <a:t>Crime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0.83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0.62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0.71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3117537200"/>
                  </a:ext>
                </a:extLst>
              </a:tr>
              <a:tr h="85653">
                <a:tc>
                  <a:txBody>
                    <a:bodyPr/>
                    <a:lstStyle/>
                    <a:p>
                      <a:pPr marL="3175">
                        <a:lnSpc>
                          <a:spcPct val="107000"/>
                        </a:lnSpc>
                        <a:spcAft>
                          <a:spcPts val="800"/>
                        </a:spcAft>
                      </a:pPr>
                      <a:r>
                        <a:rPr lang="en-IN" sz="400" kern="100">
                          <a:effectLst/>
                        </a:rPr>
                        <a:t>Defence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0.92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0.79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0.85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14</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3984031961"/>
                  </a:ext>
                </a:extLst>
              </a:tr>
              <a:tr h="85653">
                <a:tc>
                  <a:txBody>
                    <a:bodyPr/>
                    <a:lstStyle/>
                    <a:p>
                      <a:pPr marL="3175">
                        <a:lnSpc>
                          <a:spcPct val="107000"/>
                        </a:lnSpc>
                        <a:spcAft>
                          <a:spcPts val="800"/>
                        </a:spcAft>
                      </a:pPr>
                      <a:r>
                        <a:rPr lang="en-IN" sz="400" kern="100">
                          <a:effectLst/>
                        </a:rPr>
                        <a:t>Economy</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0.81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0.93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0.87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14</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1518973086"/>
                  </a:ext>
                </a:extLst>
              </a:tr>
              <a:tr h="85653">
                <a:tc>
                  <a:txBody>
                    <a:bodyPr/>
                    <a:lstStyle/>
                    <a:p>
                      <a:pPr marL="3175">
                        <a:lnSpc>
                          <a:spcPct val="107000"/>
                        </a:lnSpc>
                        <a:spcAft>
                          <a:spcPts val="800"/>
                        </a:spcAft>
                      </a:pPr>
                      <a:r>
                        <a:rPr lang="en-IN" sz="400" kern="100">
                          <a:effectLst/>
                        </a:rPr>
                        <a:t>Education</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0.69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0.75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0.72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12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2937803554"/>
                  </a:ext>
                </a:extLst>
              </a:tr>
              <a:tr h="85653">
                <a:tc>
                  <a:txBody>
                    <a:bodyPr/>
                    <a:lstStyle/>
                    <a:p>
                      <a:pPr marL="3175">
                        <a:lnSpc>
                          <a:spcPct val="107000"/>
                        </a:lnSpc>
                        <a:spcAft>
                          <a:spcPts val="800"/>
                        </a:spcAft>
                      </a:pPr>
                      <a:r>
                        <a:rPr lang="en-IN" sz="400" kern="100">
                          <a:effectLst/>
                        </a:rPr>
                        <a:t>Electronics</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0.91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0.71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0.80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14</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657619577"/>
                  </a:ext>
                </a:extLst>
              </a:tr>
              <a:tr h="85653">
                <a:tc>
                  <a:txBody>
                    <a:bodyPr/>
                    <a:lstStyle/>
                    <a:p>
                      <a:pPr marL="3175">
                        <a:lnSpc>
                          <a:spcPct val="107000"/>
                        </a:lnSpc>
                        <a:spcAft>
                          <a:spcPts val="800"/>
                        </a:spcAft>
                      </a:pPr>
                      <a:r>
                        <a:rPr lang="en-IN" sz="400" kern="100">
                          <a:effectLst/>
                        </a:rPr>
                        <a:t>Energy</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1.00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0.71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0.83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1010774512"/>
                  </a:ext>
                </a:extLst>
              </a:tr>
              <a:tr h="85653">
                <a:tc>
                  <a:txBody>
                    <a:bodyPr/>
                    <a:lstStyle/>
                    <a:p>
                      <a:pPr marL="3175">
                        <a:lnSpc>
                          <a:spcPct val="107000"/>
                        </a:lnSpc>
                        <a:spcAft>
                          <a:spcPts val="800"/>
                        </a:spcAft>
                      </a:pPr>
                      <a:r>
                        <a:rPr lang="en-IN" sz="400" kern="100">
                          <a:effectLst/>
                        </a:rPr>
                        <a:t>Entertainment</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0.32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0.79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0.46</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14</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3028953423"/>
                  </a:ext>
                </a:extLst>
              </a:tr>
              <a:tr h="85653">
                <a:tc>
                  <a:txBody>
                    <a:bodyPr/>
                    <a:lstStyle/>
                    <a:p>
                      <a:pPr marL="3175">
                        <a:lnSpc>
                          <a:spcPct val="107000"/>
                        </a:lnSpc>
                        <a:spcAft>
                          <a:spcPts val="800"/>
                        </a:spcAft>
                      </a:pPr>
                      <a:r>
                        <a:rPr lang="en-IN" sz="400" kern="100">
                          <a:effectLst/>
                        </a:rPr>
                        <a:t>Environment</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0.62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0.71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0.67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1210399484"/>
                  </a:ext>
                </a:extLst>
              </a:tr>
              <a:tr h="85653">
                <a:tc>
                  <a:txBody>
                    <a:bodyPr/>
                    <a:lstStyle/>
                    <a:p>
                      <a:pPr marL="3175">
                        <a:lnSpc>
                          <a:spcPct val="107000"/>
                        </a:lnSpc>
                        <a:spcAft>
                          <a:spcPts val="800"/>
                        </a:spcAft>
                      </a:pPr>
                      <a:r>
                        <a:rPr lang="en-IN" sz="400" kern="100">
                          <a:effectLst/>
                        </a:rPr>
                        <a:t>Family issues</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0.71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0.71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0.71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1792725762"/>
                  </a:ext>
                </a:extLst>
              </a:tr>
              <a:tr h="85653">
                <a:tc>
                  <a:txBody>
                    <a:bodyPr/>
                    <a:lstStyle/>
                    <a:p>
                      <a:pPr marL="3175">
                        <a:lnSpc>
                          <a:spcPct val="107000"/>
                        </a:lnSpc>
                        <a:spcAft>
                          <a:spcPts val="800"/>
                        </a:spcAft>
                      </a:pPr>
                      <a:r>
                        <a:rPr lang="en-IN" sz="400" kern="100">
                          <a:effectLst/>
                        </a:rPr>
                        <a:t>Finance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0.44</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0.31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0.36</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13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3992060994"/>
                  </a:ext>
                </a:extLst>
              </a:tr>
              <a:tr h="85653">
                <a:tc>
                  <a:txBody>
                    <a:bodyPr/>
                    <a:lstStyle/>
                    <a:p>
                      <a:pPr marL="3175">
                        <a:lnSpc>
                          <a:spcPct val="107000"/>
                        </a:lnSpc>
                        <a:spcAft>
                          <a:spcPts val="800"/>
                        </a:spcAft>
                      </a:pPr>
                      <a:r>
                        <a:rPr lang="en-IN" sz="400" kern="100">
                          <a:effectLst/>
                        </a:rPr>
                        <a:t>Football</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1.00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0.70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0.82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10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2387842059"/>
                  </a:ext>
                </a:extLst>
              </a:tr>
              <a:tr h="85653">
                <a:tc>
                  <a:txBody>
                    <a:bodyPr/>
                    <a:lstStyle/>
                    <a:p>
                      <a:pPr marL="3175">
                        <a:lnSpc>
                          <a:spcPct val="107000"/>
                        </a:lnSpc>
                        <a:spcAft>
                          <a:spcPts val="800"/>
                        </a:spcAft>
                      </a:pPr>
                      <a:r>
                        <a:rPr lang="en-IN" sz="400" kern="100">
                          <a:effectLst/>
                        </a:rPr>
                        <a:t>Government_Operations</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0.38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0.38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0.38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1140210050"/>
                  </a:ext>
                </a:extLst>
              </a:tr>
              <a:tr h="85653">
                <a:tc>
                  <a:txBody>
                    <a:bodyPr/>
                    <a:lstStyle/>
                    <a:p>
                      <a:pPr marL="3175">
                        <a:lnSpc>
                          <a:spcPct val="107000"/>
                        </a:lnSpc>
                        <a:spcAft>
                          <a:spcPts val="800"/>
                        </a:spcAft>
                      </a:pPr>
                      <a:r>
                        <a:rPr lang="en-IN" sz="400" kern="100">
                          <a:effectLst/>
                        </a:rPr>
                        <a:t>Health</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0.71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0.50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0.59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10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1275649029"/>
                  </a:ext>
                </a:extLst>
              </a:tr>
              <a:tr h="85653">
                <a:tc>
                  <a:txBody>
                    <a:bodyPr/>
                    <a:lstStyle/>
                    <a:p>
                      <a:pPr marL="3175">
                        <a:lnSpc>
                          <a:spcPct val="107000"/>
                        </a:lnSpc>
                        <a:spcAft>
                          <a:spcPts val="800"/>
                        </a:spcAft>
                      </a:pPr>
                      <a:r>
                        <a:rPr lang="en-IN" sz="400" kern="100">
                          <a:effectLst/>
                        </a:rPr>
                        <a:t>Labor_and_Employment</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0.43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0.60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0.50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10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1873897028"/>
                  </a:ext>
                </a:extLst>
              </a:tr>
              <a:tr h="85653">
                <a:tc>
                  <a:txBody>
                    <a:bodyPr/>
                    <a:lstStyle/>
                    <a:p>
                      <a:pPr marL="3175">
                        <a:lnSpc>
                          <a:spcPct val="107000"/>
                        </a:lnSpc>
                        <a:spcAft>
                          <a:spcPts val="800"/>
                        </a:spcAft>
                      </a:pPr>
                      <a:r>
                        <a:rPr lang="en-IN" sz="400" kern="100">
                          <a:effectLst/>
                        </a:rPr>
                        <a:t>Law</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0.86</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0.55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0.67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11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875632486"/>
                  </a:ext>
                </a:extLst>
              </a:tr>
              <a:tr h="85653">
                <a:tc>
                  <a:txBody>
                    <a:bodyPr/>
                    <a:lstStyle/>
                    <a:p>
                      <a:pPr marL="3175">
                        <a:lnSpc>
                          <a:spcPct val="107000"/>
                        </a:lnSpc>
                        <a:spcAft>
                          <a:spcPts val="800"/>
                        </a:spcAft>
                      </a:pPr>
                      <a:r>
                        <a:rPr lang="en-IN" sz="400" kern="100">
                          <a:effectLst/>
                        </a:rPr>
                        <a:t>Miscellaneous</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0.75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0.86</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0.80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3121184329"/>
                  </a:ext>
                </a:extLst>
              </a:tr>
              <a:tr h="85653">
                <a:tc>
                  <a:txBody>
                    <a:bodyPr/>
                    <a:lstStyle/>
                    <a:p>
                      <a:pPr marL="3175">
                        <a:lnSpc>
                          <a:spcPct val="107000"/>
                        </a:lnSpc>
                        <a:spcAft>
                          <a:spcPts val="800"/>
                        </a:spcAft>
                      </a:pPr>
                      <a:r>
                        <a:rPr lang="en-IN" sz="400" kern="100">
                          <a:effectLst/>
                        </a:rPr>
                        <a:t>Music</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1.00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0.89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0.94</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3034203821"/>
                  </a:ext>
                </a:extLst>
              </a:tr>
              <a:tr h="85653">
                <a:tc>
                  <a:txBody>
                    <a:bodyPr/>
                    <a:lstStyle/>
                    <a:p>
                      <a:pPr marL="3175">
                        <a:lnSpc>
                          <a:spcPct val="107000"/>
                        </a:lnSpc>
                        <a:spcAft>
                          <a:spcPts val="800"/>
                        </a:spcAft>
                      </a:pPr>
                      <a:r>
                        <a:rPr lang="en-IN" sz="400" kern="100">
                          <a:effectLst/>
                        </a:rPr>
                        <a:t>Politics</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0.44</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0.67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0.53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6</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3990343728"/>
                  </a:ext>
                </a:extLst>
              </a:tr>
              <a:tr h="199747">
                <a:tc>
                  <a:txBody>
                    <a:bodyPr/>
                    <a:lstStyle/>
                    <a:p>
                      <a:pPr marL="3175" marR="454660">
                        <a:lnSpc>
                          <a:spcPct val="107000"/>
                        </a:lnSpc>
                        <a:spcAft>
                          <a:spcPts val="800"/>
                        </a:spcAft>
                      </a:pPr>
                      <a:r>
                        <a:rPr lang="en-IN" sz="400" kern="100">
                          <a:effectLst/>
                        </a:rPr>
                        <a:t>Public_lands_</a:t>
                      </a:r>
                      <a:r>
                        <a:rPr lang="en-IN" sz="500" kern="100">
                          <a:effectLst/>
                        </a:rPr>
                        <a:t>and_water</a:t>
                      </a:r>
                    </a:p>
                    <a:p>
                      <a:pPr marL="3175" marR="454660">
                        <a:lnSpc>
                          <a:spcPct val="107000"/>
                        </a:lnSpc>
                        <a:spcAft>
                          <a:spcPts val="800"/>
                        </a:spcAft>
                      </a:pPr>
                      <a:r>
                        <a:rPr lang="en-IN" sz="500" kern="100">
                          <a:effectLst/>
                        </a:rPr>
                        <a:t>_management</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0.80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0.80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0.89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2287487522"/>
                  </a:ext>
                </a:extLst>
              </a:tr>
              <a:tr h="85653">
                <a:tc>
                  <a:txBody>
                    <a:bodyPr/>
                    <a:lstStyle/>
                    <a:p>
                      <a:pPr marL="3175">
                        <a:lnSpc>
                          <a:spcPct val="107000"/>
                        </a:lnSpc>
                        <a:spcAft>
                          <a:spcPts val="800"/>
                        </a:spcAft>
                      </a:pPr>
                      <a:r>
                        <a:rPr lang="en-IN" sz="500" kern="100">
                          <a:effectLst/>
                        </a:rPr>
                        <a:t>Religion</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1.00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0.71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0.70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1615375652"/>
                  </a:ext>
                </a:extLst>
              </a:tr>
              <a:tr h="85653">
                <a:tc>
                  <a:txBody>
                    <a:bodyPr/>
                    <a:lstStyle/>
                    <a:p>
                      <a:pPr marL="3175">
                        <a:lnSpc>
                          <a:spcPct val="107000"/>
                        </a:lnSpc>
                        <a:spcAft>
                          <a:spcPts val="800"/>
                        </a:spcAft>
                      </a:pPr>
                      <a:r>
                        <a:rPr lang="en-IN" sz="500" kern="100">
                          <a:effectLst/>
                        </a:rPr>
                        <a:t>Science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0.67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0.67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0.67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15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980003753"/>
                  </a:ext>
                </a:extLst>
              </a:tr>
              <a:tr h="85653">
                <a:tc>
                  <a:txBody>
                    <a:bodyPr/>
                    <a:lstStyle/>
                    <a:p>
                      <a:pPr marL="3175">
                        <a:lnSpc>
                          <a:spcPct val="107000"/>
                        </a:lnSpc>
                        <a:spcAft>
                          <a:spcPts val="800"/>
                        </a:spcAft>
                      </a:pPr>
                      <a:r>
                        <a:rPr lang="en-IN" sz="500" kern="100">
                          <a:effectLst/>
                        </a:rPr>
                        <a:t>Social_welfare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0.60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2976399022"/>
                  </a:ext>
                </a:extLst>
              </a:tr>
              <a:tr h="85653">
                <a:tc>
                  <a:txBody>
                    <a:bodyPr/>
                    <a:lstStyle/>
                    <a:p>
                      <a:pPr marL="3175">
                        <a:lnSpc>
                          <a:spcPct val="107000"/>
                        </a:lnSpc>
                        <a:spcAft>
                          <a:spcPts val="800"/>
                        </a:spcAft>
                      </a:pPr>
                      <a:r>
                        <a:rPr lang="en-IN" sz="500" kern="100">
                          <a:effectLst/>
                        </a:rPr>
                        <a:t>Space</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0.25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1.00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0.89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3379969516"/>
                  </a:ext>
                </a:extLst>
              </a:tr>
              <a:tr h="199747">
                <a:tc>
                  <a:txBody>
                    <a:bodyPr/>
                    <a:lstStyle/>
                    <a:p>
                      <a:pPr marL="3175">
                        <a:lnSpc>
                          <a:spcPct val="107000"/>
                        </a:lnSpc>
                        <a:spcAft>
                          <a:spcPts val="800"/>
                        </a:spcAft>
                      </a:pPr>
                      <a:r>
                        <a:rPr lang="en-IN" sz="500" kern="100">
                          <a:effectLst/>
                        </a:rPr>
                        <a:t>Sports_other_than</a:t>
                      </a:r>
                    </a:p>
                    <a:p>
                      <a:pPr marL="3175">
                        <a:lnSpc>
                          <a:spcPct val="107000"/>
                        </a:lnSpc>
                        <a:spcAft>
                          <a:spcPts val="800"/>
                        </a:spcAft>
                      </a:pPr>
                      <a:r>
                        <a:rPr lang="en-IN" sz="500" kern="100">
                          <a:effectLst/>
                        </a:rPr>
                        <a:t>_football_and_cricket</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1.00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0.80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0.47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2868578961"/>
                  </a:ext>
                </a:extLst>
              </a:tr>
              <a:tr h="85653">
                <a:tc>
                  <a:txBody>
                    <a:bodyPr/>
                    <a:lstStyle/>
                    <a:p>
                      <a:pPr marL="3175">
                        <a:lnSpc>
                          <a:spcPct val="107000"/>
                        </a:lnSpc>
                        <a:spcAft>
                          <a:spcPts val="800"/>
                        </a:spcAft>
                      </a:pPr>
                      <a:r>
                        <a:rPr lang="en-IN" sz="500" kern="100">
                          <a:effectLst/>
                        </a:rPr>
                        <a:t>Technology</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0.80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0.36</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0.33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1871448824"/>
                  </a:ext>
                </a:extLst>
              </a:tr>
              <a:tr h="85653">
                <a:tc>
                  <a:txBody>
                    <a:bodyPr/>
                    <a:lstStyle/>
                    <a:p>
                      <a:pPr marL="3175">
                        <a:lnSpc>
                          <a:spcPct val="107000"/>
                        </a:lnSpc>
                        <a:spcAft>
                          <a:spcPts val="800"/>
                        </a:spcAft>
                      </a:pPr>
                      <a:r>
                        <a:rPr lang="en-IN" sz="500" kern="100">
                          <a:effectLst/>
                        </a:rPr>
                        <a:t>Transportation</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0.67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0.23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0.27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12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3555245761"/>
                  </a:ext>
                </a:extLst>
              </a:tr>
              <a:tr h="85653">
                <a:tc>
                  <a:txBody>
                    <a:bodyPr/>
                    <a:lstStyle/>
                    <a:p>
                      <a:pPr marL="3175">
                        <a:lnSpc>
                          <a:spcPct val="107000"/>
                        </a:lnSpc>
                        <a:spcAft>
                          <a:spcPts val="800"/>
                        </a:spcAft>
                      </a:pPr>
                      <a:r>
                        <a:rPr lang="en-IN" sz="500" kern="100">
                          <a:effectLst/>
                        </a:rPr>
                        <a:t>Travel</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0.60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0.29</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1.00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3925709673"/>
                  </a:ext>
                </a:extLst>
              </a:tr>
              <a:tr h="85653">
                <a:tc>
                  <a:txBody>
                    <a:bodyPr/>
                    <a:lstStyle/>
                    <a:p>
                      <a:pPr marL="3175">
                        <a:lnSpc>
                          <a:spcPct val="107000"/>
                        </a:lnSpc>
                        <a:spcAft>
                          <a:spcPts val="800"/>
                        </a:spcAft>
                      </a:pPr>
                      <a:r>
                        <a:rPr lang="en-IN" sz="500" kern="100">
                          <a:effectLst/>
                        </a:rPr>
                        <a:t>Weather</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0.25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1.00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0.38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11</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2714981655"/>
                  </a:ext>
                </a:extLst>
              </a:tr>
              <a:tr h="133146">
                <a:tc>
                  <a:txBody>
                    <a:bodyPr/>
                    <a:lstStyle/>
                    <a:p>
                      <a:pPr marL="3175" marR="216535">
                        <a:lnSpc>
                          <a:spcPct val="107000"/>
                        </a:lnSpc>
                        <a:spcAft>
                          <a:spcPts val="800"/>
                        </a:spcAft>
                      </a:pPr>
                      <a:r>
                        <a:rPr lang="en-IN" sz="500" kern="100">
                          <a:effectLst/>
                        </a:rPr>
                        <a:t>World_and_International</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1.00</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0.33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0.38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13</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313103881"/>
                  </a:ext>
                </a:extLst>
              </a:tr>
              <a:tr h="85653">
                <a:tc>
                  <a:txBody>
                    <a:bodyPr/>
                    <a:lstStyle/>
                    <a:p>
                      <a:pPr marL="3175">
                        <a:lnSpc>
                          <a:spcPct val="107000"/>
                        </a:lnSpc>
                        <a:spcAft>
                          <a:spcPts val="800"/>
                        </a:spcAft>
                      </a:pPr>
                      <a:r>
                        <a:rPr lang="en-IN" sz="500" kern="100">
                          <a:effectLst/>
                        </a:rPr>
                        <a:t>election</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0.44</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0.27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0.88</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7</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1844860916"/>
                  </a:ext>
                </a:extLst>
              </a:tr>
              <a:tr h="85653">
                <a:tc>
                  <a:txBody>
                    <a:bodyPr/>
                    <a:lstStyle/>
                    <a:p>
                      <a:pPr marL="3175">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4139818405"/>
                  </a:ext>
                </a:extLst>
              </a:tr>
              <a:tr h="85653">
                <a:tc>
                  <a:txBody>
                    <a:bodyPr/>
                    <a:lstStyle/>
                    <a:p>
                      <a:pPr marL="3175">
                        <a:lnSpc>
                          <a:spcPct val="107000"/>
                        </a:lnSpc>
                        <a:spcAft>
                          <a:spcPts val="800"/>
                        </a:spcAft>
                      </a:pPr>
                      <a:r>
                        <a:rPr lang="en-IN" sz="500" kern="100">
                          <a:effectLst/>
                        </a:rPr>
                        <a:t>accuracy</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0.65</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352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578129754"/>
                  </a:ext>
                </a:extLst>
              </a:tr>
              <a:tr h="85653">
                <a:tc>
                  <a:txBody>
                    <a:bodyPr/>
                    <a:lstStyle/>
                    <a:p>
                      <a:pPr marL="3175">
                        <a:lnSpc>
                          <a:spcPct val="107000"/>
                        </a:lnSpc>
                        <a:spcAft>
                          <a:spcPts val="800"/>
                        </a:spcAft>
                      </a:pPr>
                      <a:r>
                        <a:rPr lang="en-IN" sz="500" kern="100">
                          <a:effectLst/>
                        </a:rPr>
                        <a:t>macro avg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0.68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0.65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0.64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352</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1668670543"/>
                  </a:ext>
                </a:extLst>
              </a:tr>
              <a:tr h="85653">
                <a:tc>
                  <a:txBody>
                    <a:bodyPr/>
                    <a:lstStyle/>
                    <a:p>
                      <a:pPr marL="3175">
                        <a:lnSpc>
                          <a:spcPct val="107000"/>
                        </a:lnSpc>
                        <a:spcAft>
                          <a:spcPts val="800"/>
                        </a:spcAft>
                      </a:pPr>
                      <a:r>
                        <a:rPr lang="en-IN" sz="500" kern="100">
                          <a:effectLst/>
                        </a:rPr>
                        <a:t>weighted avg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0.70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a:lnSpc>
                          <a:spcPct val="107000"/>
                        </a:lnSpc>
                        <a:spcAft>
                          <a:spcPts val="800"/>
                        </a:spcAft>
                      </a:pPr>
                      <a:r>
                        <a:rPr lang="en-IN" sz="500" kern="100">
                          <a:effectLst/>
                        </a:rPr>
                        <a:t>0.64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a:effectLst/>
                        </a:rPr>
                        <a:t>0.64      </a:t>
                      </a:r>
                      <a:endParaRPr lang="en-IN" sz="5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tc>
                  <a:txBody>
                    <a:bodyPr/>
                    <a:lstStyle/>
                    <a:p>
                      <a:pPr marL="3175">
                        <a:lnSpc>
                          <a:spcPct val="107000"/>
                        </a:lnSpc>
                        <a:spcAft>
                          <a:spcPts val="800"/>
                        </a:spcAft>
                      </a:pPr>
                      <a:r>
                        <a:rPr lang="en-IN" sz="500" kern="100" dirty="0">
                          <a:effectLst/>
                        </a:rPr>
                        <a:t>352</a:t>
                      </a:r>
                      <a:endParaRPr lang="en-IN" sz="5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9100" marR="15099" marT="11530" marB="0"/>
                </a:tc>
                <a:extLst>
                  <a:ext uri="{0D108BD9-81ED-4DB2-BD59-A6C34878D82A}">
                    <a16:rowId xmlns:a16="http://schemas.microsoft.com/office/drawing/2014/main" val="3972897970"/>
                  </a:ext>
                </a:extLst>
              </a:tr>
            </a:tbl>
          </a:graphicData>
        </a:graphic>
      </p:graphicFrame>
      <p:sp>
        <p:nvSpPr>
          <p:cNvPr id="5" name="Rectangle 1">
            <a:extLst>
              <a:ext uri="{FF2B5EF4-FFF2-40B4-BE49-F238E27FC236}">
                <a16:creationId xmlns:a16="http://schemas.microsoft.com/office/drawing/2014/main" id="{97AEF951-6A6F-9758-33BC-F153C74C00D1}"/>
              </a:ext>
            </a:extLst>
          </p:cNvPr>
          <p:cNvSpPr>
            <a:spLocks noChangeArrowheads="1"/>
          </p:cNvSpPr>
          <p:nvPr/>
        </p:nvSpPr>
        <p:spPr bwMode="auto">
          <a:xfrm>
            <a:off x="-12626195" y="-33010"/>
            <a:ext cx="343199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Accuracy: 0.653409</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6880E9F4-612F-68DE-CB0E-BC6AD00FCAB5}"/>
              </a:ext>
            </a:extLst>
          </p:cNvPr>
          <p:cNvSpPr txBox="1"/>
          <p:nvPr/>
        </p:nvSpPr>
        <p:spPr>
          <a:xfrm>
            <a:off x="482601" y="5741883"/>
            <a:ext cx="17160240" cy="369332"/>
          </a:xfrm>
          <a:prstGeom prst="rect">
            <a:avLst/>
          </a:prstGeom>
          <a:noFill/>
        </p:spPr>
        <p:txBody>
          <a:bodyPr wrap="square">
            <a:spAutoFit/>
          </a:bodyPr>
          <a:lstStyle/>
          <a:p>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Accuracy: 0.653409</a:t>
            </a:r>
            <a:endParaRPr lang="en-IN" dirty="0"/>
          </a:p>
        </p:txBody>
      </p:sp>
    </p:spTree>
    <p:extLst>
      <p:ext uri="{BB962C8B-B14F-4D97-AF65-F5344CB8AC3E}">
        <p14:creationId xmlns:p14="http://schemas.microsoft.com/office/powerpoint/2010/main" val="3865920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1E81-0D0D-5E07-C0FC-E6E88F9CB0C8}"/>
              </a:ext>
            </a:extLst>
          </p:cNvPr>
          <p:cNvSpPr>
            <a:spLocks noGrp="1"/>
          </p:cNvSpPr>
          <p:nvPr>
            <p:ph type="title"/>
          </p:nvPr>
        </p:nvSpPr>
        <p:spPr/>
        <p:txBody>
          <a:bodyPr/>
          <a:lstStyle/>
          <a:p>
            <a:r>
              <a:rPr lang="en-US" sz="3600" dirty="0"/>
              <a:t>CONCLUSION</a:t>
            </a:r>
            <a:endParaRPr lang="en-IN" dirty="0"/>
          </a:p>
        </p:txBody>
      </p:sp>
      <p:sp>
        <p:nvSpPr>
          <p:cNvPr id="3" name="Content Placeholder 2">
            <a:extLst>
              <a:ext uri="{FF2B5EF4-FFF2-40B4-BE49-F238E27FC236}">
                <a16:creationId xmlns:a16="http://schemas.microsoft.com/office/drawing/2014/main" id="{7E403885-9256-CC82-6E8E-80CACF8324B5}"/>
              </a:ext>
            </a:extLst>
          </p:cNvPr>
          <p:cNvSpPr>
            <a:spLocks noGrp="1"/>
          </p:cNvSpPr>
          <p:nvPr>
            <p:ph idx="1"/>
          </p:nvPr>
        </p:nvSpPr>
        <p:spPr>
          <a:xfrm>
            <a:off x="677334" y="1617045"/>
            <a:ext cx="8596668" cy="4023359"/>
          </a:xfrm>
        </p:spPr>
        <p:txBody>
          <a:bodyPr/>
          <a:lstStyle/>
          <a:p>
            <a:r>
              <a:rPr lang="en-IN" dirty="0"/>
              <a:t>Hybrid model combines LSI and word embedding.</a:t>
            </a:r>
          </a:p>
          <a:p>
            <a:r>
              <a:rPr lang="en-IN" dirty="0"/>
              <a:t>Enhanced accuracy in categorizing text documents.</a:t>
            </a:r>
          </a:p>
          <a:p>
            <a:r>
              <a:rPr lang="en-IN" dirty="0"/>
              <a:t>Demonstrated better results than individual approaches.</a:t>
            </a:r>
          </a:p>
          <a:p>
            <a:r>
              <a:rPr lang="en-IN" dirty="0"/>
              <a:t>Enriched feature representation for comprehensive understanding.</a:t>
            </a:r>
          </a:p>
          <a:p>
            <a:r>
              <a:rPr lang="en-IN" dirty="0"/>
              <a:t>Bridges semantic gap between word and document context.</a:t>
            </a:r>
          </a:p>
          <a:p>
            <a:r>
              <a:rPr lang="en-IN" dirty="0"/>
              <a:t>Benefits applications like sentiment analysis and topic classification.</a:t>
            </a:r>
          </a:p>
          <a:p>
            <a:r>
              <a:rPr lang="en-IN" dirty="0"/>
              <a:t>Ongoing research for domain adaptation and ensemble methods.</a:t>
            </a:r>
          </a:p>
          <a:p>
            <a:r>
              <a:rPr lang="en-IN" dirty="0"/>
              <a:t>Focus on improving model interpretability.</a:t>
            </a:r>
          </a:p>
          <a:p>
            <a:r>
              <a:rPr lang="en-IN" dirty="0"/>
              <a:t>Positive outlook for impactful text classification advancements.</a:t>
            </a:r>
          </a:p>
          <a:p>
            <a:pPr marL="0" indent="0">
              <a:buNone/>
            </a:pPr>
            <a:endParaRPr lang="en-IN" dirty="0"/>
          </a:p>
        </p:txBody>
      </p:sp>
    </p:spTree>
    <p:extLst>
      <p:ext uri="{BB962C8B-B14F-4D97-AF65-F5344CB8AC3E}">
        <p14:creationId xmlns:p14="http://schemas.microsoft.com/office/powerpoint/2010/main" val="1622734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A187-F969-314E-71C4-172C24F9A1D6}"/>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6B2E72A7-7051-4212-8A51-5626EC087726}"/>
              </a:ext>
            </a:extLst>
          </p:cNvPr>
          <p:cNvSpPr>
            <a:spLocks noGrp="1"/>
          </p:cNvSpPr>
          <p:nvPr>
            <p:ph idx="1"/>
          </p:nvPr>
        </p:nvSpPr>
        <p:spPr>
          <a:xfrm>
            <a:off x="677334" y="1559293"/>
            <a:ext cx="8596668" cy="4482069"/>
          </a:xfrm>
        </p:spPr>
        <p:txBody>
          <a:bodyPr>
            <a:normAutofit fontScale="62500" lnSpcReduction="20000"/>
          </a:bodyPr>
          <a:lstStyle/>
          <a:p>
            <a:pPr marL="0" indent="0">
              <a:lnSpc>
                <a:spcPct val="107000"/>
              </a:lnSpc>
              <a:spcAft>
                <a:spcPts val="800"/>
              </a:spcAft>
              <a:buNone/>
            </a:pPr>
            <a:r>
              <a:rPr lang="en-US" sz="2000" kern="100" dirty="0">
                <a:effectLst/>
                <a:latin typeface="Calibri" panose="020F0502020204030204" pitchFamily="34" charset="0"/>
                <a:ea typeface="Times New Roman" panose="02020603050405020304" pitchFamily="18" charset="0"/>
                <a:cs typeface="Times New Roman" panose="02020603050405020304" pitchFamily="18" charset="0"/>
              </a:rPr>
              <a:t>The future work for Bengali text classification using the hybrid model includes several avenues for improvement and exploration:</a:t>
            </a:r>
            <a:endParaRPr lang="en-IN" sz="20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2000" b="1" kern="100" dirty="0">
                <a:effectLst/>
                <a:latin typeface="Calibri" panose="020F0502020204030204" pitchFamily="34" charset="0"/>
                <a:ea typeface="Times New Roman" panose="02020603050405020304" pitchFamily="18" charset="0"/>
                <a:cs typeface="Times New Roman" panose="02020603050405020304" pitchFamily="18" charset="0"/>
              </a:rPr>
              <a:t>1. Data Augmentation:</a:t>
            </a:r>
            <a:r>
              <a:rPr lang="en-US" sz="2000" kern="100" dirty="0">
                <a:effectLst/>
                <a:latin typeface="Calibri" panose="020F0502020204030204" pitchFamily="34" charset="0"/>
                <a:ea typeface="Times New Roman" panose="02020603050405020304" pitchFamily="18" charset="0"/>
                <a:cs typeface="Times New Roman" panose="02020603050405020304" pitchFamily="18" charset="0"/>
              </a:rPr>
              <a:t> Due to limited labeled data, data augmentation techniques can be employed to artificially increase the size of the training set. Techniques such as back-translation, synonym replacement, and paraphrasing can be applied to generate additional training samples.</a:t>
            </a:r>
            <a:endParaRPr lang="en-IN" sz="20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2000" b="1" kern="100" dirty="0">
                <a:effectLst/>
                <a:latin typeface="Calibri" panose="020F0502020204030204" pitchFamily="34" charset="0"/>
                <a:ea typeface="Times New Roman" panose="02020603050405020304" pitchFamily="18" charset="0"/>
                <a:cs typeface="Times New Roman" panose="02020603050405020304" pitchFamily="18" charset="0"/>
              </a:rPr>
              <a:t>2. Domain Adaptation:</a:t>
            </a:r>
            <a:r>
              <a:rPr lang="en-US" sz="2000" kern="100" dirty="0">
                <a:effectLst/>
                <a:latin typeface="Calibri" panose="020F0502020204030204" pitchFamily="34" charset="0"/>
                <a:ea typeface="Times New Roman" panose="02020603050405020304" pitchFamily="18" charset="0"/>
                <a:cs typeface="Times New Roman" panose="02020603050405020304" pitchFamily="18" charset="0"/>
              </a:rPr>
              <a:t> Fine-tuning the hybrid model for specific domains or industries can enhance classification performance. By utilizing domain-specific data and incorporating domain-specific vocabulary, the model can adapt better to the target domain's language nuances.</a:t>
            </a:r>
            <a:endParaRPr lang="en-IN" sz="20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2000" b="1" kern="100" dirty="0">
                <a:effectLst/>
                <a:latin typeface="Calibri" panose="020F0502020204030204" pitchFamily="34" charset="0"/>
                <a:ea typeface="Times New Roman" panose="02020603050405020304" pitchFamily="18" charset="0"/>
                <a:cs typeface="Times New Roman" panose="02020603050405020304" pitchFamily="18" charset="0"/>
              </a:rPr>
              <a:t>3. Ensemble Methods:</a:t>
            </a:r>
            <a:r>
              <a:rPr lang="en-US" sz="2000" kern="100" dirty="0">
                <a:effectLst/>
                <a:latin typeface="Calibri" panose="020F0502020204030204" pitchFamily="34" charset="0"/>
                <a:ea typeface="Times New Roman" panose="02020603050405020304" pitchFamily="18" charset="0"/>
                <a:cs typeface="Times New Roman" panose="02020603050405020304" pitchFamily="18" charset="0"/>
              </a:rPr>
              <a:t> Creating an ensemble of multiple hybrid models, each trained with different architectures or parameters, can improve overall classification accuracy. By combining the predictions of individual models, the ensemble can leverage the diverse strengths of each model and yield superior results.</a:t>
            </a:r>
            <a:endParaRPr lang="en-IN" sz="20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2000" b="1" kern="100" dirty="0">
                <a:effectLst/>
                <a:latin typeface="Calibri" panose="020F0502020204030204" pitchFamily="34" charset="0"/>
                <a:ea typeface="Times New Roman" panose="02020603050405020304" pitchFamily="18" charset="0"/>
                <a:cs typeface="Times New Roman" panose="02020603050405020304" pitchFamily="18" charset="0"/>
              </a:rPr>
              <a:t>4. Active Learning:</a:t>
            </a:r>
            <a:r>
              <a:rPr lang="en-US" sz="2000" kern="100" dirty="0">
                <a:effectLst/>
                <a:latin typeface="Calibri" panose="020F0502020204030204" pitchFamily="34" charset="0"/>
                <a:ea typeface="Times New Roman" panose="02020603050405020304" pitchFamily="18" charset="0"/>
                <a:cs typeface="Times New Roman" panose="02020603050405020304" pitchFamily="18" charset="0"/>
              </a:rPr>
              <a:t> Implementing an active learning framework can help in the efficient annotation of new data. By leveraging the hybrid model's classification uncertainty, it can actively select the most informative instances for annotation, thereby reducing annotation efforts and improving the model's performance over time.</a:t>
            </a:r>
            <a:endParaRPr lang="en-IN" sz="20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2000" b="1" kern="100" dirty="0">
                <a:effectLst/>
                <a:latin typeface="Calibri" panose="020F0502020204030204" pitchFamily="34" charset="0"/>
                <a:ea typeface="Times New Roman" panose="02020603050405020304" pitchFamily="18" charset="0"/>
                <a:cs typeface="Times New Roman" panose="02020603050405020304" pitchFamily="18" charset="0"/>
              </a:rPr>
              <a:t>5. Interpretability:</a:t>
            </a:r>
            <a:r>
              <a:rPr lang="en-US" sz="2000" kern="100" dirty="0">
                <a:effectLst/>
                <a:latin typeface="Calibri" panose="020F0502020204030204" pitchFamily="34" charset="0"/>
                <a:ea typeface="Times New Roman" panose="02020603050405020304" pitchFamily="18" charset="0"/>
                <a:cs typeface="Times New Roman" panose="02020603050405020304" pitchFamily="18" charset="0"/>
              </a:rPr>
              <a:t> Developing techniques to interpret the hybrid model's decisions can enhance its transparency and trustworthiness. Methods such as attention mechanisms, saliency maps, or LSI-based document similarity analysis can provide insights into the model's decision-making process.</a:t>
            </a:r>
            <a:endParaRPr lang="en-IN" sz="20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2200" dirty="0"/>
          </a:p>
        </p:txBody>
      </p:sp>
    </p:spTree>
    <p:extLst>
      <p:ext uri="{BB962C8B-B14F-4D97-AF65-F5344CB8AC3E}">
        <p14:creationId xmlns:p14="http://schemas.microsoft.com/office/powerpoint/2010/main" val="2234850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F329-961D-1B14-6761-6CA775231E8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DEBA75F-39AA-B4FB-1F23-60DC29239500}"/>
              </a:ext>
            </a:extLst>
          </p:cNvPr>
          <p:cNvSpPr>
            <a:spLocks noGrp="1"/>
          </p:cNvSpPr>
          <p:nvPr>
            <p:ph idx="1"/>
          </p:nvPr>
        </p:nvSpPr>
        <p:spPr/>
        <p:txBody>
          <a:bodyPr/>
          <a:lstStyle/>
          <a:p>
            <a:pPr marL="0" lvl="0" indent="0" algn="l" rtl="0">
              <a:spcBef>
                <a:spcPts val="0"/>
              </a:spcBef>
              <a:spcAft>
                <a:spcPts val="0"/>
              </a:spcAft>
              <a:buNone/>
            </a:pPr>
            <a:r>
              <a:rPr lang="en-US" sz="2400" b="1" dirty="0">
                <a:solidFill>
                  <a:schemeClr val="dk2"/>
                </a:solidFill>
              </a:rPr>
              <a:t>Bengali text classification</a:t>
            </a:r>
            <a:r>
              <a:rPr lang="en-US" sz="2400" b="1" dirty="0">
                <a:solidFill>
                  <a:schemeClr val="accent2"/>
                </a:solidFill>
              </a:rPr>
              <a:t> </a:t>
            </a:r>
          </a:p>
          <a:p>
            <a:pPr marL="0" lvl="0" indent="0" algn="l" rtl="0">
              <a:spcBef>
                <a:spcPts val="0"/>
              </a:spcBef>
              <a:spcAft>
                <a:spcPts val="0"/>
              </a:spcAft>
              <a:buNone/>
            </a:pPr>
            <a:endParaRPr lang="en-US" sz="2400" b="1" dirty="0">
              <a:solidFill>
                <a:schemeClr val="accent2"/>
              </a:solidFill>
            </a:endParaRPr>
          </a:p>
          <a:p>
            <a:pPr marL="457200" lvl="0" indent="-336550" algn="l" rtl="0">
              <a:spcBef>
                <a:spcPts val="1200"/>
              </a:spcBef>
              <a:spcAft>
                <a:spcPts val="1200"/>
              </a:spcAft>
              <a:buSzPts val="1700"/>
              <a:buChar char="●"/>
            </a:pPr>
            <a:r>
              <a:rPr lang="en-US" sz="1800" dirty="0"/>
              <a:t>It is the method of allocating Bengali text documents to predefined labels according to their content of traits</a:t>
            </a:r>
          </a:p>
          <a:p>
            <a:pPr marL="457200" indent="-336550">
              <a:spcBef>
                <a:spcPts val="1200"/>
              </a:spcBef>
              <a:spcAft>
                <a:spcPts val="1200"/>
              </a:spcAft>
              <a:buSzPts val="1700"/>
              <a:buFont typeface="Wingdings 3" charset="2"/>
              <a:buChar char="●"/>
            </a:pPr>
            <a:r>
              <a:rPr lang="en-US" sz="1800" dirty="0"/>
              <a:t>It automatically classify Bengali text into several groups or classes using machine learning algorithms and natural language processing (NLP) approaches.</a:t>
            </a:r>
          </a:p>
          <a:p>
            <a:pPr marL="120650" lvl="0" indent="0" algn="l" rtl="0">
              <a:spcBef>
                <a:spcPts val="1200"/>
              </a:spcBef>
              <a:spcAft>
                <a:spcPts val="1200"/>
              </a:spcAft>
              <a:buSzPts val="1700"/>
              <a:buNone/>
            </a:pPr>
            <a:endParaRPr lang="en-US" sz="1800" dirty="0"/>
          </a:p>
          <a:p>
            <a:pPr marL="0" indent="0">
              <a:spcBef>
                <a:spcPts val="0"/>
              </a:spcBef>
              <a:buNone/>
            </a:pPr>
            <a:endParaRPr lang="en-IN" dirty="0"/>
          </a:p>
        </p:txBody>
      </p:sp>
    </p:spTree>
    <p:extLst>
      <p:ext uri="{BB962C8B-B14F-4D97-AF65-F5344CB8AC3E}">
        <p14:creationId xmlns:p14="http://schemas.microsoft.com/office/powerpoint/2010/main" val="4113637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C15E89-06C3-E213-4BEC-5F31703A7335}"/>
              </a:ext>
            </a:extLst>
          </p:cNvPr>
          <p:cNvSpPr txBox="1"/>
          <p:nvPr/>
        </p:nvSpPr>
        <p:spPr>
          <a:xfrm>
            <a:off x="3173931" y="2775102"/>
            <a:ext cx="6097604" cy="769441"/>
          </a:xfrm>
          <a:prstGeom prst="rect">
            <a:avLst/>
          </a:prstGeom>
          <a:noFill/>
        </p:spPr>
        <p:txBody>
          <a:bodyPr wrap="square">
            <a:spAutoFit/>
          </a:bodyPr>
          <a:lstStyle/>
          <a:p>
            <a:r>
              <a:rPr lang="en-US" sz="4400" i="1" dirty="0">
                <a:solidFill>
                  <a:schemeClr val="tx1"/>
                </a:solidFill>
                <a:effectLst>
                  <a:outerShdw blurRad="38100" dist="38100" dir="2700000" algn="tl">
                    <a:srgbClr val="000000">
                      <a:alpha val="43137"/>
                    </a:srgbClr>
                  </a:outerShdw>
                </a:effectLst>
              </a:rPr>
              <a:t>THANK  YOU</a:t>
            </a:r>
            <a:endParaRPr lang="en-IN" sz="4400" dirty="0"/>
          </a:p>
        </p:txBody>
      </p:sp>
    </p:spTree>
    <p:extLst>
      <p:ext uri="{BB962C8B-B14F-4D97-AF65-F5344CB8AC3E}">
        <p14:creationId xmlns:p14="http://schemas.microsoft.com/office/powerpoint/2010/main" val="183818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DC2F8-E03B-8E34-5FC8-33E0B4683BCA}"/>
              </a:ext>
            </a:extLst>
          </p:cNvPr>
          <p:cNvSpPr>
            <a:spLocks noGrp="1"/>
          </p:cNvSpPr>
          <p:nvPr>
            <p:ph type="title"/>
          </p:nvPr>
        </p:nvSpPr>
        <p:spPr/>
        <p:txBody>
          <a:bodyPr/>
          <a:lstStyle/>
          <a:p>
            <a:r>
              <a:rPr lang="en-GB" sz="3600" dirty="0"/>
              <a:t>INTRODUCTION</a:t>
            </a:r>
            <a:endParaRPr lang="en-IN" dirty="0"/>
          </a:p>
        </p:txBody>
      </p:sp>
      <p:sp>
        <p:nvSpPr>
          <p:cNvPr id="3" name="Content Placeholder 2">
            <a:extLst>
              <a:ext uri="{FF2B5EF4-FFF2-40B4-BE49-F238E27FC236}">
                <a16:creationId xmlns:a16="http://schemas.microsoft.com/office/drawing/2014/main" id="{70C3BED4-D1DB-5916-AD00-14FDFCDA6F39}"/>
              </a:ext>
            </a:extLst>
          </p:cNvPr>
          <p:cNvSpPr>
            <a:spLocks noGrp="1"/>
          </p:cNvSpPr>
          <p:nvPr>
            <p:ph idx="1"/>
          </p:nvPr>
        </p:nvSpPr>
        <p:spPr/>
        <p:txBody>
          <a:bodyPr/>
          <a:lstStyle/>
          <a:p>
            <a:pPr marL="0" lvl="0" indent="0" algn="l" rtl="0">
              <a:spcBef>
                <a:spcPts val="0"/>
              </a:spcBef>
              <a:spcAft>
                <a:spcPts val="0"/>
              </a:spcAft>
              <a:buNone/>
            </a:pPr>
            <a:r>
              <a:rPr lang="en-US" sz="2400" b="1" dirty="0">
                <a:solidFill>
                  <a:schemeClr val="dk2"/>
                </a:solidFill>
              </a:rPr>
              <a:t>Latent Semantic Indexing </a:t>
            </a:r>
          </a:p>
          <a:p>
            <a:pPr marL="285750" indent="-285750" algn="just">
              <a:spcBef>
                <a:spcPts val="1200"/>
              </a:spcBef>
              <a:spcAft>
                <a:spcPts val="1200"/>
              </a:spcAft>
            </a:pPr>
            <a:r>
              <a:rPr lang="en-US" sz="1600" dirty="0">
                <a:latin typeface="+mn-lt"/>
              </a:rPr>
              <a:t>It is a technique used in natural language processing and information retrieval to analyze and retrieve information based on the underlying semantic relationships between words. </a:t>
            </a:r>
          </a:p>
          <a:p>
            <a:pPr marL="285750" indent="-285750" algn="just">
              <a:spcBef>
                <a:spcPts val="1200"/>
              </a:spcBef>
              <a:spcAft>
                <a:spcPts val="1200"/>
              </a:spcAft>
            </a:pPr>
            <a:r>
              <a:rPr lang="en-US" sz="1600" dirty="0">
                <a:latin typeface="+mn-lt"/>
              </a:rPr>
              <a:t>The LSI based document indexing has two important steps: </a:t>
            </a:r>
          </a:p>
          <a:p>
            <a:pPr marL="800100" lvl="1" indent="-342900" algn="just">
              <a:spcBef>
                <a:spcPts val="1200"/>
              </a:spcBef>
              <a:spcAft>
                <a:spcPts val="1200"/>
              </a:spcAft>
              <a:buFont typeface="+mj-lt"/>
              <a:buAutoNum type="arabicParenR"/>
            </a:pPr>
            <a:r>
              <a:rPr lang="en-US" sz="1600" dirty="0">
                <a:latin typeface="+mn-lt"/>
              </a:rPr>
              <a:t>computing the Term-Document matrix, where rows represent terms (words) and columns represent documents, </a:t>
            </a:r>
          </a:p>
          <a:p>
            <a:pPr marL="800100" lvl="1" indent="-342900" algn="just">
              <a:spcBef>
                <a:spcPts val="1200"/>
              </a:spcBef>
              <a:spcAft>
                <a:spcPts val="1200"/>
              </a:spcAft>
              <a:buFont typeface="+mj-lt"/>
              <a:buAutoNum type="arabicParenR"/>
            </a:pPr>
            <a:r>
              <a:rPr lang="en-US" sz="1600" dirty="0">
                <a:latin typeface="+mn-lt"/>
              </a:rPr>
              <a:t>applying SVD on the Matrix.</a:t>
            </a:r>
          </a:p>
          <a:p>
            <a:pPr marL="0" indent="0">
              <a:buNone/>
            </a:pPr>
            <a:endParaRPr lang="en-IN" dirty="0"/>
          </a:p>
        </p:txBody>
      </p:sp>
    </p:spTree>
    <p:extLst>
      <p:ext uri="{BB962C8B-B14F-4D97-AF65-F5344CB8AC3E}">
        <p14:creationId xmlns:p14="http://schemas.microsoft.com/office/powerpoint/2010/main" val="4063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CF204-6B8E-6B70-8998-70756BA62F07}"/>
              </a:ext>
            </a:extLst>
          </p:cNvPr>
          <p:cNvSpPr>
            <a:spLocks noGrp="1"/>
          </p:cNvSpPr>
          <p:nvPr>
            <p:ph type="title"/>
          </p:nvPr>
        </p:nvSpPr>
        <p:spPr/>
        <p:txBody>
          <a:bodyPr/>
          <a:lstStyle/>
          <a:p>
            <a:r>
              <a:rPr lang="en-GB" sz="3600" dirty="0"/>
              <a:t>INTRODUCTION</a:t>
            </a:r>
            <a:endParaRPr lang="en-IN" dirty="0"/>
          </a:p>
        </p:txBody>
      </p:sp>
      <p:sp>
        <p:nvSpPr>
          <p:cNvPr id="3" name="Content Placeholder 2">
            <a:extLst>
              <a:ext uri="{FF2B5EF4-FFF2-40B4-BE49-F238E27FC236}">
                <a16:creationId xmlns:a16="http://schemas.microsoft.com/office/drawing/2014/main" id="{F6245038-54B8-F137-7DF0-41B23B4C8839}"/>
              </a:ext>
            </a:extLst>
          </p:cNvPr>
          <p:cNvSpPr>
            <a:spLocks noGrp="1"/>
          </p:cNvSpPr>
          <p:nvPr>
            <p:ph idx="1"/>
          </p:nvPr>
        </p:nvSpPr>
        <p:spPr/>
        <p:txBody>
          <a:bodyPr/>
          <a:lstStyle/>
          <a:p>
            <a:pPr marL="0" indent="0">
              <a:buNone/>
            </a:pPr>
            <a:r>
              <a:rPr lang="en-GB" sz="2400" b="1" dirty="0">
                <a:solidFill>
                  <a:schemeClr val="dk2"/>
                </a:solidFill>
              </a:rPr>
              <a:t>Word embedding based model</a:t>
            </a:r>
          </a:p>
          <a:p>
            <a:pPr>
              <a:buFont typeface="Wingdings" panose="05000000000000000000" pitchFamily="2" charset="2"/>
              <a:buChar char="q"/>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is a type of natural language processing (NLP) model that represents words as dense numerical vectors in a high-dimensional space. </a:t>
            </a:r>
          </a:p>
          <a:p>
            <a:pPr algn="just">
              <a:spcBef>
                <a:spcPts val="1200"/>
              </a:spcBef>
              <a:spcAft>
                <a:spcPts val="1200"/>
              </a:spcAft>
              <a:buFont typeface="Wingdings" panose="05000000000000000000" pitchFamily="2" charset="2"/>
              <a:buChar char="q"/>
            </a:pPr>
            <a:r>
              <a:rPr lang="en-US" sz="1600" dirty="0">
                <a:latin typeface="+mn-lt"/>
              </a:rPr>
              <a:t>The </a:t>
            </a:r>
            <a:r>
              <a:rPr lang="en-US" sz="1600" dirty="0"/>
              <a:t>word embedding </a:t>
            </a:r>
            <a:r>
              <a:rPr lang="en-US" sz="1600" dirty="0">
                <a:latin typeface="+mn-lt"/>
              </a:rPr>
              <a:t>based model has two important steps: </a:t>
            </a:r>
          </a:p>
          <a:p>
            <a:pPr marL="800100" lvl="1" indent="-342900" algn="just">
              <a:spcBef>
                <a:spcPts val="1200"/>
              </a:spcBef>
              <a:spcAft>
                <a:spcPts val="1200"/>
              </a:spcAft>
              <a:buFont typeface="+mj-lt"/>
              <a:buAutoNum type="arabicParenR"/>
            </a:pPr>
            <a:r>
              <a:rPr lang="en-IN" sz="1600" b="0" i="0" dirty="0">
                <a:solidFill>
                  <a:sysClr val="windowText" lastClr="000000">
                    <a:hueOff val="0"/>
                    <a:satOff val="0"/>
                    <a:lumOff val="0"/>
                    <a:alphaOff val="0"/>
                  </a:sysClr>
                </a:solidFill>
                <a:latin typeface="Calibri" panose="020F0502020204030204"/>
                <a:ea typeface="+mn-ea"/>
                <a:cs typeface="+mn-cs"/>
              </a:rPr>
              <a:t>Generate the document embedding from pretrained word2vec model of word embedding</a:t>
            </a:r>
          </a:p>
          <a:p>
            <a:pPr marL="800100" lvl="1" indent="-342900" algn="just">
              <a:spcBef>
                <a:spcPts val="1200"/>
              </a:spcBef>
              <a:spcAft>
                <a:spcPts val="1200"/>
              </a:spcAft>
              <a:buFont typeface="+mj-lt"/>
              <a:buAutoNum type="arabicParenR"/>
            </a:pPr>
            <a:r>
              <a:rPr lang="en-IN" sz="1600" dirty="0">
                <a:solidFill>
                  <a:sysClr val="windowText" lastClr="000000">
                    <a:hueOff val="0"/>
                    <a:satOff val="0"/>
                    <a:lumOff val="0"/>
                    <a:alphaOff val="0"/>
                  </a:sysClr>
                </a:solidFill>
                <a:latin typeface="Calibri" panose="020F0502020204030204"/>
              </a:rPr>
              <a:t>Document by term representation</a:t>
            </a:r>
            <a:endParaRPr lang="en-US" sz="1600" dirty="0">
              <a:latin typeface="+mn-lt"/>
            </a:endParaRPr>
          </a:p>
          <a:p>
            <a:pPr marL="0" indent="0">
              <a:buNone/>
            </a:pPr>
            <a:endParaRPr lang="en-IN" dirty="0"/>
          </a:p>
        </p:txBody>
      </p:sp>
    </p:spTree>
    <p:extLst>
      <p:ext uri="{BB962C8B-B14F-4D97-AF65-F5344CB8AC3E}">
        <p14:creationId xmlns:p14="http://schemas.microsoft.com/office/powerpoint/2010/main" val="1912641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61DC-D061-B86D-B867-3AF56DBEBB4B}"/>
              </a:ext>
            </a:extLst>
          </p:cNvPr>
          <p:cNvSpPr>
            <a:spLocks noGrp="1"/>
          </p:cNvSpPr>
          <p:nvPr>
            <p:ph type="title"/>
          </p:nvPr>
        </p:nvSpPr>
        <p:spPr/>
        <p:txBody>
          <a:bodyPr/>
          <a:lstStyle/>
          <a:p>
            <a:r>
              <a:rPr lang="en-IN" dirty="0"/>
              <a:t>PROPOSED METHODOLOGY</a:t>
            </a:r>
          </a:p>
        </p:txBody>
      </p:sp>
      <p:graphicFrame>
        <p:nvGraphicFramePr>
          <p:cNvPr id="3" name="Diagram 2">
            <a:extLst>
              <a:ext uri="{FF2B5EF4-FFF2-40B4-BE49-F238E27FC236}">
                <a16:creationId xmlns:a16="http://schemas.microsoft.com/office/drawing/2014/main" id="{DA9EF16C-5E73-1B73-9BA3-138FB2AA2D91}"/>
              </a:ext>
            </a:extLst>
          </p:cNvPr>
          <p:cNvGraphicFramePr>
            <a:graphicFrameLocks/>
          </p:cNvGraphicFramePr>
          <p:nvPr>
            <p:extLst>
              <p:ext uri="{D42A27DB-BD31-4B8C-83A1-F6EECF244321}">
                <p14:modId xmlns:p14="http://schemas.microsoft.com/office/powerpoint/2010/main" val="872031379"/>
              </p:ext>
            </p:extLst>
          </p:nvPr>
        </p:nvGraphicFramePr>
        <p:xfrm>
          <a:off x="1824930" y="1725931"/>
          <a:ext cx="3194050" cy="2264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ED190480-A0A4-E460-855A-7EC6424E3ADE}"/>
              </a:ext>
            </a:extLst>
          </p:cNvPr>
          <p:cNvGraphicFramePr>
            <a:graphicFrameLocks/>
          </p:cNvGraphicFramePr>
          <p:nvPr>
            <p:extLst>
              <p:ext uri="{D42A27DB-BD31-4B8C-83A1-F6EECF244321}">
                <p14:modId xmlns:p14="http://schemas.microsoft.com/office/powerpoint/2010/main" val="740327105"/>
              </p:ext>
            </p:extLst>
          </p:nvPr>
        </p:nvGraphicFramePr>
        <p:xfrm>
          <a:off x="5553015" y="1718311"/>
          <a:ext cx="3194050" cy="22644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a:extLst>
              <a:ext uri="{FF2B5EF4-FFF2-40B4-BE49-F238E27FC236}">
                <a16:creationId xmlns:a16="http://schemas.microsoft.com/office/drawing/2014/main" id="{A1B798F8-7F9B-6866-1466-0EEE62ED5DDC}"/>
              </a:ext>
            </a:extLst>
          </p:cNvPr>
          <p:cNvGraphicFramePr>
            <a:graphicFrameLocks/>
          </p:cNvGraphicFramePr>
          <p:nvPr>
            <p:extLst>
              <p:ext uri="{D42A27DB-BD31-4B8C-83A1-F6EECF244321}">
                <p14:modId xmlns:p14="http://schemas.microsoft.com/office/powerpoint/2010/main" val="1667941667"/>
              </p:ext>
            </p:extLst>
          </p:nvPr>
        </p:nvGraphicFramePr>
        <p:xfrm>
          <a:off x="3653790" y="4212591"/>
          <a:ext cx="3194050" cy="14300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6" name="AutoShape 8">
            <a:extLst>
              <a:ext uri="{FF2B5EF4-FFF2-40B4-BE49-F238E27FC236}">
                <a16:creationId xmlns:a16="http://schemas.microsoft.com/office/drawing/2014/main" id="{6A22F777-4722-36A4-917B-4DB36B8072CF}"/>
              </a:ext>
            </a:extLst>
          </p:cNvPr>
          <p:cNvSpPr>
            <a:spLocks noChangeArrowheads="1"/>
          </p:cNvSpPr>
          <p:nvPr/>
        </p:nvSpPr>
        <p:spPr bwMode="auto">
          <a:xfrm flipH="1" flipV="1">
            <a:off x="6847840" y="3982721"/>
            <a:ext cx="1300163" cy="72866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 name="AutoShape 9">
            <a:extLst>
              <a:ext uri="{FF2B5EF4-FFF2-40B4-BE49-F238E27FC236}">
                <a16:creationId xmlns:a16="http://schemas.microsoft.com/office/drawing/2014/main" id="{DB58D2D0-AABE-EA7B-7911-946150557ED3}"/>
              </a:ext>
            </a:extLst>
          </p:cNvPr>
          <p:cNvSpPr>
            <a:spLocks noChangeArrowheads="1"/>
          </p:cNvSpPr>
          <p:nvPr/>
        </p:nvSpPr>
        <p:spPr bwMode="auto">
          <a:xfrm flipV="1">
            <a:off x="2353628" y="3990341"/>
            <a:ext cx="1300162" cy="738187"/>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04427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E370-4725-FD4E-4F87-B50028B38487}"/>
              </a:ext>
            </a:extLst>
          </p:cNvPr>
          <p:cNvSpPr>
            <a:spLocks noGrp="1"/>
          </p:cNvSpPr>
          <p:nvPr>
            <p:ph type="title"/>
          </p:nvPr>
        </p:nvSpPr>
        <p:spPr/>
        <p:txBody>
          <a:bodyPr>
            <a:normAutofit/>
          </a:bodyPr>
          <a:lstStyle/>
          <a:p>
            <a:r>
              <a:rPr lang="en-GB" sz="3200" dirty="0"/>
              <a:t>Collect and Preprocess the Bengali text data </a:t>
            </a:r>
            <a:endParaRPr lang="en-IN" sz="3200" dirty="0"/>
          </a:p>
        </p:txBody>
      </p:sp>
      <p:sp>
        <p:nvSpPr>
          <p:cNvPr id="3" name="Content Placeholder 2">
            <a:extLst>
              <a:ext uri="{FF2B5EF4-FFF2-40B4-BE49-F238E27FC236}">
                <a16:creationId xmlns:a16="http://schemas.microsoft.com/office/drawing/2014/main" id="{DDE15267-4B35-6AEE-75A5-CC6F8590B590}"/>
              </a:ext>
            </a:extLst>
          </p:cNvPr>
          <p:cNvSpPr>
            <a:spLocks noGrp="1"/>
          </p:cNvSpPr>
          <p:nvPr>
            <p:ph idx="1"/>
          </p:nvPr>
        </p:nvSpPr>
        <p:spPr>
          <a:xfrm>
            <a:off x="677334" y="1386039"/>
            <a:ext cx="8596668" cy="4655324"/>
          </a:xfrm>
        </p:spPr>
        <p:txBody>
          <a:bodyPr>
            <a:normAutofit lnSpcReduction="10000"/>
          </a:bodyPr>
          <a:lstStyle/>
          <a:p>
            <a:pPr marL="457200" lvl="0" indent="0" algn="l" rtl="0">
              <a:spcBef>
                <a:spcPts val="0"/>
              </a:spcBef>
              <a:spcAft>
                <a:spcPts val="0"/>
              </a:spcAft>
              <a:buNone/>
            </a:pPr>
            <a:r>
              <a:rPr lang="en-GB" sz="1800" b="1" dirty="0">
                <a:solidFill>
                  <a:schemeClr val="dk2"/>
                </a:solidFill>
              </a:rPr>
              <a:t>Bengali Text: </a:t>
            </a:r>
            <a:r>
              <a:rPr lang="en-GB" sz="1800" dirty="0"/>
              <a:t>"</a:t>
            </a:r>
            <a:r>
              <a:rPr lang="as-IN" sz="1800" dirty="0"/>
              <a:t>আমি আজ অফিসে যেতে পারবো না কারণ আমি বাইরে আছি।"</a:t>
            </a:r>
          </a:p>
          <a:p>
            <a:pPr marL="457200" lvl="0" indent="-316706" algn="l" rtl="0">
              <a:spcBef>
                <a:spcPts val="1200"/>
              </a:spcBef>
              <a:spcAft>
                <a:spcPts val="0"/>
              </a:spcAft>
              <a:buSzPct val="100000"/>
              <a:buChar char="●"/>
            </a:pPr>
            <a:r>
              <a:rPr lang="en-GB" sz="1800" b="1" dirty="0">
                <a:solidFill>
                  <a:schemeClr val="dk2"/>
                </a:solidFill>
              </a:rPr>
              <a:t>Removing punctuation marks:</a:t>
            </a:r>
            <a:r>
              <a:rPr lang="en-GB" sz="1800" dirty="0"/>
              <a:t> Replace punctuation marks with blank spaces.</a:t>
            </a:r>
          </a:p>
          <a:p>
            <a:pPr marL="457200" lvl="0" indent="0" algn="ctr" rtl="0">
              <a:spcBef>
                <a:spcPts val="1200"/>
              </a:spcBef>
              <a:spcAft>
                <a:spcPts val="0"/>
              </a:spcAft>
              <a:buNone/>
            </a:pPr>
            <a:r>
              <a:rPr lang="en-GB" sz="1800" dirty="0"/>
              <a:t>"</a:t>
            </a:r>
            <a:r>
              <a:rPr lang="as-IN" sz="1800" dirty="0"/>
              <a:t>আমি আজ অফিসে যেতে পারবো না কারণ আমি বাইরে আছি "</a:t>
            </a:r>
          </a:p>
          <a:p>
            <a:pPr marL="457200" lvl="0" indent="-316706" algn="l" rtl="0">
              <a:spcBef>
                <a:spcPts val="1200"/>
              </a:spcBef>
              <a:spcAft>
                <a:spcPts val="0"/>
              </a:spcAft>
              <a:buSzPct val="100000"/>
              <a:buChar char="●"/>
            </a:pPr>
            <a:r>
              <a:rPr lang="en-GB" sz="1800" b="1" dirty="0">
                <a:solidFill>
                  <a:schemeClr val="dk2"/>
                </a:solidFill>
              </a:rPr>
              <a:t>Tokenization:</a:t>
            </a:r>
            <a:r>
              <a:rPr lang="en-GB" sz="1800" dirty="0"/>
              <a:t> Split the sentence into individual words or tokens.</a:t>
            </a:r>
          </a:p>
          <a:p>
            <a:pPr marL="457200" lvl="0" indent="0" algn="ctr" rtl="0">
              <a:spcBef>
                <a:spcPts val="1200"/>
              </a:spcBef>
              <a:spcAft>
                <a:spcPts val="0"/>
              </a:spcAft>
              <a:buNone/>
            </a:pPr>
            <a:r>
              <a:rPr lang="en-GB" sz="1800" dirty="0"/>
              <a:t>["</a:t>
            </a:r>
            <a:r>
              <a:rPr lang="as-IN" sz="1800" dirty="0"/>
              <a:t>আমি", "আজ", "অফিসে", "যেতে", "পারবো", "না", "কারণ", "আমি", "বাইরে", "আছি"]</a:t>
            </a:r>
          </a:p>
          <a:p>
            <a:pPr marL="457200" lvl="0" indent="-316706" algn="l" rtl="0">
              <a:spcBef>
                <a:spcPts val="1200"/>
              </a:spcBef>
              <a:spcAft>
                <a:spcPts val="0"/>
              </a:spcAft>
              <a:buSzPct val="100000"/>
              <a:buChar char="●"/>
            </a:pPr>
            <a:r>
              <a:rPr lang="en-GB" sz="1800" b="1" dirty="0">
                <a:solidFill>
                  <a:schemeClr val="dk2"/>
                </a:solidFill>
              </a:rPr>
              <a:t>Removing Stop words:</a:t>
            </a:r>
            <a:r>
              <a:rPr lang="en-GB" sz="1800" dirty="0"/>
              <a:t> </a:t>
            </a:r>
            <a:r>
              <a:rPr lang="en-GB" sz="1800" dirty="0" err="1"/>
              <a:t>Stopwords</a:t>
            </a:r>
            <a:r>
              <a:rPr lang="en-GB" sz="1800" dirty="0"/>
              <a:t> like </a:t>
            </a:r>
            <a:r>
              <a:rPr lang="as-IN" sz="1800" dirty="0"/>
              <a:t>আমি,  আজ, না, আছি, উনি, ইত্যাদি, </a:t>
            </a:r>
            <a:r>
              <a:rPr lang="en-GB" sz="1800" dirty="0"/>
              <a:t>etc are removed.</a:t>
            </a:r>
          </a:p>
          <a:p>
            <a:pPr marL="457200" lvl="0" indent="0" algn="ctr" rtl="0">
              <a:spcBef>
                <a:spcPts val="1200"/>
              </a:spcBef>
              <a:spcAft>
                <a:spcPts val="0"/>
              </a:spcAft>
              <a:buNone/>
            </a:pPr>
            <a:r>
              <a:rPr lang="en-GB" sz="1800" dirty="0"/>
              <a:t>["</a:t>
            </a:r>
            <a:r>
              <a:rPr lang="as-IN" sz="1800" dirty="0"/>
              <a:t>অফিসে", "যেতে", "পারবো", "কারণ", "বাইরে"]</a:t>
            </a:r>
          </a:p>
          <a:p>
            <a:pPr marL="457200" lvl="0" indent="-316706" algn="l" rtl="0">
              <a:spcBef>
                <a:spcPts val="1200"/>
              </a:spcBef>
              <a:spcAft>
                <a:spcPts val="0"/>
              </a:spcAft>
              <a:buSzPct val="100000"/>
              <a:buChar char="●"/>
            </a:pPr>
            <a:r>
              <a:rPr lang="en-GB" sz="1800" b="1" dirty="0">
                <a:solidFill>
                  <a:schemeClr val="dk2"/>
                </a:solidFill>
              </a:rPr>
              <a:t>Stemming:</a:t>
            </a:r>
            <a:r>
              <a:rPr lang="en-GB" sz="1800" dirty="0"/>
              <a:t> Reduce each word to its base form by removing common suffixes.</a:t>
            </a:r>
          </a:p>
          <a:p>
            <a:pPr marL="457200" lvl="0" indent="0" algn="ctr" rtl="0">
              <a:spcBef>
                <a:spcPts val="1200"/>
              </a:spcBef>
              <a:spcAft>
                <a:spcPts val="1200"/>
              </a:spcAft>
              <a:buNone/>
            </a:pPr>
            <a:r>
              <a:rPr lang="en-GB" sz="1800" dirty="0"/>
              <a:t>["</a:t>
            </a:r>
            <a:r>
              <a:rPr lang="as-IN" sz="1800" dirty="0"/>
              <a:t>অফিস", "যেত", "পার", "কারণ", "বাইর"]</a:t>
            </a:r>
          </a:p>
          <a:p>
            <a:endParaRPr lang="en-IN" dirty="0"/>
          </a:p>
        </p:txBody>
      </p:sp>
    </p:spTree>
    <p:extLst>
      <p:ext uri="{BB962C8B-B14F-4D97-AF65-F5344CB8AC3E}">
        <p14:creationId xmlns:p14="http://schemas.microsoft.com/office/powerpoint/2010/main" val="387007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A516-1806-A1C7-95B6-05ED9208766E}"/>
              </a:ext>
            </a:extLst>
          </p:cNvPr>
          <p:cNvSpPr>
            <a:spLocks noGrp="1"/>
          </p:cNvSpPr>
          <p:nvPr>
            <p:ph type="title"/>
          </p:nvPr>
        </p:nvSpPr>
        <p:spPr/>
        <p:txBody>
          <a:bodyPr/>
          <a:lstStyle/>
          <a:p>
            <a:r>
              <a:rPr lang="en-GB" dirty="0"/>
              <a:t>Creating Term by Document Matrix</a:t>
            </a:r>
            <a:endParaRPr lang="en-IN" dirty="0"/>
          </a:p>
        </p:txBody>
      </p:sp>
      <p:sp>
        <p:nvSpPr>
          <p:cNvPr id="3" name="Content Placeholder 2">
            <a:extLst>
              <a:ext uri="{FF2B5EF4-FFF2-40B4-BE49-F238E27FC236}">
                <a16:creationId xmlns:a16="http://schemas.microsoft.com/office/drawing/2014/main" id="{20B8A2EA-41EC-2EDC-817F-681699059596}"/>
              </a:ext>
            </a:extLst>
          </p:cNvPr>
          <p:cNvSpPr>
            <a:spLocks noGrp="1"/>
          </p:cNvSpPr>
          <p:nvPr>
            <p:ph idx="1"/>
          </p:nvPr>
        </p:nvSpPr>
        <p:spPr>
          <a:xfrm>
            <a:off x="677334" y="1578543"/>
            <a:ext cx="8596668" cy="4462819"/>
          </a:xfrm>
        </p:spPr>
        <p:txBody>
          <a:bodyPr/>
          <a:lstStyle/>
          <a:p>
            <a:pPr marL="0" lvl="0" indent="0" algn="l" rtl="0">
              <a:spcBef>
                <a:spcPts val="0"/>
              </a:spcBef>
              <a:spcAft>
                <a:spcPts val="0"/>
              </a:spcAft>
              <a:buNone/>
            </a:pPr>
            <a:r>
              <a:rPr lang="en-US" dirty="0"/>
              <a:t>The pre-processed Bengali text data is converted into Term by document Matrix by using the TF-IDF (Term Frequency-Inverse Document Frequency) vectorization technique. </a:t>
            </a:r>
            <a:endParaRPr lang="en-US" b="1" dirty="0"/>
          </a:p>
          <a:p>
            <a:pPr marL="0" lvl="0" indent="0" algn="l" rtl="0">
              <a:spcBef>
                <a:spcPts val="1200"/>
              </a:spcBef>
              <a:spcAft>
                <a:spcPts val="0"/>
              </a:spcAft>
              <a:buNone/>
            </a:pPr>
            <a:r>
              <a:rPr lang="en-US" b="1" dirty="0"/>
              <a:t> </a:t>
            </a:r>
            <a:r>
              <a:rPr lang="en-US" b="1" dirty="0">
                <a:solidFill>
                  <a:schemeClr val="dk2"/>
                </a:solidFill>
              </a:rPr>
              <a:t>Term Frequency (TF): </a:t>
            </a:r>
            <a:r>
              <a:rPr lang="en-US" dirty="0"/>
              <a:t>The frequency of a term (word) within a document or a collection of documents.</a:t>
            </a:r>
          </a:p>
          <a:p>
            <a:pPr marL="0" lvl="0" indent="0" algn="l" rtl="0">
              <a:spcBef>
                <a:spcPts val="1200"/>
              </a:spcBef>
              <a:spcAft>
                <a:spcPts val="0"/>
              </a:spcAft>
              <a:buNone/>
            </a:pPr>
            <a:endParaRPr lang="en-US" b="1" dirty="0">
              <a:solidFill>
                <a:srgbClr val="000000"/>
              </a:solidFill>
            </a:endParaRPr>
          </a:p>
          <a:p>
            <a:pPr marL="0" lvl="0" indent="0" algn="l" rtl="0">
              <a:spcBef>
                <a:spcPts val="1200"/>
              </a:spcBef>
              <a:spcAft>
                <a:spcPts val="0"/>
              </a:spcAft>
              <a:buNone/>
            </a:pPr>
            <a:endParaRPr lang="en-US" b="1" dirty="0">
              <a:solidFill>
                <a:srgbClr val="000000"/>
              </a:solidFill>
            </a:endParaRPr>
          </a:p>
          <a:p>
            <a:pPr marL="0" lvl="0" indent="0" algn="l" rtl="0">
              <a:spcBef>
                <a:spcPts val="1200"/>
              </a:spcBef>
              <a:spcAft>
                <a:spcPts val="0"/>
              </a:spcAft>
              <a:buNone/>
            </a:pPr>
            <a:r>
              <a:rPr lang="en-US" b="1" dirty="0">
                <a:solidFill>
                  <a:srgbClr val="000000"/>
                </a:solidFill>
              </a:rPr>
              <a:t>Inverse Document Frequency (IDF): </a:t>
            </a:r>
            <a:r>
              <a:rPr lang="en-US" dirty="0"/>
              <a:t>It is used to measure the significance of a term within a collection of documents.</a:t>
            </a:r>
          </a:p>
          <a:p>
            <a:pPr marL="0" lvl="0" indent="0" algn="l" rtl="0">
              <a:spcBef>
                <a:spcPts val="1200"/>
              </a:spcBef>
              <a:spcAft>
                <a:spcPts val="0"/>
              </a:spcAft>
              <a:buNone/>
            </a:pPr>
            <a:endParaRPr lang="en-US" sz="1600" dirty="0"/>
          </a:p>
          <a:p>
            <a:endParaRPr lang="en-IN" dirty="0"/>
          </a:p>
        </p:txBody>
      </p:sp>
      <p:pic>
        <p:nvPicPr>
          <p:cNvPr id="4" name="Google Shape;131;p19">
            <a:extLst>
              <a:ext uri="{FF2B5EF4-FFF2-40B4-BE49-F238E27FC236}">
                <a16:creationId xmlns:a16="http://schemas.microsoft.com/office/drawing/2014/main" id="{3DDF3336-30C4-E488-A42D-0AA27A1E6FDE}"/>
              </a:ext>
            </a:extLst>
          </p:cNvPr>
          <p:cNvPicPr preferRelativeResize="0"/>
          <p:nvPr/>
        </p:nvPicPr>
        <p:blipFill rotWithShape="1">
          <a:blip r:embed="rId2">
            <a:alphaModFix/>
          </a:blip>
          <a:srcRect b="23471"/>
          <a:stretch/>
        </p:blipFill>
        <p:spPr>
          <a:xfrm>
            <a:off x="2528610" y="3292806"/>
            <a:ext cx="4178451" cy="462050"/>
          </a:xfrm>
          <a:prstGeom prst="rect">
            <a:avLst/>
          </a:prstGeom>
          <a:noFill/>
          <a:ln>
            <a:noFill/>
          </a:ln>
        </p:spPr>
      </p:pic>
      <p:pic>
        <p:nvPicPr>
          <p:cNvPr id="5" name="Google Shape;132;p19">
            <a:extLst>
              <a:ext uri="{FF2B5EF4-FFF2-40B4-BE49-F238E27FC236}">
                <a16:creationId xmlns:a16="http://schemas.microsoft.com/office/drawing/2014/main" id="{E7C7713C-9956-245C-2F4E-910FDDA479A7}"/>
              </a:ext>
            </a:extLst>
          </p:cNvPr>
          <p:cNvPicPr preferRelativeResize="0"/>
          <p:nvPr/>
        </p:nvPicPr>
        <p:blipFill>
          <a:blip r:embed="rId3">
            <a:alphaModFix/>
          </a:blip>
          <a:stretch>
            <a:fillRect/>
          </a:stretch>
        </p:blipFill>
        <p:spPr>
          <a:xfrm>
            <a:off x="2413107" y="5009920"/>
            <a:ext cx="3881466" cy="535200"/>
          </a:xfrm>
          <a:prstGeom prst="rect">
            <a:avLst/>
          </a:prstGeom>
          <a:noFill/>
          <a:ln>
            <a:noFill/>
          </a:ln>
        </p:spPr>
      </p:pic>
    </p:spTree>
    <p:extLst>
      <p:ext uri="{BB962C8B-B14F-4D97-AF65-F5344CB8AC3E}">
        <p14:creationId xmlns:p14="http://schemas.microsoft.com/office/powerpoint/2010/main" val="375626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DB7B9-CB17-97BC-DB31-FDA3E125E56A}"/>
              </a:ext>
            </a:extLst>
          </p:cNvPr>
          <p:cNvSpPr>
            <a:spLocks noGrp="1"/>
          </p:cNvSpPr>
          <p:nvPr>
            <p:ph type="title"/>
          </p:nvPr>
        </p:nvSpPr>
        <p:spPr/>
        <p:txBody>
          <a:bodyPr/>
          <a:lstStyle/>
          <a:p>
            <a:r>
              <a:rPr lang="en-GB" dirty="0"/>
              <a:t>Creating Term by Document Matrix</a:t>
            </a:r>
            <a:endParaRPr lang="en-IN" dirty="0"/>
          </a:p>
        </p:txBody>
      </p:sp>
      <p:sp>
        <p:nvSpPr>
          <p:cNvPr id="3" name="Content Placeholder 2">
            <a:extLst>
              <a:ext uri="{FF2B5EF4-FFF2-40B4-BE49-F238E27FC236}">
                <a16:creationId xmlns:a16="http://schemas.microsoft.com/office/drawing/2014/main" id="{F86D2A67-4B06-6A65-556F-A3B5AE5EE692}"/>
              </a:ext>
            </a:extLst>
          </p:cNvPr>
          <p:cNvSpPr>
            <a:spLocks noGrp="1"/>
          </p:cNvSpPr>
          <p:nvPr>
            <p:ph idx="1"/>
          </p:nvPr>
        </p:nvSpPr>
        <p:spPr>
          <a:xfrm>
            <a:off x="677334" y="1761423"/>
            <a:ext cx="8596668" cy="4279939"/>
          </a:xfrm>
        </p:spPr>
        <p:txBody>
          <a:bodyPr>
            <a:normAutofit lnSpcReduction="10000"/>
          </a:bodyPr>
          <a:lstStyle/>
          <a:p>
            <a:pPr marL="0" lvl="0" indent="0" algn="just" rtl="0">
              <a:spcBef>
                <a:spcPts val="0"/>
              </a:spcBef>
              <a:spcAft>
                <a:spcPts val="0"/>
              </a:spcAft>
              <a:buNone/>
            </a:pPr>
            <a:r>
              <a:rPr lang="en-US" sz="1800" b="1" dirty="0">
                <a:solidFill>
                  <a:schemeClr val="dk2"/>
                </a:solidFill>
              </a:rPr>
              <a:t>TF-IDF: </a:t>
            </a:r>
            <a:r>
              <a:rPr lang="en-US" sz="1800" dirty="0"/>
              <a:t>It is a numerical representation used to evaluate the importance of a term within a document in the context of a collection of documents.</a:t>
            </a:r>
          </a:p>
          <a:p>
            <a:pPr marL="0" lvl="0" indent="0" algn="ctr" rtl="0">
              <a:spcBef>
                <a:spcPts val="1200"/>
              </a:spcBef>
              <a:spcAft>
                <a:spcPts val="0"/>
              </a:spcAft>
              <a:buNone/>
            </a:pPr>
            <a:r>
              <a:rPr lang="en-US" sz="2000" b="1" i="1" dirty="0">
                <a:solidFill>
                  <a:schemeClr val="dk2"/>
                </a:solidFill>
              </a:rPr>
              <a:t>TF-IDF (t, d) = TF (t, d) * IDF (t) </a:t>
            </a:r>
          </a:p>
          <a:p>
            <a:pPr marL="0" lvl="0" indent="0" algn="just" rtl="0">
              <a:spcBef>
                <a:spcPts val="1200"/>
              </a:spcBef>
              <a:spcAft>
                <a:spcPts val="0"/>
              </a:spcAft>
              <a:buNone/>
            </a:pPr>
            <a:r>
              <a:rPr lang="en-US" sz="1800" dirty="0"/>
              <a:t>Where TF-IDF (t, d) represents the TF-IDF weight of the term t corresponding to document d,                                        TF (t, d) represents the term frequency of the term t corresponding to document d,                                                          IDF(t) represents the IDF value of the term t.</a:t>
            </a:r>
          </a:p>
          <a:p>
            <a:pPr marL="0" lvl="0" indent="0" algn="just" rtl="0">
              <a:spcBef>
                <a:spcPts val="1200"/>
              </a:spcBef>
              <a:spcAft>
                <a:spcPts val="0"/>
              </a:spcAft>
              <a:buNone/>
            </a:pPr>
            <a:r>
              <a:rPr lang="en-US" b="1" dirty="0">
                <a:solidFill>
                  <a:schemeClr val="dk2"/>
                </a:solidFill>
              </a:rPr>
              <a:t> Document Representation: </a:t>
            </a:r>
          </a:p>
          <a:p>
            <a:pPr marL="457200" lvl="0" indent="-311150" algn="just" rtl="0">
              <a:spcBef>
                <a:spcPts val="1200"/>
              </a:spcBef>
              <a:spcAft>
                <a:spcPts val="0"/>
              </a:spcAft>
              <a:buSzPts val="1300"/>
              <a:buChar char="●"/>
            </a:pPr>
            <a:r>
              <a:rPr lang="en-US" dirty="0"/>
              <a:t>In this Matrix each row corresponds to a term and each column corresponds to a document. </a:t>
            </a:r>
          </a:p>
          <a:p>
            <a:pPr marL="457200" lvl="0" indent="-311150" algn="just" rtl="0">
              <a:spcBef>
                <a:spcPts val="0"/>
              </a:spcBef>
              <a:spcAft>
                <a:spcPts val="0"/>
              </a:spcAft>
              <a:buSzPts val="1300"/>
              <a:buChar char="●"/>
            </a:pPr>
            <a:r>
              <a:rPr lang="en-US" dirty="0"/>
              <a:t>The cell</a:t>
            </a:r>
            <a:r>
              <a:rPr lang="en-US" baseline="-25000" dirty="0"/>
              <a:t>(</a:t>
            </a:r>
            <a:r>
              <a:rPr lang="en-US" baseline="-25000" dirty="0" err="1"/>
              <a:t>i,j</a:t>
            </a:r>
            <a:r>
              <a:rPr lang="en-US" baseline="-25000" dirty="0"/>
              <a:t>)</a:t>
            </a:r>
            <a:r>
              <a:rPr lang="en-US" dirty="0"/>
              <a:t> of the matrix contains TF-IDF weight of </a:t>
            </a:r>
            <a:r>
              <a:rPr lang="en-US" dirty="0" err="1"/>
              <a:t>i</a:t>
            </a:r>
            <a:r>
              <a:rPr lang="en-US" baseline="30000" dirty="0" err="1"/>
              <a:t>th</a:t>
            </a:r>
            <a:r>
              <a:rPr lang="en-US" dirty="0"/>
              <a:t> word occurring in </a:t>
            </a:r>
            <a:r>
              <a:rPr lang="en-US" dirty="0" err="1"/>
              <a:t>j</a:t>
            </a:r>
            <a:r>
              <a:rPr lang="en-US" baseline="30000" dirty="0" err="1"/>
              <a:t>th</a:t>
            </a:r>
            <a:r>
              <a:rPr lang="en-US" dirty="0"/>
              <a:t> document. </a:t>
            </a:r>
          </a:p>
          <a:p>
            <a:pPr marL="457200" lvl="0" indent="-311150" algn="just" rtl="0">
              <a:spcBef>
                <a:spcPts val="0"/>
              </a:spcBef>
              <a:spcAft>
                <a:spcPts val="0"/>
              </a:spcAft>
              <a:buSzPts val="1300"/>
              <a:buChar char="●"/>
            </a:pPr>
            <a:r>
              <a:rPr lang="en-US" dirty="0"/>
              <a:t>A Column of the matrix is vector representation for a document. </a:t>
            </a:r>
          </a:p>
          <a:p>
            <a:endParaRPr lang="en-IN" dirty="0"/>
          </a:p>
        </p:txBody>
      </p:sp>
    </p:spTree>
    <p:extLst>
      <p:ext uri="{BB962C8B-B14F-4D97-AF65-F5344CB8AC3E}">
        <p14:creationId xmlns:p14="http://schemas.microsoft.com/office/powerpoint/2010/main" val="29122313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1956</TotalTime>
  <Words>3094</Words>
  <Application>Microsoft Office PowerPoint</Application>
  <PresentationFormat>Widescreen</PresentationFormat>
  <Paragraphs>891</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Calibri</vt:lpstr>
      <vt:lpstr>Calibri Light</vt:lpstr>
      <vt:lpstr>Calibri-Bold</vt:lpstr>
      <vt:lpstr>Cambria</vt:lpstr>
      <vt:lpstr>Lato</vt:lpstr>
      <vt:lpstr>Raleway</vt:lpstr>
      <vt:lpstr>Trebuchet MS</vt:lpstr>
      <vt:lpstr>Wingdings</vt:lpstr>
      <vt:lpstr>Wingdings 3</vt:lpstr>
      <vt:lpstr>Facet</vt:lpstr>
      <vt:lpstr>Bengali Text Classification Using Hybrid Model</vt:lpstr>
      <vt:lpstr>CONTENT</vt:lpstr>
      <vt:lpstr>INTRODUCTION</vt:lpstr>
      <vt:lpstr>INTRODUCTION</vt:lpstr>
      <vt:lpstr>INTRODUCTION</vt:lpstr>
      <vt:lpstr>PROPOSED METHODOLOGY</vt:lpstr>
      <vt:lpstr>Collect and Preprocess the Bengali text data </vt:lpstr>
      <vt:lpstr>Creating Term by Document Matrix</vt:lpstr>
      <vt:lpstr>Creating Term by Document Matrix</vt:lpstr>
      <vt:lpstr>SVD (Singular Value Decomposition) </vt:lpstr>
      <vt:lpstr>WORD EMBEDDING BASED (WORD TO VEC) MODEL</vt:lpstr>
      <vt:lpstr>CONCATENATION OF SVD WITH THE WORD EMBEDDING BASED MODEL </vt:lpstr>
      <vt:lpstr>CLASSIFIER</vt:lpstr>
      <vt:lpstr>EXPERIMENT</vt:lpstr>
      <vt:lpstr>Term by Document Representation after applying Tf-Idf</vt:lpstr>
      <vt:lpstr>Document by Concept Representation From SVD</vt:lpstr>
      <vt:lpstr>Document by Term Representation From Word Embedding</vt:lpstr>
      <vt:lpstr>Document by Term Representation after Concatenation</vt:lpstr>
      <vt:lpstr>Parameter Tuning</vt:lpstr>
      <vt:lpstr>Tuning gamma and C parameters </vt:lpstr>
      <vt:lpstr>Tuning gamma and C parameters of LSI</vt:lpstr>
      <vt:lpstr>Tuning gamma and C parameters of word embedding</vt:lpstr>
      <vt:lpstr>Tuning gamma and C parameters of the concatenated Hybrid model</vt:lpstr>
      <vt:lpstr>Evaluation and Results</vt:lpstr>
      <vt:lpstr>Evaluating the Precision, Recall, F1-score, Support for LSI</vt:lpstr>
      <vt:lpstr>Evaluating the Precision, Recall, F1-score, Support for word embedding</vt:lpstr>
      <vt:lpstr>Evaluating the Precision, Recall, F1-score, Support for Hybrid model</vt:lpstr>
      <vt:lpstr>CONCLUSION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Bengali Text Classification Using Hybrid Model</dc:title>
  <dc:creator>Arabinda Das</dc:creator>
  <cp:lastModifiedBy>Arabinda Das</cp:lastModifiedBy>
  <cp:revision>6</cp:revision>
  <dcterms:created xsi:type="dcterms:W3CDTF">2023-08-07T06:39:54Z</dcterms:created>
  <dcterms:modified xsi:type="dcterms:W3CDTF">2023-08-08T15:15:59Z</dcterms:modified>
</cp:coreProperties>
</file>