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67" r:id="rId4"/>
    <p:sldId id="268" r:id="rId5"/>
    <p:sldId id="269" r:id="rId6"/>
    <p:sldId id="260" r:id="rId7"/>
    <p:sldId id="264" r:id="rId8"/>
    <p:sldId id="270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E9E"/>
    <a:srgbClr val="F1FFE7"/>
    <a:srgbClr val="FFFFFF"/>
    <a:srgbClr val="D8FED2"/>
    <a:srgbClr val="FCFFD9"/>
    <a:srgbClr val="FDFFCD"/>
    <a:srgbClr val="D4F1F8"/>
    <a:srgbClr val="D1F6CA"/>
    <a:srgbClr val="C8E5B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12703-179B-C249-606A-30CB0251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7CB0-BFA3-0B24-7459-9CBE3791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039EEF-2DC8-801D-DEA0-786C61A3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6AFA0-4DFB-EB1A-CA46-31999D4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60190-0936-1E44-1849-CC2F245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B1C8-5472-9F40-5621-3F581C93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84A38-D506-4FD5-035E-55033025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012EB-B13D-3BBC-A023-65263BFA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9C0F3-1B83-82AB-ABE3-2B56E3FC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2626D-7052-87B2-D178-33DDA00C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E00675-40F0-09D7-546E-5BB882EFB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726F6-B770-077B-C623-11656278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B19CE-A893-8443-E26B-AFCC1D7E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40BE4-9FAD-E05C-37D9-A84018B9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9B24-91AF-3E14-3C0D-9263A39F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75EF0-7791-6A0F-1091-90BD5F1A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0E2F-6E02-54B5-A449-FDD6CC77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67F6F-09FD-4F21-94D5-691E8CC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E9C5E4-3110-E50F-3F79-0A6A3B6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44D80-D69D-60C1-908E-9645F219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E4A8-C1E6-C1A2-BFAA-E1EAC3F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8F8E9-3E80-F052-315F-51778B3C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DDDE0-BA1A-BCAB-87E2-3D463E5F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2C366-65E5-97A8-486B-150FC9BB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501B1-7433-85CA-E881-0C7A9DBC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7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EF395-E581-BC5A-CBAB-F4B1A50B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1E637-F4BF-F263-DC05-D4AB9165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85F3D1-47A2-490A-E978-23070310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079BE6-F32C-821B-13CF-063A063C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C0900-3BAA-5D0C-5C01-AFF889D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ED455C-9A6F-A1C3-01A5-913A0F69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F4CE7-5444-A5F6-4AEB-037B1DFA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0AD07-F8A8-413E-48CB-31F05EEE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AC596-E090-05A3-09C8-BE7EA3DE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791BD3-4939-FF6A-EC0C-02CD5C889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796F5D-D2C3-C3C4-C22C-D1BC1A2AA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8CDF3C-462D-45AE-C7A7-6C75395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15C910-12EA-7D4B-B0AA-B2021489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D2EF46-3317-14B7-0FC7-557FC147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2B879-EECC-4705-4E5C-156BEA3B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B615B-5386-DC09-FFED-29998FC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C32287-4DE4-EF2E-C3FB-9E7B3D1D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166DD9-1CE3-819D-E42C-E405C724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D38508-BA2E-0DD7-3311-3C666C5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D11ACF-0BC9-089F-4C53-B5D55CC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878C5C-A1DB-E00D-E471-ACE9179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0DD0-C6F9-1A96-DD83-F89B4DD4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D54D5-A0BC-9584-2F70-879A8034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48F2DA-FF20-8758-5E50-D49D32E2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4F143-B462-CCBD-2FA1-2ECDE1C9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AFE04-5D37-B29C-AD7A-6DD989DE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8E4C87-33AE-44C8-66DA-091474A5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FF70-3B32-CA29-016B-1C5C6682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955EA-EBB5-201E-2A3C-133316BC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417E8-7AA6-829D-86A9-EF401DF3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5FFB4-9D4A-95F5-7C63-09F8D58E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14AD49-51B8-7DB1-5C1C-430BCBD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DFFA31-290A-C42F-C11F-E90F1519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53744-D847-9DF0-C137-305A62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499D3A-B7E9-B416-AF51-55A7AEDF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9BF62-FD32-50F9-5D2A-C1262736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E8B9-9021-413B-8DAA-3086D9F98238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D54D7-97A5-4C13-377B-40FC49F6E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DD634-F161-8764-D87E-D0B97C610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6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9F442-F3DC-D671-66A4-27400079B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 ОПРЕДЕЛЕНИЯ СООТВЕТСТВИЯ ГОСТу ТЕХНИЧЕСКОЙ ДОКУМЕНТАЦИИ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7343D5-97E2-AAE2-C725-9B45CED10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Работу выполнила </a:t>
            </a:r>
            <a:r>
              <a:rPr lang="ru-RU" dirty="0" err="1"/>
              <a:t>Д.А.Арабова</a:t>
            </a:r>
            <a:endParaRPr lang="ru-RU" dirty="0"/>
          </a:p>
          <a:p>
            <a:pPr algn="r"/>
            <a:r>
              <a:rPr lang="ru-RU" dirty="0"/>
              <a:t>Научный руководитель доцент </a:t>
            </a:r>
            <a:r>
              <a:rPr lang="ru-RU" dirty="0" err="1"/>
              <a:t>Н.Ю.Добровольская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06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04CAC-72F1-6617-1F29-F8C015BC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сервиса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1B4A72-B66E-C950-B779-A17D4B70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53" y="1356042"/>
            <a:ext cx="7520503" cy="4831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87BB6ABC-BBFA-D331-E3E4-24BA34FE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524414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B4139-C3A8-B290-4716-5F2562477CE7}"/>
              </a:ext>
            </a:extLst>
          </p:cNvPr>
          <p:cNvSpPr txBox="1"/>
          <p:nvPr/>
        </p:nvSpPr>
        <p:spPr>
          <a:xfrm>
            <a:off x="530306" y="2929328"/>
            <a:ext cx="195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оформления страницы и текста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4CC72-7F11-F9FB-4ACB-65E970EE8C7C}"/>
              </a:ext>
            </a:extLst>
          </p:cNvPr>
          <p:cNvSpPr txBox="1"/>
          <p:nvPr/>
        </p:nvSpPr>
        <p:spPr>
          <a:xfrm>
            <a:off x="523259" y="5111569"/>
            <a:ext cx="37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Поверка файла технической документации «Руководство оператора» на содержание обязательных пунктов содержания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28EE3F-48F7-664E-2CF0-85A0FE6E97C1}"/>
              </a:ext>
            </a:extLst>
          </p:cNvPr>
          <p:cNvSpPr txBox="1"/>
          <p:nvPr/>
        </p:nvSpPr>
        <p:spPr>
          <a:xfrm>
            <a:off x="501383" y="4097399"/>
            <a:ext cx="308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характеристик шрифта на соответствие ГОСТу 19.001-77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ACD1304-3787-04F4-7A5B-ECCB21CF0B81}"/>
              </a:ext>
            </a:extLst>
          </p:cNvPr>
          <p:cNvCxnSpPr>
            <a:cxnSpLocks/>
          </p:cNvCxnSpPr>
          <p:nvPr/>
        </p:nvCxnSpPr>
        <p:spPr>
          <a:xfrm>
            <a:off x="2343818" y="3212001"/>
            <a:ext cx="2212871" cy="21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5F3855-2A8F-E4E1-C807-F2CC95905EA5}"/>
              </a:ext>
            </a:extLst>
          </p:cNvPr>
          <p:cNvCxnSpPr>
            <a:cxnSpLocks/>
          </p:cNvCxnSpPr>
          <p:nvPr/>
        </p:nvCxnSpPr>
        <p:spPr>
          <a:xfrm>
            <a:off x="2399402" y="3224495"/>
            <a:ext cx="2157287" cy="120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358FA51-6D81-BA0B-830D-10CA7AA005B6}"/>
              </a:ext>
            </a:extLst>
          </p:cNvPr>
          <p:cNvCxnSpPr>
            <a:cxnSpLocks/>
          </p:cNvCxnSpPr>
          <p:nvPr/>
        </p:nvCxnSpPr>
        <p:spPr>
          <a:xfrm>
            <a:off x="2399402" y="3224495"/>
            <a:ext cx="2157287" cy="754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04D680B-35E7-1F6B-E1C6-94687450FAA9}"/>
              </a:ext>
            </a:extLst>
          </p:cNvPr>
          <p:cNvCxnSpPr>
            <a:cxnSpLocks/>
          </p:cNvCxnSpPr>
          <p:nvPr/>
        </p:nvCxnSpPr>
        <p:spPr>
          <a:xfrm>
            <a:off x="2908300" y="4724400"/>
            <a:ext cx="1585458" cy="58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3897358-675E-5CD3-81D2-5EC3C5057777}"/>
              </a:ext>
            </a:extLst>
          </p:cNvPr>
          <p:cNvCxnSpPr>
            <a:cxnSpLocks/>
          </p:cNvCxnSpPr>
          <p:nvPr/>
        </p:nvCxnSpPr>
        <p:spPr>
          <a:xfrm>
            <a:off x="3492500" y="5511800"/>
            <a:ext cx="1001258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0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96425-ED3F-2BED-B478-FCA45BAA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в выпускной квалификационной работе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A38EE-E826-8FB4-8539-28FC33DE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Изучены технологии обработки естественного языка, проведен обзор программ интеллектуального анализа текста. Описаны виды технической документации и их особенности, также рассмотрены онлайн-сервисы, осуществляющие проверку соответствия ГОСТу.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2) Реализован сервис, позволяющий найти и указать на ошибки в структуре технической документации.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1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0638D-20F9-5218-DA19-5F60A950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EC3FA-FDE4-1F76-7DF6-F12AA10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выпускной квалификационной работы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проектирование и реализация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сервиса определения соответствия ГОСТу технической документации.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разработки сервиса: необходимость и обязательность оформления документации в соответствии со стандартами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8345-42E1-13CA-EEF8-DF465E6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365125"/>
            <a:ext cx="6948854" cy="1129567"/>
          </a:xfrm>
        </p:spPr>
        <p:txBody>
          <a:bodyPr>
            <a:normAutofit/>
          </a:bodyPr>
          <a:lstStyle/>
          <a:p>
            <a:r>
              <a:rPr lang="ru-RU" sz="3200" dirty="0"/>
              <a:t>Пример технической документации «Описание применения»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8AAF9A-86BD-B139-2808-AF104D79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099" y="0"/>
            <a:ext cx="483690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B1C0095D-FF90-B994-8B05-319D855B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A7C994-6AA0-55C4-2447-B3130AB8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692"/>
            <a:ext cx="4779282" cy="5363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23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B97AB-F795-0534-CDC0-361FCA3E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" y="365125"/>
            <a:ext cx="7069601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Шаблон для технической документации «Описание применения»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050EFC-709B-DC6C-BD07-B51F84F9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13" t="2274" b="2713"/>
          <a:stretch/>
        </p:blipFill>
        <p:spPr>
          <a:xfrm>
            <a:off x="7456110" y="279160"/>
            <a:ext cx="4597867" cy="6489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BD339E-E18F-6DA9-0AFF-4F7EEAFE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38" y="1505704"/>
            <a:ext cx="6044717" cy="4987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73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5A8A-B2EC-ECE7-0613-DB64DF7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ошибок, распознаваемых сервисом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7F460-EAA1-731F-F2AA-48A50659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1. Несоответствие пунктов содержания технических документов. 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ru-RU" sz="2600" i="1" dirty="0"/>
              <a:t>Рассматриваются «Описание применения», «Руководство              оператора» и другие для проверки удовлетворения ГОСТов.</a:t>
            </a:r>
          </a:p>
          <a:p>
            <a:r>
              <a:rPr lang="ru-RU" dirty="0"/>
              <a:t>Тип 2. Несоответствие оформления текста.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sz="2600" i="1" dirty="0"/>
              <a:t>Проверяются отступы в начале абзаца, выравнивание текста и межстрочный интервал на соответствие ГОСТу 19.001-77.</a:t>
            </a:r>
          </a:p>
          <a:p>
            <a:r>
              <a:rPr lang="ru-RU" dirty="0"/>
              <a:t>Тип 3. Несоответствие характеристик шрифта.</a:t>
            </a:r>
          </a:p>
          <a:p>
            <a:pPr marL="0" indent="0">
              <a:buNone/>
            </a:pPr>
            <a:r>
              <a:rPr lang="ru-RU" sz="2600" i="1" dirty="0"/>
              <a:t>   Проверяется размер шрифта и стиль на соответствие ГОСТу 19.105-78.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5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A5E97E-A88D-89B7-B39E-08724C60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Структурная схема типа IDEF0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 descr="C:\Users\s0163451\AppData\Local\Microsoft\Windows\INetCache\Content.MSO\15F28623.tmp">
            <a:extLst>
              <a:ext uri="{FF2B5EF4-FFF2-40B4-BE49-F238E27FC236}">
                <a16:creationId xmlns:a16="http://schemas.microsoft.com/office/drawing/2014/main" id="{9F38BBEC-2A61-A189-07B1-22A4FF9FC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1" y="2081212"/>
            <a:ext cx="7203440" cy="388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56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C9734-E3F6-9541-16A1-354D7B6F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30275"/>
          </a:xfrm>
        </p:spPr>
        <p:txBody>
          <a:bodyPr>
            <a:normAutofit/>
          </a:bodyPr>
          <a:lstStyle/>
          <a:p>
            <a:r>
              <a:rPr lang="ru-RU" sz="3200" dirty="0"/>
              <a:t>Диаграмма активности (</a:t>
            </a:r>
            <a:r>
              <a:rPr lang="ru-RU" sz="3200" dirty="0" err="1"/>
              <a:t>activity</a:t>
            </a:r>
            <a:r>
              <a:rPr lang="ru-RU" sz="3200" dirty="0"/>
              <a:t> </a:t>
            </a:r>
            <a:r>
              <a:rPr lang="ru-RU" sz="3200" dirty="0" err="1"/>
              <a:t>diagram</a:t>
            </a:r>
            <a:r>
              <a:rPr lang="ru-RU" sz="3200" dirty="0"/>
              <a:t>).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BA105-3D63-9F4B-9E69-FA6836CE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904875"/>
            <a:ext cx="11861800" cy="5448300"/>
          </a:xfrm>
        </p:spPr>
        <p:txBody>
          <a:bodyPr numCol="2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5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5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450" dirty="0"/>
          </a:p>
        </p:txBody>
      </p:sp>
      <p:pic>
        <p:nvPicPr>
          <p:cNvPr id="4" name="Рисунок 3" descr="C:\Users\s0163451\AppData\Local\Microsoft\Windows\INetCache\Content.MSO\161967DE.tmp">
            <a:extLst>
              <a:ext uri="{FF2B5EF4-FFF2-40B4-BE49-F238E27FC236}">
                <a16:creationId xmlns:a16="http://schemas.microsoft.com/office/drawing/2014/main" id="{0D4386E2-D580-7A8D-26C5-734594E9B3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888365"/>
            <a:ext cx="6564086" cy="5996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8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B46B9-C5C5-8EB6-BEC6-B6073B51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148B0-4E69-24D2-EAD9-8C496ADB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3512"/>
            <a:ext cx="107823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check_vr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doc1 = Document(file1_entry.get())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all_paragraphs_justified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for paragraph in doc1.paragraphs: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if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paragraph.paragraph_format.alignment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!= WD_ALIGN_PARAGRAPH.JUSTIFY: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all_paragraphs_justified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False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    break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if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all_paragraphs_justified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result_text.insert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("3.0", "\n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Текст соответствует по выравниванию ГОСТу\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n\n")    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result_text.insert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("3.0", "\n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Текст не соответствует по выравниванию ГОСТу\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n\n")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C094E3-0FC0-A0A3-9E11-C09F8B460345}"/>
              </a:ext>
            </a:extLst>
          </p:cNvPr>
          <p:cNvSpPr/>
          <p:nvPr/>
        </p:nvSpPr>
        <p:spPr>
          <a:xfrm>
            <a:off x="4445000" y="2063750"/>
            <a:ext cx="6908800" cy="3162300"/>
          </a:xfrm>
          <a:prstGeom prst="rect">
            <a:avLst/>
          </a:prstGeom>
          <a:solidFill>
            <a:schemeClr val="accent5">
              <a:alpha val="98039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i="1" dirty="0">
                <a:solidFill>
                  <a:srgbClr val="F1FFE7"/>
                </a:solidFill>
              </a:rPr>
              <a:t>Основные функции</a:t>
            </a:r>
          </a:p>
          <a:p>
            <a:r>
              <a:rPr lang="ru-RU" sz="2000" dirty="0">
                <a:solidFill>
                  <a:srgbClr val="F1FFE7"/>
                </a:solidFill>
              </a:rPr>
              <a:t>с</a:t>
            </a:r>
            <a:r>
              <a:rPr lang="en-US" sz="2000" dirty="0" err="1">
                <a:solidFill>
                  <a:srgbClr val="F1FFE7"/>
                </a:solidFill>
              </a:rPr>
              <a:t>heck_document</a:t>
            </a:r>
            <a:r>
              <a:rPr lang="en-US" sz="2000" dirty="0">
                <a:solidFill>
                  <a:srgbClr val="F1FFE7"/>
                </a:solidFill>
              </a:rPr>
              <a:t>() – </a:t>
            </a:r>
            <a:r>
              <a:rPr lang="ru-RU" sz="2000" dirty="0">
                <a:solidFill>
                  <a:srgbClr val="F1FFE7"/>
                </a:solidFill>
              </a:rPr>
              <a:t>проверяет характеристики текста и его оформление.</a:t>
            </a:r>
          </a:p>
          <a:p>
            <a:r>
              <a:rPr lang="en-US" sz="2000" dirty="0" err="1">
                <a:solidFill>
                  <a:srgbClr val="F1FFE7"/>
                </a:solidFill>
              </a:rPr>
              <a:t>check_vr</a:t>
            </a:r>
            <a:r>
              <a:rPr lang="en-US" sz="2000" dirty="0">
                <a:solidFill>
                  <a:srgbClr val="F1FFE7"/>
                </a:solidFill>
              </a:rPr>
              <a:t>()</a:t>
            </a:r>
            <a:r>
              <a:rPr lang="ru-RU" sz="2000" dirty="0">
                <a:solidFill>
                  <a:srgbClr val="F1FFE7"/>
                </a:solidFill>
              </a:rPr>
              <a:t>, </a:t>
            </a:r>
            <a:r>
              <a:rPr lang="en-US" sz="2000" dirty="0" err="1">
                <a:solidFill>
                  <a:srgbClr val="F1FFE7"/>
                </a:solidFill>
              </a:rPr>
              <a:t>check_ots</a:t>
            </a:r>
            <a:r>
              <a:rPr lang="en-US" sz="2000" dirty="0">
                <a:solidFill>
                  <a:srgbClr val="F1FFE7"/>
                </a:solidFill>
              </a:rPr>
              <a:t>() –</a:t>
            </a:r>
            <a:r>
              <a:rPr lang="ru-RU" sz="2000" dirty="0">
                <a:solidFill>
                  <a:srgbClr val="F1FFE7"/>
                </a:solidFill>
              </a:rPr>
              <a:t> проверяет</a:t>
            </a:r>
            <a:r>
              <a:rPr lang="en-US" sz="2000" dirty="0">
                <a:solidFill>
                  <a:srgbClr val="F1FFE7"/>
                </a:solidFill>
              </a:rPr>
              <a:t> </a:t>
            </a:r>
            <a:r>
              <a:rPr lang="ru-RU" sz="2000" dirty="0">
                <a:solidFill>
                  <a:srgbClr val="F1FFE7"/>
                </a:solidFill>
              </a:rPr>
              <a:t>другие пункты оформление текста.</a:t>
            </a:r>
          </a:p>
          <a:p>
            <a:r>
              <a:rPr lang="en-US" sz="2000" dirty="0" err="1">
                <a:solidFill>
                  <a:srgbClr val="F1FFE7"/>
                </a:solidFill>
              </a:rPr>
              <a:t>compare_files</a:t>
            </a:r>
            <a:r>
              <a:rPr lang="en-US" sz="2000" dirty="0">
                <a:solidFill>
                  <a:srgbClr val="F1FFE7"/>
                </a:solidFill>
              </a:rPr>
              <a:t>() – </a:t>
            </a:r>
            <a:r>
              <a:rPr lang="ru-RU" sz="2000" dirty="0">
                <a:solidFill>
                  <a:srgbClr val="F1FFE7"/>
                </a:solidFill>
              </a:rPr>
              <a:t>сравнивает шаблон и </a:t>
            </a:r>
            <a:r>
              <a:rPr lang="ru-RU" sz="2000" dirty="0" err="1">
                <a:solidFill>
                  <a:srgbClr val="F1FFE7"/>
                </a:solidFill>
              </a:rPr>
              <a:t>тех.документацию</a:t>
            </a:r>
            <a:r>
              <a:rPr lang="ru-RU" sz="2000" dirty="0">
                <a:solidFill>
                  <a:srgbClr val="F1FFE7"/>
                </a:solidFill>
              </a:rPr>
              <a:t>.</a:t>
            </a:r>
          </a:p>
          <a:p>
            <a:r>
              <a:rPr lang="en-US" sz="2000" dirty="0" err="1">
                <a:solidFill>
                  <a:srgbClr val="F1FFE7"/>
                </a:solidFill>
              </a:rPr>
              <a:t>content_op</a:t>
            </a:r>
            <a:r>
              <a:rPr lang="en-US" sz="2000" dirty="0">
                <a:solidFill>
                  <a:srgbClr val="F1FFE7"/>
                </a:solidFill>
              </a:rPr>
              <a:t>() – </a:t>
            </a:r>
            <a:r>
              <a:rPr lang="ru-RU" sz="2000" dirty="0">
                <a:solidFill>
                  <a:srgbClr val="F1FFE7"/>
                </a:solidFill>
              </a:rPr>
              <a:t>проверяет пункты и подпункты содержания файла.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92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26FC5-C52E-2A63-090E-D57421D3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сервиса 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2B18C9B-65FE-87C6-6274-5D5ACABC1F98}"/>
              </a:ext>
            </a:extLst>
          </p:cNvPr>
          <p:cNvCxnSpPr>
            <a:cxnSpLocks/>
          </p:cNvCxnSpPr>
          <p:nvPr/>
        </p:nvCxnSpPr>
        <p:spPr>
          <a:xfrm>
            <a:off x="2273300" y="3346957"/>
            <a:ext cx="2106807" cy="17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EC76B8-829F-9B0A-8E5B-7703C84E3C1F}"/>
              </a:ext>
            </a:extLst>
          </p:cNvPr>
          <p:cNvSpPr txBox="1"/>
          <p:nvPr/>
        </p:nvSpPr>
        <p:spPr>
          <a:xfrm>
            <a:off x="530306" y="2929328"/>
            <a:ext cx="195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оформления страницы и текста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71F7DB1-2072-ADDB-3568-51610EF90F3D}"/>
              </a:ext>
            </a:extLst>
          </p:cNvPr>
          <p:cNvCxnSpPr>
            <a:cxnSpLocks/>
          </p:cNvCxnSpPr>
          <p:nvPr/>
        </p:nvCxnSpPr>
        <p:spPr>
          <a:xfrm>
            <a:off x="2273300" y="3369640"/>
            <a:ext cx="2135693" cy="79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B0D623-FEB6-079D-CB05-5631E696F5FA}"/>
              </a:ext>
            </a:extLst>
          </p:cNvPr>
          <p:cNvSpPr txBox="1"/>
          <p:nvPr/>
        </p:nvSpPr>
        <p:spPr>
          <a:xfrm>
            <a:off x="523259" y="5111569"/>
            <a:ext cx="37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Поверка файла технической документации «Описание применения» на содержание обязательных пунктов содержания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8E823-F9A5-BEEF-0897-18B8A40D3AD2}"/>
              </a:ext>
            </a:extLst>
          </p:cNvPr>
          <p:cNvSpPr txBox="1"/>
          <p:nvPr/>
        </p:nvSpPr>
        <p:spPr>
          <a:xfrm>
            <a:off x="501383" y="4097399"/>
            <a:ext cx="308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характеристик шрифта на соответствие ГОСТу 19.001--77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FF569A7-0A19-C52E-027C-190F560EE96D}"/>
              </a:ext>
            </a:extLst>
          </p:cNvPr>
          <p:cNvCxnSpPr>
            <a:cxnSpLocks/>
          </p:cNvCxnSpPr>
          <p:nvPr/>
        </p:nvCxnSpPr>
        <p:spPr>
          <a:xfrm>
            <a:off x="3380868" y="5660003"/>
            <a:ext cx="999239" cy="139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9EB223-F56D-3D62-17C8-F44DAAA0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97" y="1463949"/>
            <a:ext cx="7571526" cy="4847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85E57188-825A-50D2-FE14-AE1B38AC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623"/>
          </a:xfrm>
        </p:spPr>
        <p:txBody>
          <a:bodyPr/>
          <a:lstStyle/>
          <a:p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589CA49-F4F5-AAB2-C684-60296C7D0F16}"/>
              </a:ext>
            </a:extLst>
          </p:cNvPr>
          <p:cNvCxnSpPr>
            <a:cxnSpLocks/>
          </p:cNvCxnSpPr>
          <p:nvPr/>
        </p:nvCxnSpPr>
        <p:spPr>
          <a:xfrm>
            <a:off x="2273300" y="3390993"/>
            <a:ext cx="2106807" cy="1244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0BEEB32-915E-0352-2438-7BD957387176}"/>
              </a:ext>
            </a:extLst>
          </p:cNvPr>
          <p:cNvCxnSpPr>
            <a:cxnSpLocks/>
          </p:cNvCxnSpPr>
          <p:nvPr/>
        </p:nvCxnSpPr>
        <p:spPr>
          <a:xfrm>
            <a:off x="2832100" y="4749800"/>
            <a:ext cx="1548007" cy="749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4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432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Тема Office</vt:lpstr>
      <vt:lpstr>СЕРВИС ОПРЕДЕЛЕНИЯ СООТВЕТСТВИЯ ГОСТу ТЕХНИЧЕСКОЙ ДОКУМЕНТАЦИИ</vt:lpstr>
      <vt:lpstr>Презентация PowerPoint</vt:lpstr>
      <vt:lpstr>Пример технической документации «Описание применения»</vt:lpstr>
      <vt:lpstr>Шаблон для технической документации «Описание применения» </vt:lpstr>
      <vt:lpstr>Набор ошибок, распознаваемых сервисом </vt:lpstr>
      <vt:lpstr>Презентация PowerPoint</vt:lpstr>
      <vt:lpstr>Диаграмма активности (activity diagram). </vt:lpstr>
      <vt:lpstr>Презентация PowerPoint</vt:lpstr>
      <vt:lpstr>Демонстрация работы сервиса </vt:lpstr>
      <vt:lpstr>Демонстрация работы сервиса</vt:lpstr>
      <vt:lpstr>Итак, в выпускной квалификационной работе: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Дея Арабова</dc:creator>
  <cp:lastModifiedBy>Дея Арабова</cp:lastModifiedBy>
  <cp:revision>72</cp:revision>
  <dcterms:created xsi:type="dcterms:W3CDTF">2022-12-05T15:41:40Z</dcterms:created>
  <dcterms:modified xsi:type="dcterms:W3CDTF">2024-06-30T10:38:34Z</dcterms:modified>
</cp:coreProperties>
</file>