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57" r:id="rId7"/>
    <p:sldId id="272" r:id="rId8"/>
    <p:sldId id="283" r:id="rId9"/>
    <p:sldId id="291" r:id="rId10"/>
    <p:sldId id="273" r:id="rId11"/>
    <p:sldId id="280" r:id="rId12"/>
    <p:sldId id="279" r:id="rId13"/>
    <p:sldId id="293" r:id="rId14"/>
    <p:sldId id="288" r:id="rId15"/>
    <p:sldId id="292" r:id="rId16"/>
    <p:sldId id="259" r:id="rId17"/>
    <p:sldId id="285" r:id="rId18"/>
    <p:sldId id="286" r:id="rId1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58CFDAD3-F34E-4631-8ABC-E0B0AC83FFAF}">
          <p14:sldIdLst>
            <p14:sldId id="256"/>
            <p14:sldId id="271"/>
            <p14:sldId id="257"/>
            <p14:sldId id="272"/>
            <p14:sldId id="283"/>
            <p14:sldId id="291"/>
            <p14:sldId id="273"/>
            <p14:sldId id="280"/>
            <p14:sldId id="279"/>
            <p14:sldId id="293"/>
            <p14:sldId id="288"/>
            <p14:sldId id="292"/>
            <p14:sldId id="259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2" autoAdjust="0"/>
    <p:restoredTop sz="93404" autoAdjust="0"/>
  </p:normalViewPr>
  <p:slideViewPr>
    <p:cSldViewPr snapToGrid="0" snapToObjects="1" showGuides="1">
      <p:cViewPr>
        <p:scale>
          <a:sx n="51" d="100"/>
          <a:sy n="51" d="100"/>
        </p:scale>
        <p:origin x="1522" y="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01.06.2024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‹N°›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01/06/2024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59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Avoid long text, be precise (more </a:t>
            </a:r>
            <a:r>
              <a:rPr lang="en-GB" dirty="0" err="1"/>
              <a:t>bulletpoint</a:t>
            </a:r>
            <a:r>
              <a:rPr lang="en-GB" dirty="0"/>
              <a:t>, less words)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28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Instead of assuming fixed effect for travel time, i.e. assuming that </a:t>
            </a:r>
            <a:r>
              <a:rPr lang="en-US" sz="1800" b="0" i="0" u="none" strike="noStrike" baseline="0" dirty="0">
                <a:latin typeface="CMMI12"/>
              </a:rPr>
              <a:t>β</a:t>
            </a:r>
            <a:r>
              <a:rPr lang="en-US" sz="1800" b="0" i="0" u="none" strike="noStrike" baseline="0" dirty="0">
                <a:latin typeface="CMMI8"/>
              </a:rPr>
              <a:t>time </a:t>
            </a:r>
            <a:r>
              <a:rPr lang="en-US" sz="1800" b="0" i="0" u="none" strike="noStrike" baseline="0" dirty="0" err="1">
                <a:latin typeface="CMMI8"/>
              </a:rPr>
              <a:t>rnd</a:t>
            </a:r>
            <a:r>
              <a:rPr lang="en-US" sz="1800" b="0" i="0" u="none" strike="noStrike" baseline="0" dirty="0">
                <a:latin typeface="CMMI8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is constant across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all individuals, the model allows for the possibility that different individuals have different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sensitivities or preferences travel time. This reflects the heterogeneity in preferences or behaviors</a:t>
            </a:r>
          </a:p>
          <a:p>
            <a:pPr algn="l"/>
            <a:r>
              <a:rPr lang="en-GB" sz="1800" b="0" i="0" u="none" strike="noStrike" baseline="0" dirty="0">
                <a:latin typeface="CMR12"/>
              </a:rPr>
              <a:t>across the sample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30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sure whether this is relevant, maybe just say got same results in both Apollo/</a:t>
            </a:r>
            <a:r>
              <a:rPr lang="en-GB" dirty="0" err="1"/>
              <a:t>Biogeme</a:t>
            </a:r>
            <a:r>
              <a:rPr lang="en-GB" dirty="0"/>
              <a:t> go through the slide quickly)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43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geme.epfl.ch/sphinx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33" y="956627"/>
            <a:ext cx="6237170" cy="2338387"/>
          </a:xfrm>
        </p:spPr>
        <p:txBody>
          <a:bodyPr/>
          <a:lstStyle/>
          <a:p>
            <a:r>
              <a:rPr lang="fr-FR" dirty="0"/>
              <a:t>A comparative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discrete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estimations,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software packages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9415" y="3295014"/>
            <a:ext cx="4649001" cy="7957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000" dirty="0">
                <a:latin typeface="CMR12"/>
              </a:rPr>
              <a:t>Semester project, Final Presentation</a:t>
            </a:r>
          </a:p>
          <a:p>
            <a:pPr>
              <a:spcBef>
                <a:spcPts val="0"/>
              </a:spcBef>
            </a:pPr>
            <a:r>
              <a:rPr lang="fr-FR" sz="2000" dirty="0">
                <a:latin typeface="CMR12"/>
              </a:rPr>
              <a:t>Alexia Paratte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49" y="4490977"/>
            <a:ext cx="3835481" cy="546635"/>
          </a:xfrm>
        </p:spPr>
        <p:txBody>
          <a:bodyPr/>
          <a:lstStyle/>
          <a:p>
            <a:pPr marL="6350" indent="0">
              <a:buNone/>
            </a:pPr>
            <a:r>
              <a:rPr lang="fr-FR" sz="1600" i="1" dirty="0">
                <a:latin typeface="CMR12"/>
              </a:rPr>
              <a:t>Supervised by </a:t>
            </a:r>
            <a:r>
              <a:rPr lang="en-GB" sz="1600" b="0" i="1" u="none" strike="noStrike" baseline="0" dirty="0" err="1">
                <a:latin typeface="CMR12"/>
              </a:rPr>
              <a:t>Evangelos</a:t>
            </a:r>
            <a:r>
              <a:rPr lang="en-GB" sz="1600" b="0" i="1" u="none" strike="noStrike" baseline="0" dirty="0">
                <a:latin typeface="CMR12"/>
              </a:rPr>
              <a:t> </a:t>
            </a:r>
            <a:r>
              <a:rPr lang="en-GB" sz="1600" b="0" i="1" u="none" strike="noStrike" baseline="0" dirty="0" err="1">
                <a:latin typeface="CMR12"/>
              </a:rPr>
              <a:t>Paschalidis</a:t>
            </a:r>
            <a:r>
              <a:rPr lang="en-GB" sz="1600" b="0" i="1" u="none" strike="noStrike" baseline="0" dirty="0">
                <a:latin typeface="CMR12"/>
              </a:rPr>
              <a:t>, Negar </a:t>
            </a:r>
            <a:r>
              <a:rPr lang="en-GB" sz="1600" b="0" i="1" u="none" strike="noStrike" baseline="0" dirty="0" err="1">
                <a:latin typeface="CMR12"/>
              </a:rPr>
              <a:t>Rezvany</a:t>
            </a:r>
            <a:r>
              <a:rPr lang="en-GB" sz="1600" b="0" i="1" u="none" strike="noStrike" baseline="0" dirty="0">
                <a:latin typeface="CMR12"/>
              </a:rPr>
              <a:t> and Michel </a:t>
            </a:r>
            <a:r>
              <a:rPr lang="en-GB" sz="1600" b="0" i="1" u="none" strike="noStrike" baseline="0" dirty="0" err="1">
                <a:latin typeface="CMR12"/>
              </a:rPr>
              <a:t>Bierlaire</a:t>
            </a:r>
            <a:endParaRPr lang="fr-FR" sz="1600" i="1" dirty="0">
              <a:latin typeface="CMR12"/>
            </a:endParaRPr>
          </a:p>
        </p:txBody>
      </p:sp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532737" y="1214638"/>
                <a:ext cx="8019126" cy="35730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𝒂𝒔𝒄</m:t>
                      </m:r>
                      <m:r>
                        <m:rPr>
                          <m:lit/>
                        </m:rP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𝒕𝒓𝒂𝒊𝒏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𝑡𝑟𝑎𝑖𝑛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𝒂𝒔𝒄</m:t>
                      </m:r>
                      <m:r>
                        <m:rPr>
                          <m:lit/>
                        </m:rP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𝒄𝒂𝒓</m:t>
                      </m:r>
                      <m:r>
                        <a:rPr lang="fr-CH" sz="1800" b="1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tt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𝑐𝑎𝑟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dirty="0">
                  <a:latin typeface="CMR1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H" sz="1800" b="0" i="1" u="none" strike="noStrike" baseline="0" smtClean="0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fr-CH" sz="1800" b="0" i="0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0+ 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𝒕𝒊𝒎𝒆</m:t>
                          </m:r>
                          <m:r>
                            <m:rPr>
                              <m:lit/>
                            </m:r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𝑠𝑚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tt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CH" sz="1800" b="1" i="1" u="none" strike="noStrike" baseline="0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</m:sub>
                      </m:sSub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𝑠𝑚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m:rPr>
                          <m:lit/>
                        </m:rP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CH" sz="1800" b="0" i="1" u="none" strike="noStrike" baseline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</m:oMath>
                  </m:oMathPara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r>
                  <a:rPr lang="fr-CH" dirty="0">
                    <a:latin typeface="CMR1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</m:sub>
                    </m:sSub>
                  </m:oMath>
                </a14:m>
                <a:endParaRPr lang="fr-CH" sz="1800" b="1" i="1" u="none" strike="noStrike" baseline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sz="1800" b="0" u="none" strike="noStrike" baseline="0" dirty="0"/>
                  <a:t>		</a:t>
                </a:r>
                <a14:m>
                  <m:oMath xmlns:m="http://schemas.openxmlformats.org/officeDocument/2006/math">
                    <m: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  <m:r>
                          <m:rPr>
                            <m:lit/>
                          </m:rP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H" sz="1800" b="1" i="1" u="none" strike="noStrike" baseline="0" smtClean="0">
                            <a:latin typeface="Cambria Math" panose="02040503050406030204" pitchFamily="18" charset="0"/>
                          </a:rPr>
                          <m:t>𝒔𝒏</m:t>
                        </m:r>
                      </m:sub>
                    </m:sSub>
                    <m:r>
                      <a:rPr lang="fr-CH" sz="1800" b="0" i="1" u="none" strike="noStrike" baseline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bioDraws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('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RND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', '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NORMAL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HALTON</m:t>
                    </m:r>
                    <m:r>
                      <m:rPr>
                        <m:nor/>
                      </m:rPr>
                      <a:rPr lang="fr-CH" sz="1800" b="0" i="0" u="none" strike="noStrike" baseline="0" smtClean="0">
                        <a:latin typeface="Cambria Math" panose="02040503050406030204" pitchFamily="18" charset="0"/>
                      </a:rPr>
                      <m:t>3')</m:t>
                    </m:r>
                  </m:oMath>
                </a14:m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fr-CH" sz="1800" b="0" i="0" u="none" strike="noStrike" baseline="0" dirty="0">
                  <a:latin typeface="CMR12"/>
                </a:endParaRPr>
              </a:p>
              <a:p>
                <a:pPr marL="0" indent="0">
                  <a:buNone/>
                </a:pPr>
                <a:endParaRPr lang="en-US" sz="1800" b="0" i="0" u="none" strike="noStrike" baseline="0" dirty="0">
                  <a:latin typeface="CMR12"/>
                </a:endParaRP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334C28A0-A184-8649-A9A4-2BFB1D02E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532737" y="1214638"/>
                <a:ext cx="8019126" cy="357306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370403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Second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4" y="358815"/>
            <a:ext cx="6155883" cy="579439"/>
          </a:xfrm>
        </p:spPr>
        <p:txBody>
          <a:bodyPr>
            <a:normAutofit/>
          </a:bodyPr>
          <a:lstStyle/>
          <a:p>
            <a:r>
              <a:rPr lang="fr-FR" dirty="0"/>
              <a:t>Estimation and </a:t>
            </a:r>
            <a:r>
              <a:rPr lang="fr-FR" dirty="0" err="1"/>
              <a:t>statistics</a:t>
            </a:r>
            <a:r>
              <a:rPr lang="fr-FR" dirty="0"/>
              <a:t> (100 </a:t>
            </a:r>
            <a:r>
              <a:rPr lang="fr-FR" dirty="0" err="1"/>
              <a:t>draws</a:t>
            </a:r>
            <a:r>
              <a:rPr lang="fr-FR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424124"/>
                  </p:ext>
                </p:extLst>
              </p:nvPr>
            </p:nvGraphicFramePr>
            <p:xfrm>
              <a:off x="1289721" y="1010488"/>
              <a:ext cx="6564557" cy="18211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0.281 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0.284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asc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fr-CH" sz="14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train</m:t>
                                </m:r>
                                <m:r>
                                  <m:rPr>
                                    <m:nor/>
                                  </m:rPr>
                                  <a:rPr lang="fr-CH" sz="1400" b="0" i="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-0.572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-0.565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beta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GB" sz="1400" dirty="0" smtClean="0">
                                    <a:latin typeface="Cascadia Code Light" panose="020B0609020000020004" pitchFamily="49" charset="0"/>
                                    <a:ea typeface="Cascadia Code Light" panose="020B0609020000020004" pitchFamily="49" charset="0"/>
                                    <a:cs typeface="Cascadia Code Light" panose="020B0609020000020004" pitchFamily="49" charset="0"/>
                                  </a:rPr>
                                  <m:t>time</m:t>
                                </m:r>
                              </m:oMath>
                            </m:oMathPara>
                          </a14:m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-3.165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-3.194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3.718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3.706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286168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- 1.650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- 1.648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DDC193A3-489A-38B3-2AA3-82B8F4931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424124"/>
                  </p:ext>
                </p:extLst>
              </p:nvPr>
            </p:nvGraphicFramePr>
            <p:xfrm>
              <a:off x="1289721" y="1010488"/>
              <a:ext cx="6564557" cy="18211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395501">
                      <a:extLst>
                        <a:ext uri="{9D8B030D-6E8A-4147-A177-3AD203B41FA5}">
                          <a16:colId xmlns:a16="http://schemas.microsoft.com/office/drawing/2014/main" val="1806313233"/>
                        </a:ext>
                      </a:extLst>
                    </a:gridCol>
                    <a:gridCol w="1981931">
                      <a:extLst>
                        <a:ext uri="{9D8B030D-6E8A-4147-A177-3AD203B41FA5}">
                          <a16:colId xmlns:a16="http://schemas.microsoft.com/office/drawing/2014/main" val="1721530599"/>
                        </a:ext>
                      </a:extLst>
                    </a:gridCol>
                    <a:gridCol w="2187125">
                      <a:extLst>
                        <a:ext uri="{9D8B030D-6E8A-4147-A177-3AD203B41FA5}">
                          <a16:colId xmlns:a16="http://schemas.microsoft.com/office/drawing/2014/main" val="441806123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GB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APOLLO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VALUE IN BIOGEME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9256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asc_car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0.281 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0.284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954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200000" r="-175318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-0.572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baseline="0" dirty="0">
                              <a:latin typeface="Abadi Extra Light" panose="020B0204020104020204" pitchFamily="34" charset="0"/>
                            </a:rPr>
                            <a:t>-0.565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35406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54" t="-294118" r="-175318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-3.165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-3.194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7129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beta_time_s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i="0" u="none" strike="noStrike" kern="1200" baseline="0" dirty="0">
                              <a:solidFill>
                                <a:schemeClr val="dk1"/>
                              </a:solidFill>
                              <a:latin typeface="Abadi Extra Light" panose="020B0204020104020204" pitchFamily="34" charset="0"/>
                              <a:ea typeface="+mn-ea"/>
                              <a:cs typeface="+mn-cs"/>
                            </a:rPr>
                            <a:t>3.718</a:t>
                          </a:r>
                          <a:endParaRPr lang="en-GB" sz="1400" b="1" dirty="0">
                            <a:latin typeface="Abadi Extra Light" panose="020B0204020104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3.706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68319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>
                              <a:latin typeface="Cascadia Code Light" panose="020B0609020000020004" pitchFamily="49" charset="0"/>
                              <a:ea typeface="Cascadia Code Light" panose="020B0609020000020004" pitchFamily="49" charset="0"/>
                              <a:cs typeface="Cascadia Code Light" panose="020B0609020000020004" pitchFamily="49" charset="0"/>
                            </a:rPr>
                            <a:t>beta_cost</a:t>
                          </a:r>
                          <a:endParaRPr lang="en-GB" sz="1400" dirty="0">
                            <a:latin typeface="Cascadia Code Light" panose="020B0609020000020004" pitchFamily="49" charset="0"/>
                            <a:ea typeface="Cascadia Code Light" panose="020B0609020000020004" pitchFamily="49" charset="0"/>
                            <a:cs typeface="Cascadia Code Light" panose="020B06090200000200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- 1.650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1400" b="1" dirty="0">
                              <a:latin typeface="Abadi Extra Light" panose="020B0204020104020204" pitchFamily="34" charset="0"/>
                            </a:rPr>
                            <a:t>- 1.648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26347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59C1B5C-402F-A043-34D4-A9A9D7221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89517"/>
              </p:ext>
            </p:extLst>
          </p:nvPr>
        </p:nvGraphicFramePr>
        <p:xfrm>
          <a:off x="1289721" y="3226232"/>
          <a:ext cx="6564557" cy="10846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83782">
                  <a:extLst>
                    <a:ext uri="{9D8B030D-6E8A-4147-A177-3AD203B41FA5}">
                      <a16:colId xmlns:a16="http://schemas.microsoft.com/office/drawing/2014/main" val="164566094"/>
                    </a:ext>
                  </a:extLst>
                </a:gridCol>
                <a:gridCol w="1992589">
                  <a:extLst>
                    <a:ext uri="{9D8B030D-6E8A-4147-A177-3AD203B41FA5}">
                      <a16:colId xmlns:a16="http://schemas.microsoft.com/office/drawing/2014/main" val="1925316795"/>
                    </a:ext>
                  </a:extLst>
                </a:gridCol>
                <a:gridCol w="2188186">
                  <a:extLst>
                    <a:ext uri="{9D8B030D-6E8A-4147-A177-3AD203B41FA5}">
                      <a16:colId xmlns:a16="http://schemas.microsoft.com/office/drawing/2014/main" val="628783585"/>
                    </a:ext>
                  </a:extLst>
                </a:gridCol>
              </a:tblGrid>
              <a:tr h="3615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APOLLO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VALUE IN BIOGEME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6233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Initial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- 5’782.84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-5’784.81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008101"/>
                  </a:ext>
                </a:extLst>
              </a:tr>
              <a:tr h="36155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ascadia Code Light" panose="020B0609020000020004" pitchFamily="49" charset="0"/>
                          <a:ea typeface="Cascadia Code Light" panose="020B0609020000020004" pitchFamily="49" charset="0"/>
                          <a:cs typeface="Cascadia Code Light" panose="020B0609020000020004" pitchFamily="49" charset="0"/>
                        </a:rPr>
                        <a:t>Final Loglikelihood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600" b="0" dirty="0">
                          <a:latin typeface="Abadi Extra Light" panose="020B0204020104020204" pitchFamily="34" charset="0"/>
                        </a:rPr>
                        <a:t>- 4’363.05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sz="1600" b="0" dirty="0">
                          <a:latin typeface="Abadi Extra Light" panose="020B0204020104020204" pitchFamily="34" charset="0"/>
                        </a:rPr>
                        <a:t>- 4’362.97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52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5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Swissmetro</a:t>
            </a:r>
            <a:r>
              <a:rPr lang="fr-FR" dirty="0"/>
              <a:t> 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Model</a:t>
            </a:r>
          </a:p>
          <a:p>
            <a:r>
              <a:rPr lang="fr-FR" i="1" dirty="0"/>
              <a:t>4 </a:t>
            </a:r>
            <a:r>
              <a:rPr lang="fr-FR" i="1" dirty="0" err="1"/>
              <a:t>random</a:t>
            </a:r>
            <a:r>
              <a:rPr lang="fr-FR" i="1" dirty="0"/>
              <a:t> coefficients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9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6A5DF-98DA-2646-BF29-216D95B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Goals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98268-DCAB-2F4E-BCED-FA785F468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Challenges and planning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52CCD-1A2D-6041-BF6C-A17301F408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E4FE11-EC73-0F4B-90BC-9E6AF20A8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79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34" y="2193747"/>
            <a:ext cx="5243731" cy="756005"/>
          </a:xfrm>
        </p:spPr>
        <p:txBody>
          <a:bodyPr>
            <a:normAutofit/>
          </a:bodyPr>
          <a:lstStyle/>
          <a:p>
            <a:pPr algn="ctr"/>
            <a:r>
              <a:rPr lang="fr-FR" sz="4000" dirty="0" err="1"/>
              <a:t>Thank</a:t>
            </a:r>
            <a:r>
              <a:rPr lang="fr-FR" sz="4000" dirty="0"/>
              <a:t> </a:t>
            </a:r>
            <a:r>
              <a:rPr lang="fr-FR" sz="4000" dirty="0" err="1"/>
              <a:t>you</a:t>
            </a:r>
            <a:r>
              <a:rPr lang="fr-FR" sz="4000" dirty="0"/>
              <a:t> for </a:t>
            </a:r>
            <a:r>
              <a:rPr lang="fr-FR" sz="4000" dirty="0" err="1"/>
              <a:t>listening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45130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399429"/>
            <a:ext cx="7646988" cy="3112935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CMR12"/>
              </a:rPr>
              <a:t>Hess, S. &amp; Palma, D. (2019), </a:t>
            </a:r>
            <a:r>
              <a:rPr lang="en-US" sz="1800" b="0" i="1" u="none" strike="noStrike" baseline="0" dirty="0">
                <a:latin typeface="CMR12"/>
              </a:rPr>
              <a:t>Apollo</a:t>
            </a:r>
            <a:r>
              <a:rPr lang="en-US" sz="1800" b="0" i="0" u="none" strike="noStrike" baseline="0" dirty="0">
                <a:latin typeface="CMR12"/>
              </a:rPr>
              <a:t>: a flexible, powerful and </a:t>
            </a:r>
            <a:r>
              <a:rPr lang="en-US" sz="1800" b="0" i="0" u="none" strike="noStrike" baseline="0" dirty="0" err="1">
                <a:latin typeface="CMR12"/>
              </a:rPr>
              <a:t>customisable</a:t>
            </a:r>
            <a:r>
              <a:rPr lang="en-US" sz="1800" b="0" i="0" u="none" strike="noStrike" baseline="0" dirty="0">
                <a:latin typeface="CMR12"/>
              </a:rPr>
              <a:t> freeware package for choice model estimation and application, Journal of Choice Modelling</a:t>
            </a:r>
          </a:p>
          <a:p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Michel </a:t>
            </a:r>
            <a:r>
              <a:rPr lang="en-GB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Bierlaire</a:t>
            </a:r>
            <a:r>
              <a:rPr lang="en-GB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 (2023), </a:t>
            </a:r>
            <a:r>
              <a:rPr lang="en-GB" i="1" dirty="0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A Short introduction to </a:t>
            </a:r>
            <a:r>
              <a:rPr lang="en-GB" i="1" dirty="0" err="1">
                <a:latin typeface="CMR12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Michel </a:t>
            </a:r>
            <a:r>
              <a:rPr lang="fr-FR" b="0" i="0" dirty="0" err="1">
                <a:effectLst/>
                <a:highlight>
                  <a:srgbClr val="FFFFFF"/>
                </a:highlight>
                <a:latin typeface="CMR12"/>
              </a:rPr>
              <a:t>Bierlaire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(2023), École Polytechnique Fédérale de Lausanne,	 </a:t>
            </a:r>
            <a:r>
              <a:rPr lang="fr-FR" b="0" i="1" dirty="0" err="1">
                <a:effectLst/>
                <a:highlight>
                  <a:srgbClr val="FFFFFF"/>
                </a:highlight>
                <a:latin typeface="CMR12"/>
              </a:rPr>
              <a:t>Biogeme</a:t>
            </a:r>
            <a:r>
              <a:rPr lang="fr-FR" b="0" i="1" dirty="0">
                <a:effectLst/>
                <a:highlight>
                  <a:srgbClr val="FFFFFF"/>
                </a:highlight>
                <a:latin typeface="CMR12"/>
              </a:rPr>
              <a:t> Sphinx Documentation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 [</a:t>
            </a:r>
            <a:r>
              <a:rPr lang="fr-FR" b="0" i="0" u="none" strike="noStrike" dirty="0">
                <a:effectLst/>
                <a:highlight>
                  <a:srgbClr val="FFFFFF"/>
                </a:highlight>
                <a:latin typeface="CMR1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https://biogeme.epfl.ch/sphinx/</a:t>
            </a:r>
            <a:r>
              <a:rPr lang="fr-FR" b="0" i="0" dirty="0">
                <a:effectLst/>
                <a:highlight>
                  <a:srgbClr val="FFFFFF"/>
                </a:highlight>
                <a:latin typeface="CMR12"/>
              </a:rPr>
              <a:t>]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Axhausen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K. W. 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Bierlaire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M. , &amp;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MR10"/>
              </a:rPr>
              <a:t>Abay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MR10"/>
              </a:rPr>
              <a:t>, G. (2001),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MR10"/>
              </a:rPr>
              <a:t>The acceptance of modal innovation, The case of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MR10"/>
              </a:rPr>
              <a:t>Swissmetro</a:t>
            </a:r>
            <a:endParaRPr lang="en-GB" i="1" dirty="0">
              <a:latin typeface="CMR12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5070509" cy="636673"/>
          </a:xfrm>
        </p:spPr>
        <p:txBody>
          <a:bodyPr/>
          <a:lstStyle/>
          <a:p>
            <a:r>
              <a:rPr lang="fr-CH" dirty="0" err="1"/>
              <a:t>References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0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67953" y="1219433"/>
            <a:ext cx="6220958" cy="3176754"/>
          </a:xfrm>
        </p:spPr>
        <p:txBody>
          <a:bodyPr>
            <a:normAutofit/>
          </a:bodyPr>
          <a:lstStyle/>
          <a:p>
            <a:r>
              <a:rPr lang="fr-FR" sz="2400" dirty="0"/>
              <a:t>Project Description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Recap</a:t>
            </a:r>
            <a:r>
              <a:rPr lang="fr-FR" sz="2400" dirty="0"/>
              <a:t> of </a:t>
            </a:r>
            <a:r>
              <a:rPr lang="fr-FR" sz="2400" dirty="0" err="1"/>
              <a:t>midterm</a:t>
            </a:r>
            <a:r>
              <a:rPr lang="fr-FR" sz="2400" dirty="0"/>
              <a:t> </a:t>
            </a:r>
            <a:r>
              <a:rPr lang="fr-FR" sz="2400" dirty="0" err="1"/>
              <a:t>Presentation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Swissmetro</a:t>
            </a:r>
            <a:endParaRPr lang="fr-FR" sz="2400" dirty="0"/>
          </a:p>
          <a:p>
            <a:endParaRPr lang="fr-FR" sz="2400" dirty="0"/>
          </a:p>
          <a:p>
            <a:r>
              <a:rPr lang="en-GB" sz="2400" dirty="0"/>
              <a:t>Future goals</a:t>
            </a:r>
          </a:p>
          <a:p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77039"/>
            <a:ext cx="3272489" cy="783368"/>
          </a:xfrm>
        </p:spPr>
        <p:txBody>
          <a:bodyPr>
            <a:normAutofit/>
          </a:bodyPr>
          <a:lstStyle/>
          <a:p>
            <a:r>
              <a:rPr lang="fr-FR" sz="3600" dirty="0" err="1"/>
              <a:t>Outline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82774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Description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CE757A7D-F316-F2E5-508C-0FA2AB66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/>
          <a:p>
            <a:r>
              <a:rPr lang="fr-CH" i="1" dirty="0"/>
              <a:t>Motivation and Process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776264" cy="26586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Discrete choice models widely used: transportation, environment, economics, marketing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 Many software to estimate these models, such as Biogeme (Python) and Apollo (RStudio)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Goal: Comparing Biogeme and Apollo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 -&gt;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MR12"/>
              </a:rPr>
              <a:t>performances, results, available features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CMR12"/>
              </a:rPr>
              <a:t>Different kind of models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58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242" y="1242444"/>
            <a:ext cx="7945629" cy="26586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Example scripts from the Apollo website and translate them to Biogeme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Make sure the models are equivalent: </a:t>
            </a:r>
            <a:r>
              <a:rPr lang="en-GB" sz="2000" i="1" dirty="0" err="1">
                <a:latin typeface="CMR12"/>
              </a:rPr>
              <a:t>toml</a:t>
            </a:r>
            <a:r>
              <a:rPr lang="en-GB" sz="2000" i="1" dirty="0">
                <a:latin typeface="CMR12"/>
              </a:rPr>
              <a:t> </a:t>
            </a:r>
            <a:r>
              <a:rPr lang="en-GB" sz="2000" dirty="0">
                <a:latin typeface="CMR12"/>
              </a:rPr>
              <a:t>file, panel data, FLL, etc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the estimation times for both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CMR12"/>
              </a:rPr>
              <a:t>Compare CPU/RAM usage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latin typeface="CMR1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Project Description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60208"/>
            <a:ext cx="3667125" cy="529096"/>
          </a:xfrm>
        </p:spPr>
        <p:txBody>
          <a:bodyPr/>
          <a:lstStyle/>
          <a:p>
            <a:r>
              <a:rPr lang="fr-FR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724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76B6-45F5-40A1-6CEA-9BC5A45C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Recap</a:t>
            </a:r>
            <a:r>
              <a:rPr lang="fr-FR" dirty="0"/>
              <a:t> – </a:t>
            </a:r>
            <a:br>
              <a:rPr lang="fr-FR" dirty="0"/>
            </a:br>
            <a:r>
              <a:rPr lang="fr-FR" dirty="0" err="1"/>
              <a:t>Midterm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240A8C-BF8F-A82B-4D3D-1C69989BB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MNL </a:t>
            </a:r>
            <a:r>
              <a:rPr lang="en-GB" i="1" dirty="0"/>
              <a:t>Revealed</a:t>
            </a:r>
            <a:r>
              <a:rPr lang="fr-FR" i="1" dirty="0"/>
              <a:t> </a:t>
            </a:r>
            <a:r>
              <a:rPr lang="en-GB" i="1" dirty="0"/>
              <a:t>Preferences</a:t>
            </a:r>
            <a:r>
              <a:rPr lang="fr-FR" i="1" dirty="0"/>
              <a:t> model</a:t>
            </a:r>
          </a:p>
          <a:p>
            <a:r>
              <a:rPr lang="fr-FR" i="1" dirty="0"/>
              <a:t>MMNL </a:t>
            </a:r>
            <a:r>
              <a:rPr lang="fr-FR" i="1" dirty="0" err="1"/>
              <a:t>Preference</a:t>
            </a:r>
            <a:r>
              <a:rPr lang="fr-FR" i="1" dirty="0"/>
              <a:t> model</a:t>
            </a:r>
          </a:p>
          <a:p>
            <a:endParaRPr lang="en-GB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D534A-02F0-97B9-040F-BFAE0F41A64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ABDF0-5A49-A37F-5225-712281EAAC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A3276-75D5-167F-51B5-111DA2C0A9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86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296578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Most basic MNL (</a:t>
            </a:r>
            <a:r>
              <a:rPr lang="en-US" sz="1800" b="0" i="1" u="none" strike="noStrike" baseline="0" dirty="0">
                <a:latin typeface="CMR12"/>
              </a:rPr>
              <a:t>Multinomial Logit Model) </a:t>
            </a:r>
            <a:r>
              <a:rPr lang="en-US" sz="1800" b="0" u="none" strike="noStrike" baseline="0" dirty="0">
                <a:latin typeface="CMR12"/>
              </a:rPr>
              <a:t>on Apollo website, revealed preferences, called </a:t>
            </a:r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RP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_Model</a:t>
            </a:r>
            <a:endParaRPr lang="en-US" sz="1800" b="0" u="none" strike="noStrike" baseline="0" dirty="0">
              <a:latin typeface="CMR12"/>
            </a:endParaRPr>
          </a:p>
          <a:p>
            <a:r>
              <a:rPr lang="en-US" dirty="0">
                <a:latin typeface="CMR12"/>
              </a:rPr>
              <a:t>S</a:t>
            </a:r>
            <a:r>
              <a:rPr lang="en-US" sz="1800" b="0" i="0" u="none" strike="noStrike" baseline="0" dirty="0">
                <a:latin typeface="CMR12"/>
              </a:rPr>
              <a:t>ynthetic dataset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apollo_modeChoiceData</a:t>
            </a:r>
            <a:r>
              <a:rPr lang="en-US" sz="1600" b="0" i="0" u="none" strike="noStrike" baseline="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looking at mode choice for 500 travelers.</a:t>
            </a:r>
          </a:p>
          <a:p>
            <a:r>
              <a:rPr lang="en-US" sz="1800" b="0" i="0" u="none" strike="noStrike" baseline="0" dirty="0">
                <a:latin typeface="CMR12"/>
              </a:rPr>
              <a:t>Choices are either car, bus, air or rail</a:t>
            </a:r>
          </a:p>
          <a:p>
            <a:r>
              <a:rPr lang="en-US" sz="1800" b="0" i="0" u="none" strike="noStrike" baseline="0" dirty="0">
                <a:latin typeface="CMR12"/>
              </a:rPr>
              <a:t>Parameters (9 to be estimated): travel time, travel cost, access (except for car) </a:t>
            </a: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/>
              <a:t>First Model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7436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Swissmetro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i="1" dirty="0"/>
              <a:t>MMNL Model</a:t>
            </a:r>
          </a:p>
          <a:p>
            <a:r>
              <a:rPr lang="fr-FR" i="1" dirty="0"/>
              <a:t>1 </a:t>
            </a:r>
            <a:r>
              <a:rPr lang="fr-FR" i="1" dirty="0" err="1"/>
              <a:t>random</a:t>
            </a:r>
            <a:r>
              <a:rPr lang="fr-FR" i="1" dirty="0"/>
              <a:t> coefficient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B9CEE1-BEF6-B540-A7CE-B486EF936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788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C28A0-A184-8649-A9A4-2BFB1D02E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4875" y="1105146"/>
            <a:ext cx="7646988" cy="3573067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MR12"/>
              </a:rPr>
              <a:t>MMNL Model  called </a:t>
            </a:r>
            <a:r>
              <a:rPr lang="en-US" sz="1600" b="0" i="0" u="none" strike="noStrike" baseline="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swissmetro</a:t>
            </a:r>
            <a:endParaRPr lang="en-US" sz="1600" b="0" i="0" u="none" strike="noStrike" baseline="0" dirty="0"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l"/>
            <a:r>
              <a:rPr lang="en-US" sz="1600" dirty="0" err="1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biogeme_swissmetro</a:t>
            </a:r>
            <a:r>
              <a:rPr lang="en-US" sz="16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dirty="0">
                <a:latin typeface="CMR12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data collected on trains between St. Gallen and Geneva,</a:t>
            </a:r>
            <a:r>
              <a:rPr lang="en-GB" sz="1800" b="0" i="0" u="none" strike="noStrike" baseline="0" dirty="0">
                <a:latin typeface="CMR12"/>
              </a:rPr>
              <a:t>Switzerland, in March 1998 (</a:t>
            </a:r>
            <a:r>
              <a:rPr lang="en-GB" sz="1800" b="0" i="1" u="none" strike="noStrike" baseline="0" dirty="0" err="1">
                <a:latin typeface="CMR12"/>
              </a:rPr>
              <a:t>Axhausen</a:t>
            </a:r>
            <a:r>
              <a:rPr lang="en-GB" sz="1800" b="0" i="1" u="none" strike="noStrike" baseline="0" dirty="0">
                <a:latin typeface="CMR12"/>
              </a:rPr>
              <a:t> et al. (2001)</a:t>
            </a:r>
            <a:r>
              <a:rPr lang="en-GB" sz="1800" b="0" u="none" strike="noStrike" baseline="0" dirty="0">
                <a:latin typeface="CMR12"/>
              </a:rPr>
              <a:t>)</a:t>
            </a:r>
            <a:endParaRPr lang="en-GB" sz="1800" b="0" i="1" u="none" strike="noStrike" baseline="0" dirty="0">
              <a:latin typeface="CMR12"/>
            </a:endParaRPr>
          </a:p>
          <a:p>
            <a:pPr algn="l"/>
            <a:r>
              <a:rPr lang="en-GB" sz="1800" b="0" i="0" u="none" strike="noStrike" baseline="0" dirty="0">
                <a:latin typeface="CMR12"/>
              </a:rPr>
              <a:t>441 individuals, 9 stated choice situation, 3 alternatives: </a:t>
            </a:r>
            <a:r>
              <a:rPr lang="en-GB" sz="1800" b="0" i="1" u="none" strike="noStrike" baseline="0" dirty="0">
                <a:latin typeface="CMR12"/>
              </a:rPr>
              <a:t>rail, </a:t>
            </a:r>
            <a:r>
              <a:rPr lang="en-GB" sz="1800" b="0" i="1" u="none" strike="noStrike" baseline="0" dirty="0" err="1">
                <a:latin typeface="CMR12"/>
              </a:rPr>
              <a:t>Swissmetro</a:t>
            </a:r>
            <a:r>
              <a:rPr lang="en-GB" sz="1800" b="0" i="1" u="none" strike="noStrike" baseline="0" dirty="0">
                <a:latin typeface="CMR12"/>
              </a:rPr>
              <a:t>, car</a:t>
            </a:r>
            <a:endParaRPr lang="en-GB" sz="1800" b="0" i="0" u="none" strike="noStrike" baseline="0" dirty="0">
              <a:latin typeface="CMR12"/>
            </a:endParaRPr>
          </a:p>
          <a:p>
            <a:pPr algn="l"/>
            <a:r>
              <a:rPr lang="en-US" dirty="0">
                <a:latin typeface="CMR12"/>
              </a:rPr>
              <a:t>Panel data (added to the original script)</a:t>
            </a:r>
            <a:endParaRPr lang="en-US" sz="1800" b="0" u="none" strike="noStrike" baseline="0" dirty="0">
              <a:latin typeface="CMTI12"/>
            </a:endParaRPr>
          </a:p>
          <a:p>
            <a:r>
              <a:rPr lang="en-US" dirty="0">
                <a:latin typeface="CMR12"/>
              </a:rPr>
              <a:t>Availabilities</a:t>
            </a:r>
            <a:endParaRPr lang="en-US" sz="1800" b="0" i="0" u="none" strike="noStrike" baseline="0" dirty="0">
              <a:latin typeface="CMR12"/>
            </a:endParaRPr>
          </a:p>
          <a:p>
            <a:r>
              <a:rPr lang="en-US" sz="1800" b="0" i="0" u="none" strike="noStrike" baseline="0" dirty="0">
                <a:latin typeface="CMR12"/>
              </a:rPr>
              <a:t>Halton Draws, Monte-Carlo Estimation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MR12"/>
            </a:endParaRPr>
          </a:p>
          <a:p>
            <a:r>
              <a:rPr lang="en-US" dirty="0" err="1">
                <a:latin typeface="CMR12"/>
              </a:rPr>
              <a:t>Biogeme</a:t>
            </a:r>
            <a:r>
              <a:rPr lang="en-US" dirty="0">
                <a:latin typeface="CMR12"/>
              </a:rPr>
              <a:t>: Newton w/ simple bounds </a:t>
            </a:r>
            <a:r>
              <a:rPr lang="en-US" dirty="0">
                <a:latin typeface="CMR12"/>
                <a:sym typeface="Wingdings" panose="05000000000000000000" pitchFamily="2" charset="2"/>
              </a:rPr>
              <a:t></a:t>
            </a:r>
            <a:r>
              <a:rPr lang="en-US" dirty="0">
                <a:latin typeface="CMR12"/>
              </a:rPr>
              <a:t> BFGS w/ simple bounds</a:t>
            </a:r>
          </a:p>
          <a:p>
            <a:r>
              <a:rPr lang="en-US" dirty="0">
                <a:latin typeface="CMR12"/>
              </a:rPr>
              <a:t>Apollo: BGW </a:t>
            </a:r>
            <a:r>
              <a:rPr lang="en-US" dirty="0">
                <a:latin typeface="CMR12"/>
                <a:sym typeface="Wingdings" panose="05000000000000000000" pitchFamily="2" charset="2"/>
              </a:rPr>
              <a:t></a:t>
            </a:r>
            <a:r>
              <a:rPr lang="en-US" dirty="0">
                <a:latin typeface="CMR12"/>
              </a:rPr>
              <a:t> BFGS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8D869-FEAE-4E41-8088-2B1F1C600E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ALEXIA PARATTE / SEMESTER PROJECT FINAL PRESENTATION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A19A9-7B92-DE45-BDD7-1BC0F4B0E8A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 rot="16200000">
            <a:off x="7820359" y="1169694"/>
            <a:ext cx="2134520" cy="512762"/>
          </a:xfrm>
        </p:spPr>
        <p:txBody>
          <a:bodyPr/>
          <a:lstStyle/>
          <a:p>
            <a:r>
              <a:rPr lang="fr-FR" sz="1050" dirty="0" err="1"/>
              <a:t>Swissmetro</a:t>
            </a:r>
            <a:endParaRPr lang="fr-FR" sz="105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B401C-18BC-4649-B2B0-EB3EECC876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2CF7EEE-D0B7-6648-AE4B-B2B65E9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58815"/>
            <a:ext cx="4698483" cy="568249"/>
          </a:xfrm>
        </p:spPr>
        <p:txBody>
          <a:bodyPr/>
          <a:lstStyle/>
          <a:p>
            <a:r>
              <a:rPr lang="fr-FR" dirty="0"/>
              <a:t>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344891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0</TotalTime>
  <Words>786</Words>
  <Application>Microsoft Office PowerPoint</Application>
  <PresentationFormat>Affichage à l'écran (16:9)</PresentationFormat>
  <Paragraphs>140</Paragraphs>
  <Slides>15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7" baseType="lpstr">
      <vt:lpstr>Abadi Extra Light</vt:lpstr>
      <vt:lpstr>Arial</vt:lpstr>
      <vt:lpstr>Cambria Math</vt:lpstr>
      <vt:lpstr>Cascadia Code Light</vt:lpstr>
      <vt:lpstr>CMMI12</vt:lpstr>
      <vt:lpstr>CMMI8</vt:lpstr>
      <vt:lpstr>CMR10</vt:lpstr>
      <vt:lpstr>CMR12</vt:lpstr>
      <vt:lpstr>CMTI12</vt:lpstr>
      <vt:lpstr>Franklin Gothic Demi Cond</vt:lpstr>
      <vt:lpstr>Wingdings</vt:lpstr>
      <vt:lpstr>Thème Office</vt:lpstr>
      <vt:lpstr>A comparative analysis of discrete choice models estimations, using different software packages</vt:lpstr>
      <vt:lpstr>Outline</vt:lpstr>
      <vt:lpstr>Project Description</vt:lpstr>
      <vt:lpstr>Motivation</vt:lpstr>
      <vt:lpstr>Process</vt:lpstr>
      <vt:lpstr>Recap –  Midterm Presentation</vt:lpstr>
      <vt:lpstr>Model and data description</vt:lpstr>
      <vt:lpstr>Swissmetro</vt:lpstr>
      <vt:lpstr>Model and data description</vt:lpstr>
      <vt:lpstr>Utilities</vt:lpstr>
      <vt:lpstr>Estimation and statistics (100 draws)</vt:lpstr>
      <vt:lpstr>Swissmetro 2</vt:lpstr>
      <vt:lpstr>Future Goals</vt:lpstr>
      <vt:lpstr>Thank you for listening 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Alexia Paratte</cp:lastModifiedBy>
  <cp:revision>97</cp:revision>
  <dcterms:created xsi:type="dcterms:W3CDTF">2019-04-02T06:24:35Z</dcterms:created>
  <dcterms:modified xsi:type="dcterms:W3CDTF">2024-06-01T13:07:50Z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