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1" r:id="rId6"/>
    <p:sldId id="307" r:id="rId7"/>
    <p:sldId id="272" r:id="rId8"/>
    <p:sldId id="273" r:id="rId9"/>
    <p:sldId id="280" r:id="rId10"/>
    <p:sldId id="279" r:id="rId11"/>
    <p:sldId id="293" r:id="rId12"/>
    <p:sldId id="288" r:id="rId13"/>
    <p:sldId id="294" r:id="rId14"/>
    <p:sldId id="295" r:id="rId15"/>
    <p:sldId id="292" r:id="rId16"/>
    <p:sldId id="297" r:id="rId17"/>
    <p:sldId id="298" r:id="rId18"/>
    <p:sldId id="299" r:id="rId19"/>
    <p:sldId id="300" r:id="rId20"/>
    <p:sldId id="303" r:id="rId21"/>
    <p:sldId id="259" r:id="rId22"/>
    <p:sldId id="301" r:id="rId23"/>
    <p:sldId id="302" r:id="rId24"/>
    <p:sldId id="304" r:id="rId25"/>
    <p:sldId id="308" r:id="rId26"/>
    <p:sldId id="309" r:id="rId27"/>
    <p:sldId id="305" r:id="rId28"/>
    <p:sldId id="310" r:id="rId29"/>
    <p:sldId id="285" r:id="rId30"/>
    <p:sldId id="286" r:id="rId3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8CFDAD3-F34E-4631-8ABC-E0B0AC83FFAF}">
          <p14:sldIdLst>
            <p14:sldId id="256"/>
            <p14:sldId id="271"/>
            <p14:sldId id="307"/>
            <p14:sldId id="272"/>
            <p14:sldId id="273"/>
            <p14:sldId id="280"/>
            <p14:sldId id="279"/>
            <p14:sldId id="293"/>
            <p14:sldId id="288"/>
            <p14:sldId id="294"/>
            <p14:sldId id="295"/>
            <p14:sldId id="292"/>
            <p14:sldId id="297"/>
            <p14:sldId id="298"/>
            <p14:sldId id="299"/>
            <p14:sldId id="300"/>
            <p14:sldId id="303"/>
            <p14:sldId id="259"/>
            <p14:sldId id="301"/>
            <p14:sldId id="302"/>
            <p14:sldId id="304"/>
            <p14:sldId id="308"/>
            <p14:sldId id="309"/>
            <p14:sldId id="305"/>
            <p14:sldId id="310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1DC"/>
    <a:srgbClr val="00D2C8"/>
    <a:srgbClr val="00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2" autoAdjust="0"/>
    <p:restoredTop sz="93404" autoAdjust="0"/>
  </p:normalViewPr>
  <p:slideViewPr>
    <p:cSldViewPr snapToGrid="0" snapToObjects="1" showGuides="1">
      <p:cViewPr>
        <p:scale>
          <a:sx n="75" d="100"/>
          <a:sy n="75" d="100"/>
        </p:scale>
        <p:origin x="2334" y="1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04.06.2024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04/06/2024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2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Instead of assuming fixed effect for travel time, i.e. assuming that </a:t>
            </a:r>
            <a:r>
              <a:rPr lang="en-US" sz="1800" b="0" i="0" u="none" strike="noStrike" baseline="0" dirty="0">
                <a:latin typeface="CMMI12"/>
              </a:rPr>
              <a:t>β</a:t>
            </a:r>
            <a:r>
              <a:rPr lang="en-US" sz="1800" b="0" i="0" u="none" strike="noStrike" baseline="0" dirty="0">
                <a:latin typeface="CMMI8"/>
              </a:rPr>
              <a:t>time </a:t>
            </a:r>
            <a:r>
              <a:rPr lang="en-US" sz="1800" b="0" i="0" u="none" strike="noStrike" baseline="0" dirty="0" err="1">
                <a:latin typeface="CMMI8"/>
              </a:rPr>
              <a:t>rnd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is constant across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all individuals, the model allows for the possibility that different individuals have different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sensitivities or preferences travel time. This reflects the heterogeneity in preferences or behaviors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across the sample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0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43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68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Instead of assuming fixed effect for travel time, i.e. assuming that </a:t>
            </a:r>
            <a:r>
              <a:rPr lang="en-US" sz="1800" b="0" i="0" u="none" strike="noStrike" baseline="0" dirty="0">
                <a:latin typeface="CMMI12"/>
              </a:rPr>
              <a:t>β</a:t>
            </a:r>
            <a:r>
              <a:rPr lang="en-US" sz="1800" b="0" i="0" u="none" strike="noStrike" baseline="0" dirty="0">
                <a:latin typeface="CMMI8"/>
              </a:rPr>
              <a:t>time </a:t>
            </a:r>
            <a:r>
              <a:rPr lang="en-US" sz="1800" b="0" i="0" u="none" strike="noStrike" baseline="0" dirty="0" err="1">
                <a:latin typeface="CMMI8"/>
              </a:rPr>
              <a:t>rnd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is constant across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all individuals, the model allows for the possibility that different individuals have different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sensitivities or preferences travel time. This reflects the heterogeneity in preferences or behaviors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across the sample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514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16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83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Wanted to be more precise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4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geme.epfl.ch/sphinx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33" y="956627"/>
            <a:ext cx="6237170" cy="2338387"/>
          </a:xfrm>
        </p:spPr>
        <p:txBody>
          <a:bodyPr/>
          <a:lstStyle/>
          <a:p>
            <a:r>
              <a:rPr lang="fr-FR" dirty="0"/>
              <a:t>A comparative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estimations,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software packages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415" y="3295014"/>
            <a:ext cx="4649001" cy="7957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latin typeface="CMR12"/>
              </a:rPr>
              <a:t>Semester project, Final Presentation</a:t>
            </a:r>
          </a:p>
          <a:p>
            <a:pPr>
              <a:spcBef>
                <a:spcPts val="0"/>
              </a:spcBef>
            </a:pPr>
            <a:r>
              <a:rPr lang="fr-FR" sz="2000" dirty="0">
                <a:latin typeface="CMR12"/>
              </a:rPr>
              <a:t>Alexia Paratte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90977"/>
            <a:ext cx="3835481" cy="546635"/>
          </a:xfrm>
        </p:spPr>
        <p:txBody>
          <a:bodyPr/>
          <a:lstStyle/>
          <a:p>
            <a:pPr marL="6350" indent="0">
              <a:buNone/>
            </a:pPr>
            <a:r>
              <a:rPr lang="fr-FR" sz="1600" i="1" dirty="0">
                <a:latin typeface="CMR12"/>
              </a:rPr>
              <a:t>Supervised by </a:t>
            </a:r>
            <a:r>
              <a:rPr lang="en-GB" sz="1600" b="0" i="1" u="none" strike="noStrike" baseline="0" dirty="0" err="1">
                <a:latin typeface="CMR12"/>
              </a:rPr>
              <a:t>Evangelos</a:t>
            </a:r>
            <a:r>
              <a:rPr lang="en-GB" sz="1600" b="0" i="1" u="none" strike="noStrike" baseline="0" dirty="0">
                <a:latin typeface="CMR12"/>
              </a:rPr>
              <a:t> </a:t>
            </a:r>
            <a:r>
              <a:rPr lang="en-GB" sz="1600" b="0" i="1" u="none" strike="noStrike" baseline="0" dirty="0" err="1">
                <a:latin typeface="CMR12"/>
              </a:rPr>
              <a:t>Paschalidis</a:t>
            </a:r>
            <a:r>
              <a:rPr lang="en-GB" sz="1600" b="0" i="1" u="none" strike="noStrike" baseline="0" dirty="0">
                <a:latin typeface="CMR12"/>
              </a:rPr>
              <a:t>, Negar </a:t>
            </a:r>
            <a:r>
              <a:rPr lang="en-GB" sz="1600" b="0" i="1" u="none" strike="noStrike" baseline="0" dirty="0" err="1">
                <a:latin typeface="CMR12"/>
              </a:rPr>
              <a:t>Rezvany</a:t>
            </a:r>
            <a:r>
              <a:rPr lang="en-GB" sz="1600" b="0" i="1" u="none" strike="noStrike" baseline="0" dirty="0">
                <a:latin typeface="CMR12"/>
              </a:rPr>
              <a:t> and Michel </a:t>
            </a:r>
            <a:r>
              <a:rPr lang="en-GB" sz="1600" b="0" i="1" u="none" strike="noStrike" baseline="0" dirty="0" err="1">
                <a:latin typeface="CMR12"/>
              </a:rPr>
              <a:t>Bierlaire</a:t>
            </a:r>
            <a:endParaRPr lang="fr-FR" sz="1600" i="1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b="0" dirty="0"/>
              <a:t>Estimation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846283"/>
                  </p:ext>
                </p:extLst>
              </p:nvPr>
            </p:nvGraphicFramePr>
            <p:xfrm>
              <a:off x="1226110" y="1090002"/>
              <a:ext cx="6564557" cy="2822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36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01 : 52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H" sz="1600" b="0" i="0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Abadi Extra Light" panose="020B0204020104020204" pitchFamily="34" charset="0"/>
                                    <a:ea typeface="+mn-ea"/>
                                    <a:cs typeface="+mn-cs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02 : 00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06 : 04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H" sz="1600" b="0" i="0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Abadi Extra Light" panose="020B0204020104020204" pitchFamily="34" charset="0"/>
                                    <a:ea typeface="+mn-ea"/>
                                    <a:cs typeface="+mn-cs"/>
                                  </a:rPr>
                                  <m:t>1′000</m:t>
                                </m:r>
                              </m:oMath>
                            </m:oMathPara>
                          </a14:m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03 : 01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11 : 44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06 : 16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34 : 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22 : 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06 : 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60322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10’000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17 :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20 : 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846283"/>
                  </p:ext>
                </p:extLst>
              </p:nvPr>
            </p:nvGraphicFramePr>
            <p:xfrm>
              <a:off x="1226110" y="1090002"/>
              <a:ext cx="6564557" cy="2822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36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01 : 52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8529" r="-175318" b="-3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02 : 00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06 : 04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302985" r="-175318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03 : 01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11 : 44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06 : 16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34 : 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22 : 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06 : 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60322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10’000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17 :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20 : 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6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41736-F40A-9CE3-3F71-F624798C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7839E-1B0B-A7A5-4931-F2E0F83A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943E5-E845-7984-C5E9-F4C8CF3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74D8E44-1622-DB90-382F-B64F3F58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b="0" dirty="0" err="1"/>
              <a:t>Draws</a:t>
            </a:r>
            <a:r>
              <a:rPr lang="fr-FR" b="0" dirty="0"/>
              <a:t> Plot</a:t>
            </a:r>
          </a:p>
        </p:txBody>
      </p:sp>
      <p:pic>
        <p:nvPicPr>
          <p:cNvPr id="13" name="Espace réservé du contenu 1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E0FF8502-B5C8-7AE5-5938-01C41997F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47" y="850789"/>
            <a:ext cx="6128306" cy="3784959"/>
          </a:xfrm>
        </p:spPr>
      </p:pic>
    </p:spTree>
    <p:extLst>
      <p:ext uri="{BB962C8B-B14F-4D97-AF65-F5344CB8AC3E}">
        <p14:creationId xmlns:p14="http://schemas.microsoft.com/office/powerpoint/2010/main" val="99254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Swissmetro</a:t>
            </a:r>
            <a:r>
              <a:rPr lang="fr-FR" dirty="0"/>
              <a:t>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Model</a:t>
            </a:r>
          </a:p>
          <a:p>
            <a:r>
              <a:rPr lang="fr-FR" i="1" dirty="0"/>
              <a:t>4 </a:t>
            </a:r>
            <a:r>
              <a:rPr lang="fr-FR" i="1" dirty="0" err="1"/>
              <a:t>random</a:t>
            </a:r>
            <a:r>
              <a:rPr lang="fr-FR" i="1" dirty="0"/>
              <a:t> coefficients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9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59349" y="1075490"/>
                <a:ext cx="7955280" cy="3573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𝒂𝒔𝒄</m:t>
                    </m:r>
                    <m:r>
                      <m:rPr>
                        <m:lit/>
                      </m:rP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𝒕𝒓𝒂𝒊𝒏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fr-CH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𝒂𝒔𝒄</m:t>
                    </m:r>
                    <m:r>
                      <m:rPr>
                        <m:lit/>
                      </m:rP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𝒄𝒂𝒓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fr-CH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</m:oMath>
                </a14:m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fr-CH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𝒔𝒎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4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𝒔𝒏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′,  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4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SIGMA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TRAIN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′,  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400" b="1" u="none" strike="noStrike" baseline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𝒔𝒎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𝒔𝒎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SIGMA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SM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′,  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fr-CH" sz="14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latin typeface="CMR12"/>
                </a:endParaRP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59349" y="1075490"/>
                <a:ext cx="7955280" cy="3573067"/>
              </a:xfrm>
              <a:blipFill>
                <a:blip r:embed="rId3"/>
                <a:stretch>
                  <a:fillRect b="-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32892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277039"/>
            <a:ext cx="5758319" cy="332947"/>
          </a:xfrm>
        </p:spPr>
        <p:txBody>
          <a:bodyPr>
            <a:normAutofit fontScale="90000"/>
          </a:bodyPr>
          <a:lstStyle/>
          <a:p>
            <a:r>
              <a:rPr lang="fr-FR" sz="2400" b="0" dirty="0"/>
              <a:t>Estimation and </a:t>
            </a:r>
            <a:r>
              <a:rPr lang="fr-FR" sz="2400" b="0" dirty="0" err="1"/>
              <a:t>statistics</a:t>
            </a:r>
            <a:r>
              <a:rPr lang="fr-FR" sz="2400" b="0" dirty="0"/>
              <a:t> (100 </a:t>
            </a:r>
            <a:r>
              <a:rPr lang="fr-FR" sz="2400" b="0" dirty="0" err="1"/>
              <a:t>draws</a:t>
            </a:r>
            <a:r>
              <a:rPr lang="fr-FR" sz="2400" b="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28161"/>
                  </p:ext>
                </p:extLst>
              </p:nvPr>
            </p:nvGraphicFramePr>
            <p:xfrm>
              <a:off x="1289719" y="662299"/>
              <a:ext cx="6564557" cy="29794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028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0.7906 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0.544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asc</m:t>
                                </m:r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fr-CH" sz="15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fr-CH" sz="15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- 0.788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- 1.563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beta</m:t>
                                </m:r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- 5.359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- 5.225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2.773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3.00605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- 4.050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- 3.864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3.628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3.223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252302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089604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sigma_sm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2.7004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2.691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807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28161"/>
                  </p:ext>
                </p:extLst>
              </p:nvPr>
            </p:nvGraphicFramePr>
            <p:xfrm>
              <a:off x="1289719" y="662299"/>
              <a:ext cx="6564557" cy="29794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0.7906 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0.544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0909" r="-175318" b="-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- 0.788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- 1.563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290909" r="-175318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- 5.359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- 5.225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2.773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3.00605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- 4.050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- 3.864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3.628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3.223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2523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0896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sigma_sm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2.7004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2.691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8079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59C1B5C-402F-A043-34D4-A9A9D72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42924"/>
              </p:ext>
            </p:extLst>
          </p:nvPr>
        </p:nvGraphicFramePr>
        <p:xfrm>
          <a:off x="1289720" y="3694032"/>
          <a:ext cx="6564557" cy="1084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782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992589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188186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- 4’851.99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-4896.67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-3’603.42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- 3’603.30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1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b="0" dirty="0"/>
              <a:t>Estimation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295244"/>
                  </p:ext>
                </p:extLst>
              </p:nvPr>
            </p:nvGraphicFramePr>
            <p:xfrm>
              <a:off x="1226110" y="1090002"/>
              <a:ext cx="6564557" cy="287372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50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07 : 58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H" sz="1600" b="0" i="0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Abadi Extra Light" panose="020B0204020104020204" pitchFamily="34" charset="0"/>
                                    <a:ea typeface="+mn-ea"/>
                                    <a:cs typeface="+mn-cs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03 : 08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23 : 57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05 : 28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49 : 20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12 : 45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32 : 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25 : 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04 : 10 : 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6’000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43 : 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04 : 57 : 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295244"/>
                  </p:ext>
                </p:extLst>
              </p:nvPr>
            </p:nvGraphicFramePr>
            <p:xfrm>
              <a:off x="1226110" y="1090002"/>
              <a:ext cx="6564557" cy="287372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50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07 : 58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8529" r="-175318" b="-4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03 : 08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23 : 57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05 : 28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49 : 20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12 : 45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32 : 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25 : 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04 : 10 : 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6’000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43 : 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04 : 57 : 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269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41736-F40A-9CE3-3F71-F624798C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7839E-1B0B-A7A5-4931-F2E0F83A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943E5-E845-7984-C5E9-F4C8CF3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74D8E44-1622-DB90-382F-B64F3F58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b="0" dirty="0" err="1"/>
              <a:t>Draws</a:t>
            </a:r>
            <a:r>
              <a:rPr lang="fr-FR" b="0" dirty="0"/>
              <a:t> Plot</a:t>
            </a:r>
          </a:p>
        </p:txBody>
      </p:sp>
      <p:pic>
        <p:nvPicPr>
          <p:cNvPr id="9" name="Espace réservé du contenu 8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91AECC3B-7968-12E2-9F4A-CFEB6C368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67" y="897226"/>
            <a:ext cx="6294266" cy="3887459"/>
          </a:xfrm>
        </p:spPr>
      </p:pic>
    </p:spTree>
    <p:extLst>
      <p:ext uri="{BB962C8B-B14F-4D97-AF65-F5344CB8AC3E}">
        <p14:creationId xmlns:p14="http://schemas.microsoft.com/office/powerpoint/2010/main" val="44428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115732"/>
            <a:ext cx="7646988" cy="363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MR12"/>
              </a:rPr>
              <a:t>APOLLO: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MR12"/>
              </a:rPr>
              <a:t>Error in Apollo:     “</a:t>
            </a:r>
            <a:r>
              <a:rPr lang="en-GB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Model diagnosis: False convergence</a:t>
            </a:r>
            <a:r>
              <a:rPr lang="en-US" sz="1800" b="0" i="0" u="none" strike="noStrike" baseline="0" dirty="0">
                <a:latin typeface="CMR12"/>
              </a:rPr>
              <a:t>”</a:t>
            </a:r>
          </a:p>
          <a:p>
            <a:pPr marL="342900" lvl="1" indent="0">
              <a:buNone/>
            </a:pPr>
            <a:r>
              <a:rPr lang="en-US" sz="1800" dirty="0">
                <a:latin typeface="CMR12"/>
              </a:rPr>
              <a:t>	</a:t>
            </a:r>
            <a:r>
              <a:rPr lang="en-US" sz="1800" dirty="0">
                <a:latin typeface="CMR12"/>
                <a:sym typeface="Wingdings" panose="05000000000000000000" pitchFamily="2" charset="2"/>
              </a:rPr>
              <a:t> change from BGW to BFGS </a:t>
            </a:r>
          </a:p>
          <a:p>
            <a:pPr marL="342900" lvl="1" indent="0">
              <a:buNone/>
            </a:pPr>
            <a:endParaRPr lang="en-US" sz="180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Crashing issues for &gt;7000 draws (</a:t>
            </a:r>
            <a:r>
              <a:rPr lang="en-US" sz="18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swissmetro</a:t>
            </a:r>
            <a:r>
              <a:rPr lang="en-US" sz="18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 2)</a:t>
            </a:r>
          </a:p>
          <a:p>
            <a:pPr marL="342900" lvl="1" indent="0">
              <a:buNone/>
            </a:pPr>
            <a:r>
              <a:rPr lang="en-US" sz="18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	</a:t>
            </a:r>
            <a:r>
              <a:rPr lang="en-US" sz="1800" dirty="0">
                <a:latin typeface="CMR12"/>
                <a:sym typeface="Wingdings" panose="05000000000000000000" pitchFamily="2" charset="2"/>
              </a:rPr>
              <a:t> other computer: RAM error</a:t>
            </a:r>
            <a:endParaRPr lang="en-US" sz="180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BIOGEME:</a:t>
            </a:r>
          </a:p>
          <a:p>
            <a:pPr lvl="1">
              <a:lnSpc>
                <a:spcPct val="100000"/>
              </a:lnSpc>
            </a:pPr>
            <a:r>
              <a:rPr lang="en-US" sz="1800" b="0" i="0" u="none" strike="noStrike" baseline="0" dirty="0">
                <a:latin typeface="CMR12"/>
              </a:rPr>
              <a:t>Equivalence error for </a:t>
            </a:r>
            <a:r>
              <a:rPr lang="en-US" sz="1800" dirty="0">
                <a:latin typeface="CMR12"/>
              </a:rPr>
              <a:t>&gt;1 random coefficient</a:t>
            </a:r>
          </a:p>
          <a:p>
            <a:pPr marL="342900" lvl="1" indent="0">
              <a:buNone/>
            </a:pPr>
            <a:r>
              <a:rPr lang="en-US" sz="1800" dirty="0">
                <a:latin typeface="CMR12"/>
              </a:rPr>
              <a:t>	</a:t>
            </a:r>
            <a:r>
              <a:rPr lang="en-US" sz="1800" dirty="0">
                <a:latin typeface="CMR12"/>
                <a:sym typeface="Wingdings" panose="05000000000000000000" pitchFamily="2" charset="2"/>
              </a:rPr>
              <a:t>  change from “</a:t>
            </a:r>
            <a:r>
              <a:rPr lang="en-GB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NORMAL_HALTON3</a:t>
            </a:r>
            <a:r>
              <a:rPr lang="en-US" sz="18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” to “</a:t>
            </a:r>
            <a:r>
              <a:rPr lang="en-GB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NORMAL</a:t>
            </a:r>
            <a:r>
              <a:rPr lang="en-US" sz="18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en-US" sz="1800" b="1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and </a:t>
            </a:r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 err="1"/>
              <a:t>Problems</a:t>
            </a:r>
            <a:r>
              <a:rPr lang="fr-FR" b="0" dirty="0"/>
              <a:t> </a:t>
            </a:r>
            <a:r>
              <a:rPr lang="fr-FR" b="0" dirty="0" err="1"/>
              <a:t>encountered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6296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CPU / RAM usage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1B68F-9972-2CCB-E30D-81C1FC23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r>
              <a:rPr lang="fr-FR" i="1" dirty="0"/>
              <a:t>MMNL </a:t>
            </a:r>
            <a:r>
              <a:rPr lang="fr-FR" i="1" dirty="0" err="1"/>
              <a:t>Preference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&amp;</a:t>
            </a:r>
          </a:p>
          <a:p>
            <a:r>
              <a:rPr lang="fr-FR" i="1" dirty="0" err="1"/>
              <a:t>Swissmetro</a:t>
            </a:r>
            <a:r>
              <a:rPr lang="fr-FR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6EC343AC-3167-474E-BD1F-A490E6E6AB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335" y="1718822"/>
            <a:ext cx="4071722" cy="2514773"/>
          </a:xfrm>
        </p:spPr>
      </p:pic>
      <p:pic>
        <p:nvPicPr>
          <p:cNvPr id="11" name="Espace réservé du contenu 10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E9FECA6F-1AFD-3B51-11D9-456A9039A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8057" y="1718822"/>
            <a:ext cx="4071722" cy="2514773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4CC8715-6F1C-FA1C-872E-0B1BCB1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313045" cy="460922"/>
          </a:xfrm>
        </p:spPr>
        <p:txBody>
          <a:bodyPr>
            <a:noAutofit/>
          </a:bodyPr>
          <a:lstStyle/>
          <a:p>
            <a:r>
              <a:rPr lang="en-GB" b="0" dirty="0"/>
              <a:t>MMNL Preference Space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D2A97-CB16-62B8-EAB6-C173375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727DE-AE62-0D7B-7512-5BDB177F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CPU / RAM usage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AE125-9CD8-E4AE-B187-8339C78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3D43DD-967F-EFC5-5987-8A381FCB6DA8}"/>
              </a:ext>
            </a:extLst>
          </p:cNvPr>
          <p:cNvSpPr txBox="1">
            <a:spLocks/>
          </p:cNvSpPr>
          <p:nvPr/>
        </p:nvSpPr>
        <p:spPr>
          <a:xfrm>
            <a:off x="904875" y="1139720"/>
            <a:ext cx="7292920" cy="346401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Apollo: </a:t>
            </a:r>
            <a:r>
              <a:rPr lang="en-GB" sz="1600" dirty="0"/>
              <a:t>20 secs / 4mins		          </a:t>
            </a:r>
            <a:r>
              <a:rPr lang="en-GB" sz="1600" b="1" dirty="0" err="1"/>
              <a:t>Biogeme</a:t>
            </a:r>
            <a:r>
              <a:rPr lang="en-GB" sz="1600" b="1" dirty="0"/>
              <a:t>: </a:t>
            </a:r>
            <a:r>
              <a:rPr lang="en-GB" sz="1600" dirty="0"/>
              <a:t>1 min/ 50mins</a:t>
            </a:r>
            <a:r>
              <a:rPr lang="en-GB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14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953" y="1449879"/>
            <a:ext cx="6546962" cy="2677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 err="1"/>
              <a:t>Recap</a:t>
            </a:r>
            <a:r>
              <a:rPr lang="fr-FR" sz="2400" dirty="0"/>
              <a:t>: goals and </a:t>
            </a:r>
            <a:r>
              <a:rPr lang="fr-FR" sz="2400" dirty="0" err="1"/>
              <a:t>midterm</a:t>
            </a:r>
            <a:r>
              <a:rPr lang="fr-FR" sz="2400" dirty="0"/>
              <a:t> </a:t>
            </a:r>
            <a:r>
              <a:rPr lang="fr-FR" sz="2400" dirty="0" err="1"/>
              <a:t>achievements</a:t>
            </a:r>
            <a:endParaRPr lang="fr-FR" sz="2400" dirty="0"/>
          </a:p>
          <a:p>
            <a:pPr>
              <a:lnSpc>
                <a:spcPct val="100000"/>
              </a:lnSpc>
            </a:pPr>
            <a:r>
              <a:rPr lang="fr-FR" sz="2400" dirty="0" err="1"/>
              <a:t>Swissmetro</a:t>
            </a:r>
            <a:r>
              <a:rPr lang="fr-FR" sz="2400" dirty="0"/>
              <a:t> 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CPU / RAM usage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Features</a:t>
            </a:r>
            <a:r>
              <a:rPr lang="fr-FR" sz="2400" dirty="0"/>
              <a:t> comparaison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Conclusion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7039"/>
            <a:ext cx="3272489" cy="783368"/>
          </a:xfrm>
        </p:spPr>
        <p:txBody>
          <a:bodyPr>
            <a:normAutofit/>
          </a:bodyPr>
          <a:lstStyle/>
          <a:p>
            <a:r>
              <a:rPr lang="fr-FR" b="0" dirty="0" err="1"/>
              <a:t>Outline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82774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8A257A7F-FABA-5A6B-BEB6-315B3753E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7868" y="1683423"/>
            <a:ext cx="4080313" cy="2520079"/>
          </a:xfrm>
        </p:spPr>
      </p:pic>
      <p:pic>
        <p:nvPicPr>
          <p:cNvPr id="11" name="Espace réservé du contenu 10" descr="Une image contenant texte, Tracé, diagramme, ligne&#10;&#10;Description générée automatiquement">
            <a:extLst>
              <a:ext uri="{FF2B5EF4-FFF2-40B4-BE49-F238E27FC236}">
                <a16:creationId xmlns:a16="http://schemas.microsoft.com/office/drawing/2014/main" id="{881B1B8C-D5F1-9F67-4785-43554EDCF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68057" y="1683423"/>
            <a:ext cx="4080313" cy="2520079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4CC8715-6F1C-FA1C-872E-0B1BCB1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313045" cy="460922"/>
          </a:xfrm>
        </p:spPr>
        <p:txBody>
          <a:bodyPr>
            <a:noAutofit/>
          </a:bodyPr>
          <a:lstStyle/>
          <a:p>
            <a:r>
              <a:rPr lang="en-GB" b="0" dirty="0" err="1"/>
              <a:t>Swissmetro</a:t>
            </a:r>
            <a:r>
              <a:rPr lang="en-GB" b="0" dirty="0"/>
              <a:t> 2 (1000 draws)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D2A97-CB16-62B8-EAB6-C173375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727DE-AE62-0D7B-7512-5BDB177F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CPU / RAM usage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AE125-9CD8-E4AE-B187-8339C78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DB253F6B-48E5-5207-9CFE-50A7FB478308}"/>
              </a:ext>
            </a:extLst>
          </p:cNvPr>
          <p:cNvSpPr txBox="1">
            <a:spLocks/>
          </p:cNvSpPr>
          <p:nvPr/>
        </p:nvSpPr>
        <p:spPr>
          <a:xfrm>
            <a:off x="904875" y="1139720"/>
            <a:ext cx="7292920" cy="346401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Apollo: </a:t>
            </a:r>
            <a:r>
              <a:rPr lang="en-GB" sz="1600" dirty="0"/>
              <a:t>5 secs / 10mins		          </a:t>
            </a:r>
            <a:r>
              <a:rPr lang="en-GB" sz="1600" b="1" dirty="0" err="1"/>
              <a:t>Biogeme</a:t>
            </a:r>
            <a:r>
              <a:rPr lang="en-GB" sz="1600" b="1" dirty="0"/>
              <a:t>: </a:t>
            </a:r>
            <a:r>
              <a:rPr lang="en-GB" sz="1600" dirty="0"/>
              <a:t>20 seconds / 55mins</a:t>
            </a:r>
            <a:r>
              <a:rPr lang="en-GB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51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CPU / RAM usage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758318" cy="568249"/>
          </a:xfrm>
        </p:spPr>
        <p:txBody>
          <a:bodyPr>
            <a:normAutofit/>
          </a:bodyPr>
          <a:lstStyle/>
          <a:p>
            <a:r>
              <a:rPr lang="fr-FR" b="0" dirty="0"/>
              <a:t>General </a:t>
            </a:r>
            <a:r>
              <a:rPr lang="fr-FR" b="0" dirty="0" err="1"/>
              <a:t>statistics</a:t>
            </a:r>
            <a:r>
              <a:rPr lang="fr-FR" b="0" dirty="0"/>
              <a:t> (</a:t>
            </a:r>
            <a:r>
              <a:rPr lang="fr-FR" b="0" dirty="0" err="1"/>
              <a:t>swissmetro</a:t>
            </a:r>
            <a:r>
              <a:rPr lang="fr-FR" b="0" dirty="0"/>
              <a:t> 2)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708A02E-E57E-B370-BAEB-0EB6E2DD6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97768"/>
              </p:ext>
            </p:extLst>
          </p:nvPr>
        </p:nvGraphicFramePr>
        <p:xfrm>
          <a:off x="1111857" y="1681480"/>
          <a:ext cx="6920285" cy="17805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626042">
                  <a:extLst>
                    <a:ext uri="{9D8B030D-6E8A-4147-A177-3AD203B41FA5}">
                      <a16:colId xmlns:a16="http://schemas.microsoft.com/office/drawing/2014/main" val="360757590"/>
                    </a:ext>
                  </a:extLst>
                </a:gridCol>
                <a:gridCol w="1142072">
                  <a:extLst>
                    <a:ext uri="{9D8B030D-6E8A-4147-A177-3AD203B41FA5}">
                      <a16:colId xmlns:a16="http://schemas.microsoft.com/office/drawing/2014/main" val="2654907067"/>
                    </a:ext>
                  </a:extLst>
                </a:gridCol>
                <a:gridCol w="1384057">
                  <a:extLst>
                    <a:ext uri="{9D8B030D-6E8A-4147-A177-3AD203B41FA5}">
                      <a16:colId xmlns:a16="http://schemas.microsoft.com/office/drawing/2014/main" val="3708275466"/>
                    </a:ext>
                  </a:extLst>
                </a:gridCol>
                <a:gridCol w="1384057">
                  <a:extLst>
                    <a:ext uri="{9D8B030D-6E8A-4147-A177-3AD203B41FA5}">
                      <a16:colId xmlns:a16="http://schemas.microsoft.com/office/drawing/2014/main" val="1582373222"/>
                    </a:ext>
                  </a:extLst>
                </a:gridCol>
                <a:gridCol w="1384057">
                  <a:extLst>
                    <a:ext uri="{9D8B030D-6E8A-4147-A177-3AD203B41FA5}">
                      <a16:colId xmlns:a16="http://schemas.microsoft.com/office/drawing/2014/main" val="675491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VARIANCE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CPU APOLLO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18.87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20.00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43.84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36.10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CPU BIOGEME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69.41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71.65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500.70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100.00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RAM APOLLO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82.65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84.70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30.64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89.00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RAM BIOGEME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55.74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56.20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1.52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badi Extra Light" panose="020B0204020104020204" pitchFamily="34" charset="0"/>
                          <a:ea typeface="Cascadia Mono Light" panose="020B0609020000020004" pitchFamily="49" charset="0"/>
                          <a:cs typeface="Cascadia Mono Light" panose="020B0609020000020004" pitchFamily="49" charset="0"/>
                        </a:rPr>
                        <a:t>59.70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1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Features</a:t>
            </a:r>
            <a:r>
              <a:rPr lang="fr-FR" b="0" dirty="0"/>
              <a:t> comparaison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2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115732"/>
            <a:ext cx="7646988" cy="3511210"/>
          </a:xfrm>
        </p:spPr>
        <p:txBody>
          <a:bodyPr>
            <a:normAutofit/>
          </a:bodyPr>
          <a:lstStyle/>
          <a:p>
            <a:r>
              <a:rPr lang="en-GB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GB" sz="160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pollo_basTest</a:t>
            </a:r>
            <a:r>
              <a:rPr lang="en-GB" sz="160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  <a:r>
              <a:rPr lang="en-GB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Ben-Akiva &amp; </a:t>
            </a:r>
            <a:r>
              <a:rPr lang="en-GB" i="0" u="none" strike="noStrike" baseline="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Swait</a:t>
            </a:r>
            <a:r>
              <a:rPr lang="en-GB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test, more flexible</a:t>
            </a:r>
          </a:p>
          <a:p>
            <a:pPr marL="0" indent="0">
              <a:buNone/>
            </a:pPr>
            <a:endParaRPr lang="en-GB" i="0" u="none" strike="noStrike" baseline="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l"/>
            <a:r>
              <a:rPr lang="en-GB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GB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pollo_choiceAnalysis</a:t>
            </a:r>
            <a:r>
              <a:rPr lang="en-GB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  <a:r>
              <a:rPr lang="en-GB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1800" b="0" i="0" u="none" strike="noStrike" baseline="0" dirty="0">
                <a:latin typeface="CMR12"/>
              </a:rPr>
              <a:t>compares market shares across subsamples in dataset, conducts statistical tests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pPr algn="l"/>
            <a:r>
              <a:rPr lang="en-GB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GB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pollo_sharesTest</a:t>
            </a:r>
            <a:r>
              <a:rPr lang="en-GB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  <a:r>
              <a:rPr lang="en-GB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GB" sz="1800" b="0" i="0" u="none" strike="noStrike" baseline="0" dirty="0">
                <a:latin typeface="CMR12"/>
              </a:rPr>
              <a:t>compare </a:t>
            </a:r>
            <a:r>
              <a:rPr lang="en-US" sz="1800" b="0" i="0" u="none" strike="noStrike" baseline="0" dirty="0">
                <a:latin typeface="CMR12"/>
              </a:rPr>
              <a:t>shares predicted with shares observed, conducts statistical tests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pPr algn="l"/>
            <a:r>
              <a:rPr lang="en-GB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apollo_fitsTest</a:t>
            </a:r>
            <a:r>
              <a:rPr lang="en-GB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():</a:t>
            </a:r>
            <a:r>
              <a:rPr lang="en-GB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compares fit of estimated parameters with data subsets</a:t>
            </a:r>
          </a:p>
          <a:p>
            <a:pPr marL="0" indent="0" algn="l">
              <a:buNone/>
            </a:pPr>
            <a:endParaRPr lang="en-GB" sz="1600" i="0" u="none" strike="noStrike" baseline="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US" sz="1600" i="0" u="none" strike="noStrike" baseline="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Features</a:t>
            </a:r>
            <a:r>
              <a:rPr lang="fr-FR" sz="1050" dirty="0"/>
              <a:t> comparaison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6131688" cy="568249"/>
          </a:xfrm>
        </p:spPr>
        <p:txBody>
          <a:bodyPr>
            <a:normAutofit/>
          </a:bodyPr>
          <a:lstStyle/>
          <a:p>
            <a:r>
              <a:rPr lang="fr-FR" b="0" dirty="0"/>
              <a:t>Estimation </a:t>
            </a:r>
            <a:r>
              <a:rPr lang="fr-FR" b="0" dirty="0" err="1"/>
              <a:t>features</a:t>
            </a:r>
            <a:r>
              <a:rPr lang="fr-FR" b="0" dirty="0"/>
              <a:t> in Apollo</a:t>
            </a:r>
          </a:p>
        </p:txBody>
      </p:sp>
    </p:spTree>
    <p:extLst>
      <p:ext uri="{BB962C8B-B14F-4D97-AF65-F5344CB8AC3E}">
        <p14:creationId xmlns:p14="http://schemas.microsoft.com/office/powerpoint/2010/main" val="148264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76B6-45F5-40A1-6CEA-9BC5A45C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D534A-02F0-97B9-040F-BFAE0F41A6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A3276-75D5-167F-51B5-111DA2C0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373706"/>
            <a:ext cx="7646988" cy="2239257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slower than Apollo</a:t>
            </a:r>
          </a:p>
          <a:p>
            <a:pPr marL="0" indent="0">
              <a:buNone/>
            </a:pPr>
            <a:endParaRPr lang="en-GB" sz="200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200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CPU solicited in </a:t>
            </a:r>
            <a:r>
              <a:rPr lang="en-GB" sz="2000" i="0" u="none" strike="noStrike" baseline="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r>
              <a:rPr lang="en-GB" sz="200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, RAM in Apollo</a:t>
            </a:r>
          </a:p>
          <a:p>
            <a:pPr marL="0" indent="0">
              <a:buNone/>
            </a:pPr>
            <a:endParaRPr lang="en-GB" sz="200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Investigation: error in </a:t>
            </a:r>
            <a:r>
              <a:rPr lang="en-GB" sz="20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with the multiple random coefficients</a:t>
            </a:r>
            <a:endParaRPr lang="en-GB" sz="2000" i="0" u="none" strike="noStrike" baseline="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US" sz="1600" i="0" u="none" strike="noStrike" baseline="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26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34" y="2193747"/>
            <a:ext cx="5243731" cy="756005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listening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4513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399429"/>
            <a:ext cx="7646988" cy="311293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Hess, S. &amp; Palma, D. (2019), </a:t>
            </a:r>
            <a:r>
              <a:rPr lang="en-US" sz="1800" b="0" i="1" u="none" strike="noStrike" baseline="0" dirty="0">
                <a:latin typeface="CMR12"/>
              </a:rPr>
              <a:t>Apollo</a:t>
            </a:r>
            <a:r>
              <a:rPr lang="en-US" sz="1800" b="0" i="0" u="none" strike="noStrike" baseline="0" dirty="0">
                <a:latin typeface="CMR12"/>
              </a:rPr>
              <a:t>: a flexible, powerful and </a:t>
            </a:r>
            <a:r>
              <a:rPr lang="en-US" sz="1800" b="0" i="0" u="none" strike="noStrike" baseline="0" dirty="0" err="1">
                <a:latin typeface="CMR12"/>
              </a:rPr>
              <a:t>customisable</a:t>
            </a:r>
            <a:r>
              <a:rPr lang="en-US" sz="1800" b="0" i="0" u="none" strike="noStrike" baseline="0" dirty="0">
                <a:latin typeface="CMR12"/>
              </a:rPr>
              <a:t> freeware package for choice model estimation and application, Journal of Choice Modelling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Michel </a:t>
            </a:r>
            <a:r>
              <a:rPr lang="en-GB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Bierlaire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(2023), </a:t>
            </a:r>
            <a:r>
              <a:rPr lang="en-GB" i="1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 Short introduction to </a:t>
            </a:r>
            <a:r>
              <a:rPr lang="en-GB" i="1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Michel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CMR12"/>
              </a:rPr>
              <a:t>Bierlaire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(2023), École Polytechnique Fédérale de Lausanne,	 </a:t>
            </a:r>
            <a:r>
              <a:rPr lang="fr-FR" b="0" i="1" dirty="0" err="1"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fr-FR" b="0" i="1" dirty="0">
                <a:effectLst/>
                <a:highlight>
                  <a:srgbClr val="FFFFFF"/>
                </a:highlight>
                <a:latin typeface="CMR12"/>
              </a:rPr>
              <a:t> Sphinx Documentation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[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CMR1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https://biogeme.epfl.ch/sphinx/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]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Axhausen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K. W. 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Bierlaire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M. 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Abay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G. (2001),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MR10"/>
              </a:rPr>
              <a:t>The acceptance of modal innovation, The case of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MR10"/>
              </a:rPr>
              <a:t>Swissmetro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b="0" dirty="0" err="1"/>
              <a:t>References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5890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55090-CE6C-0FC8-09CA-BCAE488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49958-736B-92A5-3932-E84B12CBC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Goals and process</a:t>
            </a:r>
          </a:p>
          <a:p>
            <a:r>
              <a:rPr lang="en-GB" i="1" dirty="0"/>
              <a:t>Midterm presentation achievements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61CF1A-ED76-96C1-EC0C-C20DFB1D6A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E3DEAA-9CA1-7181-0BAC-E02800DC64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6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960173"/>
            <a:ext cx="7776264" cy="39934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Discrete choice models widely used: transportation, environment, economics, marketing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Goal: Comparing Biogeme and Apollo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	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  <a:sym typeface="Wingdings" panose="05000000000000000000" pitchFamily="2" charset="2"/>
              </a:rPr>
              <a:t> 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performances, results, available features</a:t>
            </a:r>
          </a:p>
          <a:p>
            <a:endParaRPr lang="en-GB" sz="2000" dirty="0">
              <a:latin typeface="CMR12"/>
            </a:endParaRPr>
          </a:p>
          <a:p>
            <a:r>
              <a:rPr lang="en-GB" sz="2000" dirty="0">
                <a:latin typeface="CMR12"/>
              </a:rPr>
              <a:t>Example scripts from the Apollo website and translate them to </a:t>
            </a:r>
            <a:r>
              <a:rPr lang="en-GB" sz="2000" dirty="0" err="1">
                <a:latin typeface="CMR12"/>
              </a:rPr>
              <a:t>Biogeme</a:t>
            </a:r>
            <a:r>
              <a:rPr lang="en-GB" sz="2000" dirty="0">
                <a:latin typeface="CMR12"/>
              </a:rPr>
              <a:t>, vis-versa</a:t>
            </a:r>
          </a:p>
          <a:p>
            <a:r>
              <a:rPr lang="en-GB" sz="2000" dirty="0">
                <a:latin typeface="CMR12"/>
              </a:rPr>
              <a:t>Make sure the models are equivalent: </a:t>
            </a:r>
            <a:r>
              <a:rPr lang="en-GB" sz="2000" i="1" dirty="0" err="1">
                <a:latin typeface="CMR12"/>
              </a:rPr>
              <a:t>toml</a:t>
            </a:r>
            <a:r>
              <a:rPr lang="en-GB" sz="2000" i="1" dirty="0">
                <a:latin typeface="CMR12"/>
              </a:rPr>
              <a:t> </a:t>
            </a:r>
            <a:r>
              <a:rPr lang="en-GB" sz="2000" dirty="0">
                <a:latin typeface="CMR12"/>
              </a:rPr>
              <a:t>file, panel data, FLL, etc</a:t>
            </a:r>
          </a:p>
          <a:p>
            <a:r>
              <a:rPr lang="en-GB" sz="2000" dirty="0">
                <a:latin typeface="CMR12"/>
              </a:rPr>
              <a:t>Compare the estimation times for both software</a:t>
            </a:r>
          </a:p>
          <a:p>
            <a:r>
              <a:rPr lang="en-GB" sz="2000" dirty="0">
                <a:latin typeface="CMR12"/>
              </a:rPr>
              <a:t>Compare CPU/RAM usage</a:t>
            </a:r>
          </a:p>
          <a:p>
            <a:pPr>
              <a:lnSpc>
                <a:spcPct val="100000"/>
              </a:lnSpc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Recap</a:t>
            </a:r>
            <a:r>
              <a:rPr lang="fr-FR" sz="1050" dirty="0"/>
              <a:t>: goals and process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b="0" dirty="0"/>
              <a:t>Goals and process</a:t>
            </a:r>
          </a:p>
        </p:txBody>
      </p:sp>
    </p:spTree>
    <p:extLst>
      <p:ext uri="{BB962C8B-B14F-4D97-AF65-F5344CB8AC3E}">
        <p14:creationId xmlns:p14="http://schemas.microsoft.com/office/powerpoint/2010/main" val="1958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981284"/>
            <a:ext cx="7646988" cy="4020085"/>
          </a:xfrm>
        </p:spPr>
        <p:txBody>
          <a:bodyPr>
            <a:normAutofit/>
          </a:bodyPr>
          <a:lstStyle/>
          <a:p>
            <a:r>
              <a:rPr lang="en-GB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RP_Model</a:t>
            </a:r>
            <a:r>
              <a:rPr lang="en-US" sz="2000" b="0" i="0" u="none" strike="noStrike" baseline="0" dirty="0">
                <a:latin typeface="CMR12"/>
              </a:rPr>
              <a:t>: 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simple MNL, synthetic </a:t>
            </a:r>
            <a:r>
              <a:rPr lang="en-US" sz="1800" dirty="0">
                <a:latin typeface="CMR12"/>
              </a:rPr>
              <a:t>dataset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Mainly training for translation</a:t>
            </a:r>
          </a:p>
          <a:p>
            <a:pPr marL="342900" lvl="1" indent="0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r>
              <a:rPr lang="en-GB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</a:t>
            </a:r>
            <a:r>
              <a:rPr lang="en-GB" sz="20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</a:p>
          <a:p>
            <a:pPr lvl="1"/>
            <a:r>
              <a:rPr lang="en-GB" sz="18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MMNL, real dataset</a:t>
            </a:r>
          </a:p>
          <a:p>
            <a:pPr lvl="1"/>
            <a:r>
              <a:rPr lang="en-GB" sz="18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Introduction to Halton Draw, fixed number of draws (500)</a:t>
            </a:r>
          </a:p>
          <a:p>
            <a:pPr lvl="1"/>
            <a:r>
              <a:rPr lang="en-GB" sz="18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Not truly equivalent (Final LLs</a:t>
            </a:r>
            <a:r>
              <a:rPr lang="en-GB" sz="1800" b="1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-1’444 </a:t>
            </a:r>
            <a:r>
              <a:rPr lang="en-GB" sz="18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vs </a:t>
            </a:r>
            <a:r>
              <a:rPr lang="en-GB" sz="1800" b="1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-1534</a:t>
            </a:r>
            <a:r>
              <a:rPr lang="en-GB" sz="1800" b="0" i="0" u="none" strike="noStrike" baseline="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lvl="1"/>
            <a:r>
              <a:rPr lang="en-GB" sz="18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Estimation time gap: </a:t>
            </a:r>
            <a:r>
              <a:rPr lang="en-GB" sz="1800" b="1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30 minutes </a:t>
            </a:r>
          </a:p>
          <a:p>
            <a:pPr lvl="1"/>
            <a:endParaRPr lang="en-GB" sz="1800" b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CPU/RAM usage for </a:t>
            </a:r>
            <a:r>
              <a:rPr lang="en-GB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</a:t>
            </a:r>
            <a:endParaRPr lang="en-GB" b="0" i="0" u="none" strike="noStrike" baseline="0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Decision to set second derivative to 0 (</a:t>
            </a:r>
            <a:r>
              <a:rPr lang="en-GB" sz="20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lvl="1"/>
            <a:endParaRPr lang="en-US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Recap</a:t>
            </a:r>
            <a:r>
              <a:rPr lang="fr-FR" sz="1050" dirty="0"/>
              <a:t>: </a:t>
            </a:r>
            <a:r>
              <a:rPr lang="fr-FR" sz="1050" dirty="0" err="1"/>
              <a:t>Midterm</a:t>
            </a:r>
            <a:r>
              <a:rPr lang="fr-FR" sz="1050" dirty="0"/>
              <a:t> </a:t>
            </a:r>
            <a:r>
              <a:rPr lang="fr-FR" sz="1050" dirty="0" err="1"/>
              <a:t>presentation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6330812" cy="568249"/>
          </a:xfrm>
        </p:spPr>
        <p:txBody>
          <a:bodyPr/>
          <a:lstStyle/>
          <a:p>
            <a:r>
              <a:rPr lang="fr-FR" b="0" dirty="0" err="1"/>
              <a:t>Midterm</a:t>
            </a:r>
            <a:r>
              <a:rPr lang="fr-FR" b="0" dirty="0"/>
              <a:t> </a:t>
            </a:r>
            <a:r>
              <a:rPr lang="fr-FR" b="0" dirty="0" err="1"/>
              <a:t>presentation</a:t>
            </a:r>
            <a:r>
              <a:rPr lang="fr-FR" b="0" dirty="0"/>
              <a:t> </a:t>
            </a:r>
            <a:r>
              <a:rPr lang="fr-FR" b="0" dirty="0" err="1"/>
              <a:t>overview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74361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Swissmetro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Model</a:t>
            </a:r>
          </a:p>
          <a:p>
            <a:r>
              <a:rPr lang="fr-FR" i="1" dirty="0"/>
              <a:t>1 </a:t>
            </a:r>
            <a:r>
              <a:rPr lang="fr-FR" i="1" dirty="0" err="1"/>
              <a:t>random</a:t>
            </a:r>
            <a:r>
              <a:rPr lang="fr-FR" i="1" dirty="0"/>
              <a:t> coefficient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8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105146"/>
            <a:ext cx="7835364" cy="379959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MMNL Model  called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swissmetro</a:t>
            </a:r>
            <a:endParaRPr lang="en-US" sz="1600" b="0" i="0" u="none" strike="noStrike" baseline="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l"/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biogeme_swissmetro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data collected on trains between St. Gallen and Geneva,</a:t>
            </a:r>
            <a:r>
              <a:rPr lang="en-GB" sz="1800" b="0" i="0" u="none" strike="noStrike" baseline="0" dirty="0">
                <a:latin typeface="CMR12"/>
              </a:rPr>
              <a:t> in March 1998 (</a:t>
            </a:r>
            <a:r>
              <a:rPr lang="en-GB" sz="1800" b="0" i="1" u="none" strike="noStrike" baseline="0" dirty="0" err="1">
                <a:latin typeface="CMR12"/>
              </a:rPr>
              <a:t>Axhausen</a:t>
            </a:r>
            <a:r>
              <a:rPr lang="en-GB" sz="1800" b="0" i="1" u="none" strike="noStrike" baseline="0" dirty="0">
                <a:latin typeface="CMR12"/>
              </a:rPr>
              <a:t> et al. (2001)</a:t>
            </a:r>
            <a:r>
              <a:rPr lang="en-GB" sz="1800" b="0" u="none" strike="noStrike" baseline="0" dirty="0">
                <a:latin typeface="CMR12"/>
              </a:rPr>
              <a:t>)</a:t>
            </a:r>
            <a:endParaRPr lang="en-GB" sz="1800" b="0" i="1" u="none" strike="noStrike" baseline="0" dirty="0">
              <a:latin typeface="CMR12"/>
            </a:endParaRPr>
          </a:p>
          <a:p>
            <a:pPr algn="l"/>
            <a:r>
              <a:rPr lang="en-GB" sz="1800" b="0" i="0" u="none" strike="noStrike" baseline="0" dirty="0">
                <a:latin typeface="CMR12"/>
              </a:rPr>
              <a:t>441 individuals, 9 stated choice situation, 3 alternatives: </a:t>
            </a:r>
            <a:r>
              <a:rPr lang="en-GB" sz="1800" b="0" i="1" u="none" strike="noStrike" baseline="0" dirty="0">
                <a:latin typeface="CMR12"/>
              </a:rPr>
              <a:t>rail, </a:t>
            </a:r>
            <a:r>
              <a:rPr lang="en-GB" sz="1800" b="0" i="1" u="none" strike="noStrike" baseline="0" dirty="0" err="1">
                <a:latin typeface="CMR12"/>
              </a:rPr>
              <a:t>Swissmetro</a:t>
            </a:r>
            <a:r>
              <a:rPr lang="en-GB" sz="1800" b="0" i="1" u="none" strike="noStrike" baseline="0" dirty="0">
                <a:latin typeface="CMR12"/>
              </a:rPr>
              <a:t>, car</a:t>
            </a:r>
            <a:endParaRPr lang="en-GB" sz="1800" b="0" i="0" u="none" strike="noStrike" baseline="0" dirty="0">
              <a:latin typeface="CMR12"/>
            </a:endParaRPr>
          </a:p>
          <a:p>
            <a:pPr algn="l"/>
            <a:r>
              <a:rPr lang="en-US" dirty="0">
                <a:latin typeface="CMR12"/>
              </a:rPr>
              <a:t>Panel data (added to the original script)</a:t>
            </a:r>
            <a:endParaRPr lang="en-US" sz="1800" b="0" u="none" strike="noStrike" baseline="0" dirty="0">
              <a:latin typeface="CMTI12"/>
            </a:endParaRP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Halton Draws, Monte-Carlo Estimation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r>
              <a:rPr lang="en-US" dirty="0" err="1">
                <a:latin typeface="CMR12"/>
              </a:rPr>
              <a:t>Biogeme</a:t>
            </a:r>
            <a:r>
              <a:rPr lang="en-US" dirty="0">
                <a:latin typeface="CMR12"/>
              </a:rPr>
              <a:t>: Newton w/ simple bounds 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</a:t>
            </a:r>
            <a:r>
              <a:rPr lang="en-US" dirty="0">
                <a:latin typeface="CMR12"/>
              </a:rPr>
              <a:t> BFGS w/ simple bounds (2nd deriv.)</a:t>
            </a:r>
          </a:p>
          <a:p>
            <a:r>
              <a:rPr lang="en-US" dirty="0">
                <a:latin typeface="CMR12"/>
              </a:rPr>
              <a:t>Apollo: BGW 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</a:t>
            </a:r>
            <a:r>
              <a:rPr lang="en-US" dirty="0">
                <a:latin typeface="CMR12"/>
              </a:rPr>
              <a:t> BFGS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489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32737" y="1214638"/>
                <a:ext cx="8019126" cy="3573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𝒂𝒔𝒄</m:t>
                      </m:r>
                      <m:r>
                        <m:rPr>
                          <m:lit/>
                        </m:rP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𝒕𝒓𝒂𝒊𝒏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𝒂𝒔𝒄</m:t>
                      </m:r>
                      <m:r>
                        <m:rPr>
                          <m:lit/>
                        </m:rP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𝒄𝒂𝒓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tt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dirty="0">
                  <a:latin typeface="CMR1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fr-CH" sz="1800" b="0" i="0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0+ 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𝑠𝑚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tt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𝑠𝑚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r>
                  <a:rPr lang="fr-CH" dirty="0">
                    <a:latin typeface="CMR1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</m:sub>
                    </m:sSub>
                  </m:oMath>
                </a14:m>
                <a:endParaRPr lang="fr-CH" sz="18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800" b="0" u="none" strike="noStrike" baseline="0" dirty="0"/>
                  <a:t>		</a:t>
                </a:r>
                <a14:m>
                  <m:oMath xmlns:m="http://schemas.openxmlformats.org/officeDocument/2006/math">
                    <m: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𝒔𝒏</m:t>
                        </m:r>
                      </m:sub>
                    </m:sSub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′, ′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HALTON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3′)</m:t>
                    </m:r>
                  </m:oMath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latin typeface="CMR12"/>
                </a:endParaRP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32737" y="1214638"/>
                <a:ext cx="8019126" cy="35730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70403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b="0" dirty="0"/>
              <a:t>Estimation and </a:t>
            </a:r>
            <a:r>
              <a:rPr lang="fr-FR" b="0" dirty="0" err="1"/>
              <a:t>statistics</a:t>
            </a:r>
            <a:r>
              <a:rPr lang="fr-FR" b="0" dirty="0"/>
              <a:t> (100 </a:t>
            </a:r>
            <a:r>
              <a:rPr lang="fr-FR" b="0" dirty="0" err="1"/>
              <a:t>draws</a:t>
            </a:r>
            <a:r>
              <a:rPr lang="fr-FR" b="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3887007"/>
                  </p:ext>
                </p:extLst>
              </p:nvPr>
            </p:nvGraphicFramePr>
            <p:xfrm>
              <a:off x="1289721" y="1010488"/>
              <a:ext cx="6564557" cy="19735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0.281 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asc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fr-CH" sz="14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fr-CH" sz="14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-0.572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-0.565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beta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-3.165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-3.194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3.718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3.706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- 1.648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3887007"/>
                  </p:ext>
                </p:extLst>
              </p:nvPr>
            </p:nvGraphicFramePr>
            <p:xfrm>
              <a:off x="1289721" y="1010488"/>
              <a:ext cx="6564557" cy="19735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0.281 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0909" r="-175318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-0.572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-0.565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285714" r="-17531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-3.165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-3.194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3.718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3.706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- 1.648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59C1B5C-402F-A043-34D4-A9A9D72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75185"/>
              </p:ext>
            </p:extLst>
          </p:nvPr>
        </p:nvGraphicFramePr>
        <p:xfrm>
          <a:off x="1289721" y="3226232"/>
          <a:ext cx="6564557" cy="1084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782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992589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188186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- 5’782.84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-5’784.81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- 4’363.05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- 4’362.97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1589</Words>
  <Application>Microsoft Office PowerPoint</Application>
  <PresentationFormat>Affichage à l'écran (16:9)</PresentationFormat>
  <Paragraphs>340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Abadi Extra Light</vt:lpstr>
      <vt:lpstr>Arial</vt:lpstr>
      <vt:lpstr>Cambria Math</vt:lpstr>
      <vt:lpstr>Cascadia Code Light</vt:lpstr>
      <vt:lpstr>CMMI12</vt:lpstr>
      <vt:lpstr>CMMI8</vt:lpstr>
      <vt:lpstr>CMR10</vt:lpstr>
      <vt:lpstr>CMR12</vt:lpstr>
      <vt:lpstr>CMTI12</vt:lpstr>
      <vt:lpstr>Franklin Gothic Demi Cond</vt:lpstr>
      <vt:lpstr>Wingdings</vt:lpstr>
      <vt:lpstr>Thème Office</vt:lpstr>
      <vt:lpstr>A comparative analysis of discrete choice models estimations, using different software packages</vt:lpstr>
      <vt:lpstr>Outline</vt:lpstr>
      <vt:lpstr>Recap</vt:lpstr>
      <vt:lpstr>Goals and process</vt:lpstr>
      <vt:lpstr>Midterm presentation overview</vt:lpstr>
      <vt:lpstr>Swissmetro</vt:lpstr>
      <vt:lpstr>Model and data description</vt:lpstr>
      <vt:lpstr>Utilities</vt:lpstr>
      <vt:lpstr>Estimation and statistics (100 draws)</vt:lpstr>
      <vt:lpstr>Estimation time</vt:lpstr>
      <vt:lpstr>Draws Plot</vt:lpstr>
      <vt:lpstr>Swissmetro 2</vt:lpstr>
      <vt:lpstr>Utilities</vt:lpstr>
      <vt:lpstr>Estimation and statistics (100 draws)</vt:lpstr>
      <vt:lpstr>Estimation time</vt:lpstr>
      <vt:lpstr>Draws Plot</vt:lpstr>
      <vt:lpstr>Problems encountered</vt:lpstr>
      <vt:lpstr>CPU / RAM usage</vt:lpstr>
      <vt:lpstr>MMNL Preference Space</vt:lpstr>
      <vt:lpstr>Swissmetro 2 (1000 draws)</vt:lpstr>
      <vt:lpstr>General statistics (swissmetro 2)</vt:lpstr>
      <vt:lpstr>Features comparaison</vt:lpstr>
      <vt:lpstr>Estimation features in Apollo</vt:lpstr>
      <vt:lpstr>Conclusion</vt:lpstr>
      <vt:lpstr>Présentation PowerPoint</vt:lpstr>
      <vt:lpstr>Thank you for listening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Alexia Paratte</cp:lastModifiedBy>
  <cp:revision>144</cp:revision>
  <dcterms:created xsi:type="dcterms:W3CDTF">2019-04-02T06:24:35Z</dcterms:created>
  <dcterms:modified xsi:type="dcterms:W3CDTF">2024-06-04T10:09:18Z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