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1" r:id="rId6"/>
    <p:sldId id="257" r:id="rId7"/>
    <p:sldId id="272" r:id="rId8"/>
    <p:sldId id="283" r:id="rId9"/>
    <p:sldId id="258" r:id="rId10"/>
    <p:sldId id="273" r:id="rId11"/>
    <p:sldId id="277" r:id="rId12"/>
    <p:sldId id="278" r:id="rId13"/>
    <p:sldId id="280" r:id="rId14"/>
    <p:sldId id="279" r:id="rId15"/>
    <p:sldId id="274" r:id="rId16"/>
    <p:sldId id="281" r:id="rId17"/>
    <p:sldId id="259" r:id="rId18"/>
    <p:sldId id="284" r:id="rId19"/>
    <p:sldId id="287" r:id="rId20"/>
    <p:sldId id="285" r:id="rId21"/>
    <p:sldId id="286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8CFDAD3-F34E-4631-8ABC-E0B0AC83FFAF}">
          <p14:sldIdLst>
            <p14:sldId id="256"/>
            <p14:sldId id="271"/>
            <p14:sldId id="257"/>
            <p14:sldId id="272"/>
            <p14:sldId id="283"/>
            <p14:sldId id="258"/>
            <p14:sldId id="273"/>
            <p14:sldId id="277"/>
            <p14:sldId id="278"/>
            <p14:sldId id="280"/>
            <p14:sldId id="279"/>
            <p14:sldId id="274"/>
            <p14:sldId id="281"/>
            <p14:sldId id="259"/>
            <p14:sldId id="284"/>
            <p14:sldId id="287"/>
            <p14:sldId id="285"/>
            <p14:sldId id="286"/>
          </p14:sldIdLst>
        </p14:section>
        <p14:section name="Templates" id="{01810365-F636-4745-B123-3891B09C5E14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2" autoAdjust="0"/>
    <p:restoredTop sz="93404" autoAdjust="0"/>
  </p:normalViewPr>
  <p:slideViewPr>
    <p:cSldViewPr snapToGrid="0" snapToObjects="1" showGuides="1">
      <p:cViewPr>
        <p:scale>
          <a:sx n="58" d="100"/>
          <a:sy n="58" d="100"/>
        </p:scale>
        <p:origin x="1312" y="3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10.04.2024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10/04/2024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Apollo/Biogeme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33" y="956627"/>
            <a:ext cx="6237170" cy="2338387"/>
          </a:xfrm>
        </p:spPr>
        <p:txBody>
          <a:bodyPr/>
          <a:lstStyle/>
          <a:p>
            <a:r>
              <a:rPr lang="fr-FR" dirty="0"/>
              <a:t>A comparative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estimations,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software packages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415" y="3295014"/>
            <a:ext cx="4649001" cy="795723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CMR12"/>
              </a:rPr>
              <a:t>Semester</a:t>
            </a:r>
            <a:r>
              <a:rPr lang="fr-FR" sz="2000" dirty="0">
                <a:latin typeface="CMR12"/>
              </a:rPr>
              <a:t> </a:t>
            </a:r>
            <a:r>
              <a:rPr lang="fr-FR" sz="2000" dirty="0" err="1">
                <a:latin typeface="CMR12"/>
              </a:rPr>
              <a:t>project</a:t>
            </a:r>
            <a:r>
              <a:rPr lang="fr-FR" sz="2000" dirty="0">
                <a:latin typeface="CMR12"/>
              </a:rPr>
              <a:t> </a:t>
            </a:r>
            <a:r>
              <a:rPr lang="fr-FR" sz="2000" dirty="0" err="1">
                <a:latin typeface="CMR12"/>
              </a:rPr>
              <a:t>midterm</a:t>
            </a:r>
            <a:r>
              <a:rPr lang="fr-FR" sz="2000" dirty="0">
                <a:latin typeface="CMR12"/>
              </a:rPr>
              <a:t> </a:t>
            </a:r>
            <a:r>
              <a:rPr lang="fr-FR" sz="2000" dirty="0" err="1">
                <a:latin typeface="CMR12"/>
              </a:rPr>
              <a:t>presentation</a:t>
            </a:r>
            <a:endParaRPr lang="fr-FR" sz="2000" dirty="0">
              <a:latin typeface="CMR12"/>
            </a:endParaRPr>
          </a:p>
          <a:p>
            <a:r>
              <a:rPr lang="fr-FR" sz="2000" dirty="0">
                <a:latin typeface="CMR12"/>
              </a:rPr>
              <a:t>Alexia Paratte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90977"/>
            <a:ext cx="3835481" cy="546635"/>
          </a:xfrm>
        </p:spPr>
        <p:txBody>
          <a:bodyPr/>
          <a:lstStyle/>
          <a:p>
            <a:pPr marL="6350" indent="0">
              <a:buNone/>
            </a:pPr>
            <a:r>
              <a:rPr lang="fr-FR" sz="1600" dirty="0" err="1">
                <a:latin typeface="CMR12"/>
              </a:rPr>
              <a:t>Supervised</a:t>
            </a:r>
            <a:r>
              <a:rPr lang="fr-FR" sz="1600" dirty="0">
                <a:latin typeface="CMR12"/>
              </a:rPr>
              <a:t> by </a:t>
            </a:r>
            <a:r>
              <a:rPr lang="en-GB" sz="1600" b="0" i="0" u="none" strike="noStrike" baseline="0" dirty="0" err="1">
                <a:latin typeface="CMR12"/>
              </a:rPr>
              <a:t>Evangelos</a:t>
            </a:r>
            <a:r>
              <a:rPr lang="en-GB" sz="1600" b="0" i="0" u="none" strike="noStrike" baseline="0" dirty="0">
                <a:latin typeface="CMR12"/>
              </a:rPr>
              <a:t> </a:t>
            </a:r>
            <a:r>
              <a:rPr lang="en-GB" sz="1600" b="0" i="0" u="none" strike="noStrike" baseline="0" dirty="0" err="1">
                <a:latin typeface="CMR12"/>
              </a:rPr>
              <a:t>Paschalidis</a:t>
            </a:r>
            <a:r>
              <a:rPr lang="en-GB" sz="1600" b="0" i="0" u="none" strike="noStrike" baseline="0" dirty="0">
                <a:latin typeface="CMR12"/>
              </a:rPr>
              <a:t>, Negar </a:t>
            </a:r>
            <a:r>
              <a:rPr lang="en-GB" sz="1600" b="0" i="0" u="none" strike="noStrike" baseline="0" dirty="0" err="1">
                <a:latin typeface="CMR12"/>
              </a:rPr>
              <a:t>Rezvany</a:t>
            </a:r>
            <a:r>
              <a:rPr lang="en-GB" sz="1600" b="0" i="0" u="none" strike="noStrike" baseline="0" dirty="0">
                <a:latin typeface="CMR12"/>
              </a:rPr>
              <a:t> and Michel </a:t>
            </a:r>
            <a:r>
              <a:rPr lang="en-GB" sz="1600" b="0" i="0" u="none" strike="noStrike" baseline="0" dirty="0" err="1">
                <a:latin typeface="CMR12"/>
              </a:rPr>
              <a:t>Bierlaire</a:t>
            </a:r>
            <a:endParaRPr lang="fr-FR" sz="1600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973079"/>
            <a:ext cx="7646988" cy="38116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MMNL Model (Multinomial Mixture logit model), called 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</a:t>
            </a:r>
          </a:p>
          <a:p>
            <a:r>
              <a:rPr lang="en-US" dirty="0">
                <a:latin typeface="CMR12"/>
              </a:rPr>
              <a:t>The dataset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apollo_swissChoiceRouteData</a:t>
            </a:r>
            <a:r>
              <a:rPr lang="en-US" dirty="0">
                <a:latin typeface="CMR12"/>
              </a:rPr>
              <a:t> comes from a SP survey of public transport route choice conducted in Switzerland (</a:t>
            </a:r>
            <a:r>
              <a:rPr lang="en-US" i="1" dirty="0" err="1">
                <a:latin typeface="CMR12"/>
              </a:rPr>
              <a:t>Axhausen</a:t>
            </a:r>
            <a:r>
              <a:rPr lang="en-US" i="1" dirty="0">
                <a:latin typeface="CMR12"/>
              </a:rPr>
              <a:t> et al., 2008</a:t>
            </a:r>
            <a:r>
              <a:rPr lang="en-US" dirty="0">
                <a:latin typeface="CMR12"/>
              </a:rPr>
              <a:t>).</a:t>
            </a:r>
          </a:p>
          <a:p>
            <a:r>
              <a:rPr lang="en-US" sz="1800" b="0" i="0" u="none" strike="noStrike" baseline="0" dirty="0">
                <a:latin typeface="CMR12"/>
              </a:rPr>
              <a:t>388 people, 9 choices each for two public transport routes </a:t>
            </a:r>
          </a:p>
          <a:p>
            <a:r>
              <a:rPr lang="en-US" sz="1800" b="0" i="0" u="none" strike="noStrike" baseline="0" dirty="0">
                <a:latin typeface="CMR12"/>
              </a:rPr>
              <a:t>Parameters (8 to be estimated): travel time, travel cost, headway, number of interchanges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Panel data</a:t>
            </a:r>
            <a:endParaRPr lang="en-US" sz="1800" b="0" i="0" u="none" strike="noStrike" baseline="0" dirty="0">
              <a:latin typeface="CMR12"/>
            </a:endParaRPr>
          </a:p>
          <a:p>
            <a:r>
              <a:rPr lang="en-US" dirty="0">
                <a:latin typeface="CMR12"/>
              </a:rPr>
              <a:t>No availabilities 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500 Halton Draws with Monte-Carlo Estimation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489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084564"/>
            <a:ext cx="7646988" cy="3820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MR12"/>
              </a:rPr>
              <a:t>First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MMNL_Preference_Model_Biogeme_0</a:t>
            </a:r>
            <a:endParaRPr lang="en-GB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 use of Panel Data (error in translation from Apollo to Biogeme)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Starting estimation values in Biogeme same a starting values in Apollo</a:t>
            </a:r>
          </a:p>
          <a:p>
            <a:pPr marL="0" indent="0">
              <a:buNone/>
            </a:pPr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MR12"/>
              </a:rPr>
              <a:t>Second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MMNL_Preference_Model_Biogeme_1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No use of Panel Data again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Starting estimation values in Biogeme same as estimated parameters in Apollo (local solution)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MR12"/>
              </a:rPr>
              <a:t>Final Model: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MMNL_Preference_Model_Biogeme_final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Considering Panel Data</a:t>
            </a: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fr-FR" sz="16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3667125" cy="533986"/>
          </a:xfrm>
        </p:spPr>
        <p:txBody>
          <a:bodyPr/>
          <a:lstStyle/>
          <a:p>
            <a:r>
              <a:rPr lang="fr-FR" dirty="0"/>
              <a:t>All </a:t>
            </a:r>
            <a:r>
              <a:rPr lang="fr-FR" dirty="0" err="1"/>
              <a:t>MMNL_Models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78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557076" cy="670902"/>
          </a:xfrm>
        </p:spPr>
        <p:txBody>
          <a:bodyPr/>
          <a:lstStyle/>
          <a:p>
            <a:r>
              <a:rPr lang="fr-FR" dirty="0"/>
              <a:t>Final MMNL Model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F57A5D0B-CC8C-853C-DEC0-AD4E20201AC8}"/>
              </a:ext>
            </a:extLst>
          </p:cNvPr>
          <p:cNvSpPr txBox="1">
            <a:spLocks/>
          </p:cNvSpPr>
          <p:nvPr/>
        </p:nvSpPr>
        <p:spPr>
          <a:xfrm>
            <a:off x="904875" y="1563688"/>
            <a:ext cx="7646988" cy="296578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MR12"/>
              </a:rPr>
              <a:t>Closer estimated values in both Apollo and </a:t>
            </a:r>
            <a:r>
              <a:rPr lang="en-US" dirty="0" err="1">
                <a:latin typeface="CMR12"/>
              </a:rPr>
              <a:t>Biogeme</a:t>
            </a:r>
            <a:r>
              <a:rPr lang="en-US" dirty="0">
                <a:latin typeface="CMR12"/>
              </a:rPr>
              <a:t> (compare to models 0 and 1), but still not sufficient</a:t>
            </a:r>
          </a:p>
          <a:p>
            <a:r>
              <a:rPr lang="en-US" dirty="0">
                <a:latin typeface="CMR12"/>
              </a:rPr>
              <a:t>Final loglikelihood in Apollo is </a:t>
            </a:r>
            <a:r>
              <a:rPr lang="en-US" b="1" dirty="0">
                <a:latin typeface="CMR12"/>
              </a:rPr>
              <a:t>-1’444.35</a:t>
            </a:r>
            <a:r>
              <a:rPr lang="en-US" dirty="0">
                <a:latin typeface="CMR12"/>
              </a:rPr>
              <a:t>, FL in </a:t>
            </a:r>
            <a:r>
              <a:rPr lang="en-US" dirty="0" err="1">
                <a:latin typeface="CMR12"/>
              </a:rPr>
              <a:t>Biogeme</a:t>
            </a:r>
            <a:r>
              <a:rPr lang="en-US" dirty="0">
                <a:latin typeface="CMR12"/>
              </a:rPr>
              <a:t> is </a:t>
            </a:r>
            <a:r>
              <a:rPr lang="en-US" b="1" dirty="0">
                <a:latin typeface="CMR12"/>
              </a:rPr>
              <a:t>-1’534.219</a:t>
            </a:r>
            <a:r>
              <a:rPr lang="en-US" dirty="0">
                <a:latin typeface="CMR12"/>
              </a:rPr>
              <a:t>. </a:t>
            </a:r>
          </a:p>
          <a:p>
            <a:r>
              <a:rPr lang="en-US" dirty="0">
                <a:latin typeface="CMR12"/>
              </a:rPr>
              <a:t>Might be due to data or model specification issue</a:t>
            </a:r>
          </a:p>
          <a:p>
            <a:r>
              <a:rPr lang="en-US" dirty="0">
                <a:latin typeface="CMR12"/>
              </a:rPr>
              <a:t>Estimation times</a:t>
            </a:r>
            <a:r>
              <a:rPr lang="en-US" b="1" dirty="0">
                <a:latin typeface="CMR12"/>
              </a:rPr>
              <a:t>: 00:03:17 </a:t>
            </a:r>
            <a:r>
              <a:rPr lang="en-US" dirty="0">
                <a:latin typeface="CMR12"/>
              </a:rPr>
              <a:t>in Apollo</a:t>
            </a:r>
            <a:r>
              <a:rPr lang="en-US" b="1" dirty="0">
                <a:latin typeface="CMR12"/>
              </a:rPr>
              <a:t>, 00:32:57 </a:t>
            </a:r>
            <a:r>
              <a:rPr lang="en-US" dirty="0">
                <a:latin typeface="CMR12"/>
              </a:rPr>
              <a:t>in </a:t>
            </a:r>
            <a:r>
              <a:rPr lang="en-US" dirty="0" err="1">
                <a:latin typeface="CMR12"/>
              </a:rPr>
              <a:t>Biogeme</a:t>
            </a:r>
            <a:r>
              <a:rPr lang="en-US" dirty="0">
                <a:latin typeface="CMR12"/>
              </a:rPr>
              <a:t>.</a:t>
            </a:r>
          </a:p>
          <a:p>
            <a:r>
              <a:rPr lang="en-US" dirty="0">
                <a:latin typeface="CMR12"/>
              </a:rPr>
              <a:t>CPU and RAM usage: </a:t>
            </a:r>
            <a:r>
              <a:rPr lang="en-US" dirty="0">
                <a:solidFill>
                  <a:srgbClr val="FF0000"/>
                </a:solidFill>
                <a:latin typeface="CMR12"/>
              </a:rPr>
              <a:t>add image</a:t>
            </a:r>
          </a:p>
          <a:p>
            <a:pPr marL="0" indent="0">
              <a:buNone/>
            </a:pPr>
            <a:endParaRPr lang="en-US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338783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Goals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Challenges and planning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827848"/>
            <a:ext cx="7646988" cy="1487803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Getting accustomed to Apollo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Errors in translation from Biogeme to Apollo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Missing information (</a:t>
            </a:r>
            <a:r>
              <a:rPr lang="en-GB" sz="2000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eg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GB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BioDraws</a:t>
            </a:r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function in Biogeme)</a:t>
            </a:r>
          </a:p>
          <a:p>
            <a:r>
              <a:rPr lang="en-GB" sz="2000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Trying implementing CPU/RAM usage measurement function</a:t>
            </a: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Future 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FR" dirty="0"/>
              <a:t>Challenges </a:t>
            </a:r>
            <a:r>
              <a:rPr lang="en-GB" dirty="0"/>
              <a:t>faced</a:t>
            </a:r>
          </a:p>
        </p:txBody>
      </p:sp>
    </p:spTree>
    <p:extLst>
      <p:ext uri="{BB962C8B-B14F-4D97-AF65-F5344CB8AC3E}">
        <p14:creationId xmlns:p14="http://schemas.microsoft.com/office/powerpoint/2010/main" val="186452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332993"/>
            <a:ext cx="7646988" cy="3293762"/>
          </a:xfrm>
        </p:spPr>
        <p:txBody>
          <a:bodyPr>
            <a:normAutofit/>
          </a:bodyPr>
          <a:lstStyle/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To avoid errors in translation from Apollo to Biogeme, want to choose model/dataset from the Biogeme website and translate it to Apollo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Another solution would be to simplify the model in Apollo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Optimisation-wise: want to modify the following parameters in the 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GB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toml</a:t>
            </a:r>
            <a:r>
              <a:rPr lang="en-GB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file in Biogeme:</a:t>
            </a:r>
          </a:p>
          <a:p>
            <a:pPr lvl="1"/>
            <a:r>
              <a:rPr lang="en-US" b="0" i="0" u="none" strike="noStrike" baseline="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second derivatives</a:t>
            </a:r>
            <a:r>
              <a:rPr lang="en-US" sz="1800" b="0" i="0" u="none" strike="noStrike" baseline="0" dirty="0">
                <a:latin typeface="CMR12"/>
              </a:rPr>
              <a:t>: proportion (between 0 and 1) of iterations when the analytical </a:t>
            </a:r>
            <a:r>
              <a:rPr lang="en-GB" sz="1800" b="0" i="0" u="none" strike="noStrike" baseline="0" dirty="0">
                <a:latin typeface="CMR12"/>
              </a:rPr>
              <a:t>Hessian is calculated</a:t>
            </a:r>
          </a:p>
          <a:p>
            <a:pPr lvl="1"/>
            <a:r>
              <a:rPr lang="en-US" b="0" i="0" u="none" strike="noStrike" baseline="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optimization algorithm</a:t>
            </a:r>
            <a:r>
              <a:rPr lang="en-US" sz="1800" b="0" i="0" u="none" strike="noStrike" baseline="0" dirty="0">
                <a:latin typeface="CMR12"/>
              </a:rPr>
              <a:t>: optimization algorithm to be used for estimation.</a:t>
            </a:r>
          </a:p>
          <a:p>
            <a:r>
              <a:rPr lang="en-US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Want to compare the implementation in both Apollo and </a:t>
            </a:r>
            <a:r>
              <a:rPr lang="en-US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Future Goals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/>
              <a:t>Planning for the </a:t>
            </a:r>
            <a:r>
              <a:rPr lang="fr-CH" dirty="0" err="1"/>
              <a:t>following</a:t>
            </a:r>
            <a:r>
              <a:rPr lang="fr-CH" dirty="0"/>
              <a:t> </a:t>
            </a:r>
            <a:r>
              <a:rPr lang="fr-CH" dirty="0" err="1"/>
              <a:t>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02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34" y="2193747"/>
            <a:ext cx="5243731" cy="756005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listening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4513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827848"/>
            <a:ext cx="7646988" cy="1487803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SFRM1095"/>
              </a:rPr>
              <a:t>Hess, S. &amp; Palma, D. (2019), </a:t>
            </a:r>
            <a:r>
              <a:rPr lang="en-US" sz="1800" b="0" i="1" u="none" strike="noStrike" baseline="0" dirty="0">
                <a:latin typeface="SFTI1095"/>
              </a:rPr>
              <a:t>Apollo</a:t>
            </a:r>
            <a:r>
              <a:rPr lang="en-US" sz="1800" b="0" i="0" u="none" strike="noStrike" baseline="0" dirty="0">
                <a:latin typeface="SFRM1095"/>
              </a:rPr>
              <a:t>: a flexible, powerful and </a:t>
            </a:r>
            <a:r>
              <a:rPr lang="en-US" sz="1800" b="0" i="0" u="none" strike="noStrike" baseline="0" dirty="0" err="1">
                <a:latin typeface="SFRM1095"/>
              </a:rPr>
              <a:t>customisable</a:t>
            </a:r>
            <a:r>
              <a:rPr lang="en-US" sz="1800" b="0" i="0" u="none" strike="noStrike" baseline="0" dirty="0">
                <a:latin typeface="SFRM1095"/>
              </a:rPr>
              <a:t> freeware package for choice model estimation and application, Journal of Choice Modelling</a:t>
            </a:r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en-GB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 err="1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8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953" y="1419308"/>
            <a:ext cx="4533399" cy="3176754"/>
          </a:xfrm>
        </p:spPr>
        <p:txBody>
          <a:bodyPr/>
          <a:lstStyle/>
          <a:p>
            <a:r>
              <a:rPr lang="fr-FR" sz="2400" dirty="0"/>
              <a:t>Project Description</a:t>
            </a:r>
          </a:p>
          <a:p>
            <a:endParaRPr lang="fr-FR" sz="2400" dirty="0"/>
          </a:p>
          <a:p>
            <a:r>
              <a:rPr lang="fr-FR" sz="2400" dirty="0"/>
              <a:t>First Model</a:t>
            </a:r>
          </a:p>
          <a:p>
            <a:endParaRPr lang="fr-FR" sz="2400" dirty="0"/>
          </a:p>
          <a:p>
            <a:r>
              <a:rPr lang="fr-FR" sz="2400" dirty="0"/>
              <a:t>Second Model</a:t>
            </a:r>
          </a:p>
          <a:p>
            <a:endParaRPr lang="fr-FR" sz="2400" dirty="0"/>
          </a:p>
          <a:p>
            <a:r>
              <a:rPr lang="en-GB" sz="2400" dirty="0"/>
              <a:t>Future goals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7039"/>
            <a:ext cx="3272489" cy="783368"/>
          </a:xfrm>
        </p:spPr>
        <p:txBody>
          <a:bodyPr>
            <a:normAutofit/>
          </a:bodyPr>
          <a:lstStyle/>
          <a:p>
            <a:r>
              <a:rPr lang="fr-FR" sz="3600" dirty="0" err="1"/>
              <a:t>Outline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2774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EABE94-B05E-0C4F-8BC5-6756FBBBC0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4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2D6DE63-D5D6-8447-97B9-784B12164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FDBD-C1E6-3745-995E-94448977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3B10A-ED1A-8846-97E5-AD42E8205C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F8F98-392F-EF4F-9223-2F5272E090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ECB62-E718-184B-8A74-3DEFF7265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38D484B-818F-2D49-8CFB-08CC9BC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9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139961B7-A025-FA4E-BEF5-54435D787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6D2C-10CF-F54F-910E-300E27C7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A7BAC-1FF0-0541-9F85-EBD9723850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8F6A-7134-484C-9DD6-B785DE5F55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CE36-6FA9-F448-B7FB-41F2F6A52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4B9A52-4FC3-684F-BF5F-786B61C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6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92A7967-4865-E640-98DC-2F68AD32F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C4E0C-AC3E-5847-A768-F061CCF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1B708E-5D66-AC4E-88EB-D50C6EC8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8F7D4-36A8-704E-AF37-08718846C3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0A50B-1D21-8C40-91A9-B311F6AF0B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2BFF2-E242-3048-A665-79FC4A427F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97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BEC9-5222-A344-BCF9-D94397D0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28C0A-2B46-D74A-A592-90FFD54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F33233-F767-C245-B534-36F99FB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Speaker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63D2A-0785-6841-AFED-A5664CA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7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6C84240-8C90-9C4E-AA06-7C974CB54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750EBF-A2BC-EB47-895C-9F99B6E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3CAA4-5FD8-404D-8F15-5706BE6461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3C0C4-9868-3542-8666-046912A5AF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3C4-81A0-424D-96F1-1A5F4EC26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3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E757A7D-F316-F2E5-508C-0FA2AB66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r>
              <a:rPr lang="fr-CH" i="1" dirty="0"/>
              <a:t>Motivation and Process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945629" cy="265861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Discrete choice models are widely used in various fields like transportation, environmental economics, and marketing. There are many software options for estimating these models, such as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 (Python) and Apollo (RStudio).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MR12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This project compares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 and Apollo to understand their performance, results, and available features. By doing so, we aim to improve the accuracy and efficiency of discrete choice model software</a:t>
            </a:r>
            <a:endParaRPr lang="fr-FR" sz="200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58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945629" cy="2658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MR12"/>
              </a:rPr>
              <a:t>To do so, here is the following way we will be working:</a:t>
            </a:r>
          </a:p>
          <a:p>
            <a:pPr marL="0" indent="0">
              <a:buNone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Taking example codes from the Apollo website and translate them to Biogeme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Make sure the models are equivalent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the estimation times for both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CPU/RAM usage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24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MNL </a:t>
            </a:r>
            <a:r>
              <a:rPr lang="en-GB" i="1" dirty="0"/>
              <a:t>Revealed</a:t>
            </a:r>
            <a:r>
              <a:rPr lang="fr-FR" i="1" dirty="0"/>
              <a:t>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29657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Most basic MNL (</a:t>
            </a:r>
            <a:r>
              <a:rPr lang="en-US" sz="1800" b="0" i="1" u="none" strike="noStrike" baseline="0" dirty="0">
                <a:latin typeface="CMR12"/>
              </a:rPr>
              <a:t>Multinomial Logit Model) </a:t>
            </a:r>
            <a:r>
              <a:rPr lang="en-US" sz="1800" b="0" u="none" strike="noStrike" baseline="0" dirty="0">
                <a:latin typeface="CMR12"/>
              </a:rPr>
              <a:t>on Apollo website, revealed preferences, called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RP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_Model</a:t>
            </a:r>
            <a:endParaRPr lang="en-US" sz="1800" b="0" u="none" strike="noStrike" baseline="0" dirty="0">
              <a:latin typeface="CMR12"/>
            </a:endParaRPr>
          </a:p>
          <a:p>
            <a:r>
              <a:rPr lang="en-US" dirty="0">
                <a:latin typeface="CMR12"/>
              </a:rPr>
              <a:t>S</a:t>
            </a:r>
            <a:r>
              <a:rPr lang="en-US" sz="1800" b="0" i="0" u="none" strike="noStrike" baseline="0" dirty="0">
                <a:latin typeface="CMR12"/>
              </a:rPr>
              <a:t>ynthetic dataset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apollo_modeChoiceData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looking at mode choice for 500 travelers.</a:t>
            </a:r>
          </a:p>
          <a:p>
            <a:r>
              <a:rPr lang="en-US" sz="1800" b="0" i="0" u="none" strike="noStrike" baseline="0" dirty="0">
                <a:latin typeface="CMR12"/>
              </a:rPr>
              <a:t>Choices are either car, bus, air or rail</a:t>
            </a:r>
          </a:p>
          <a:p>
            <a:r>
              <a:rPr lang="en-US" sz="1800" b="0" i="0" u="none" strike="noStrike" baseline="0" dirty="0">
                <a:latin typeface="CMR12"/>
              </a:rPr>
              <a:t>Parameters (9 to be estimated): travel time, travel cost, access (except for car) </a:t>
            </a: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7436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Estimation </a:t>
            </a:r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DC193A3-489A-38B3-2AA3-82B8F493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20909"/>
              </p:ext>
            </p:extLst>
          </p:nvPr>
        </p:nvGraphicFramePr>
        <p:xfrm>
          <a:off x="1289721" y="1057409"/>
          <a:ext cx="6564557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5501">
                  <a:extLst>
                    <a:ext uri="{9D8B030D-6E8A-4147-A177-3AD203B41FA5}">
                      <a16:colId xmlns:a16="http://schemas.microsoft.com/office/drawing/2014/main" val="1806313233"/>
                    </a:ext>
                  </a:extLst>
                </a:gridCol>
                <a:gridCol w="1981931">
                  <a:extLst>
                    <a:ext uri="{9D8B030D-6E8A-4147-A177-3AD203B41FA5}">
                      <a16:colId xmlns:a16="http://schemas.microsoft.com/office/drawing/2014/main" val="1721530599"/>
                    </a:ext>
                  </a:extLst>
                </a:gridCol>
                <a:gridCol w="2187125">
                  <a:extLst>
                    <a:ext uri="{9D8B030D-6E8A-4147-A177-3AD203B41FA5}">
                      <a16:colId xmlns:a16="http://schemas.microsoft.com/office/drawing/2014/main" val="441806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5640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40648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2979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31915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34718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52162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2797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67015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453842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05610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84679"/>
                  </a:ext>
                </a:extLst>
              </a:tr>
              <a:tr h="2861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2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4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29657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The computing time in Apollo and </a:t>
            </a:r>
            <a:r>
              <a:rPr lang="en-US" sz="1800" b="0" i="0" u="none" strike="noStrike" baseline="0" dirty="0" err="1">
                <a:latin typeface="CMR12"/>
              </a:rPr>
              <a:t>Biogeme</a:t>
            </a:r>
            <a:r>
              <a:rPr lang="en-US" sz="1800" b="0" i="0" u="none" strike="noStrike" baseline="0" dirty="0">
                <a:latin typeface="CMR12"/>
              </a:rPr>
              <a:t> are </a:t>
            </a:r>
            <a:r>
              <a:rPr lang="en-GB" sz="1800" b="1" i="0" u="none" strike="noStrike" baseline="0" dirty="0">
                <a:latin typeface="CMR12"/>
              </a:rPr>
              <a:t>1.521s </a:t>
            </a:r>
            <a:r>
              <a:rPr lang="en-GB" sz="1800" b="0" i="0" u="none" strike="noStrike" baseline="0" dirty="0">
                <a:latin typeface="CMR12"/>
              </a:rPr>
              <a:t>and </a:t>
            </a:r>
            <a:r>
              <a:rPr lang="en-GB" sz="1800" b="1" i="0" u="none" strike="noStrike" baseline="0" dirty="0">
                <a:latin typeface="CMR12"/>
              </a:rPr>
              <a:t>1.524s</a:t>
            </a:r>
            <a:r>
              <a:rPr lang="en-GB" sz="1800" b="0" i="0" u="none" strike="noStrike" baseline="0" dirty="0">
                <a:latin typeface="CMR12"/>
              </a:rPr>
              <a:t> r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espectively</a:t>
            </a:r>
          </a:p>
          <a:p>
            <a:r>
              <a:rPr lang="en-US" sz="1800" b="0" i="0" u="none" strike="noStrike" baseline="0" dirty="0">
                <a:latin typeface="CMR12"/>
              </a:rPr>
              <a:t>Too small of a computation time to compare </a:t>
            </a:r>
          </a:p>
          <a:p>
            <a:r>
              <a:rPr lang="en-US" dirty="0">
                <a:latin typeface="CMR12"/>
              </a:rPr>
              <a:t>Decide to do a more complex model</a:t>
            </a:r>
          </a:p>
          <a:p>
            <a:r>
              <a:rPr lang="en-US" sz="1800" b="0" i="0" u="none" strike="noStrike" baseline="0" dirty="0">
                <a:latin typeface="CMR12"/>
              </a:rPr>
              <a:t>RAM/CPU usage (see ta</a:t>
            </a:r>
            <a:r>
              <a:rPr lang="en-US" dirty="0">
                <a:latin typeface="CMR12"/>
              </a:rPr>
              <a:t>ble)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MIDTERM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Optimisation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19093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924</Words>
  <Application>Microsoft Office PowerPoint</Application>
  <PresentationFormat>Affichage à l'écran (16:9)</PresentationFormat>
  <Paragraphs>161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7" baseType="lpstr">
      <vt:lpstr>Arial</vt:lpstr>
      <vt:lpstr>Cascadia Code Light</vt:lpstr>
      <vt:lpstr>Cascadia Mono Light</vt:lpstr>
      <vt:lpstr>CMR12</vt:lpstr>
      <vt:lpstr>CMTI12</vt:lpstr>
      <vt:lpstr>Franklin Gothic Demi Cond</vt:lpstr>
      <vt:lpstr>Google Sans</vt:lpstr>
      <vt:lpstr>SFRM1095</vt:lpstr>
      <vt:lpstr>SFTI1095</vt:lpstr>
      <vt:lpstr>Wingdings</vt:lpstr>
      <vt:lpstr>Thème Office</vt:lpstr>
      <vt:lpstr>A comparative analysis of discrete choice models estimations, using different software packages</vt:lpstr>
      <vt:lpstr>Outline</vt:lpstr>
      <vt:lpstr>Project Description</vt:lpstr>
      <vt:lpstr>Motivation</vt:lpstr>
      <vt:lpstr>Process</vt:lpstr>
      <vt:lpstr>First Model</vt:lpstr>
      <vt:lpstr>Model and data description</vt:lpstr>
      <vt:lpstr>Estimation Results</vt:lpstr>
      <vt:lpstr>Optimisation Process</vt:lpstr>
      <vt:lpstr>Second Model</vt:lpstr>
      <vt:lpstr>Model and data description</vt:lpstr>
      <vt:lpstr>All MMNL_Models</vt:lpstr>
      <vt:lpstr>Final MMNL Model Results</vt:lpstr>
      <vt:lpstr>Future Goals</vt:lpstr>
      <vt:lpstr>Challenges faced</vt:lpstr>
      <vt:lpstr>Planning for the following weeks</vt:lpstr>
      <vt:lpstr>Thank you for listening !</vt:lpstr>
      <vt:lpstr>References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Alexia Paratte</cp:lastModifiedBy>
  <cp:revision>65</cp:revision>
  <dcterms:created xsi:type="dcterms:W3CDTF">2019-04-02T06:24:35Z</dcterms:created>
  <dcterms:modified xsi:type="dcterms:W3CDTF">2024-04-10T10:14:27Z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