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1" r:id="rId6"/>
    <p:sldId id="257" r:id="rId7"/>
    <p:sldId id="272" r:id="rId8"/>
    <p:sldId id="283" r:id="rId9"/>
    <p:sldId id="258" r:id="rId10"/>
    <p:sldId id="273" r:id="rId11"/>
    <p:sldId id="277" r:id="rId12"/>
    <p:sldId id="290" r:id="rId13"/>
    <p:sldId id="280" r:id="rId14"/>
    <p:sldId id="279" r:id="rId15"/>
    <p:sldId id="274" r:id="rId16"/>
    <p:sldId id="288" r:id="rId17"/>
    <p:sldId id="281" r:id="rId18"/>
    <p:sldId id="289" r:id="rId19"/>
    <p:sldId id="259" r:id="rId20"/>
    <p:sldId id="284" r:id="rId21"/>
    <p:sldId id="287" r:id="rId22"/>
    <p:sldId id="285" r:id="rId23"/>
    <p:sldId id="286" r:id="rId24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8CFDAD3-F34E-4631-8ABC-E0B0AC83FFAF}">
          <p14:sldIdLst>
            <p14:sldId id="256"/>
            <p14:sldId id="271"/>
            <p14:sldId id="257"/>
            <p14:sldId id="272"/>
            <p14:sldId id="283"/>
            <p14:sldId id="258"/>
            <p14:sldId id="273"/>
            <p14:sldId id="277"/>
            <p14:sldId id="290"/>
            <p14:sldId id="280"/>
            <p14:sldId id="279"/>
            <p14:sldId id="274"/>
            <p14:sldId id="288"/>
            <p14:sldId id="281"/>
            <p14:sldId id="289"/>
            <p14:sldId id="259"/>
            <p14:sldId id="284"/>
            <p14:sldId id="287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2" autoAdjust="0"/>
    <p:restoredTop sz="93404" autoAdjust="0"/>
  </p:normalViewPr>
  <p:slideViewPr>
    <p:cSldViewPr snapToGrid="0" snapToObjects="1" showGuides="1">
      <p:cViewPr varScale="1">
        <p:scale>
          <a:sx n="80" d="100"/>
          <a:sy n="80" d="100"/>
        </p:scale>
        <p:origin x="682" y="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30.05.2024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30/05/2024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Avoid long text, be precise (more </a:t>
            </a:r>
            <a:r>
              <a:rPr lang="en-GB" dirty="0" err="1"/>
              <a:t>bulletpoint</a:t>
            </a:r>
            <a:r>
              <a:rPr lang="en-GB" dirty="0"/>
              <a:t>, less words)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2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table (statistics results) (FL, time </a:t>
            </a:r>
            <a:r>
              <a:rPr lang="en-GB" dirty="0" err="1"/>
              <a:t>estimage</a:t>
            </a:r>
            <a:r>
              <a:rPr lang="en-GB" dirty="0"/>
              <a:t>, image of CPU and RAM) (maybe try to simplify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68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4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table (statistics results) (FL, time </a:t>
            </a:r>
            <a:r>
              <a:rPr lang="en-GB" dirty="0" err="1"/>
              <a:t>estimage</a:t>
            </a:r>
            <a:r>
              <a:rPr lang="en-GB" dirty="0"/>
              <a:t>, image of CPU and RAM) (maybe try to simplify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3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ogeme.epfl.ch/sphinx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33" y="956627"/>
            <a:ext cx="6237170" cy="2338387"/>
          </a:xfrm>
        </p:spPr>
        <p:txBody>
          <a:bodyPr/>
          <a:lstStyle/>
          <a:p>
            <a:r>
              <a:rPr lang="fr-FR" dirty="0"/>
              <a:t>A comparative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estimations,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software packages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415" y="3295014"/>
            <a:ext cx="4649001" cy="7957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latin typeface="CMR12"/>
              </a:rPr>
              <a:t>Semester project, Midterm Presentation</a:t>
            </a:r>
          </a:p>
          <a:p>
            <a:pPr>
              <a:spcBef>
                <a:spcPts val="0"/>
              </a:spcBef>
            </a:pPr>
            <a:r>
              <a:rPr lang="fr-FR" sz="2000" dirty="0">
                <a:latin typeface="CMR12"/>
              </a:rPr>
              <a:t>Alexia Paratte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90977"/>
            <a:ext cx="3835481" cy="546635"/>
          </a:xfrm>
        </p:spPr>
        <p:txBody>
          <a:bodyPr/>
          <a:lstStyle/>
          <a:p>
            <a:pPr marL="6350" indent="0">
              <a:buNone/>
            </a:pPr>
            <a:r>
              <a:rPr lang="fr-FR" sz="1600" i="1" dirty="0">
                <a:latin typeface="CMR12"/>
              </a:rPr>
              <a:t>Supervised by </a:t>
            </a:r>
            <a:r>
              <a:rPr lang="en-GB" sz="1600" b="0" i="1" u="none" strike="noStrike" baseline="0" dirty="0" err="1">
                <a:latin typeface="CMR12"/>
              </a:rPr>
              <a:t>Evangelos</a:t>
            </a:r>
            <a:r>
              <a:rPr lang="en-GB" sz="1600" b="0" i="1" u="none" strike="noStrike" baseline="0" dirty="0">
                <a:latin typeface="CMR12"/>
              </a:rPr>
              <a:t> </a:t>
            </a:r>
            <a:r>
              <a:rPr lang="en-GB" sz="1600" b="0" i="1" u="none" strike="noStrike" baseline="0" dirty="0" err="1">
                <a:latin typeface="CMR12"/>
              </a:rPr>
              <a:t>Paschalidis</a:t>
            </a:r>
            <a:r>
              <a:rPr lang="en-GB" sz="1600" b="0" i="1" u="none" strike="noStrike" baseline="0" dirty="0">
                <a:latin typeface="CMR12"/>
              </a:rPr>
              <a:t>, Negar </a:t>
            </a:r>
            <a:r>
              <a:rPr lang="en-GB" sz="1600" b="0" i="1" u="none" strike="noStrike" baseline="0" dirty="0" err="1">
                <a:latin typeface="CMR12"/>
              </a:rPr>
              <a:t>Rezvany</a:t>
            </a:r>
            <a:r>
              <a:rPr lang="en-GB" sz="1600" b="0" i="1" u="none" strike="noStrike" baseline="0" dirty="0">
                <a:latin typeface="CMR12"/>
              </a:rPr>
              <a:t> and Michel </a:t>
            </a:r>
            <a:r>
              <a:rPr lang="en-GB" sz="1600" b="0" i="1" u="none" strike="noStrike" baseline="0" dirty="0" err="1">
                <a:latin typeface="CMR12"/>
              </a:rPr>
              <a:t>Bierlaire</a:t>
            </a:r>
            <a:endParaRPr lang="fr-FR" sz="1600" i="1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211618"/>
            <a:ext cx="7646988" cy="3573067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MMNL Model (Multinomial Mixture logit model), called 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</a:t>
            </a:r>
          </a:p>
          <a:p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apollo_swissChoiceRouteData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dirty="0">
                <a:latin typeface="CMR12"/>
              </a:rPr>
              <a:t> comes from a SP survey of public transport route choice conducted in Switzerland (</a:t>
            </a:r>
            <a:r>
              <a:rPr lang="en-US" i="1" dirty="0" err="1">
                <a:latin typeface="CMR12"/>
              </a:rPr>
              <a:t>Axhausen</a:t>
            </a:r>
            <a:r>
              <a:rPr lang="en-US" i="1" dirty="0">
                <a:latin typeface="CMR12"/>
              </a:rPr>
              <a:t> et al., 2008</a:t>
            </a:r>
            <a:r>
              <a:rPr lang="en-US" dirty="0">
                <a:latin typeface="CMR12"/>
              </a:rPr>
              <a:t>).</a:t>
            </a:r>
          </a:p>
          <a:p>
            <a:r>
              <a:rPr lang="en-US" sz="1800" b="0" i="0" u="none" strike="noStrike" baseline="0" dirty="0">
                <a:latin typeface="CMR12"/>
              </a:rPr>
              <a:t>388 people, two public transport routes </a:t>
            </a:r>
          </a:p>
          <a:p>
            <a:r>
              <a:rPr lang="en-US" sz="1800" b="0" i="0" u="none" strike="noStrike" baseline="0" dirty="0">
                <a:latin typeface="CMTI12"/>
              </a:rPr>
              <a:t>Panel data</a:t>
            </a:r>
          </a:p>
          <a:p>
            <a:r>
              <a:rPr lang="en-US" dirty="0">
                <a:latin typeface="CMR12"/>
              </a:rPr>
              <a:t>No availabilities </a:t>
            </a:r>
            <a:endParaRPr lang="en-US" sz="1800" b="0" i="0" u="none" strike="noStrike" baseline="0" dirty="0">
              <a:latin typeface="CMR12"/>
            </a:endParaRPr>
          </a:p>
          <a:p>
            <a:r>
              <a:rPr lang="en-US" sz="1800" b="0" i="0" u="none" strike="noStrike" baseline="0" dirty="0">
                <a:latin typeface="CMR12"/>
              </a:rPr>
              <a:t>Parameters: travel time, travel cost, headway, number of interchanges</a:t>
            </a:r>
            <a:endParaRPr lang="en-US" dirty="0">
              <a:latin typeface="CMR12"/>
            </a:endParaRPr>
          </a:p>
          <a:p>
            <a:r>
              <a:rPr lang="en-US" sz="1800" b="0" i="0" u="none" strike="noStrike" baseline="0" dirty="0">
                <a:latin typeface="CMR12"/>
              </a:rPr>
              <a:t>500 Halton Draws with Monte-Carlo Estimation. </a:t>
            </a:r>
            <a:r>
              <a:rPr lang="en-US" dirty="0">
                <a:latin typeface="CMR12"/>
              </a:rPr>
              <a:t>Estimation of means and standard deviations of the random coefficients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489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016978"/>
            <a:ext cx="7646988" cy="3820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R12"/>
              </a:rPr>
              <a:t>First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MMNL_Preference_Model_Biogeme_0</a:t>
            </a:r>
            <a:endParaRPr lang="en-GB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No use of Panel Data (error in translation from Apollo to Biogeme)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Starting estimation values in Biogeme same a starting values in Apollo</a:t>
            </a:r>
          </a:p>
          <a:p>
            <a:pPr marL="0" indent="0">
              <a:buNone/>
            </a:pPr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MR12"/>
              </a:rPr>
              <a:t>Second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MMNL_Preference_Model_Biogeme_1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No use of Panel Data again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Starting estimation values in Biogeme same as estimated parameters in Apollo (local solution)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MR12"/>
              </a:rPr>
              <a:t>Final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MMNL_Preference_Model_Biogeme_final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Considering Panel Data</a:t>
            </a: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3667125" cy="533986"/>
          </a:xfrm>
        </p:spPr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MMNL_Models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78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440266" cy="579439"/>
          </a:xfrm>
        </p:spPr>
        <p:txBody>
          <a:bodyPr>
            <a:normAutofit/>
          </a:bodyPr>
          <a:lstStyle/>
          <a:p>
            <a:r>
              <a:rPr lang="fr-FR" dirty="0"/>
              <a:t>Estimation </a:t>
            </a:r>
            <a:r>
              <a:rPr lang="fr-FR" dirty="0" err="1"/>
              <a:t>Results</a:t>
            </a:r>
            <a:r>
              <a:rPr lang="fr-FR" dirty="0"/>
              <a:t> Final MMNL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DC193A3-489A-38B3-2AA3-82B8F493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6983"/>
              </p:ext>
            </p:extLst>
          </p:nvPr>
        </p:nvGraphicFramePr>
        <p:xfrm>
          <a:off x="1289721" y="1203960"/>
          <a:ext cx="6564557" cy="2735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5501">
                  <a:extLst>
                    <a:ext uri="{9D8B030D-6E8A-4147-A177-3AD203B41FA5}">
                      <a16:colId xmlns:a16="http://schemas.microsoft.com/office/drawing/2014/main" val="1806313233"/>
                    </a:ext>
                  </a:extLst>
                </a:gridCol>
                <a:gridCol w="1981931">
                  <a:extLst>
                    <a:ext uri="{9D8B030D-6E8A-4147-A177-3AD203B41FA5}">
                      <a16:colId xmlns:a16="http://schemas.microsoft.com/office/drawing/2014/main" val="1721530599"/>
                    </a:ext>
                  </a:extLst>
                </a:gridCol>
                <a:gridCol w="2187125">
                  <a:extLst>
                    <a:ext uri="{9D8B030D-6E8A-4147-A177-3AD203B41FA5}">
                      <a16:colId xmlns:a16="http://schemas.microsoft.com/office/drawing/2014/main" val="441806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5640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- 1.984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- 2.540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40648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2979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- 1.016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- 2.620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1915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- 1.890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34718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- 2.938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- 3.070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52162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2797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67015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5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5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557076" cy="670902"/>
          </a:xfrm>
        </p:spPr>
        <p:txBody>
          <a:bodyPr/>
          <a:lstStyle/>
          <a:p>
            <a:r>
              <a:rPr lang="fr-FR" dirty="0" err="1"/>
              <a:t>Statistics</a:t>
            </a:r>
            <a:r>
              <a:rPr lang="fr-FR" dirty="0"/>
              <a:t> Final MMNL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B80B57-8FDD-534C-9A27-F75A32A7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48493"/>
              </p:ext>
            </p:extLst>
          </p:nvPr>
        </p:nvGraphicFramePr>
        <p:xfrm>
          <a:off x="1123784" y="1848648"/>
          <a:ext cx="6896432" cy="1446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7537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770084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298811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- 2’253.78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-1703.93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- 1’444.35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-1534.219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Estimation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03 :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46 :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9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3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731BDA7-C536-F301-9791-76C1CA2CB07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/>
          <a:stretch/>
        </p:blipFill>
        <p:spPr>
          <a:xfrm>
            <a:off x="944563" y="1416050"/>
            <a:ext cx="3789363" cy="2312988"/>
          </a:xfr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F3411BD-B820-C803-D17B-635C576FA9A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/>
        </p:blipFill>
        <p:spPr>
          <a:xfrm>
            <a:off x="4802188" y="1416050"/>
            <a:ext cx="3789363" cy="2312988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875" y="358815"/>
            <a:ext cx="3667125" cy="604464"/>
          </a:xfrm>
        </p:spPr>
        <p:txBody>
          <a:bodyPr anchor="t">
            <a:normAutofit/>
          </a:bodyPr>
          <a:lstStyle/>
          <a:p>
            <a:r>
              <a:rPr lang="fr-FR" dirty="0"/>
              <a:t>CPU &amp; RAM usage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r>
              <a:rPr lang="fr-FR" sz="1050" dirty="0"/>
              <a:t>Second Model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9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Goals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Challenges and planning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827848"/>
            <a:ext cx="7646988" cy="1487803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Getting accustomed to Apollo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Errors in translation from Biogeme to Apollo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Missing information (</a:t>
            </a:r>
            <a:r>
              <a:rPr lang="en-GB" sz="200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eg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GB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BioDraws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function in Biogeme)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Trying implementing CPU/RAM usage measurement function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Future 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FR" dirty="0"/>
              <a:t>Challenges </a:t>
            </a:r>
            <a:r>
              <a:rPr lang="en-GB" dirty="0"/>
              <a:t>faced</a:t>
            </a:r>
          </a:p>
        </p:txBody>
      </p:sp>
    </p:spTree>
    <p:extLst>
      <p:ext uri="{BB962C8B-B14F-4D97-AF65-F5344CB8AC3E}">
        <p14:creationId xmlns:p14="http://schemas.microsoft.com/office/powerpoint/2010/main" val="186452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070599"/>
            <a:ext cx="7646988" cy="3664403"/>
          </a:xfrm>
        </p:spPr>
        <p:txBody>
          <a:bodyPr>
            <a:normAutofit/>
          </a:bodyPr>
          <a:lstStyle/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To avoid errors in translation from Apollo to Biogeme, want to choose model/dataset from the Biogeme website and translate it to Apollo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Another solution would be to simplify the model in Apollo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Optimisation-wise: want to modify the following parameters in the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GB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toml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file in Biogeme:</a:t>
            </a:r>
          </a:p>
          <a:p>
            <a:pPr lvl="1"/>
            <a:r>
              <a:rPr lang="en-US" b="0" i="0" u="none" strike="noStrike" baseline="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second derivatives</a:t>
            </a:r>
            <a:r>
              <a:rPr lang="en-US" sz="1800" b="0" i="0" u="none" strike="noStrike" baseline="0" dirty="0">
                <a:latin typeface="CMR12"/>
              </a:rPr>
              <a:t>: proportion (between 0 and 1) of iterations when the analytical </a:t>
            </a:r>
            <a:r>
              <a:rPr lang="en-GB" sz="1800" b="0" i="0" u="none" strike="noStrike" baseline="0" dirty="0">
                <a:latin typeface="CMR12"/>
              </a:rPr>
              <a:t>Hessian is calculated</a:t>
            </a:r>
          </a:p>
          <a:p>
            <a:pPr lvl="1"/>
            <a:r>
              <a:rPr lang="en-US" b="0" i="0" u="none" strike="noStrike" baseline="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optimization algorithm</a:t>
            </a:r>
            <a:r>
              <a:rPr lang="en-US" sz="1800" b="0" i="0" u="none" strike="noStrike" baseline="0" dirty="0">
                <a:latin typeface="CMR12"/>
              </a:rPr>
              <a:t>: optimization algorithm to be used for estimation.</a:t>
            </a:r>
          </a:p>
          <a:p>
            <a:r>
              <a:rPr lang="en-US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Try other choice models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Future 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/>
              <a:t>Planning for the </a:t>
            </a:r>
            <a:r>
              <a:rPr lang="fr-CH" dirty="0" err="1"/>
              <a:t>following</a:t>
            </a:r>
            <a:r>
              <a:rPr lang="fr-CH" dirty="0"/>
              <a:t> </a:t>
            </a:r>
            <a:r>
              <a:rPr lang="fr-CH" dirty="0" err="1"/>
              <a:t>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02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34" y="2193747"/>
            <a:ext cx="5243731" cy="756005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listening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451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953" y="1419308"/>
            <a:ext cx="4533399" cy="3176754"/>
          </a:xfrm>
        </p:spPr>
        <p:txBody>
          <a:bodyPr/>
          <a:lstStyle/>
          <a:p>
            <a:r>
              <a:rPr lang="fr-FR" sz="2400" dirty="0"/>
              <a:t>Project Description</a:t>
            </a:r>
          </a:p>
          <a:p>
            <a:endParaRPr lang="fr-FR" sz="2400" dirty="0"/>
          </a:p>
          <a:p>
            <a:r>
              <a:rPr lang="fr-FR" sz="2400" dirty="0"/>
              <a:t>First Model</a:t>
            </a:r>
          </a:p>
          <a:p>
            <a:endParaRPr lang="fr-FR" sz="2400" dirty="0"/>
          </a:p>
          <a:p>
            <a:r>
              <a:rPr lang="fr-FR" sz="2400" dirty="0"/>
              <a:t>Second Model</a:t>
            </a:r>
          </a:p>
          <a:p>
            <a:endParaRPr lang="fr-FR" sz="2400" dirty="0"/>
          </a:p>
          <a:p>
            <a:r>
              <a:rPr lang="en-GB" sz="2400" dirty="0"/>
              <a:t>Future goals</a:t>
            </a:r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7039"/>
            <a:ext cx="3272489" cy="783368"/>
          </a:xfrm>
        </p:spPr>
        <p:txBody>
          <a:bodyPr>
            <a:normAutofit/>
          </a:bodyPr>
          <a:lstStyle/>
          <a:p>
            <a:r>
              <a:rPr lang="fr-FR" sz="3600" dirty="0" err="1"/>
              <a:t>Outline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2774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640971"/>
            <a:ext cx="7646988" cy="186155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Hess, S. &amp; Palma, D. (2019), </a:t>
            </a:r>
            <a:r>
              <a:rPr lang="en-US" sz="1800" b="0" i="1" u="none" strike="noStrike" baseline="0" dirty="0">
                <a:latin typeface="CMR12"/>
              </a:rPr>
              <a:t>Apollo</a:t>
            </a:r>
            <a:r>
              <a:rPr lang="en-US" sz="1800" b="0" i="0" u="none" strike="noStrike" baseline="0" dirty="0">
                <a:latin typeface="CMR12"/>
              </a:rPr>
              <a:t>: a flexible, powerful and </a:t>
            </a:r>
            <a:r>
              <a:rPr lang="en-US" sz="1800" b="0" i="0" u="none" strike="noStrike" baseline="0" dirty="0" err="1">
                <a:latin typeface="CMR12"/>
              </a:rPr>
              <a:t>customisable</a:t>
            </a:r>
            <a:r>
              <a:rPr lang="en-US" sz="1800" b="0" i="0" u="none" strike="noStrike" baseline="0" dirty="0">
                <a:latin typeface="CMR12"/>
              </a:rPr>
              <a:t> freeware package for choice model estimation and application, Journal of Choice Modelling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Michel </a:t>
            </a:r>
            <a:r>
              <a:rPr lang="en-GB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Bierlaire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(2023), </a:t>
            </a:r>
            <a:r>
              <a:rPr lang="en-GB" i="1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 Short introduction to </a:t>
            </a:r>
            <a:r>
              <a:rPr lang="en-GB" i="1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Michel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CMR12"/>
              </a:rPr>
              <a:t>Bierlaire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(2023), École Polytechnique Fédérale de Lausanne,	 </a:t>
            </a:r>
            <a:r>
              <a:rPr lang="fr-FR" b="0" i="1" dirty="0" err="1">
                <a:effectLst/>
                <a:highlight>
                  <a:srgbClr val="FFFFFF"/>
                </a:highlight>
                <a:latin typeface="CMR12"/>
              </a:rPr>
              <a:t>Biogeme</a:t>
            </a:r>
            <a:r>
              <a:rPr lang="fr-FR" b="0" i="1" dirty="0">
                <a:effectLst/>
                <a:highlight>
                  <a:srgbClr val="FFFFFF"/>
                </a:highlight>
                <a:latin typeface="CMR12"/>
              </a:rPr>
              <a:t> Sphinx Documentation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[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CMR1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https://biogeme.epfl.ch/sphinx/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]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 err="1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Description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E757A7D-F316-F2E5-508C-0FA2AB66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/>
          <a:p>
            <a:r>
              <a:rPr lang="fr-CH" i="1" dirty="0"/>
              <a:t>Motivation and Process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776264" cy="26586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Discrete choice models widely used: transportation, environment, economics, marketing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 Many software to estimate these models, such as Biogeme (Python) and Apollo (RStudio)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Goal: Comparing Biogeme and Apollo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 -&gt;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performances, results, available features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Different kind of models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58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945629" cy="2658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Example scripts from the Apollo website and translate them to Biogeme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Make sure the models are equivalent: </a:t>
            </a:r>
            <a:r>
              <a:rPr lang="en-GB" sz="2000" i="1" dirty="0" err="1">
                <a:latin typeface="CMR12"/>
              </a:rPr>
              <a:t>toml</a:t>
            </a:r>
            <a:r>
              <a:rPr lang="en-GB" sz="2000" i="1" dirty="0">
                <a:latin typeface="CMR12"/>
              </a:rPr>
              <a:t> </a:t>
            </a:r>
            <a:r>
              <a:rPr lang="en-GB" sz="2000" dirty="0">
                <a:latin typeface="CMR12"/>
              </a:rPr>
              <a:t>file, panel data, FLL, etc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the estimation times for both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CPU/RAM usage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24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MNL </a:t>
            </a:r>
            <a:r>
              <a:rPr lang="en-GB" i="1" dirty="0"/>
              <a:t>Revealed</a:t>
            </a:r>
            <a:r>
              <a:rPr lang="fr-FR" i="1" dirty="0"/>
              <a:t>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296578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Most basic MNL (</a:t>
            </a:r>
            <a:r>
              <a:rPr lang="en-US" sz="1800" b="0" i="1" u="none" strike="noStrike" baseline="0" dirty="0">
                <a:latin typeface="CMR12"/>
              </a:rPr>
              <a:t>Multinomial Logit Model) </a:t>
            </a:r>
            <a:r>
              <a:rPr lang="en-US" sz="1800" b="0" u="none" strike="noStrike" baseline="0" dirty="0">
                <a:latin typeface="CMR12"/>
              </a:rPr>
              <a:t>on Apollo website, revealed preferences, called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RP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_Model</a:t>
            </a:r>
            <a:endParaRPr lang="en-US" sz="1800" b="0" u="none" strike="noStrike" baseline="0" dirty="0">
              <a:latin typeface="CMR12"/>
            </a:endParaRPr>
          </a:p>
          <a:p>
            <a:r>
              <a:rPr lang="en-US" dirty="0">
                <a:latin typeface="CMR12"/>
              </a:rPr>
              <a:t>S</a:t>
            </a:r>
            <a:r>
              <a:rPr lang="en-US" sz="1800" b="0" i="0" u="none" strike="noStrike" baseline="0" dirty="0">
                <a:latin typeface="CMR12"/>
              </a:rPr>
              <a:t>ynthetic dataset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apollo_modeChoiceData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looking at mode choice for 500 travelers.</a:t>
            </a:r>
          </a:p>
          <a:p>
            <a:r>
              <a:rPr lang="en-US" sz="1800" b="0" i="0" u="none" strike="noStrike" baseline="0" dirty="0">
                <a:latin typeface="CMR12"/>
              </a:rPr>
              <a:t>Choices are either car, bus, air or rail</a:t>
            </a:r>
          </a:p>
          <a:p>
            <a:r>
              <a:rPr lang="en-US" sz="1800" b="0" i="0" u="none" strike="noStrike" baseline="0" dirty="0">
                <a:latin typeface="CMR12"/>
              </a:rPr>
              <a:t>Parameters (9 to be estimated): travel time, travel cost, access (except for car) </a:t>
            </a: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7436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Estimation </a:t>
            </a:r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DC193A3-489A-38B3-2AA3-82B8F493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18093"/>
              </p:ext>
            </p:extLst>
          </p:nvPr>
        </p:nvGraphicFramePr>
        <p:xfrm>
          <a:off x="1187537" y="1012395"/>
          <a:ext cx="6768926" cy="3118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0078">
                  <a:extLst>
                    <a:ext uri="{9D8B030D-6E8A-4147-A177-3AD203B41FA5}">
                      <a16:colId xmlns:a16="http://schemas.microsoft.com/office/drawing/2014/main" val="1806313233"/>
                    </a:ext>
                  </a:extLst>
                </a:gridCol>
                <a:gridCol w="2043633">
                  <a:extLst>
                    <a:ext uri="{9D8B030D-6E8A-4147-A177-3AD203B41FA5}">
                      <a16:colId xmlns:a16="http://schemas.microsoft.com/office/drawing/2014/main" val="1721530599"/>
                    </a:ext>
                  </a:extLst>
                </a:gridCol>
                <a:gridCol w="2255215">
                  <a:extLst>
                    <a:ext uri="{9D8B030D-6E8A-4147-A177-3AD203B41FA5}">
                      <a16:colId xmlns:a16="http://schemas.microsoft.com/office/drawing/2014/main" val="441806123"/>
                    </a:ext>
                  </a:extLst>
                </a:gridCol>
              </a:tblGrid>
              <a:tr h="3118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5640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ASC_BUS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40648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ASC_AIR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1.629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1.630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2979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ASC_RAIL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1915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34718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52162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2797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67015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B_ACCESS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53842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0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557076" cy="670902"/>
          </a:xfrm>
        </p:spPr>
        <p:txBody>
          <a:bodyPr/>
          <a:lstStyle/>
          <a:p>
            <a:r>
              <a:rPr lang="fr-FR" dirty="0" err="1"/>
              <a:t>Statistics</a:t>
            </a:r>
            <a:r>
              <a:rPr lang="fr-FR" dirty="0"/>
              <a:t> 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B80B57-8FDD-534C-9A27-F75A32A7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34874"/>
              </p:ext>
            </p:extLst>
          </p:nvPr>
        </p:nvGraphicFramePr>
        <p:xfrm>
          <a:off x="1123784" y="1848648"/>
          <a:ext cx="6896432" cy="1446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7537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770084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298811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-1170.86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-1170.86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-1025.76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-1025.756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Estimation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00 : 1,51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00 : 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9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821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1115</Words>
  <Application>Microsoft Office PowerPoint</Application>
  <PresentationFormat>Affichage à l'écran (16:9)</PresentationFormat>
  <Paragraphs>222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Abadi Extra Light</vt:lpstr>
      <vt:lpstr>Arial</vt:lpstr>
      <vt:lpstr>Cascadia Code Light</vt:lpstr>
      <vt:lpstr>Cascadia Mono Light</vt:lpstr>
      <vt:lpstr>CMR12</vt:lpstr>
      <vt:lpstr>CMTI12</vt:lpstr>
      <vt:lpstr>Franklin Gothic Demi Cond</vt:lpstr>
      <vt:lpstr>Wingdings</vt:lpstr>
      <vt:lpstr>Thème Office</vt:lpstr>
      <vt:lpstr>A comparative analysis of discrete choice models estimations, using different software packages</vt:lpstr>
      <vt:lpstr>Outline</vt:lpstr>
      <vt:lpstr>Project Description</vt:lpstr>
      <vt:lpstr>Motivation</vt:lpstr>
      <vt:lpstr>Process</vt:lpstr>
      <vt:lpstr>First Model</vt:lpstr>
      <vt:lpstr>Model and data description</vt:lpstr>
      <vt:lpstr>Estimation Results</vt:lpstr>
      <vt:lpstr>Statistics </vt:lpstr>
      <vt:lpstr>Second Model</vt:lpstr>
      <vt:lpstr>Model and data description</vt:lpstr>
      <vt:lpstr>All MMNL_Models</vt:lpstr>
      <vt:lpstr>Estimation Results Final MMNL</vt:lpstr>
      <vt:lpstr>Statistics Final MMNL</vt:lpstr>
      <vt:lpstr>CPU &amp; RAM usage</vt:lpstr>
      <vt:lpstr>Future Goals</vt:lpstr>
      <vt:lpstr>Challenges faced</vt:lpstr>
      <vt:lpstr>Planning for the following weeks</vt:lpstr>
      <vt:lpstr>Thank you for listening 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Alexia Paratte</cp:lastModifiedBy>
  <cp:revision>88</cp:revision>
  <dcterms:created xsi:type="dcterms:W3CDTF">2019-04-02T06:24:35Z</dcterms:created>
  <dcterms:modified xsi:type="dcterms:W3CDTF">2024-05-30T14:21:05Z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