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4"/>
  </p:sldMasterIdLst>
  <p:notesMasterIdLst>
    <p:notesMasterId r:id="rId25"/>
  </p:notesMasterIdLst>
  <p:handoutMasterIdLst>
    <p:handoutMasterId r:id="rId26"/>
  </p:handoutMasterIdLst>
  <p:sldIdLst>
    <p:sldId id="256" r:id="rId5"/>
    <p:sldId id="271" r:id="rId6"/>
    <p:sldId id="257" r:id="rId7"/>
    <p:sldId id="272" r:id="rId8"/>
    <p:sldId id="283" r:id="rId9"/>
    <p:sldId id="258" r:id="rId10"/>
    <p:sldId id="273" r:id="rId11"/>
    <p:sldId id="277" r:id="rId12"/>
    <p:sldId id="290" r:id="rId13"/>
    <p:sldId id="280" r:id="rId14"/>
    <p:sldId id="279" r:id="rId15"/>
    <p:sldId id="274" r:id="rId16"/>
    <p:sldId id="288" r:id="rId17"/>
    <p:sldId id="281" r:id="rId18"/>
    <p:sldId id="289" r:id="rId19"/>
    <p:sldId id="259" r:id="rId20"/>
    <p:sldId id="284" r:id="rId21"/>
    <p:sldId id="287" r:id="rId22"/>
    <p:sldId id="285" r:id="rId23"/>
    <p:sldId id="286" r:id="rId24"/>
  </p:sldIdLst>
  <p:sldSz cx="9144000" cy="5143500" type="screen16x9"/>
  <p:notesSz cx="6858000" cy="9144000"/>
  <p:defaultTextStyle>
    <a:defPPr>
      <a:defRPr lang="fr-FR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esentation" id="{58CFDAD3-F34E-4631-8ABC-E0B0AC83FFAF}">
          <p14:sldIdLst>
            <p14:sldId id="256"/>
            <p14:sldId id="271"/>
            <p14:sldId id="257"/>
            <p14:sldId id="272"/>
            <p14:sldId id="283"/>
            <p14:sldId id="258"/>
            <p14:sldId id="273"/>
            <p14:sldId id="277"/>
            <p14:sldId id="290"/>
            <p14:sldId id="280"/>
            <p14:sldId id="279"/>
            <p14:sldId id="274"/>
            <p14:sldId id="288"/>
            <p14:sldId id="281"/>
            <p14:sldId id="289"/>
            <p14:sldId id="259"/>
            <p14:sldId id="284"/>
            <p14:sldId id="287"/>
            <p14:sldId id="285"/>
            <p14:sldId id="28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4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892" autoAdjust="0"/>
    <p:restoredTop sz="93404" autoAdjust="0"/>
  </p:normalViewPr>
  <p:slideViewPr>
    <p:cSldViewPr snapToGrid="0" snapToObjects="1" showGuides="1">
      <p:cViewPr>
        <p:scale>
          <a:sx n="80" d="100"/>
          <a:sy n="80" d="100"/>
        </p:scale>
        <p:origin x="682" y="2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150" d="100"/>
          <a:sy n="150" d="100"/>
        </p:scale>
        <p:origin x="6080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 dirty="0">
              <a:latin typeface="Arial" panose="020B0604020202020204" pitchFamily="34" charset="0"/>
            </a:endParaRP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279B33-A94D-4C8C-88C2-619932967EF3}" type="datetimeFigureOut">
              <a:rPr lang="fr-CH" smtClean="0">
                <a:latin typeface="Arial" panose="020B0604020202020204" pitchFamily="34" charset="0"/>
              </a:rPr>
              <a:t>15.04.2024</a:t>
            </a:fld>
            <a:endParaRPr lang="fr-CH" dirty="0">
              <a:latin typeface="Arial" panose="020B0604020202020204" pitchFamily="34" charset="0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 dirty="0">
              <a:latin typeface="Arial" panose="020B0604020202020204" pitchFamily="34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BF4AF0-8439-436D-BEF0-52070F19E1B6}" type="slidenum">
              <a:rPr lang="fr-CH" smtClean="0">
                <a:latin typeface="Arial" panose="020B0604020202020204" pitchFamily="34" charset="0"/>
              </a:rPr>
              <a:t>‹N°›</a:t>
            </a:fld>
            <a:endParaRPr lang="fr-CH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49056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F8103E42-5239-1A40-AD33-3EE7E9DDF5FD}" type="datetimeFigureOut">
              <a:rPr lang="fr-FR" smtClean="0"/>
              <a:pPr/>
              <a:t>15/04/2024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4CF50783-AAED-1941-8BCC-9F6140F0A6B1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26742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50783-AAED-1941-8BCC-9F6140F0A6B1}" type="slidenum">
              <a:rPr lang="fr-FR" smtClean="0"/>
              <a:pPr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94592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Avoid long text, be precise (more </a:t>
            </a:r>
            <a:r>
              <a:rPr lang="en-GB" dirty="0" err="1"/>
              <a:t>bulletpoint</a:t>
            </a:r>
            <a:r>
              <a:rPr lang="en-GB" dirty="0"/>
              <a:t>, less words)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50783-AAED-1941-8BCC-9F6140F0A6B1}" type="slidenum">
              <a:rPr lang="fr-FR" smtClean="0"/>
              <a:pPr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542854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 sure whether this is relevant, maybe just say got same results in both Apollo/</a:t>
            </a:r>
            <a:r>
              <a:rPr lang="en-GB" dirty="0" err="1"/>
              <a:t>Biogeme</a:t>
            </a:r>
            <a:r>
              <a:rPr lang="en-GB" dirty="0"/>
              <a:t> go through the slide quickly)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50783-AAED-1941-8BCC-9F6140F0A6B1}" type="slidenum">
              <a:rPr lang="fr-FR" smtClean="0"/>
              <a:pPr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576868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Have a table (statistics results) (FL, time </a:t>
            </a:r>
            <a:r>
              <a:rPr lang="en-GB" dirty="0" err="1"/>
              <a:t>estimage</a:t>
            </a:r>
            <a:r>
              <a:rPr lang="en-GB" dirty="0"/>
              <a:t>, image of CPU and RAM) (maybe try to simplify code)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50783-AAED-1941-8BCC-9F6140F0A6B1}" type="slidenum">
              <a:rPr lang="fr-FR" smtClean="0"/>
              <a:pPr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226842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 sure whether this is relevant, maybe just say got same results in both Apollo/</a:t>
            </a:r>
            <a:r>
              <a:rPr lang="en-GB" dirty="0" err="1"/>
              <a:t>Biogeme</a:t>
            </a:r>
            <a:r>
              <a:rPr lang="en-GB" dirty="0"/>
              <a:t> go through the slide quickly)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50783-AAED-1941-8BCC-9F6140F0A6B1}" type="slidenum">
              <a:rPr lang="fr-FR" smtClean="0"/>
              <a:pPr/>
              <a:t>13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154374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Have a table (statistics results) (FL, time </a:t>
            </a:r>
            <a:r>
              <a:rPr lang="en-GB" dirty="0" err="1"/>
              <a:t>estimage</a:t>
            </a:r>
            <a:r>
              <a:rPr lang="en-GB" dirty="0"/>
              <a:t>, image of CPU and RAM) (maybe try to simplify code)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50783-AAED-1941-8BCC-9F6140F0A6B1}" type="slidenum">
              <a:rPr lang="fr-FR" smtClean="0"/>
              <a:pPr/>
              <a:t>14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28232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pour une image  11">
            <a:extLst>
              <a:ext uri="{FF2B5EF4-FFF2-40B4-BE49-F238E27FC236}">
                <a16:creationId xmlns:a16="http://schemas.microsoft.com/office/drawing/2014/main" id="{4CF6F629-51E7-9F40-939D-F50AE3925AD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31913" y="0"/>
            <a:ext cx="7812087" cy="4948238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5563" y="786535"/>
            <a:ext cx="2738437" cy="2338387"/>
          </a:xfrm>
          <a:solidFill>
            <a:schemeClr val="accent1"/>
          </a:solidFill>
        </p:spPr>
        <p:txBody>
          <a:bodyPr lIns="216000" anchor="ctr" anchorCtr="0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6763" y="3124922"/>
            <a:ext cx="1828800" cy="1568450"/>
          </a:xfrm>
          <a:solidFill>
            <a:schemeClr val="tx1"/>
          </a:solidFill>
        </p:spPr>
        <p:txBody>
          <a:bodyPr lIns="90000" anchor="ctr" anchorCtr="0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6535A482-EC85-1C41-A1E4-7882A0E39FF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2647" y="80283"/>
            <a:ext cx="1175301" cy="508655"/>
          </a:xfrm>
          <a:prstGeom prst="rect">
            <a:avLst/>
          </a:prstGeom>
        </p:spPr>
      </p:pic>
      <p:sp>
        <p:nvSpPr>
          <p:cNvPr id="16" name="Espace réservé du texte 4">
            <a:extLst>
              <a:ext uri="{FF2B5EF4-FFF2-40B4-BE49-F238E27FC236}">
                <a16:creationId xmlns:a16="http://schemas.microsoft.com/office/drawing/2014/main" id="{01960462-6F28-0740-916D-499D3BEDB2B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00800" y="4683125"/>
            <a:ext cx="1828800" cy="460375"/>
          </a:xfrm>
          <a:solidFill>
            <a:schemeClr val="bg1"/>
          </a:solidFill>
        </p:spPr>
        <p:txBody>
          <a:bodyPr lIns="90000" anchor="ctr">
            <a:noAutofit/>
          </a:bodyPr>
          <a:lstStyle>
            <a:lvl1pPr marL="0" indent="0" algn="ctr">
              <a:buNone/>
              <a:defRPr sz="1100"/>
            </a:lvl1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E187583-F16A-6F41-8B68-000F9C9C20D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2550" y="4440264"/>
            <a:ext cx="698500" cy="507975"/>
          </a:xfrm>
        </p:spPr>
        <p:txBody>
          <a:bodyPr lIns="0" tIns="0" rIns="0" bIns="0" anchor="b" anchorCtr="0">
            <a:noAutofit/>
          </a:bodyPr>
          <a:lstStyle>
            <a:lvl1pPr marL="114300" indent="-107950">
              <a:buFontTx/>
              <a:buBlip>
                <a:blip r:embed="rId3"/>
              </a:buBlip>
              <a:tabLst/>
              <a:defRPr sz="700">
                <a:solidFill>
                  <a:schemeClr val="tx1"/>
                </a:solidFill>
              </a:defRPr>
            </a:lvl1pPr>
          </a:lstStyle>
          <a:p>
            <a:r>
              <a:rPr lang="fr-FR" dirty="0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5778808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pos="126" userDrawn="1">
          <p15:clr>
            <a:srgbClr val="FBAE40"/>
          </p15:clr>
        </p15:guide>
        <p15:guide id="5" orient="horz" pos="123" userDrawn="1">
          <p15:clr>
            <a:srgbClr val="FBAE40"/>
          </p15:clr>
        </p15:guide>
        <p15:guide id="6" orient="horz" pos="3117" userDrawn="1">
          <p15:clr>
            <a:srgbClr val="FBAE40"/>
          </p15:clr>
        </p15:guide>
        <p15:guide id="7" pos="839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4875" y="1563688"/>
            <a:ext cx="3671466" cy="3263504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9772" y="1563688"/>
            <a:ext cx="3671466" cy="3263504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8" name="Titre 7">
            <a:extLst>
              <a:ext uri="{FF2B5EF4-FFF2-40B4-BE49-F238E27FC236}">
                <a16:creationId xmlns:a16="http://schemas.microsoft.com/office/drawing/2014/main" id="{6897D737-724C-984A-82E1-2A2DBD5F6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9" name="Espace réservé de la date 8">
            <a:extLst>
              <a:ext uri="{FF2B5EF4-FFF2-40B4-BE49-F238E27FC236}">
                <a16:creationId xmlns:a16="http://schemas.microsoft.com/office/drawing/2014/main" id="{E34C2B73-67B7-BB4C-AE0F-7D16D8DDD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C9FF6AA9-AC16-D748-B815-56221BFFF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DD59D891-3F23-D04C-AB43-6FA4220AF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76706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9BFFD8D9-6AAA-B44F-8BD5-98D7A6546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84C64CE-C88F-2044-AD84-19F588F18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948AF20-C2DF-3542-BB6A-8354A9817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1083942-1443-BC45-9F95-32C82A8DC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740393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pour une image  6">
            <a:extLst>
              <a:ext uri="{FF2B5EF4-FFF2-40B4-BE49-F238E27FC236}">
                <a16:creationId xmlns:a16="http://schemas.microsoft.com/office/drawing/2014/main" id="{625DAC6D-23F0-6941-BE81-E7A79CA3AFF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0"/>
            <a:ext cx="8239125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5563" y="2571750"/>
            <a:ext cx="2738437" cy="2111375"/>
          </a:xfrm>
          <a:solidFill>
            <a:schemeClr val="accent2"/>
          </a:solidFill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0E5EA1C-63CE-2C4F-B9F4-39FDBC14B9A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E7A5892-F23D-BD48-84D1-FD279BA1686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C516D46-C7BB-2141-A4EE-18D1756414F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409483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pour une image  6">
            <a:extLst>
              <a:ext uri="{FF2B5EF4-FFF2-40B4-BE49-F238E27FC236}">
                <a16:creationId xmlns:a16="http://schemas.microsoft.com/office/drawing/2014/main" id="{625DAC6D-23F0-6941-BE81-E7A79CA3AFF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0"/>
            <a:ext cx="7726363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1E6F4EB-CC02-6E4D-9146-CE4A7A789A9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ED4AA2C-29B3-CA42-B7C3-C932911A758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0FE7A1E3-AAEC-7641-B6C5-8D9FC0B6A21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017272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pour une image  6">
            <a:extLst>
              <a:ext uri="{FF2B5EF4-FFF2-40B4-BE49-F238E27FC236}">
                <a16:creationId xmlns:a16="http://schemas.microsoft.com/office/drawing/2014/main" id="{625DAC6D-23F0-6941-BE81-E7A79CA3AFF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3114674"/>
            <a:ext cx="8239125" cy="2028825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7"/>
          </p:nvPr>
        </p:nvSpPr>
        <p:spPr>
          <a:xfrm>
            <a:off x="904875" y="1563688"/>
            <a:ext cx="7646988" cy="1436687"/>
          </a:xfrm>
        </p:spPr>
        <p:txBody>
          <a:bodyPr/>
          <a:lstStyle>
            <a:lvl4pPr>
              <a:defRPr>
                <a:latin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</a:defRPr>
            </a:lvl5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fr-CH" dirty="0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37CF3032-2465-874C-B786-95E1B594A5AB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AF73E2A-22D7-894A-9267-185CB4E4B13E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9D9777C-EC90-1141-9E30-4B4F669C2BE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Titre 10">
            <a:extLst>
              <a:ext uri="{FF2B5EF4-FFF2-40B4-BE49-F238E27FC236}">
                <a16:creationId xmlns:a16="http://schemas.microsoft.com/office/drawing/2014/main" id="{0E011164-727C-4C46-B34E-7729CB350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5311561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D8101AB-8ACE-BB4C-9D61-B4AABFE11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F9CFC1D-0B2A-0A4E-9C0D-682EECA55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6622065-A833-2340-B0FD-ACB065A3B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94840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A9F6C81-AE59-DE44-BF60-E773080CD91C}"/>
              </a:ext>
            </a:extLst>
          </p:cNvPr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0" y="777875"/>
            <a:ext cx="4058920" cy="1793875"/>
          </a:xfrm>
        </p:spPr>
        <p:txBody>
          <a:bodyPr anchor="ctr" anchorCtr="0"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2571750"/>
            <a:ext cx="4058920" cy="2156508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Modifier les styles du texte du masque
Deuxième niveau
Troisième niveau
Quatrième niveau
Cinquième niveau</a:t>
            </a:r>
          </a:p>
        </p:txBody>
      </p:sp>
      <p:sp>
        <p:nvSpPr>
          <p:cNvPr id="9" name="Espace réservé pour une image  8">
            <a:extLst>
              <a:ext uri="{FF2B5EF4-FFF2-40B4-BE49-F238E27FC236}">
                <a16:creationId xmlns:a16="http://schemas.microsoft.com/office/drawing/2014/main" id="{C58F136D-3292-C745-91DE-A21191C16F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0"/>
            <a:ext cx="3667125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12" name="Espace réservé de la date 1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1E1CD7C-2161-7D43-862E-CE4C333CD87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88864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A9F6C81-AE59-DE44-BF60-E773080CD91C}"/>
              </a:ext>
            </a:extLst>
          </p:cNvPr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0" y="777875"/>
            <a:ext cx="4058920" cy="1793875"/>
          </a:xfrm>
        </p:spPr>
        <p:txBody>
          <a:bodyPr anchor="ctr" anchorCtr="0"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2571750"/>
            <a:ext cx="4058920" cy="2156508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Modifier les styles du texte du masque
Deuxième niveau
Troisième niveau
Quatrième niveau
Cinquième niveau</a:t>
            </a:r>
          </a:p>
        </p:txBody>
      </p:sp>
      <p:sp>
        <p:nvSpPr>
          <p:cNvPr id="9" name="Espace réservé pour une image  8">
            <a:extLst>
              <a:ext uri="{FF2B5EF4-FFF2-40B4-BE49-F238E27FC236}">
                <a16:creationId xmlns:a16="http://schemas.microsoft.com/office/drawing/2014/main" id="{C58F136D-3292-C745-91DE-A21191C16F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0"/>
            <a:ext cx="3667125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12" name="Espace réservé de la date 1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1E1CD7C-2161-7D43-862E-CE4C333CD87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68177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A9F6C81-AE59-DE44-BF60-E773080CD91C}"/>
              </a:ext>
            </a:extLst>
          </p:cNvPr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0" y="777875"/>
            <a:ext cx="4058920" cy="1793875"/>
          </a:xfrm>
        </p:spPr>
        <p:txBody>
          <a:bodyPr anchor="ctr" anchorCtr="0"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2571750"/>
            <a:ext cx="4058920" cy="2156508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9" name="Espace réservé pour une image  8">
            <a:extLst>
              <a:ext uri="{FF2B5EF4-FFF2-40B4-BE49-F238E27FC236}">
                <a16:creationId xmlns:a16="http://schemas.microsoft.com/office/drawing/2014/main" id="{C58F136D-3292-C745-91DE-A21191C16F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0"/>
            <a:ext cx="3667125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1E1CD7C-2161-7D43-862E-CE4C333CD87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32229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8" name="Titre 7">
            <a:extLst>
              <a:ext uri="{FF2B5EF4-FFF2-40B4-BE49-F238E27FC236}">
                <a16:creationId xmlns:a16="http://schemas.microsoft.com/office/drawing/2014/main" id="{A30C78BE-DAD0-D748-8B93-AD898D00C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9" name="Espace réservé de la date 8">
            <a:extLst>
              <a:ext uri="{FF2B5EF4-FFF2-40B4-BE49-F238E27FC236}">
                <a16:creationId xmlns:a16="http://schemas.microsoft.com/office/drawing/2014/main" id="{131A8490-33AC-9443-A9FC-9A5E93229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B875139C-6471-774D-89EF-2B93FAD2C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3942AF23-4BDC-8C4A-9212-AF88439C6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69627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4875" y="1563688"/>
            <a:ext cx="4581525" cy="3386772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8" name="Espace réservé pour une image  7">
            <a:extLst>
              <a:ext uri="{FF2B5EF4-FFF2-40B4-BE49-F238E27FC236}">
                <a16:creationId xmlns:a16="http://schemas.microsoft.com/office/drawing/2014/main" id="{70ED9B2D-C513-AF40-B94F-355C174B8F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86400" y="0"/>
            <a:ext cx="3144838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55F20A3C-6DA6-684F-8F84-A7C8F1339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B633A2CC-2D27-AE47-AE09-87A5F61228B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11" name="Espace réservé du pied de page 10">
            <a:extLst>
              <a:ext uri="{FF2B5EF4-FFF2-40B4-BE49-F238E27FC236}">
                <a16:creationId xmlns:a16="http://schemas.microsoft.com/office/drawing/2014/main" id="{CABC000E-4E22-1A40-9D3F-FE2F141E5CA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12" name="Espace réservé du numéro de diapositive 11">
            <a:extLst>
              <a:ext uri="{FF2B5EF4-FFF2-40B4-BE49-F238E27FC236}">
                <a16:creationId xmlns:a16="http://schemas.microsoft.com/office/drawing/2014/main" id="{0AF49D93-C78A-F646-92B0-A7932C43D9E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43184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pour une image  7">
            <a:extLst>
              <a:ext uri="{FF2B5EF4-FFF2-40B4-BE49-F238E27FC236}">
                <a16:creationId xmlns:a16="http://schemas.microsoft.com/office/drawing/2014/main" id="{70ED9B2D-C513-AF40-B94F-355C174B8F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0"/>
            <a:ext cx="3144838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395" y="1563688"/>
            <a:ext cx="4581525" cy="3386772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02A0D73-096C-844E-97C3-C4A4AF580FD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CEF5AC5C-A2B6-2848-8C47-96A168E211D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31B90E33-03D8-2143-B49F-B1474EE1A1F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Titre 10">
            <a:extLst>
              <a:ext uri="{FF2B5EF4-FFF2-40B4-BE49-F238E27FC236}">
                <a16:creationId xmlns:a16="http://schemas.microsoft.com/office/drawing/2014/main" id="{3FC7B5EC-066E-EC4A-B320-77DF64E6E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6" y="131032"/>
            <a:ext cx="3144520" cy="1072753"/>
          </a:xfrm>
        </p:spPr>
        <p:txBody>
          <a:bodyPr/>
          <a:lstStyle/>
          <a:p>
            <a:r>
              <a:rPr lang="fr-FR" dirty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1698958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pour une image  7">
            <a:extLst>
              <a:ext uri="{FF2B5EF4-FFF2-40B4-BE49-F238E27FC236}">
                <a16:creationId xmlns:a16="http://schemas.microsoft.com/office/drawing/2014/main" id="{70ED9B2D-C513-AF40-B94F-355C174B8F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0"/>
            <a:ext cx="3144838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395" y="1563688"/>
            <a:ext cx="4581525" cy="3386772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02A0D73-096C-844E-97C3-C4A4AF580FD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CEF5AC5C-A2B6-2848-8C47-96A168E211D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31B90E33-03D8-2143-B49F-B1474EE1A1F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Titre 10">
            <a:extLst>
              <a:ext uri="{FF2B5EF4-FFF2-40B4-BE49-F238E27FC236}">
                <a16:creationId xmlns:a16="http://schemas.microsoft.com/office/drawing/2014/main" id="{3FC7B5EC-066E-EC4A-B320-77DF64E6E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9395" y="131032"/>
            <a:ext cx="3144520" cy="1072753"/>
          </a:xfrm>
        </p:spPr>
        <p:txBody>
          <a:bodyPr/>
          <a:lstStyle/>
          <a:p>
            <a:r>
              <a:rPr lang="fr-FR" dirty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2531427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pour une image  7">
            <a:extLst>
              <a:ext uri="{FF2B5EF4-FFF2-40B4-BE49-F238E27FC236}">
                <a16:creationId xmlns:a16="http://schemas.microsoft.com/office/drawing/2014/main" id="{70ED9B2D-C513-AF40-B94F-355C174B8F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1563688"/>
            <a:ext cx="3144838" cy="3579812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395" y="1563688"/>
            <a:ext cx="4581525" cy="3386772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C026A30B-6F8E-1445-88F0-A5FB77E12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9" name="Espace réservé de la date 8">
            <a:extLst>
              <a:ext uri="{FF2B5EF4-FFF2-40B4-BE49-F238E27FC236}">
                <a16:creationId xmlns:a16="http://schemas.microsoft.com/office/drawing/2014/main" id="{826567D5-4A83-9E48-B441-CCB2A72BA6D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C830A539-93F1-2541-B9F0-330893BD519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82F21D18-8706-7E4D-8FBE-C1E2584541D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34545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4875" y="131032"/>
            <a:ext cx="3667125" cy="1072753"/>
          </a:xfrm>
          <a:prstGeom prst="rect">
            <a:avLst/>
          </a:prstGeom>
        </p:spPr>
        <p:txBody>
          <a:bodyPr vert="horz" lIns="180000" tIns="0" rIns="72000" bIns="46800" rtlCol="0" anchor="t">
            <a:norm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4875" y="1563688"/>
            <a:ext cx="7726363" cy="3386772"/>
          </a:xfrm>
          <a:prstGeom prst="rect">
            <a:avLst/>
          </a:prstGeom>
        </p:spPr>
        <p:txBody>
          <a:bodyPr vert="horz" lIns="180000" tIns="45720" rIns="91440" bIns="45720" rtlCol="0">
            <a:norm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-1221413" y="2778452"/>
            <a:ext cx="3341052" cy="9115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115989" y="1874064"/>
            <a:ext cx="3543260" cy="5127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r>
              <a:rPr lang="fr-FR" dirty="0"/>
              <a:t>Speaker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31238" y="195263"/>
            <a:ext cx="512762" cy="163552"/>
          </a:xfrm>
          <a:prstGeom prst="rect">
            <a:avLst/>
          </a:prstGeom>
        </p:spPr>
        <p:txBody>
          <a:bodyPr vert="horz" lIns="90000" tIns="0" rIns="90000" bIns="0" rtlCol="0" anchor="t"/>
          <a:lstStyle>
            <a:lvl1pPr algn="ctr">
              <a:defRPr sz="700" b="1">
                <a:solidFill>
                  <a:schemeClr val="tx1"/>
                </a:solidFill>
                <a:latin typeface="+mj-lt"/>
              </a:defRPr>
            </a:lvl1pPr>
          </a:lstStyle>
          <a:p>
            <a:fld id="{E1E1CD7C-2161-7D43-862E-CE4C333CD873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717E6E68-87EB-C34E-85D5-C26372DFEC99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130273" y="132334"/>
            <a:ext cx="653952" cy="28302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5D7A1C0-94CD-D94F-A99F-21847E542637}"/>
              </a:ext>
            </a:extLst>
          </p:cNvPr>
          <p:cNvSpPr/>
          <p:nvPr userDrawn="1"/>
        </p:nvSpPr>
        <p:spPr>
          <a:xfrm rot="16200000">
            <a:off x="430003" y="4897709"/>
            <a:ext cx="45719" cy="597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9486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81" r:id="rId3"/>
    <p:sldLayoutId id="2147483673" r:id="rId4"/>
    <p:sldLayoutId id="2147483662" r:id="rId5"/>
    <p:sldLayoutId id="2147483674" r:id="rId6"/>
    <p:sldLayoutId id="2147483675" r:id="rId7"/>
    <p:sldLayoutId id="2147483682" r:id="rId8"/>
    <p:sldLayoutId id="2147483676" r:id="rId9"/>
    <p:sldLayoutId id="2147483664" r:id="rId10"/>
    <p:sldLayoutId id="2147483666" r:id="rId11"/>
    <p:sldLayoutId id="2147483677" r:id="rId12"/>
    <p:sldLayoutId id="2147483678" r:id="rId13"/>
    <p:sldLayoutId id="2147483679" r:id="rId14"/>
    <p:sldLayoutId id="2147483667" r:id="rId15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1" i="0" kern="1000" spc="-70" baseline="0">
          <a:solidFill>
            <a:schemeClr val="tx1"/>
          </a:solidFill>
          <a:latin typeface="Franklin Gothic Demi Cond" panose="020B0706030402020204" pitchFamily="34" charset="0"/>
          <a:ea typeface="Roboto Black" panose="02000000000000000000" pitchFamily="2" charset="0"/>
          <a:cs typeface="Arial" panose="020B060402020202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Clr>
          <a:schemeClr val="accent1"/>
        </a:buClr>
        <a:buSzPct val="90000"/>
        <a:buFont typeface="Wingdings" pitchFamily="2" charset="2"/>
        <a:buChar char="§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SzPct val="90000"/>
        <a:buFont typeface="Wingdings" pitchFamily="2" charset="2"/>
        <a:buChar char="§"/>
        <a:defRPr sz="15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126" userDrawn="1">
          <p15:clr>
            <a:srgbClr val="F26B43"/>
          </p15:clr>
        </p15:guide>
        <p15:guide id="3" pos="5602" userDrawn="1">
          <p15:clr>
            <a:srgbClr val="F26B43"/>
          </p15:clr>
        </p15:guide>
        <p15:guide id="4" pos="2880" userDrawn="1">
          <p15:clr>
            <a:srgbClr val="F26B43"/>
          </p15:clr>
        </p15:guide>
        <p15:guide id="5" orient="horz" pos="123" userDrawn="1">
          <p15:clr>
            <a:srgbClr val="F26B43"/>
          </p15:clr>
        </p15:guide>
        <p15:guide id="6" orient="horz" pos="3117" userDrawn="1">
          <p15:clr>
            <a:srgbClr val="F26B43"/>
          </p15:clr>
        </p15:guide>
        <p15:guide id="7" pos="570" userDrawn="1">
          <p15:clr>
            <a:srgbClr val="F26B43"/>
          </p15:clr>
        </p15:guide>
        <p15:guide id="8" pos="1155" userDrawn="1">
          <p15:clr>
            <a:srgbClr val="F26B43"/>
          </p15:clr>
        </p15:guide>
        <p15:guide id="9" pos="1728" userDrawn="1">
          <p15:clr>
            <a:srgbClr val="F26B43"/>
          </p15:clr>
        </p15:guide>
        <p15:guide id="10" pos="2304" userDrawn="1">
          <p15:clr>
            <a:srgbClr val="F26B43"/>
          </p15:clr>
        </p15:guide>
        <p15:guide id="11" pos="3456" userDrawn="1">
          <p15:clr>
            <a:srgbClr val="F26B43"/>
          </p15:clr>
        </p15:guide>
        <p15:guide id="12" pos="4035" userDrawn="1">
          <p15:clr>
            <a:srgbClr val="F26B43"/>
          </p15:clr>
        </p15:guide>
        <p15:guide id="13" pos="4608" userDrawn="1">
          <p15:clr>
            <a:srgbClr val="F26B43"/>
          </p15:clr>
        </p15:guide>
        <p15:guide id="14" pos="5180" userDrawn="1">
          <p15:clr>
            <a:srgbClr val="F26B43"/>
          </p15:clr>
        </p15:guide>
        <p15:guide id="15" orient="horz" pos="490" userDrawn="1">
          <p15:clr>
            <a:srgbClr val="F26B43"/>
          </p15:clr>
        </p15:guide>
        <p15:guide id="16" orient="horz" pos="985" userDrawn="1">
          <p15:clr>
            <a:srgbClr val="F26B43"/>
          </p15:clr>
        </p15:guide>
        <p15:guide id="17" orient="horz" pos="1475" userDrawn="1">
          <p15:clr>
            <a:srgbClr val="F26B43"/>
          </p15:clr>
        </p15:guide>
        <p15:guide id="18" orient="horz" pos="1962" userDrawn="1">
          <p15:clr>
            <a:srgbClr val="F26B43"/>
          </p15:clr>
        </p15:guide>
        <p15:guide id="19" orient="horz" pos="2458" userDrawn="1">
          <p15:clr>
            <a:srgbClr val="F26B43"/>
          </p15:clr>
        </p15:guide>
        <p15:guide id="20" orient="horz" pos="2950" userDrawn="1">
          <p15:clr>
            <a:srgbClr val="F26B43"/>
          </p15:clr>
        </p15:guide>
        <p15:guide id="21" pos="5437" userDrawn="1">
          <p15:clr>
            <a:srgbClr val="F26B43"/>
          </p15:clr>
        </p15:guide>
        <p15:guide id="22" orient="horz" userDrawn="1">
          <p15:clr>
            <a:srgbClr val="F26B43"/>
          </p15:clr>
        </p15:guide>
        <p15:guide id="23" pos="5760" userDrawn="1">
          <p15:clr>
            <a:srgbClr val="F26B43"/>
          </p15:clr>
        </p15:guide>
        <p15:guide id="24" orient="horz" pos="3240" userDrawn="1">
          <p15:clr>
            <a:srgbClr val="F26B43"/>
          </p15:clr>
        </p15:guide>
        <p15:guide id="2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biogeme.epfl.ch/sphinx/" TargetMode="Externa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55A5C923-5A79-224D-A6A6-8267C64759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9033" y="956627"/>
            <a:ext cx="6237170" cy="2338387"/>
          </a:xfrm>
        </p:spPr>
        <p:txBody>
          <a:bodyPr/>
          <a:lstStyle/>
          <a:p>
            <a:r>
              <a:rPr lang="fr-FR" dirty="0"/>
              <a:t>A comparative </a:t>
            </a:r>
            <a:r>
              <a:rPr lang="fr-FR" dirty="0" err="1"/>
              <a:t>analysis</a:t>
            </a:r>
            <a:r>
              <a:rPr lang="fr-FR" dirty="0"/>
              <a:t> of </a:t>
            </a:r>
            <a:r>
              <a:rPr lang="fr-FR" dirty="0" err="1"/>
              <a:t>discrete</a:t>
            </a:r>
            <a:r>
              <a:rPr lang="fr-FR" dirty="0"/>
              <a:t> </a:t>
            </a:r>
            <a:r>
              <a:rPr lang="fr-FR" dirty="0" err="1"/>
              <a:t>choice</a:t>
            </a:r>
            <a:r>
              <a:rPr lang="fr-FR" dirty="0"/>
              <a:t> </a:t>
            </a:r>
            <a:r>
              <a:rPr lang="fr-FR" dirty="0" err="1"/>
              <a:t>models</a:t>
            </a:r>
            <a:r>
              <a:rPr lang="fr-FR" dirty="0"/>
              <a:t> estimations,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different</a:t>
            </a:r>
            <a:r>
              <a:rPr lang="fr-FR" dirty="0"/>
              <a:t> software packages</a:t>
            </a:r>
          </a:p>
        </p:txBody>
      </p:sp>
      <p:sp>
        <p:nvSpPr>
          <p:cNvPr id="4" name="Sous-titre 3">
            <a:extLst>
              <a:ext uri="{FF2B5EF4-FFF2-40B4-BE49-F238E27FC236}">
                <a16:creationId xmlns:a16="http://schemas.microsoft.com/office/drawing/2014/main" id="{34F3CA74-E434-844A-9C90-0FE7EB8DBF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39415" y="3295014"/>
            <a:ext cx="4649001" cy="795723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GB" sz="2000" dirty="0">
                <a:latin typeface="CMR12"/>
              </a:rPr>
              <a:t>Semester project, Midterm Presentation</a:t>
            </a:r>
          </a:p>
          <a:p>
            <a:pPr>
              <a:spcBef>
                <a:spcPts val="0"/>
              </a:spcBef>
            </a:pPr>
            <a:r>
              <a:rPr lang="fr-FR" sz="2000" dirty="0">
                <a:latin typeface="CMR12"/>
              </a:rPr>
              <a:t>Alexia Paratte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18A3154D-FCB0-A34B-BBBC-167C625558E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2549" y="4490977"/>
            <a:ext cx="3835481" cy="546635"/>
          </a:xfrm>
        </p:spPr>
        <p:txBody>
          <a:bodyPr/>
          <a:lstStyle/>
          <a:p>
            <a:pPr marL="6350" indent="0">
              <a:buNone/>
            </a:pPr>
            <a:r>
              <a:rPr lang="fr-FR" sz="1600" i="1" dirty="0">
                <a:latin typeface="CMR12"/>
              </a:rPr>
              <a:t>Supervised by </a:t>
            </a:r>
            <a:r>
              <a:rPr lang="en-GB" sz="1600" b="0" i="1" u="none" strike="noStrike" baseline="0" dirty="0" err="1">
                <a:latin typeface="CMR12"/>
              </a:rPr>
              <a:t>Evangelos</a:t>
            </a:r>
            <a:r>
              <a:rPr lang="en-GB" sz="1600" b="0" i="1" u="none" strike="noStrike" baseline="0" dirty="0">
                <a:latin typeface="CMR12"/>
              </a:rPr>
              <a:t> </a:t>
            </a:r>
            <a:r>
              <a:rPr lang="en-GB" sz="1600" b="0" i="1" u="none" strike="noStrike" baseline="0" dirty="0" err="1">
                <a:latin typeface="CMR12"/>
              </a:rPr>
              <a:t>Paschalidis</a:t>
            </a:r>
            <a:r>
              <a:rPr lang="en-GB" sz="1600" b="0" i="1" u="none" strike="noStrike" baseline="0" dirty="0">
                <a:latin typeface="CMR12"/>
              </a:rPr>
              <a:t>, Negar </a:t>
            </a:r>
            <a:r>
              <a:rPr lang="en-GB" sz="1600" b="0" i="1" u="none" strike="noStrike" baseline="0" dirty="0" err="1">
                <a:latin typeface="CMR12"/>
              </a:rPr>
              <a:t>Rezvany</a:t>
            </a:r>
            <a:r>
              <a:rPr lang="en-GB" sz="1600" b="0" i="1" u="none" strike="noStrike" baseline="0" dirty="0">
                <a:latin typeface="CMR12"/>
              </a:rPr>
              <a:t> and Michel </a:t>
            </a:r>
            <a:r>
              <a:rPr lang="en-GB" sz="1600" b="0" i="1" u="none" strike="noStrike" baseline="0" dirty="0" err="1">
                <a:latin typeface="CMR12"/>
              </a:rPr>
              <a:t>Bierlaire</a:t>
            </a:r>
            <a:endParaRPr lang="fr-FR" sz="1600" i="1" dirty="0">
              <a:latin typeface="CMR12"/>
            </a:endParaRPr>
          </a:p>
        </p:txBody>
      </p:sp>
    </p:spTree>
    <p:extLst>
      <p:ext uri="{BB962C8B-B14F-4D97-AF65-F5344CB8AC3E}">
        <p14:creationId xmlns:p14="http://schemas.microsoft.com/office/powerpoint/2010/main" val="4135279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8C2303-32F1-B840-8826-D5D2A570F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Second Model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35D3C24-6B99-BB48-AB10-AA3CB1F67C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i="1" dirty="0"/>
              <a:t>MMNL </a:t>
            </a:r>
            <a:r>
              <a:rPr lang="en-GB" i="1" dirty="0"/>
              <a:t>Preferences</a:t>
            </a:r>
            <a:r>
              <a:rPr lang="fr-FR" i="1" dirty="0"/>
              <a:t> Model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8B9CEE1-BEF6-B540-A7CE-B486EF93624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 dirty="0"/>
              <a:t>ALEXIA PARATTE / SEMESTER PROJECT MIDTERM PRESENTATION</a:t>
            </a:r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F64CCD5-5BA5-E94A-A85A-BF62861AABF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778853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34C28A0-A184-8649-A9A4-2BFB1D02EBB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04875" y="1211618"/>
            <a:ext cx="7646988" cy="3573067"/>
          </a:xfrm>
        </p:spPr>
        <p:txBody>
          <a:bodyPr>
            <a:normAutofit/>
          </a:bodyPr>
          <a:lstStyle/>
          <a:p>
            <a:r>
              <a:rPr lang="en-US" sz="1800" b="0" i="0" u="none" strike="noStrike" baseline="0" dirty="0">
                <a:latin typeface="CMR12"/>
              </a:rPr>
              <a:t>MMNL Model (Multinomial Mixture logit model), called </a:t>
            </a:r>
            <a:r>
              <a:rPr lang="en-US" sz="1600" b="0" i="0" u="none" strike="noStrike" baseline="0" dirty="0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MMNL_Preference_Model</a:t>
            </a:r>
          </a:p>
          <a:p>
            <a:r>
              <a:rPr lang="en-US" sz="1600" dirty="0" err="1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apollo_swissChoiceRouteData</a:t>
            </a:r>
            <a:r>
              <a:rPr lang="en-US" sz="1600" dirty="0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,</a:t>
            </a:r>
            <a:r>
              <a:rPr lang="en-US" dirty="0">
                <a:latin typeface="CMR12"/>
              </a:rPr>
              <a:t> comes from a SP survey of public transport route choice conducted in Switzerland (</a:t>
            </a:r>
            <a:r>
              <a:rPr lang="en-US" i="1" dirty="0" err="1">
                <a:latin typeface="CMR12"/>
              </a:rPr>
              <a:t>Axhausen</a:t>
            </a:r>
            <a:r>
              <a:rPr lang="en-US" i="1" dirty="0">
                <a:latin typeface="CMR12"/>
              </a:rPr>
              <a:t> et al., 2008</a:t>
            </a:r>
            <a:r>
              <a:rPr lang="en-US" dirty="0">
                <a:latin typeface="CMR12"/>
              </a:rPr>
              <a:t>).</a:t>
            </a:r>
          </a:p>
          <a:p>
            <a:r>
              <a:rPr lang="en-US" sz="1800" b="0" i="0" u="none" strike="noStrike" baseline="0" dirty="0">
                <a:latin typeface="CMR12"/>
              </a:rPr>
              <a:t>388 people, two public transport routes </a:t>
            </a:r>
          </a:p>
          <a:p>
            <a:r>
              <a:rPr lang="en-US" sz="1800" b="0" i="0" u="none" strike="noStrike" baseline="0" dirty="0">
                <a:latin typeface="CMTI12"/>
              </a:rPr>
              <a:t>Panel data</a:t>
            </a:r>
          </a:p>
          <a:p>
            <a:r>
              <a:rPr lang="en-US" dirty="0">
                <a:latin typeface="CMR12"/>
              </a:rPr>
              <a:t>No availabilities </a:t>
            </a:r>
            <a:endParaRPr lang="en-US" sz="1800" b="0" i="0" u="none" strike="noStrike" baseline="0" dirty="0">
              <a:latin typeface="CMR12"/>
            </a:endParaRPr>
          </a:p>
          <a:p>
            <a:r>
              <a:rPr lang="en-US" sz="1800" b="0" i="0" u="none" strike="noStrike" baseline="0" dirty="0">
                <a:latin typeface="CMR12"/>
              </a:rPr>
              <a:t>Parameters: travel time, travel cost, headway, number of interchanges</a:t>
            </a:r>
            <a:endParaRPr lang="en-US" dirty="0">
              <a:latin typeface="CMR12"/>
            </a:endParaRPr>
          </a:p>
          <a:p>
            <a:r>
              <a:rPr lang="en-US" sz="1800" b="0" i="0" u="none" strike="noStrike" baseline="0" dirty="0">
                <a:latin typeface="CMR12"/>
              </a:rPr>
              <a:t>500 Halton Draws with Monte-Carlo Estimation. </a:t>
            </a:r>
            <a:r>
              <a:rPr lang="en-US" dirty="0">
                <a:latin typeface="CMR12"/>
              </a:rPr>
              <a:t>Estimation of means and standard deviations of the random coefficients</a:t>
            </a:r>
            <a:endParaRPr lang="en-US" sz="1800" b="0" i="0" u="none" strike="noStrike" baseline="0" dirty="0">
              <a:latin typeface="CMR12"/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468D869-FEAE-4E41-8088-2B1F1C600E34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fr-CH" dirty="0"/>
              <a:t>ALEXIA PARATTE / SEMESTER PROJECT MIDTERM PRESENTATION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2DA19A9-7B92-DE45-BDD7-1BC0F4B0E8A0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 rot="16200000">
            <a:off x="7820359" y="1169694"/>
            <a:ext cx="2134520" cy="512762"/>
          </a:xfrm>
        </p:spPr>
        <p:txBody>
          <a:bodyPr/>
          <a:lstStyle/>
          <a:p>
            <a:r>
              <a:rPr lang="fr-FR" sz="1050" dirty="0"/>
              <a:t>Second Model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81B401C-18BC-4649-B2B0-EB3EECC87645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11</a:t>
            </a:fld>
            <a:endParaRPr lang="fr-FR" dirty="0"/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B2CF7EEE-D0B7-6648-AE4B-B2B65E993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358815"/>
            <a:ext cx="4698483" cy="568249"/>
          </a:xfrm>
        </p:spPr>
        <p:txBody>
          <a:bodyPr/>
          <a:lstStyle/>
          <a:p>
            <a:r>
              <a:rPr lang="fr-FR" dirty="0"/>
              <a:t>Model and data description</a:t>
            </a:r>
          </a:p>
        </p:txBody>
      </p:sp>
    </p:spTree>
    <p:extLst>
      <p:ext uri="{BB962C8B-B14F-4D97-AF65-F5344CB8AC3E}">
        <p14:creationId xmlns:p14="http://schemas.microsoft.com/office/powerpoint/2010/main" val="23448915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34C28A0-A184-8649-A9A4-2BFB1D02EBB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04875" y="1016978"/>
            <a:ext cx="7646988" cy="38201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latin typeface="CMR12"/>
              </a:rPr>
              <a:t>First Model: </a:t>
            </a:r>
            <a:r>
              <a:rPr lang="en-GB" sz="1600" dirty="0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MMNL_Preference_Model_Biogeme_0</a:t>
            </a:r>
            <a:endParaRPr lang="en-GB" dirty="0">
              <a:latin typeface="Cascadia Code Light" panose="020B0609020000020004" pitchFamily="49" charset="0"/>
              <a:ea typeface="Cascadia Code Light" panose="020B0609020000020004" pitchFamily="49" charset="0"/>
              <a:cs typeface="Cascadia Code Light" panose="020B0609020000020004" pitchFamily="49" charset="0"/>
            </a:endParaRPr>
          </a:p>
          <a:p>
            <a:r>
              <a:rPr lang="en-GB" dirty="0">
                <a:latin typeface="CMR12"/>
                <a:ea typeface="Cascadia Code Light" panose="020B0609020000020004" pitchFamily="49" charset="0"/>
                <a:cs typeface="Cascadia Code Light" panose="020B0609020000020004" pitchFamily="49" charset="0"/>
              </a:rPr>
              <a:t>No use of Panel Data (error in translation from Apollo to Biogeme)</a:t>
            </a:r>
          </a:p>
          <a:p>
            <a:r>
              <a:rPr lang="en-GB" dirty="0">
                <a:latin typeface="CMR12"/>
                <a:ea typeface="Cascadia Code Light" panose="020B0609020000020004" pitchFamily="49" charset="0"/>
                <a:cs typeface="Cascadia Code Light" panose="020B0609020000020004" pitchFamily="49" charset="0"/>
              </a:rPr>
              <a:t>Starting estimation values in Biogeme same a starting values in Apollo</a:t>
            </a:r>
          </a:p>
          <a:p>
            <a:pPr marL="0" indent="0">
              <a:buNone/>
            </a:pPr>
            <a:endParaRPr lang="en-GB" dirty="0">
              <a:latin typeface="CMR12"/>
              <a:ea typeface="Cascadia Code Light" panose="020B0609020000020004" pitchFamily="49" charset="0"/>
              <a:cs typeface="Cascadia Code Light" panose="020B06090200000200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MR12"/>
              </a:rPr>
              <a:t>Second Model: </a:t>
            </a:r>
            <a:r>
              <a:rPr lang="en-GB" sz="1600" dirty="0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MMNL_Preference_Model_Biogeme_1</a:t>
            </a:r>
          </a:p>
          <a:p>
            <a:r>
              <a:rPr lang="en-GB" dirty="0">
                <a:latin typeface="CMR12"/>
                <a:ea typeface="Cascadia Code Light" panose="020B0609020000020004" pitchFamily="49" charset="0"/>
                <a:cs typeface="Cascadia Code Light" panose="020B0609020000020004" pitchFamily="49" charset="0"/>
              </a:rPr>
              <a:t>No use of Panel Data again</a:t>
            </a:r>
          </a:p>
          <a:p>
            <a:r>
              <a:rPr lang="en-GB" dirty="0">
                <a:latin typeface="CMR12"/>
                <a:ea typeface="Cascadia Code Light" panose="020B0609020000020004" pitchFamily="49" charset="0"/>
                <a:cs typeface="Cascadia Code Light" panose="020B0609020000020004" pitchFamily="49" charset="0"/>
              </a:rPr>
              <a:t>Starting estimation values in Biogeme same as estimated parameters in Apollo (local solution)</a:t>
            </a:r>
          </a:p>
          <a:p>
            <a:endParaRPr lang="en-GB" dirty="0">
              <a:latin typeface="CMR12"/>
              <a:ea typeface="Cascadia Code Light" panose="020B0609020000020004" pitchFamily="49" charset="0"/>
              <a:cs typeface="Cascadia Code Light" panose="020B06090200000200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MR12"/>
              </a:rPr>
              <a:t>Final Model: </a:t>
            </a:r>
            <a:r>
              <a:rPr lang="en-GB" sz="1600" dirty="0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MMNL_Preference_Model_Biogeme_final</a:t>
            </a:r>
          </a:p>
          <a:p>
            <a:r>
              <a:rPr lang="en-GB" dirty="0">
                <a:latin typeface="CMR12"/>
                <a:ea typeface="Cascadia Code Light" panose="020B0609020000020004" pitchFamily="49" charset="0"/>
                <a:cs typeface="Cascadia Code Light" panose="020B0609020000020004" pitchFamily="49" charset="0"/>
              </a:rPr>
              <a:t>Considering Panel Data</a:t>
            </a:r>
          </a:p>
          <a:p>
            <a:pPr marL="0" indent="0">
              <a:buNone/>
            </a:pPr>
            <a:endParaRPr lang="fr-FR" sz="1600" dirty="0">
              <a:latin typeface="Cascadia Code Light" panose="020B0609020000020004" pitchFamily="49" charset="0"/>
              <a:ea typeface="Cascadia Code Light" panose="020B0609020000020004" pitchFamily="49" charset="0"/>
              <a:cs typeface="Cascadia Code Light" panose="020B0609020000020004" pitchFamily="49" charset="0"/>
            </a:endParaRPr>
          </a:p>
          <a:p>
            <a:pPr marL="0" indent="0">
              <a:buNone/>
            </a:pPr>
            <a:endParaRPr lang="fr-FR" sz="1600" dirty="0">
              <a:latin typeface="Cascadia Code Light" panose="020B0609020000020004" pitchFamily="49" charset="0"/>
              <a:ea typeface="Cascadia Code Light" panose="020B0609020000020004" pitchFamily="49" charset="0"/>
              <a:cs typeface="Cascadia Code Light" panose="020B0609020000020004" pitchFamily="49" charset="0"/>
            </a:endParaRPr>
          </a:p>
          <a:p>
            <a:pPr marL="0" indent="0">
              <a:buNone/>
            </a:pPr>
            <a:endParaRPr lang="fr-FR" sz="1600" dirty="0">
              <a:latin typeface="Cascadia Code Light" panose="020B0609020000020004" pitchFamily="49" charset="0"/>
              <a:ea typeface="Cascadia Code Light" panose="020B0609020000020004" pitchFamily="49" charset="0"/>
              <a:cs typeface="Cascadia Code Light" panose="020B0609020000020004" pitchFamily="49" charset="0"/>
            </a:endParaRPr>
          </a:p>
          <a:p>
            <a:pPr marL="0" indent="0">
              <a:buNone/>
            </a:pPr>
            <a:endParaRPr lang="fr-FR" sz="1600" dirty="0">
              <a:latin typeface="Cascadia Code Light" panose="020B0609020000020004" pitchFamily="49" charset="0"/>
              <a:ea typeface="Cascadia Code Light" panose="020B0609020000020004" pitchFamily="49" charset="0"/>
              <a:cs typeface="Cascadia Code Light" panose="020B0609020000020004" pitchFamily="49" charset="0"/>
            </a:endParaRPr>
          </a:p>
          <a:p>
            <a:pPr marL="0" indent="0">
              <a:buNone/>
            </a:pPr>
            <a:endParaRPr lang="fr-FR" sz="1600" dirty="0">
              <a:latin typeface="Cascadia Code Light" panose="020B0609020000020004" pitchFamily="49" charset="0"/>
              <a:ea typeface="Cascadia Code Light" panose="020B0609020000020004" pitchFamily="49" charset="0"/>
              <a:cs typeface="Cascadia Code Light" panose="020B0609020000020004" pitchFamily="49" charset="0"/>
            </a:endParaRPr>
          </a:p>
          <a:p>
            <a:pPr marL="0" indent="0">
              <a:buNone/>
            </a:pPr>
            <a:endParaRPr lang="fr-FR" sz="1600" dirty="0">
              <a:latin typeface="Cascadia Code Light" panose="020B0609020000020004" pitchFamily="49" charset="0"/>
              <a:ea typeface="Cascadia Code Light" panose="020B0609020000020004" pitchFamily="49" charset="0"/>
              <a:cs typeface="Cascadia Code Light" panose="020B0609020000020004" pitchFamily="49" charset="0"/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468D869-FEAE-4E41-8088-2B1F1C600E34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fr-CH" dirty="0"/>
              <a:t>ALEXIA PARATTE / SEMESTER PROJECT MIDTERM PRESENTATION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2DA19A9-7B92-DE45-BDD7-1BC0F4B0E8A0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 rot="16200000">
            <a:off x="7820359" y="1169694"/>
            <a:ext cx="2134520" cy="512762"/>
          </a:xfrm>
        </p:spPr>
        <p:txBody>
          <a:bodyPr/>
          <a:lstStyle/>
          <a:p>
            <a:r>
              <a:rPr lang="fr-FR" sz="1050" dirty="0"/>
              <a:t>Second Model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81B401C-18BC-4649-B2B0-EB3EECC87645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12</a:t>
            </a:fld>
            <a:endParaRPr lang="fr-FR" dirty="0"/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B2CF7EEE-D0B7-6648-AE4B-B2B65E993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358815"/>
            <a:ext cx="3667125" cy="533986"/>
          </a:xfrm>
        </p:spPr>
        <p:txBody>
          <a:bodyPr/>
          <a:lstStyle/>
          <a:p>
            <a:r>
              <a:rPr lang="fr-FR" dirty="0"/>
              <a:t>All </a:t>
            </a:r>
            <a:r>
              <a:rPr lang="fr-FR" dirty="0" err="1"/>
              <a:t>MMNL_Models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097895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468D869-FEAE-4E41-8088-2B1F1C600E34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fr-CH" dirty="0"/>
              <a:t>ALEXIA PARATTE / SEMESTER PROJECT MIDTERM PRESENTATION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2DA19A9-7B92-DE45-BDD7-1BC0F4B0E8A0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 rot="16200000">
            <a:off x="7820359" y="1169694"/>
            <a:ext cx="2134520" cy="512762"/>
          </a:xfrm>
        </p:spPr>
        <p:txBody>
          <a:bodyPr/>
          <a:lstStyle/>
          <a:p>
            <a:r>
              <a:rPr lang="fr-FR" sz="1050" dirty="0"/>
              <a:t>Second Model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81B401C-18BC-4649-B2B0-EB3EECC87645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13</a:t>
            </a:fld>
            <a:endParaRPr lang="fr-FR" dirty="0"/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B2CF7EEE-D0B7-6648-AE4B-B2B65E993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358815"/>
            <a:ext cx="5440266" cy="579439"/>
          </a:xfrm>
        </p:spPr>
        <p:txBody>
          <a:bodyPr>
            <a:normAutofit/>
          </a:bodyPr>
          <a:lstStyle/>
          <a:p>
            <a:r>
              <a:rPr lang="fr-FR" dirty="0"/>
              <a:t>Estimation </a:t>
            </a:r>
            <a:r>
              <a:rPr lang="fr-FR" dirty="0" err="1"/>
              <a:t>Results</a:t>
            </a:r>
            <a:r>
              <a:rPr lang="fr-FR" dirty="0"/>
              <a:t> Final MMNL</a:t>
            </a:r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DDC193A3-489A-38B3-2AA3-82B8F49313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5546983"/>
              </p:ext>
            </p:extLst>
          </p:nvPr>
        </p:nvGraphicFramePr>
        <p:xfrm>
          <a:off x="1289721" y="1203960"/>
          <a:ext cx="6564557" cy="27355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395501">
                  <a:extLst>
                    <a:ext uri="{9D8B030D-6E8A-4147-A177-3AD203B41FA5}">
                      <a16:colId xmlns:a16="http://schemas.microsoft.com/office/drawing/2014/main" val="1806313233"/>
                    </a:ext>
                  </a:extLst>
                </a:gridCol>
                <a:gridCol w="1981931">
                  <a:extLst>
                    <a:ext uri="{9D8B030D-6E8A-4147-A177-3AD203B41FA5}">
                      <a16:colId xmlns:a16="http://schemas.microsoft.com/office/drawing/2014/main" val="1721530599"/>
                    </a:ext>
                  </a:extLst>
                </a:gridCol>
                <a:gridCol w="2187125">
                  <a:extLst>
                    <a:ext uri="{9D8B030D-6E8A-4147-A177-3AD203B41FA5}">
                      <a16:colId xmlns:a16="http://schemas.microsoft.com/office/drawing/2014/main" val="44180612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VALUE IN APOLLO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VALUE IN BIOGEME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4925640"/>
                  </a:ext>
                </a:extLst>
              </a:tr>
              <a:tr h="286168">
                <a:tc>
                  <a:txBody>
                    <a:bodyPr/>
                    <a:lstStyle/>
                    <a:p>
                      <a:r>
                        <a:rPr lang="en-GB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MU_LOG_B_TT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b="1" dirty="0">
                          <a:latin typeface="Abadi Extra Light" panose="020B0204020104020204" pitchFamily="34" charset="0"/>
                        </a:rPr>
                        <a:t>- 1.984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b="1" dirty="0">
                          <a:latin typeface="Abadi Extra Light" panose="020B0204020104020204" pitchFamily="34" charset="0"/>
                        </a:rPr>
                        <a:t>- 2.540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3540648"/>
                  </a:ext>
                </a:extLst>
              </a:tr>
              <a:tr h="286168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SIGMA_LOG_B_TT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b="1" dirty="0">
                          <a:latin typeface="Abadi Extra Light" panose="020B0204020104020204" pitchFamily="34" charset="0"/>
                        </a:rPr>
                        <a:t>- 0.441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b="1" dirty="0">
                          <a:latin typeface="Abadi Extra Light" panose="020B0204020104020204" pitchFamily="34" charset="0"/>
                        </a:rPr>
                        <a:t>- 0.577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7712979"/>
                  </a:ext>
                </a:extLst>
              </a:tr>
              <a:tr h="286168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MU_LOG_B_TC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b="1" dirty="0">
                          <a:latin typeface="Abadi Extra Light" panose="020B0204020104020204" pitchFamily="34" charset="0"/>
                        </a:rPr>
                        <a:t>- 1.016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b="1" dirty="0">
                          <a:latin typeface="Abadi Extra Light" panose="020B0204020104020204" pitchFamily="34" charset="0"/>
                        </a:rPr>
                        <a:t>- 2.620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831915"/>
                  </a:ext>
                </a:extLst>
              </a:tr>
              <a:tr h="286168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SIGMA_LOG_B_TC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b="1" dirty="0">
                          <a:latin typeface="Abadi Extra Light" panose="020B0204020104020204" pitchFamily="34" charset="0"/>
                        </a:rPr>
                        <a:t>- 0.991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b="1" dirty="0">
                          <a:latin typeface="Abadi Extra Light" panose="020B0204020104020204" pitchFamily="34" charset="0"/>
                        </a:rPr>
                        <a:t>- 1.890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2634718"/>
                  </a:ext>
                </a:extLst>
              </a:tr>
              <a:tr h="286168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MU_LOG_B_HW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b="1" dirty="0">
                          <a:latin typeface="Abadi Extra Light" panose="020B0204020104020204" pitchFamily="34" charset="0"/>
                        </a:rPr>
                        <a:t>- 2.938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b="1" dirty="0">
                          <a:latin typeface="Abadi Extra Light" panose="020B0204020104020204" pitchFamily="34" charset="0"/>
                        </a:rPr>
                        <a:t>- 3.070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4252162"/>
                  </a:ext>
                </a:extLst>
              </a:tr>
              <a:tr h="286168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SIGMA_LOG_B_HW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b="1" dirty="0">
                          <a:latin typeface="Abadi Extra Light" panose="020B0204020104020204" pitchFamily="34" charset="0"/>
                        </a:rPr>
                        <a:t>- 0.834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b="1" dirty="0">
                          <a:latin typeface="Abadi Extra Light" panose="020B0204020104020204" pitchFamily="34" charset="0"/>
                        </a:rPr>
                        <a:t>0.268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022797"/>
                  </a:ext>
                </a:extLst>
              </a:tr>
              <a:tr h="286168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MU_LOG_B_CH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b="1" dirty="0">
                          <a:latin typeface="Abadi Extra Light" panose="020B0204020104020204" pitchFamily="34" charset="0"/>
                        </a:rPr>
                        <a:t>0.631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b="1" dirty="0">
                          <a:latin typeface="Abadi Extra Light" panose="020B0204020104020204" pitchFamily="34" charset="0"/>
                        </a:rPr>
                        <a:t>0.251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7267015"/>
                  </a:ext>
                </a:extLst>
              </a:tr>
              <a:tr h="286168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SIGMA_LOG_B_CH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b="1" dirty="0">
                          <a:latin typeface="Abadi Extra Light" panose="020B0204020104020204" pitchFamily="34" charset="0"/>
                        </a:rPr>
                        <a:t>0.858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b="1" dirty="0">
                          <a:latin typeface="Abadi Extra Light" panose="020B0204020104020204" pitchFamily="34" charset="0"/>
                        </a:rPr>
                        <a:t>0.801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94538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40595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468D869-FEAE-4E41-8088-2B1F1C600E34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fr-CH" dirty="0"/>
              <a:t>ALEXIA PARATTE / SEMESTER PROJECT MIDTERM PRESENTATION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2DA19A9-7B92-DE45-BDD7-1BC0F4B0E8A0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 rot="16200000">
            <a:off x="7820359" y="1169694"/>
            <a:ext cx="2134520" cy="512762"/>
          </a:xfrm>
        </p:spPr>
        <p:txBody>
          <a:bodyPr/>
          <a:lstStyle/>
          <a:p>
            <a:r>
              <a:rPr lang="fr-FR" sz="1050" dirty="0"/>
              <a:t>Second Model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81B401C-18BC-4649-B2B0-EB3EECC87645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14</a:t>
            </a:fld>
            <a:endParaRPr lang="fr-FR" dirty="0"/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B2CF7EEE-D0B7-6648-AE4B-B2B65E993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358815"/>
            <a:ext cx="4557076" cy="670902"/>
          </a:xfrm>
        </p:spPr>
        <p:txBody>
          <a:bodyPr/>
          <a:lstStyle/>
          <a:p>
            <a:r>
              <a:rPr lang="fr-FR" dirty="0" err="1"/>
              <a:t>Statistics</a:t>
            </a:r>
            <a:r>
              <a:rPr lang="fr-FR" dirty="0"/>
              <a:t> Final MMNL</a:t>
            </a:r>
          </a:p>
        </p:txBody>
      </p:sp>
      <p:graphicFrame>
        <p:nvGraphicFramePr>
          <p:cNvPr id="10" name="Tableau 9">
            <a:extLst>
              <a:ext uri="{FF2B5EF4-FFF2-40B4-BE49-F238E27FC236}">
                <a16:creationId xmlns:a16="http://schemas.microsoft.com/office/drawing/2014/main" id="{F5B80B57-8FDD-534C-9A27-F75A32A7B1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4648493"/>
              </p:ext>
            </p:extLst>
          </p:nvPr>
        </p:nvGraphicFramePr>
        <p:xfrm>
          <a:off x="1123784" y="1848648"/>
          <a:ext cx="6896432" cy="144620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827537">
                  <a:extLst>
                    <a:ext uri="{9D8B030D-6E8A-4147-A177-3AD203B41FA5}">
                      <a16:colId xmlns:a16="http://schemas.microsoft.com/office/drawing/2014/main" val="164566094"/>
                    </a:ext>
                  </a:extLst>
                </a:gridCol>
                <a:gridCol w="1770084">
                  <a:extLst>
                    <a:ext uri="{9D8B030D-6E8A-4147-A177-3AD203B41FA5}">
                      <a16:colId xmlns:a16="http://schemas.microsoft.com/office/drawing/2014/main" val="1925316795"/>
                    </a:ext>
                  </a:extLst>
                </a:gridCol>
                <a:gridCol w="2298811">
                  <a:extLst>
                    <a:ext uri="{9D8B030D-6E8A-4147-A177-3AD203B41FA5}">
                      <a16:colId xmlns:a16="http://schemas.microsoft.com/office/drawing/2014/main" val="628783585"/>
                    </a:ext>
                  </a:extLst>
                </a:gridCol>
              </a:tblGrid>
              <a:tr h="361551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VALUE IN APOLLO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VALUE IN BIOGEME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76233"/>
                  </a:ext>
                </a:extLst>
              </a:tr>
              <a:tr h="361551">
                <a:tc>
                  <a:txBody>
                    <a:bodyPr/>
                    <a:lstStyle/>
                    <a:p>
                      <a:r>
                        <a:rPr lang="en-GB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Initial Loglikelihood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600" b="0" dirty="0">
                          <a:latin typeface="Abadi Extra Light" panose="020B0204020104020204" pitchFamily="34" charset="0"/>
                        </a:rPr>
                        <a:t>- 2’253.78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600" b="0" dirty="0">
                          <a:latin typeface="Abadi Extra Light" panose="020B0204020104020204" pitchFamily="34" charset="0"/>
                        </a:rPr>
                        <a:t>-1703.93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008101"/>
                  </a:ext>
                </a:extLst>
              </a:tr>
              <a:tr h="361551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Final Loglikelihood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600" b="0" dirty="0">
                          <a:latin typeface="Abadi Extra Light" panose="020B0204020104020204" pitchFamily="34" charset="0"/>
                        </a:rPr>
                        <a:t>- 1’444.35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CH" sz="1600" b="0" dirty="0">
                          <a:latin typeface="Abadi Extra Light" panose="020B0204020104020204" pitchFamily="34" charset="0"/>
                        </a:rPr>
                        <a:t>-1534.219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9521361"/>
                  </a:ext>
                </a:extLst>
              </a:tr>
              <a:tr h="361551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Estimation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600" b="0" dirty="0">
                          <a:latin typeface="Abadi Extra Light" panose="020B0204020104020204" pitchFamily="34" charset="0"/>
                        </a:rPr>
                        <a:t>00 : 03 : 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600" b="0" dirty="0">
                          <a:latin typeface="Abadi Extra Light" panose="020B0204020104020204" pitchFamily="34" charset="0"/>
                        </a:rPr>
                        <a:t>00 : 46 : 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65905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78338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5731BDA7-C536-F301-9791-76C1CA2CB07D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2"/>
          <a:srcRect/>
          <a:stretch/>
        </p:blipFill>
        <p:spPr>
          <a:xfrm>
            <a:off x="944563" y="1416050"/>
            <a:ext cx="3789363" cy="2312988"/>
          </a:xfrm>
        </p:spPr>
      </p:pic>
      <p:pic>
        <p:nvPicPr>
          <p:cNvPr id="11" name="Espace réservé du contenu 10">
            <a:extLst>
              <a:ext uri="{FF2B5EF4-FFF2-40B4-BE49-F238E27FC236}">
                <a16:creationId xmlns:a16="http://schemas.microsoft.com/office/drawing/2014/main" id="{3F3411BD-B820-C803-D17B-635C576FA9A1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3"/>
          <a:srcRect/>
          <a:stretch/>
        </p:blipFill>
        <p:spPr>
          <a:xfrm>
            <a:off x="4802188" y="1416050"/>
            <a:ext cx="3789363" cy="2312988"/>
          </a:xfrm>
        </p:spPr>
      </p:pic>
      <p:sp>
        <p:nvSpPr>
          <p:cNvPr id="4" name="Titre 3">
            <a:extLst>
              <a:ext uri="{FF2B5EF4-FFF2-40B4-BE49-F238E27FC236}">
                <a16:creationId xmlns:a16="http://schemas.microsoft.com/office/drawing/2014/main" id="{56A5C954-4D50-5646-BD86-11914F92327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04875" y="358815"/>
            <a:ext cx="3667125" cy="604464"/>
          </a:xfrm>
        </p:spPr>
        <p:txBody>
          <a:bodyPr anchor="t">
            <a:normAutofit/>
          </a:bodyPr>
          <a:lstStyle/>
          <a:p>
            <a:r>
              <a:rPr lang="fr-FR" dirty="0"/>
              <a:t>CPU &amp; RAM usage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B981E69-B0C7-CB4A-8857-52A3E7987251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 rot="16200000">
            <a:off x="-1221413" y="2778452"/>
            <a:ext cx="3341052" cy="911524"/>
          </a:xfrm>
        </p:spPr>
        <p:txBody>
          <a:bodyPr anchor="ctr">
            <a:normAutofit/>
          </a:bodyPr>
          <a:lstStyle/>
          <a:p>
            <a:r>
              <a:rPr lang="fr-CH" dirty="0"/>
              <a:t>ALEXIA PARATTE / SEMESTER PROJECT MIDTERM PRESENTATION</a:t>
            </a:r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FFD7E3D-018E-5540-8143-D52C4B40AD80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 rot="16200000">
            <a:off x="7115989" y="1874064"/>
            <a:ext cx="3543260" cy="512762"/>
          </a:xfrm>
        </p:spPr>
        <p:txBody>
          <a:bodyPr anchor="ctr">
            <a:normAutofit/>
          </a:bodyPr>
          <a:lstStyle/>
          <a:p>
            <a:r>
              <a:rPr lang="fr-FR" sz="1050" dirty="0"/>
              <a:t>Second Model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66594FF-570A-9347-A32A-D6F6024A87B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31238" y="195263"/>
            <a:ext cx="512762" cy="163552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E1E1CD7C-2161-7D43-862E-CE4C333CD873}" type="slidenum">
              <a:rPr lang="fr-FR" smtClean="0"/>
              <a:pPr>
                <a:spcAft>
                  <a:spcPts val="600"/>
                </a:spcAft>
              </a:pPr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80951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A6A5DF-98DA-2646-BF29-216D95B51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Future Goals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3E98268-DCAB-2F4E-BCED-FA785F4684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i="1" dirty="0"/>
              <a:t>Challenges and planning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4952CCD-1A2D-6041-BF6C-A17301F408C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 dirty="0"/>
              <a:t>ALEXIA PARATTE / SEMESTER PROJECT MIDTERM PRESENTATION</a:t>
            </a:r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9E4FE11-EC73-0F4B-90BC-9E6AF20A832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16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147910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34C28A0-A184-8649-A9A4-2BFB1D02EBB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04875" y="1827848"/>
            <a:ext cx="7646988" cy="1487803"/>
          </a:xfrm>
        </p:spPr>
        <p:txBody>
          <a:bodyPr>
            <a:normAutofit lnSpcReduction="10000"/>
          </a:bodyPr>
          <a:lstStyle/>
          <a:p>
            <a:r>
              <a:rPr lang="en-GB" sz="2000" dirty="0">
                <a:latin typeface="CMR12"/>
                <a:ea typeface="Cascadia Code Light" panose="020B0609020000020004" pitchFamily="49" charset="0"/>
                <a:cs typeface="Cascadia Code Light" panose="020B0609020000020004" pitchFamily="49" charset="0"/>
              </a:rPr>
              <a:t>Getting accustomed to Apollo</a:t>
            </a:r>
          </a:p>
          <a:p>
            <a:r>
              <a:rPr lang="en-GB" sz="2000" dirty="0">
                <a:latin typeface="CMR12"/>
                <a:ea typeface="Cascadia Code Light" panose="020B0609020000020004" pitchFamily="49" charset="0"/>
                <a:cs typeface="Cascadia Code Light" panose="020B0609020000020004" pitchFamily="49" charset="0"/>
              </a:rPr>
              <a:t>Errors in translation from Biogeme to Apollo</a:t>
            </a:r>
          </a:p>
          <a:p>
            <a:r>
              <a:rPr lang="en-GB" sz="2000" dirty="0">
                <a:latin typeface="CMR12"/>
                <a:ea typeface="Cascadia Code Light" panose="020B0609020000020004" pitchFamily="49" charset="0"/>
                <a:cs typeface="Cascadia Code Light" panose="020B0609020000020004" pitchFamily="49" charset="0"/>
              </a:rPr>
              <a:t>Missing information (</a:t>
            </a:r>
            <a:r>
              <a:rPr lang="en-GB" sz="2000" dirty="0" err="1">
                <a:latin typeface="CMR12"/>
                <a:ea typeface="Cascadia Code Light" panose="020B0609020000020004" pitchFamily="49" charset="0"/>
                <a:cs typeface="Cascadia Code Light" panose="020B0609020000020004" pitchFamily="49" charset="0"/>
              </a:rPr>
              <a:t>eg</a:t>
            </a:r>
            <a:r>
              <a:rPr lang="en-GB" sz="2000" dirty="0">
                <a:latin typeface="CMR12"/>
                <a:ea typeface="Cascadia Code Light" panose="020B0609020000020004" pitchFamily="49" charset="0"/>
                <a:cs typeface="Cascadia Code Light" panose="020B0609020000020004" pitchFamily="49" charset="0"/>
              </a:rPr>
              <a:t>: </a:t>
            </a:r>
            <a:r>
              <a:rPr lang="en-GB" dirty="0" err="1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BioDraws</a:t>
            </a:r>
            <a:r>
              <a:rPr lang="en-GB" sz="2000" dirty="0">
                <a:latin typeface="CMR12"/>
                <a:ea typeface="Cascadia Code Light" panose="020B0609020000020004" pitchFamily="49" charset="0"/>
                <a:cs typeface="Cascadia Code Light" panose="020B0609020000020004" pitchFamily="49" charset="0"/>
              </a:rPr>
              <a:t> function in Biogeme)</a:t>
            </a:r>
          </a:p>
          <a:p>
            <a:r>
              <a:rPr lang="en-GB" sz="2000" dirty="0">
                <a:latin typeface="CMR12"/>
                <a:ea typeface="Cascadia Code Light" panose="020B0609020000020004" pitchFamily="49" charset="0"/>
                <a:cs typeface="Cascadia Code Light" panose="020B0609020000020004" pitchFamily="49" charset="0"/>
              </a:rPr>
              <a:t>Trying implementing CPU/RAM usage measurement function</a:t>
            </a:r>
          </a:p>
          <a:p>
            <a:endParaRPr lang="en-GB" dirty="0">
              <a:latin typeface="CMR12"/>
              <a:ea typeface="Cascadia Code Light" panose="020B0609020000020004" pitchFamily="49" charset="0"/>
              <a:cs typeface="Cascadia Code Light" panose="020B0609020000020004" pitchFamily="49" charset="0"/>
            </a:endParaRPr>
          </a:p>
          <a:p>
            <a:endParaRPr lang="en-GB" dirty="0">
              <a:latin typeface="CMR12"/>
              <a:ea typeface="Cascadia Code Light" panose="020B0609020000020004" pitchFamily="49" charset="0"/>
              <a:cs typeface="Cascadia Code Light" panose="020B0609020000020004" pitchFamily="49" charset="0"/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468D869-FEAE-4E41-8088-2B1F1C600E34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fr-CH" dirty="0"/>
              <a:t>ALEXIA PARATTE / SEMESTER PROJECT MIDTERM PRESENTATION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2DA19A9-7B92-DE45-BDD7-1BC0F4B0E8A0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 rot="16200000">
            <a:off x="7820359" y="1169694"/>
            <a:ext cx="2134520" cy="512762"/>
          </a:xfrm>
        </p:spPr>
        <p:txBody>
          <a:bodyPr/>
          <a:lstStyle/>
          <a:p>
            <a:r>
              <a:rPr lang="fr-FR" sz="1050" dirty="0"/>
              <a:t>Future Goals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81B401C-18BC-4649-B2B0-EB3EECC87645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17</a:t>
            </a:fld>
            <a:endParaRPr lang="fr-FR" dirty="0"/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B2CF7EEE-D0B7-6648-AE4B-B2B65E993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358815"/>
            <a:ext cx="5070509" cy="636673"/>
          </a:xfrm>
        </p:spPr>
        <p:txBody>
          <a:bodyPr/>
          <a:lstStyle/>
          <a:p>
            <a:r>
              <a:rPr lang="fr-FR" dirty="0"/>
              <a:t>Challenges </a:t>
            </a:r>
            <a:r>
              <a:rPr lang="en-GB" dirty="0"/>
              <a:t>faced</a:t>
            </a:r>
          </a:p>
        </p:txBody>
      </p:sp>
    </p:spTree>
    <p:extLst>
      <p:ext uri="{BB962C8B-B14F-4D97-AF65-F5344CB8AC3E}">
        <p14:creationId xmlns:p14="http://schemas.microsoft.com/office/powerpoint/2010/main" val="18645238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34C28A0-A184-8649-A9A4-2BFB1D02EBB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04875" y="1070599"/>
            <a:ext cx="7646988" cy="3664403"/>
          </a:xfrm>
        </p:spPr>
        <p:txBody>
          <a:bodyPr>
            <a:normAutofit/>
          </a:bodyPr>
          <a:lstStyle/>
          <a:p>
            <a:r>
              <a:rPr lang="en-GB" dirty="0">
                <a:latin typeface="CMR12"/>
                <a:ea typeface="Cascadia Code Light" panose="020B0609020000020004" pitchFamily="49" charset="0"/>
                <a:cs typeface="Cascadia Code Light" panose="020B0609020000020004" pitchFamily="49" charset="0"/>
              </a:rPr>
              <a:t>To avoid errors in translation from Apollo to Biogeme, want to choose model/dataset from the Biogeme website and translate it to Apollo</a:t>
            </a:r>
          </a:p>
          <a:p>
            <a:r>
              <a:rPr lang="en-GB" dirty="0">
                <a:latin typeface="CMR12"/>
                <a:ea typeface="Cascadia Code Light" panose="020B0609020000020004" pitchFamily="49" charset="0"/>
                <a:cs typeface="Cascadia Code Light" panose="020B0609020000020004" pitchFamily="49" charset="0"/>
              </a:rPr>
              <a:t>Another solution would be to simplify the model in Apollo</a:t>
            </a:r>
          </a:p>
          <a:p>
            <a:r>
              <a:rPr lang="en-GB" dirty="0">
                <a:latin typeface="CMR12"/>
                <a:ea typeface="Cascadia Code Light" panose="020B0609020000020004" pitchFamily="49" charset="0"/>
                <a:cs typeface="Cascadia Code Light" panose="020B0609020000020004" pitchFamily="49" charset="0"/>
              </a:rPr>
              <a:t>Optimisation-wise: want to modify the following parameters in the </a:t>
            </a:r>
            <a:r>
              <a:rPr lang="en-GB" sz="1600" dirty="0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.</a:t>
            </a:r>
            <a:r>
              <a:rPr lang="en-GB" sz="1600" dirty="0" err="1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toml</a:t>
            </a:r>
            <a:r>
              <a:rPr lang="en-GB" sz="1600" dirty="0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 </a:t>
            </a:r>
            <a:r>
              <a:rPr lang="en-GB" dirty="0">
                <a:latin typeface="CMR12"/>
                <a:ea typeface="Cascadia Code Light" panose="020B0609020000020004" pitchFamily="49" charset="0"/>
                <a:cs typeface="Cascadia Code Light" panose="020B0609020000020004" pitchFamily="49" charset="0"/>
              </a:rPr>
              <a:t>file in Biogeme:</a:t>
            </a:r>
          </a:p>
          <a:p>
            <a:pPr lvl="1"/>
            <a:r>
              <a:rPr lang="en-US" b="0" i="0" u="none" strike="noStrike" baseline="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second derivatives</a:t>
            </a:r>
            <a:r>
              <a:rPr lang="en-US" sz="1800" b="0" i="0" u="none" strike="noStrike" baseline="0" dirty="0">
                <a:latin typeface="CMR12"/>
              </a:rPr>
              <a:t>: proportion (between 0 and 1) of iterations when the analytical </a:t>
            </a:r>
            <a:r>
              <a:rPr lang="en-GB" sz="1800" b="0" i="0" u="none" strike="noStrike" baseline="0" dirty="0">
                <a:latin typeface="CMR12"/>
              </a:rPr>
              <a:t>Hessian is calculated</a:t>
            </a:r>
          </a:p>
          <a:p>
            <a:pPr lvl="1"/>
            <a:r>
              <a:rPr lang="en-US" b="0" i="0" u="none" strike="noStrike" baseline="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optimization algorithm</a:t>
            </a:r>
            <a:r>
              <a:rPr lang="en-US" sz="1800" b="0" i="0" u="none" strike="noStrike" baseline="0" dirty="0">
                <a:latin typeface="CMR12"/>
              </a:rPr>
              <a:t>: optimization algorithm to be used for estimation.</a:t>
            </a:r>
          </a:p>
          <a:p>
            <a:r>
              <a:rPr lang="en-US" dirty="0">
                <a:latin typeface="CMR12"/>
                <a:ea typeface="Cascadia Code Light" panose="020B0609020000020004" pitchFamily="49" charset="0"/>
                <a:cs typeface="Cascadia Code Light" panose="020B0609020000020004" pitchFamily="49" charset="0"/>
              </a:rPr>
              <a:t>Try other choice models</a:t>
            </a:r>
          </a:p>
          <a:p>
            <a:endParaRPr lang="en-GB" dirty="0">
              <a:latin typeface="CMR12"/>
              <a:ea typeface="Cascadia Code Light" panose="020B0609020000020004" pitchFamily="49" charset="0"/>
              <a:cs typeface="Cascadia Code Light" panose="020B0609020000020004" pitchFamily="49" charset="0"/>
            </a:endParaRPr>
          </a:p>
          <a:p>
            <a:endParaRPr lang="en-GB" dirty="0">
              <a:latin typeface="CMR12"/>
              <a:ea typeface="Cascadia Code Light" panose="020B0609020000020004" pitchFamily="49" charset="0"/>
              <a:cs typeface="Cascadia Code Light" panose="020B0609020000020004" pitchFamily="49" charset="0"/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468D869-FEAE-4E41-8088-2B1F1C600E34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fr-CH" dirty="0"/>
              <a:t>ALEXIA PARATTE / SEMESTER PROJECT MIDTERM PRESENTATION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2DA19A9-7B92-DE45-BDD7-1BC0F4B0E8A0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 rot="16200000">
            <a:off x="7820359" y="1169694"/>
            <a:ext cx="2134520" cy="512762"/>
          </a:xfrm>
        </p:spPr>
        <p:txBody>
          <a:bodyPr/>
          <a:lstStyle/>
          <a:p>
            <a:r>
              <a:rPr lang="fr-FR" sz="1050" dirty="0"/>
              <a:t>Future Goals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81B401C-18BC-4649-B2B0-EB3EECC87645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18</a:t>
            </a:fld>
            <a:endParaRPr lang="fr-FR" dirty="0"/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B2CF7EEE-D0B7-6648-AE4B-B2B65E993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358815"/>
            <a:ext cx="5070509" cy="636673"/>
          </a:xfrm>
        </p:spPr>
        <p:txBody>
          <a:bodyPr/>
          <a:lstStyle/>
          <a:p>
            <a:r>
              <a:rPr lang="fr-CH" dirty="0"/>
              <a:t>Planning for the </a:t>
            </a:r>
            <a:r>
              <a:rPr lang="fr-CH" dirty="0" err="1"/>
              <a:t>following</a:t>
            </a:r>
            <a:r>
              <a:rPr lang="fr-CH" dirty="0"/>
              <a:t> </a:t>
            </a:r>
            <a:r>
              <a:rPr lang="fr-CH" dirty="0" err="1"/>
              <a:t>weeks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10249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468D869-FEAE-4E41-8088-2B1F1C600E34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fr-CH" dirty="0"/>
              <a:t>ALEXIA PARATTE / SEMESTER PROJECT MIDTERM PRESENTATION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81B401C-18BC-4649-B2B0-EB3EECC87645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19</a:t>
            </a:fld>
            <a:endParaRPr lang="fr-FR" dirty="0"/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B2CF7EEE-D0B7-6648-AE4B-B2B65E993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0134" y="2193747"/>
            <a:ext cx="5243731" cy="756005"/>
          </a:xfrm>
        </p:spPr>
        <p:txBody>
          <a:bodyPr>
            <a:normAutofit/>
          </a:bodyPr>
          <a:lstStyle/>
          <a:p>
            <a:pPr algn="ctr"/>
            <a:r>
              <a:rPr lang="fr-FR" sz="4000" dirty="0" err="1"/>
              <a:t>Thank</a:t>
            </a:r>
            <a:r>
              <a:rPr lang="fr-FR" sz="4000" dirty="0"/>
              <a:t> </a:t>
            </a:r>
            <a:r>
              <a:rPr lang="fr-FR" sz="4000" dirty="0" err="1"/>
              <a:t>you</a:t>
            </a:r>
            <a:r>
              <a:rPr lang="fr-FR" sz="4000" dirty="0"/>
              <a:t> for </a:t>
            </a:r>
            <a:r>
              <a:rPr lang="fr-FR" sz="4000" dirty="0" err="1"/>
              <a:t>listening</a:t>
            </a:r>
            <a:r>
              <a:rPr lang="fr-FR" sz="4000" dirty="0"/>
              <a:t> !</a:t>
            </a:r>
          </a:p>
        </p:txBody>
      </p:sp>
    </p:spTree>
    <p:extLst>
      <p:ext uri="{BB962C8B-B14F-4D97-AF65-F5344CB8AC3E}">
        <p14:creationId xmlns:p14="http://schemas.microsoft.com/office/powerpoint/2010/main" val="2745130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34C28A0-A184-8649-A9A4-2BFB1D02EBB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467953" y="1419308"/>
            <a:ext cx="4533399" cy="3176754"/>
          </a:xfrm>
        </p:spPr>
        <p:txBody>
          <a:bodyPr/>
          <a:lstStyle/>
          <a:p>
            <a:r>
              <a:rPr lang="fr-FR" sz="2400" dirty="0"/>
              <a:t>Project Description</a:t>
            </a:r>
          </a:p>
          <a:p>
            <a:endParaRPr lang="fr-FR" sz="2400" dirty="0"/>
          </a:p>
          <a:p>
            <a:r>
              <a:rPr lang="fr-FR" sz="2400" dirty="0"/>
              <a:t>First Model</a:t>
            </a:r>
          </a:p>
          <a:p>
            <a:endParaRPr lang="fr-FR" sz="2400" dirty="0"/>
          </a:p>
          <a:p>
            <a:r>
              <a:rPr lang="fr-FR" sz="2400" dirty="0"/>
              <a:t>Second Model</a:t>
            </a:r>
          </a:p>
          <a:p>
            <a:endParaRPr lang="fr-FR" sz="2400" dirty="0"/>
          </a:p>
          <a:p>
            <a:r>
              <a:rPr lang="en-GB" sz="2400" dirty="0"/>
              <a:t>Future goals</a:t>
            </a:r>
          </a:p>
          <a:p>
            <a:endParaRPr lang="fr-FR" sz="2000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468D869-FEAE-4E41-8088-2B1F1C600E34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fr-CH" dirty="0"/>
              <a:t>ALEXIA PARATTE / SEMESTER PROJECT MIDTERM PRESENTATION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81B401C-18BC-4649-B2B0-EB3EECC87645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B2CF7EEE-D0B7-6648-AE4B-B2B65E993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277039"/>
            <a:ext cx="3272489" cy="783368"/>
          </a:xfrm>
        </p:spPr>
        <p:txBody>
          <a:bodyPr>
            <a:normAutofit/>
          </a:bodyPr>
          <a:lstStyle/>
          <a:p>
            <a:r>
              <a:rPr lang="fr-FR" sz="3600" dirty="0" err="1"/>
              <a:t>Outline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8277417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34C28A0-A184-8649-A9A4-2BFB1D02EBB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04875" y="1640971"/>
            <a:ext cx="7646988" cy="1861557"/>
          </a:xfrm>
        </p:spPr>
        <p:txBody>
          <a:bodyPr>
            <a:normAutofit/>
          </a:bodyPr>
          <a:lstStyle/>
          <a:p>
            <a:pPr algn="l"/>
            <a:r>
              <a:rPr lang="en-US" sz="1800" b="0" i="0" u="none" strike="noStrike" baseline="0" dirty="0">
                <a:latin typeface="CMR12"/>
              </a:rPr>
              <a:t>Hess, S. &amp; Palma, D. (2019), </a:t>
            </a:r>
            <a:r>
              <a:rPr lang="en-US" sz="1800" b="0" i="1" u="none" strike="noStrike" baseline="0" dirty="0">
                <a:latin typeface="CMR12"/>
              </a:rPr>
              <a:t>Apollo</a:t>
            </a:r>
            <a:r>
              <a:rPr lang="en-US" sz="1800" b="0" i="0" u="none" strike="noStrike" baseline="0" dirty="0">
                <a:latin typeface="CMR12"/>
              </a:rPr>
              <a:t>: a flexible, powerful and </a:t>
            </a:r>
            <a:r>
              <a:rPr lang="en-US" sz="1800" b="0" i="0" u="none" strike="noStrike" baseline="0" dirty="0" err="1">
                <a:latin typeface="CMR12"/>
              </a:rPr>
              <a:t>customisable</a:t>
            </a:r>
            <a:r>
              <a:rPr lang="en-US" sz="1800" b="0" i="0" u="none" strike="noStrike" baseline="0" dirty="0">
                <a:latin typeface="CMR12"/>
              </a:rPr>
              <a:t> freeware package for choice model estimation and application, Journal of Choice Modelling</a:t>
            </a:r>
          </a:p>
          <a:p>
            <a:r>
              <a:rPr lang="en-GB" dirty="0">
                <a:latin typeface="CMR12"/>
                <a:ea typeface="Cascadia Code Light" panose="020B0609020000020004" pitchFamily="49" charset="0"/>
                <a:cs typeface="Cascadia Code Light" panose="020B0609020000020004" pitchFamily="49" charset="0"/>
              </a:rPr>
              <a:t>Michel </a:t>
            </a:r>
            <a:r>
              <a:rPr lang="en-GB" dirty="0" err="1">
                <a:latin typeface="CMR12"/>
                <a:ea typeface="Cascadia Code Light" panose="020B0609020000020004" pitchFamily="49" charset="0"/>
                <a:cs typeface="Cascadia Code Light" panose="020B0609020000020004" pitchFamily="49" charset="0"/>
              </a:rPr>
              <a:t>Bierlaire</a:t>
            </a:r>
            <a:r>
              <a:rPr lang="en-GB" dirty="0">
                <a:latin typeface="CMR12"/>
                <a:ea typeface="Cascadia Code Light" panose="020B0609020000020004" pitchFamily="49" charset="0"/>
                <a:cs typeface="Cascadia Code Light" panose="020B0609020000020004" pitchFamily="49" charset="0"/>
              </a:rPr>
              <a:t> (2023), </a:t>
            </a:r>
            <a:r>
              <a:rPr lang="en-GB" i="1" dirty="0">
                <a:latin typeface="CMR12"/>
                <a:ea typeface="Cascadia Code Light" panose="020B0609020000020004" pitchFamily="49" charset="0"/>
                <a:cs typeface="Cascadia Code Light" panose="020B0609020000020004" pitchFamily="49" charset="0"/>
              </a:rPr>
              <a:t>A Short introduction to </a:t>
            </a:r>
            <a:r>
              <a:rPr lang="en-GB" i="1" dirty="0" err="1">
                <a:latin typeface="CMR12"/>
                <a:ea typeface="Cascadia Code Light" panose="020B0609020000020004" pitchFamily="49" charset="0"/>
                <a:cs typeface="Cascadia Code Light" panose="020B0609020000020004" pitchFamily="49" charset="0"/>
              </a:rPr>
              <a:t>Biogeme</a:t>
            </a:r>
            <a:endParaRPr lang="en-GB" i="1" dirty="0">
              <a:latin typeface="CMR12"/>
              <a:ea typeface="Cascadia Code Light" panose="020B0609020000020004" pitchFamily="49" charset="0"/>
              <a:cs typeface="Cascadia Code Light" panose="020B0609020000020004" pitchFamily="49" charset="0"/>
            </a:endParaRPr>
          </a:p>
          <a:p>
            <a:r>
              <a:rPr lang="fr-FR" b="0" i="0" dirty="0">
                <a:effectLst/>
                <a:highlight>
                  <a:srgbClr val="FFFFFF"/>
                </a:highlight>
                <a:latin typeface="CMR12"/>
              </a:rPr>
              <a:t>Michel </a:t>
            </a:r>
            <a:r>
              <a:rPr lang="fr-FR" b="0" i="0" dirty="0" err="1">
                <a:effectLst/>
                <a:highlight>
                  <a:srgbClr val="FFFFFF"/>
                </a:highlight>
                <a:latin typeface="CMR12"/>
              </a:rPr>
              <a:t>Bierlaire</a:t>
            </a:r>
            <a:r>
              <a:rPr lang="fr-FR" b="0" i="0" dirty="0">
                <a:effectLst/>
                <a:highlight>
                  <a:srgbClr val="FFFFFF"/>
                </a:highlight>
                <a:latin typeface="CMR12"/>
              </a:rPr>
              <a:t> (2023), École Polytechnique Fédérale de Lausanne,	 </a:t>
            </a:r>
            <a:r>
              <a:rPr lang="fr-FR" b="0" i="1" dirty="0" err="1">
                <a:effectLst/>
                <a:highlight>
                  <a:srgbClr val="FFFFFF"/>
                </a:highlight>
                <a:latin typeface="CMR12"/>
              </a:rPr>
              <a:t>Biogeme</a:t>
            </a:r>
            <a:r>
              <a:rPr lang="fr-FR" b="0" i="1" dirty="0">
                <a:effectLst/>
                <a:highlight>
                  <a:srgbClr val="FFFFFF"/>
                </a:highlight>
                <a:latin typeface="CMR12"/>
              </a:rPr>
              <a:t> Sphinx Documentation</a:t>
            </a:r>
            <a:r>
              <a:rPr lang="fr-FR" b="0" i="0" dirty="0">
                <a:effectLst/>
                <a:highlight>
                  <a:srgbClr val="FFFFFF"/>
                </a:highlight>
                <a:latin typeface="CMR12"/>
              </a:rPr>
              <a:t> [</a:t>
            </a:r>
            <a:r>
              <a:rPr lang="fr-FR" b="0" i="0" u="none" strike="noStrike" dirty="0">
                <a:effectLst/>
                <a:highlight>
                  <a:srgbClr val="FFFFFF"/>
                </a:highlight>
                <a:latin typeface="CMR12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https://biogeme.epfl.ch/sphinx/</a:t>
            </a:r>
            <a:r>
              <a:rPr lang="fr-FR" b="0" i="0" dirty="0">
                <a:effectLst/>
                <a:highlight>
                  <a:srgbClr val="FFFFFF"/>
                </a:highlight>
                <a:latin typeface="CMR12"/>
              </a:rPr>
              <a:t>]</a:t>
            </a:r>
            <a:endParaRPr lang="en-GB" i="1" dirty="0">
              <a:latin typeface="CMR12"/>
              <a:ea typeface="Cascadia Code Light" panose="020B0609020000020004" pitchFamily="49" charset="0"/>
              <a:cs typeface="Cascadia Code Light" panose="020B0609020000020004" pitchFamily="49" charset="0"/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468D869-FEAE-4E41-8088-2B1F1C600E34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fr-CH" dirty="0"/>
              <a:t>ALEXIA PARATTE / SEMESTER PROJECT MIDTERM PRESENTATION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81B401C-18BC-4649-B2B0-EB3EECC87645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20</a:t>
            </a:fld>
            <a:endParaRPr lang="fr-FR" dirty="0"/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B2CF7EEE-D0B7-6648-AE4B-B2B65E993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358815"/>
            <a:ext cx="5070509" cy="636673"/>
          </a:xfrm>
        </p:spPr>
        <p:txBody>
          <a:bodyPr/>
          <a:lstStyle/>
          <a:p>
            <a:r>
              <a:rPr lang="fr-CH" dirty="0" err="1"/>
              <a:t>References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9086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6F21C7-56BC-A74B-BA53-D2D4021D1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Project Description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880124D-0355-C54B-9126-82BC6AB6B36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 dirty="0"/>
              <a:t>ALEXIA PARATTE / SEMESTER PROJECT MIDTERM PRESENTATION</a:t>
            </a:r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8253E77-58BB-5342-B218-CB0FEF98A9E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8" name="Espace réservé du texte 2">
            <a:extLst>
              <a:ext uri="{FF2B5EF4-FFF2-40B4-BE49-F238E27FC236}">
                <a16:creationId xmlns:a16="http://schemas.microsoft.com/office/drawing/2014/main" id="{CE757A7D-F316-F2E5-508C-0FA2AB6653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0" y="2571750"/>
            <a:ext cx="4058920" cy="2156508"/>
          </a:xfrm>
        </p:spPr>
        <p:txBody>
          <a:bodyPr/>
          <a:lstStyle/>
          <a:p>
            <a:r>
              <a:rPr lang="fr-CH" i="1" dirty="0"/>
              <a:t>Motivation and Process</a:t>
            </a:r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3269070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34C28A0-A184-8649-A9A4-2BFB1D02EBB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95242" y="1242444"/>
            <a:ext cx="7776264" cy="265861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MR12"/>
              </a:rPr>
              <a:t>Discrete choice models widely used: transportation, environment, economics, marketing</a:t>
            </a:r>
          </a:p>
          <a:p>
            <a:pPr>
              <a:lnSpc>
                <a:spcPct val="100000"/>
              </a:lnSpc>
            </a:pPr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MR12"/>
              </a:rPr>
              <a:t> Many software to estimate these models, such as Biogeme (Python) and Apollo (RStudio)</a:t>
            </a:r>
          </a:p>
          <a:p>
            <a:pPr>
              <a:lnSpc>
                <a:spcPct val="100000"/>
              </a:lnSpc>
            </a:pPr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MR12"/>
              </a:rPr>
              <a:t>Goal: Comparing Biogeme and Apollo</a:t>
            </a:r>
            <a:r>
              <a:rPr lang="en-US" sz="2000" dirty="0">
                <a:solidFill>
                  <a:srgbClr val="0D0D0D"/>
                </a:solidFill>
                <a:highlight>
                  <a:srgbClr val="FFFFFF"/>
                </a:highlight>
                <a:latin typeface="CMR12"/>
              </a:rPr>
              <a:t> -&gt; </a:t>
            </a:r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MR12"/>
              </a:rPr>
              <a:t>performances, results, available features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0D0D0D"/>
                </a:solidFill>
                <a:highlight>
                  <a:srgbClr val="FFFFFF"/>
                </a:highlight>
                <a:latin typeface="CMR12"/>
              </a:rPr>
              <a:t>Different kind of models</a:t>
            </a:r>
            <a:endParaRPr lang="en-US" sz="20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CMR12"/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468D869-FEAE-4E41-8088-2B1F1C600E34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fr-CH" dirty="0"/>
              <a:t>ALEXIA PARATTE / SEMESTER PROJECT MIDTERM PRESENTATION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2DA19A9-7B92-DE45-BDD7-1BC0F4B0E8A0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 rot="16200000">
            <a:off x="7820359" y="1169694"/>
            <a:ext cx="2134520" cy="512762"/>
          </a:xfrm>
        </p:spPr>
        <p:txBody>
          <a:bodyPr/>
          <a:lstStyle/>
          <a:p>
            <a:r>
              <a:rPr lang="fr-FR" sz="1050" dirty="0"/>
              <a:t>Project Description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81B401C-18BC-4649-B2B0-EB3EECC87645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B2CF7EEE-D0B7-6648-AE4B-B2B65E993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360208"/>
            <a:ext cx="3667125" cy="529096"/>
          </a:xfrm>
        </p:spPr>
        <p:txBody>
          <a:bodyPr/>
          <a:lstStyle/>
          <a:p>
            <a:r>
              <a:rPr lang="fr-FR" dirty="0"/>
              <a:t>Motivation</a:t>
            </a:r>
          </a:p>
        </p:txBody>
      </p:sp>
    </p:spTree>
    <p:extLst>
      <p:ext uri="{BB962C8B-B14F-4D97-AF65-F5344CB8AC3E}">
        <p14:creationId xmlns:p14="http://schemas.microsoft.com/office/powerpoint/2010/main" val="195841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34C28A0-A184-8649-A9A4-2BFB1D02EBB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95242" y="1242444"/>
            <a:ext cx="7945629" cy="265861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2000" dirty="0">
              <a:latin typeface="CMR12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000" dirty="0">
                <a:latin typeface="CMR12"/>
              </a:rPr>
              <a:t>Example scripts from the Apollo website and translate them to Biogeme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000" dirty="0">
                <a:latin typeface="CMR12"/>
              </a:rPr>
              <a:t>Make sure the models are equivalent: </a:t>
            </a:r>
            <a:r>
              <a:rPr lang="en-GB" sz="2000" i="1" dirty="0" err="1">
                <a:latin typeface="CMR12"/>
              </a:rPr>
              <a:t>toml</a:t>
            </a:r>
            <a:r>
              <a:rPr lang="en-GB" sz="2000" i="1" dirty="0">
                <a:latin typeface="CMR12"/>
              </a:rPr>
              <a:t> </a:t>
            </a:r>
            <a:r>
              <a:rPr lang="en-GB" sz="2000" dirty="0">
                <a:latin typeface="CMR12"/>
              </a:rPr>
              <a:t>file, panel data, FLL, etc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000" dirty="0">
                <a:latin typeface="CMR12"/>
              </a:rPr>
              <a:t>Compare the estimation times for both software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000" dirty="0">
                <a:latin typeface="CMR12"/>
              </a:rPr>
              <a:t>Compare CPU/RAM usage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GB" sz="2000" dirty="0">
              <a:latin typeface="CMR12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fr-FR" sz="2000" dirty="0">
              <a:latin typeface="CMR12"/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468D869-FEAE-4E41-8088-2B1F1C600E34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fr-CH" dirty="0"/>
              <a:t>ALEXIA PARATTE / SEMESTER PROJECT MIDTERM PRESENTATION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2DA19A9-7B92-DE45-BDD7-1BC0F4B0E8A0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 rot="16200000">
            <a:off x="7820359" y="1169694"/>
            <a:ext cx="2134520" cy="512762"/>
          </a:xfrm>
        </p:spPr>
        <p:txBody>
          <a:bodyPr/>
          <a:lstStyle/>
          <a:p>
            <a:r>
              <a:rPr lang="fr-FR" sz="1050" dirty="0"/>
              <a:t>Project Description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81B401C-18BC-4649-B2B0-EB3EECC87645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B2CF7EEE-D0B7-6648-AE4B-B2B65E993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360208"/>
            <a:ext cx="3667125" cy="529096"/>
          </a:xfrm>
        </p:spPr>
        <p:txBody>
          <a:bodyPr/>
          <a:lstStyle/>
          <a:p>
            <a:r>
              <a:rPr lang="fr-FR" dirty="0"/>
              <a:t>Process</a:t>
            </a:r>
          </a:p>
        </p:txBody>
      </p:sp>
    </p:spTree>
    <p:extLst>
      <p:ext uri="{BB962C8B-B14F-4D97-AF65-F5344CB8AC3E}">
        <p14:creationId xmlns:p14="http://schemas.microsoft.com/office/powerpoint/2010/main" val="272460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8C2303-32F1-B840-8826-D5D2A570F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First Model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35D3C24-6B99-BB48-AB10-AA3CB1F67C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i="1" dirty="0"/>
              <a:t>MNL </a:t>
            </a:r>
            <a:r>
              <a:rPr lang="en-GB" i="1" dirty="0"/>
              <a:t>Revealed</a:t>
            </a:r>
            <a:r>
              <a:rPr lang="fr-FR" i="1" dirty="0"/>
              <a:t> </a:t>
            </a:r>
            <a:r>
              <a:rPr lang="en-GB" i="1" dirty="0"/>
              <a:t>Preferences</a:t>
            </a:r>
            <a:r>
              <a:rPr lang="fr-FR" i="1" dirty="0"/>
              <a:t> Model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8B9CEE1-BEF6-B540-A7CE-B486EF93624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 dirty="0"/>
              <a:t>ALEXIA PARATTE / SEMESTER PROJECT MIDTERM PRESENTATION</a:t>
            </a:r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F64CCD5-5BA5-E94A-A85A-BF62861AABF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61495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34C28A0-A184-8649-A9A4-2BFB1D02EBB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04875" y="1563688"/>
            <a:ext cx="7646988" cy="2965782"/>
          </a:xfrm>
        </p:spPr>
        <p:txBody>
          <a:bodyPr>
            <a:normAutofit/>
          </a:bodyPr>
          <a:lstStyle/>
          <a:p>
            <a:r>
              <a:rPr lang="en-US" sz="1800" b="0" i="0" u="none" strike="noStrike" baseline="0" dirty="0">
                <a:latin typeface="CMR12"/>
              </a:rPr>
              <a:t>Most basic MNL (</a:t>
            </a:r>
            <a:r>
              <a:rPr lang="en-US" sz="1800" b="0" i="1" u="none" strike="noStrike" baseline="0" dirty="0">
                <a:latin typeface="CMR12"/>
              </a:rPr>
              <a:t>Multinomial Logit Model) </a:t>
            </a:r>
            <a:r>
              <a:rPr lang="en-US" sz="1800" b="0" u="none" strike="noStrike" baseline="0" dirty="0">
                <a:latin typeface="CMR12"/>
              </a:rPr>
              <a:t>on Apollo website, revealed preferences, called </a:t>
            </a:r>
            <a:r>
              <a:rPr lang="en-US" sz="1600" dirty="0" err="1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RP</a:t>
            </a:r>
            <a:r>
              <a:rPr lang="en-US" sz="1600" b="0" i="0" u="none" strike="noStrike" baseline="0" dirty="0" err="1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_Model</a:t>
            </a:r>
            <a:endParaRPr lang="en-US" sz="1800" b="0" u="none" strike="noStrike" baseline="0" dirty="0">
              <a:latin typeface="CMR12"/>
            </a:endParaRPr>
          </a:p>
          <a:p>
            <a:r>
              <a:rPr lang="en-US" dirty="0">
                <a:latin typeface="CMR12"/>
              </a:rPr>
              <a:t>S</a:t>
            </a:r>
            <a:r>
              <a:rPr lang="en-US" sz="1800" b="0" i="0" u="none" strike="noStrike" baseline="0" dirty="0">
                <a:latin typeface="CMR12"/>
              </a:rPr>
              <a:t>ynthetic dataset </a:t>
            </a:r>
            <a:r>
              <a:rPr lang="en-US" sz="1600" b="0" i="0" u="none" strike="noStrike" baseline="0" dirty="0" err="1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apollo_modeChoiceData</a:t>
            </a:r>
            <a:r>
              <a:rPr lang="en-US" sz="1600" b="0" i="0" u="none" strike="noStrike" baseline="0" dirty="0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 </a:t>
            </a:r>
            <a:r>
              <a:rPr lang="en-US" sz="1800" b="0" i="0" u="none" strike="noStrike" baseline="0" dirty="0">
                <a:latin typeface="CMR12"/>
              </a:rPr>
              <a:t>looking at mode choice for 500 travelers.</a:t>
            </a:r>
          </a:p>
          <a:p>
            <a:r>
              <a:rPr lang="en-US" sz="1800" b="0" i="0" u="none" strike="noStrike" baseline="0" dirty="0">
                <a:latin typeface="CMR12"/>
              </a:rPr>
              <a:t>Choices are either car, bus, air or rail</a:t>
            </a:r>
          </a:p>
          <a:p>
            <a:r>
              <a:rPr lang="en-US" sz="1800" b="0" i="0" u="none" strike="noStrike" baseline="0" dirty="0">
                <a:latin typeface="CMR12"/>
              </a:rPr>
              <a:t>Parameters (9 to be estimated): travel time, travel cost, access (except for car) </a:t>
            </a:r>
          </a:p>
          <a:p>
            <a:r>
              <a:rPr lang="en-US" dirty="0">
                <a:latin typeface="CMR12"/>
              </a:rPr>
              <a:t>Availabilities</a:t>
            </a:r>
            <a:endParaRPr lang="en-US" sz="1800" b="0" i="0" u="none" strike="noStrike" baseline="0" dirty="0">
              <a:latin typeface="CMR12"/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468D869-FEAE-4E41-8088-2B1F1C600E34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fr-CH" dirty="0"/>
              <a:t>ALEXIA PARATTE / SEMESTER PROJECT MIDTERM PRESENTATION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2DA19A9-7B92-DE45-BDD7-1BC0F4B0E8A0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 rot="16200000">
            <a:off x="7820359" y="1169694"/>
            <a:ext cx="2134520" cy="512762"/>
          </a:xfrm>
        </p:spPr>
        <p:txBody>
          <a:bodyPr/>
          <a:lstStyle/>
          <a:p>
            <a:r>
              <a:rPr lang="fr-FR" sz="1050" dirty="0"/>
              <a:t>First Model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81B401C-18BC-4649-B2B0-EB3EECC87645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B2CF7EEE-D0B7-6648-AE4B-B2B65E993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358815"/>
            <a:ext cx="4698483" cy="568249"/>
          </a:xfrm>
        </p:spPr>
        <p:txBody>
          <a:bodyPr/>
          <a:lstStyle/>
          <a:p>
            <a:r>
              <a:rPr lang="fr-FR" dirty="0"/>
              <a:t>Model and data description</a:t>
            </a:r>
          </a:p>
        </p:txBody>
      </p:sp>
    </p:spTree>
    <p:extLst>
      <p:ext uri="{BB962C8B-B14F-4D97-AF65-F5344CB8AC3E}">
        <p14:creationId xmlns:p14="http://schemas.microsoft.com/office/powerpoint/2010/main" val="743611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468D869-FEAE-4E41-8088-2B1F1C600E34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fr-CH" dirty="0"/>
              <a:t>ALEXIA PARATTE / SEMESTER PROJECT MIDTERM PRESENTATION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2DA19A9-7B92-DE45-BDD7-1BC0F4B0E8A0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 rot="16200000">
            <a:off x="7820359" y="1169694"/>
            <a:ext cx="2134520" cy="512762"/>
          </a:xfrm>
        </p:spPr>
        <p:txBody>
          <a:bodyPr/>
          <a:lstStyle/>
          <a:p>
            <a:r>
              <a:rPr lang="fr-FR" sz="1050" dirty="0"/>
              <a:t>First Model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81B401C-18BC-4649-B2B0-EB3EECC87645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8</a:t>
            </a:fld>
            <a:endParaRPr lang="fr-FR" dirty="0"/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B2CF7EEE-D0B7-6648-AE4B-B2B65E993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358815"/>
            <a:ext cx="4698483" cy="568249"/>
          </a:xfrm>
        </p:spPr>
        <p:txBody>
          <a:bodyPr/>
          <a:lstStyle/>
          <a:p>
            <a:r>
              <a:rPr lang="fr-FR" dirty="0"/>
              <a:t>Estimation </a:t>
            </a:r>
            <a:r>
              <a:rPr lang="fr-FR" dirty="0" err="1"/>
              <a:t>Results</a:t>
            </a:r>
            <a:endParaRPr lang="fr-FR" dirty="0"/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DDC193A3-489A-38B3-2AA3-82B8F49313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8518093"/>
              </p:ext>
            </p:extLst>
          </p:nvPr>
        </p:nvGraphicFramePr>
        <p:xfrm>
          <a:off x="1187537" y="1012395"/>
          <a:ext cx="6768926" cy="311871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470078">
                  <a:extLst>
                    <a:ext uri="{9D8B030D-6E8A-4147-A177-3AD203B41FA5}">
                      <a16:colId xmlns:a16="http://schemas.microsoft.com/office/drawing/2014/main" val="1806313233"/>
                    </a:ext>
                  </a:extLst>
                </a:gridCol>
                <a:gridCol w="2043633">
                  <a:extLst>
                    <a:ext uri="{9D8B030D-6E8A-4147-A177-3AD203B41FA5}">
                      <a16:colId xmlns:a16="http://schemas.microsoft.com/office/drawing/2014/main" val="1721530599"/>
                    </a:ext>
                  </a:extLst>
                </a:gridCol>
                <a:gridCol w="2255215">
                  <a:extLst>
                    <a:ext uri="{9D8B030D-6E8A-4147-A177-3AD203B41FA5}">
                      <a16:colId xmlns:a16="http://schemas.microsoft.com/office/drawing/2014/main" val="441806123"/>
                    </a:ext>
                  </a:extLst>
                </a:gridCol>
              </a:tblGrid>
              <a:tr h="311871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VALUE IN APOLLO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VALUE IN BIOGEME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4925640"/>
                  </a:ext>
                </a:extLst>
              </a:tr>
              <a:tr h="311871">
                <a:tc>
                  <a:txBody>
                    <a:bodyPr/>
                    <a:lstStyle/>
                    <a:p>
                      <a:r>
                        <a:rPr lang="en-GB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ASC_BUS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b="1" dirty="0">
                          <a:latin typeface="Abadi Extra Light" panose="020B0204020104020204" pitchFamily="34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0.475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b="1" dirty="0">
                          <a:latin typeface="Abadi Extra Light" panose="020B0204020104020204" pitchFamily="34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0.471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3540648"/>
                  </a:ext>
                </a:extLst>
              </a:tr>
              <a:tr h="311871">
                <a:tc>
                  <a:txBody>
                    <a:bodyPr/>
                    <a:lstStyle/>
                    <a:p>
                      <a:r>
                        <a:rPr lang="en-GB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ASC_AIR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b="1" dirty="0">
                          <a:latin typeface="Abadi Extra Light" panose="020B0204020104020204" pitchFamily="34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1.629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b="1" dirty="0">
                          <a:latin typeface="Abadi Extra Light" panose="020B0204020104020204" pitchFamily="34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1.630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7712979"/>
                  </a:ext>
                </a:extLst>
              </a:tr>
              <a:tr h="311871">
                <a:tc>
                  <a:txBody>
                    <a:bodyPr/>
                    <a:lstStyle/>
                    <a:p>
                      <a:r>
                        <a:rPr lang="en-GB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ASC_RAIL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b="1" dirty="0">
                          <a:latin typeface="Abadi Extra Light" panose="020B0204020104020204" pitchFamily="34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0.945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b="1" dirty="0">
                          <a:latin typeface="Abadi Extra Light" panose="020B0204020104020204" pitchFamily="34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0.941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831915"/>
                  </a:ext>
                </a:extLst>
              </a:tr>
              <a:tr h="311871">
                <a:tc>
                  <a:txBody>
                    <a:bodyPr/>
                    <a:lstStyle/>
                    <a:p>
                      <a:r>
                        <a:rPr lang="en-GB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BETA_TT_CAR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b="1" dirty="0">
                          <a:latin typeface="Abadi Extra Light" panose="020B0204020104020204" pitchFamily="34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- 0.004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b="1" dirty="0">
                          <a:latin typeface="Abadi Extra Light" panose="020B0204020104020204" pitchFamily="34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- 0.004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2634718"/>
                  </a:ext>
                </a:extLst>
              </a:tr>
              <a:tr h="311871">
                <a:tc>
                  <a:txBody>
                    <a:bodyPr/>
                    <a:lstStyle/>
                    <a:p>
                      <a:r>
                        <a:rPr lang="en-GB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BETA_TT_BUS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b="1" dirty="0">
                          <a:latin typeface="Abadi Extra Light" panose="020B0204020104020204" pitchFamily="34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- 0.009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b="1" dirty="0">
                          <a:latin typeface="Abadi Extra Light" panose="020B0204020104020204" pitchFamily="34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- 0.009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4252162"/>
                  </a:ext>
                </a:extLst>
              </a:tr>
              <a:tr h="311871">
                <a:tc>
                  <a:txBody>
                    <a:bodyPr/>
                    <a:lstStyle/>
                    <a:p>
                      <a:r>
                        <a:rPr lang="en-GB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BETA_TT_AIR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b="1" dirty="0">
                          <a:latin typeface="Abadi Extra Light" panose="020B0204020104020204" pitchFamily="34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- 0.021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b="1" dirty="0">
                          <a:latin typeface="Abadi Extra Light" panose="020B0204020104020204" pitchFamily="34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- 0.021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022797"/>
                  </a:ext>
                </a:extLst>
              </a:tr>
              <a:tr h="311871">
                <a:tc>
                  <a:txBody>
                    <a:bodyPr/>
                    <a:lstStyle/>
                    <a:p>
                      <a:r>
                        <a:rPr lang="en-GB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BETA_TT_RAIL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b="1" dirty="0">
                          <a:latin typeface="Abadi Extra Light" panose="020B0204020104020204" pitchFamily="34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- 0.011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b="1" dirty="0">
                          <a:latin typeface="Abadi Extra Light" panose="020B0204020104020204" pitchFamily="34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- 0.011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7267015"/>
                  </a:ext>
                </a:extLst>
              </a:tr>
              <a:tr h="311871">
                <a:tc>
                  <a:txBody>
                    <a:bodyPr/>
                    <a:lstStyle/>
                    <a:p>
                      <a:r>
                        <a:rPr lang="en-GB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B_ACCESS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b="1" dirty="0">
                          <a:latin typeface="Abadi Extra Light" panose="020B0204020104020204" pitchFamily="34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- 0.011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b="1" dirty="0">
                          <a:latin typeface="Abadi Extra Light" panose="020B0204020104020204" pitchFamily="34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- 0.012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9453842"/>
                  </a:ext>
                </a:extLst>
              </a:tr>
              <a:tr h="311871">
                <a:tc>
                  <a:txBody>
                    <a:bodyPr/>
                    <a:lstStyle/>
                    <a:p>
                      <a:r>
                        <a:rPr lang="en-GB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B_COST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b="1" dirty="0">
                          <a:latin typeface="Abadi Extra Light" panose="020B0204020104020204" pitchFamily="34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- 0.034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b="1" dirty="0">
                          <a:latin typeface="Abadi Extra Light" panose="020B0204020104020204" pitchFamily="34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- 0.034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35056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1143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468D869-FEAE-4E41-8088-2B1F1C600E34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fr-CH" dirty="0"/>
              <a:t>ALEXIA PARATTE / SEMESTER PROJECT MIDTERM PRESENTATION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2DA19A9-7B92-DE45-BDD7-1BC0F4B0E8A0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 rot="16200000">
            <a:off x="7820359" y="1169694"/>
            <a:ext cx="2134520" cy="512762"/>
          </a:xfrm>
        </p:spPr>
        <p:txBody>
          <a:bodyPr/>
          <a:lstStyle/>
          <a:p>
            <a:r>
              <a:rPr lang="fr-FR" sz="1050" dirty="0"/>
              <a:t>First Model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81B401C-18BC-4649-B2B0-EB3EECC87645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9</a:t>
            </a:fld>
            <a:endParaRPr lang="fr-FR" dirty="0"/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B2CF7EEE-D0B7-6648-AE4B-B2B65E993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358815"/>
            <a:ext cx="4557076" cy="670902"/>
          </a:xfrm>
        </p:spPr>
        <p:txBody>
          <a:bodyPr/>
          <a:lstStyle/>
          <a:p>
            <a:r>
              <a:rPr lang="fr-FR" dirty="0" err="1"/>
              <a:t>Statistics</a:t>
            </a:r>
            <a:r>
              <a:rPr lang="fr-FR" dirty="0"/>
              <a:t> </a:t>
            </a:r>
          </a:p>
        </p:txBody>
      </p:sp>
      <p:graphicFrame>
        <p:nvGraphicFramePr>
          <p:cNvPr id="10" name="Tableau 9">
            <a:extLst>
              <a:ext uri="{FF2B5EF4-FFF2-40B4-BE49-F238E27FC236}">
                <a16:creationId xmlns:a16="http://schemas.microsoft.com/office/drawing/2014/main" id="{F5B80B57-8FDD-534C-9A27-F75A32A7B1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5134874"/>
              </p:ext>
            </p:extLst>
          </p:nvPr>
        </p:nvGraphicFramePr>
        <p:xfrm>
          <a:off x="1123784" y="1848648"/>
          <a:ext cx="6896432" cy="144620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827537">
                  <a:extLst>
                    <a:ext uri="{9D8B030D-6E8A-4147-A177-3AD203B41FA5}">
                      <a16:colId xmlns:a16="http://schemas.microsoft.com/office/drawing/2014/main" val="164566094"/>
                    </a:ext>
                  </a:extLst>
                </a:gridCol>
                <a:gridCol w="1770084">
                  <a:extLst>
                    <a:ext uri="{9D8B030D-6E8A-4147-A177-3AD203B41FA5}">
                      <a16:colId xmlns:a16="http://schemas.microsoft.com/office/drawing/2014/main" val="1925316795"/>
                    </a:ext>
                  </a:extLst>
                </a:gridCol>
                <a:gridCol w="2298811">
                  <a:extLst>
                    <a:ext uri="{9D8B030D-6E8A-4147-A177-3AD203B41FA5}">
                      <a16:colId xmlns:a16="http://schemas.microsoft.com/office/drawing/2014/main" val="628783585"/>
                    </a:ext>
                  </a:extLst>
                </a:gridCol>
              </a:tblGrid>
              <a:tr h="361551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VALUE IN APOLLO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VALUE IN BIOGEME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76233"/>
                  </a:ext>
                </a:extLst>
              </a:tr>
              <a:tr h="361551">
                <a:tc>
                  <a:txBody>
                    <a:bodyPr/>
                    <a:lstStyle/>
                    <a:p>
                      <a:r>
                        <a:rPr lang="en-GB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Initial Loglikelihood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600" b="0" dirty="0">
                          <a:latin typeface="Abadi Extra Light" panose="020B0204020104020204" pitchFamily="34" charset="0"/>
                        </a:rPr>
                        <a:t>-1170.86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600" b="0" dirty="0">
                          <a:latin typeface="Abadi Extra Light" panose="020B0204020104020204" pitchFamily="34" charset="0"/>
                        </a:rPr>
                        <a:t>-1170.86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008101"/>
                  </a:ext>
                </a:extLst>
              </a:tr>
              <a:tr h="361551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Final Loglikelihood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600" b="0" dirty="0">
                          <a:latin typeface="Abadi Extra Light" panose="020B0204020104020204" pitchFamily="34" charset="0"/>
                        </a:rPr>
                        <a:t>-1025.76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CH" sz="1600" b="0" dirty="0">
                          <a:latin typeface="Abadi Extra Light" panose="020B0204020104020204" pitchFamily="34" charset="0"/>
                        </a:rPr>
                        <a:t>-1025.756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9521361"/>
                  </a:ext>
                </a:extLst>
              </a:tr>
              <a:tr h="361551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Estimation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600" b="0" dirty="0">
                          <a:latin typeface="Abadi Extra Light" panose="020B0204020104020204" pitchFamily="34" charset="0"/>
                        </a:rPr>
                        <a:t>00 : 00 : 1,51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600" b="0" dirty="0">
                          <a:latin typeface="Abadi Extra Light" panose="020B0204020104020204" pitchFamily="34" charset="0"/>
                        </a:rPr>
                        <a:t>00 : 00 : 1,54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65905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382156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EPFL - New Colors 2019">
      <a:dk1>
        <a:srgbClr val="413C3A"/>
      </a:dk1>
      <a:lt1>
        <a:srgbClr val="FFFFFF"/>
      </a:lt1>
      <a:dk2>
        <a:srgbClr val="413C3A"/>
      </a:dk2>
      <a:lt2>
        <a:srgbClr val="CAC7C7"/>
      </a:lt2>
      <a:accent1>
        <a:srgbClr val="E30613"/>
      </a:accent1>
      <a:accent2>
        <a:srgbClr val="00A79F"/>
      </a:accent2>
      <a:accent3>
        <a:srgbClr val="413C3A"/>
      </a:accent3>
      <a:accent4>
        <a:srgbClr val="007480"/>
      </a:accent4>
      <a:accent5>
        <a:srgbClr val="F39869"/>
      </a:accent5>
      <a:accent6>
        <a:srgbClr val="B51F1F"/>
      </a:accent6>
      <a:hlink>
        <a:srgbClr val="ED6E9C"/>
      </a:hlink>
      <a:folHlink>
        <a:srgbClr val="4F8FCC"/>
      </a:folHlink>
    </a:clrScheme>
    <a:fontScheme name="EPFL_Beta2">
      <a:majorFont>
        <a:latin typeface="Franklin Gothic Demi Cond"/>
        <a:ea typeface=""/>
        <a:cs typeface=""/>
      </a:majorFont>
      <a:minorFont>
        <a:latin typeface="Arial"/>
        <a:ea typeface=""/>
        <a:cs typeface="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_EPFL_Beta2" id="{6A525B41-3E68-491F-A6C9-0B15EA1321FE}" vid="{993E2952-EB5D-4425-8012-1B04381EBC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BFC127AB4946248A5685C1F92D54FFE" ma:contentTypeVersion="0" ma:contentTypeDescription="Crée un document." ma:contentTypeScope="" ma:versionID="ef3ff242486930b75c69099c0dd02c5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ab09c1ba23edfaa45a5e9d385267c9b5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66205E9-12FC-4D6C-B0C7-1E9025EEB15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48A6C70-7FF5-480A-B09B-7D0A19B2F43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8F8CE09B-89B1-4B5D-BED2-87C84F0777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Thème Office</Template>
  <TotalTime>0</TotalTime>
  <Words>1115</Words>
  <Application>Microsoft Office PowerPoint</Application>
  <PresentationFormat>Affichage à l'écran (16:9)</PresentationFormat>
  <Paragraphs>222</Paragraphs>
  <Slides>20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9" baseType="lpstr">
      <vt:lpstr>Abadi Extra Light</vt:lpstr>
      <vt:lpstr>Arial</vt:lpstr>
      <vt:lpstr>Cascadia Code Light</vt:lpstr>
      <vt:lpstr>Cascadia Mono Light</vt:lpstr>
      <vt:lpstr>CMR12</vt:lpstr>
      <vt:lpstr>CMTI12</vt:lpstr>
      <vt:lpstr>Franklin Gothic Demi Cond</vt:lpstr>
      <vt:lpstr>Wingdings</vt:lpstr>
      <vt:lpstr>Thème Office</vt:lpstr>
      <vt:lpstr>A comparative analysis of discrete choice models estimations, using different software packages</vt:lpstr>
      <vt:lpstr>Outline</vt:lpstr>
      <vt:lpstr>Project Description</vt:lpstr>
      <vt:lpstr>Motivation</vt:lpstr>
      <vt:lpstr>Process</vt:lpstr>
      <vt:lpstr>First Model</vt:lpstr>
      <vt:lpstr>Model and data description</vt:lpstr>
      <vt:lpstr>Estimation Results</vt:lpstr>
      <vt:lpstr>Statistics </vt:lpstr>
      <vt:lpstr>Second Model</vt:lpstr>
      <vt:lpstr>Model and data description</vt:lpstr>
      <vt:lpstr>All MMNL_Models</vt:lpstr>
      <vt:lpstr>Estimation Results Final MMNL</vt:lpstr>
      <vt:lpstr>Statistics Final MMNL</vt:lpstr>
      <vt:lpstr>CPU &amp; RAM usage</vt:lpstr>
      <vt:lpstr>Future Goals</vt:lpstr>
      <vt:lpstr>Challenges faced</vt:lpstr>
      <vt:lpstr>Planning for the following weeks</vt:lpstr>
      <vt:lpstr>Thank you for listening !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EPFL</dc:title>
  <dc:creator>Utilisateur Microsoft Office</dc:creator>
  <cp:lastModifiedBy>Alexia Paratte</cp:lastModifiedBy>
  <cp:revision>88</cp:revision>
  <dcterms:created xsi:type="dcterms:W3CDTF">2019-04-02T06:24:35Z</dcterms:created>
  <dcterms:modified xsi:type="dcterms:W3CDTF">2024-04-15T09:59:07Z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0x0101001BFC127AB4946248A5685C1F92D54FFE</vt:lpwstr>
  </property>
</Properties>
</file>