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1" r:id="rId6"/>
    <p:sldId id="257" r:id="rId7"/>
    <p:sldId id="272" r:id="rId8"/>
    <p:sldId id="283" r:id="rId9"/>
    <p:sldId id="291" r:id="rId10"/>
    <p:sldId id="273" r:id="rId11"/>
    <p:sldId id="280" r:id="rId12"/>
    <p:sldId id="279" r:id="rId13"/>
    <p:sldId id="293" r:id="rId14"/>
    <p:sldId id="288" r:id="rId15"/>
    <p:sldId id="294" r:id="rId16"/>
    <p:sldId id="295" r:id="rId17"/>
    <p:sldId id="292" r:id="rId18"/>
    <p:sldId id="297" r:id="rId19"/>
    <p:sldId id="298" r:id="rId20"/>
    <p:sldId id="299" r:id="rId21"/>
    <p:sldId id="300" r:id="rId22"/>
    <p:sldId id="303" r:id="rId23"/>
    <p:sldId id="259" r:id="rId24"/>
    <p:sldId id="301" r:id="rId25"/>
    <p:sldId id="302" r:id="rId26"/>
    <p:sldId id="285" r:id="rId27"/>
    <p:sldId id="286" r:id="rId2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8CFDAD3-F34E-4631-8ABC-E0B0AC83FFAF}">
          <p14:sldIdLst>
            <p14:sldId id="256"/>
            <p14:sldId id="271"/>
            <p14:sldId id="257"/>
            <p14:sldId id="272"/>
            <p14:sldId id="283"/>
            <p14:sldId id="291"/>
            <p14:sldId id="273"/>
            <p14:sldId id="280"/>
            <p14:sldId id="279"/>
            <p14:sldId id="293"/>
            <p14:sldId id="288"/>
            <p14:sldId id="294"/>
            <p14:sldId id="295"/>
            <p14:sldId id="292"/>
            <p14:sldId id="297"/>
            <p14:sldId id="298"/>
            <p14:sldId id="299"/>
            <p14:sldId id="300"/>
            <p14:sldId id="303"/>
            <p14:sldId id="259"/>
            <p14:sldId id="301"/>
            <p14:sldId id="30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2" autoAdjust="0"/>
    <p:restoredTop sz="93404" autoAdjust="0"/>
  </p:normalViewPr>
  <p:slideViewPr>
    <p:cSldViewPr snapToGrid="0" snapToObjects="1" showGuides="1">
      <p:cViewPr varScale="1">
        <p:scale>
          <a:sx n="80" d="100"/>
          <a:sy n="80" d="100"/>
        </p:scale>
        <p:origin x="682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02.06.2024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02/06/2024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Avoid long text, be precise (more </a:t>
            </a:r>
            <a:r>
              <a:rPr lang="en-GB" dirty="0" err="1"/>
              <a:t>bulletpoint</a:t>
            </a:r>
            <a:r>
              <a:rPr lang="en-GB" dirty="0"/>
              <a:t>, less words)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2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Instead of assuming fixed effect for travel time, i.e. assuming that </a:t>
            </a:r>
            <a:r>
              <a:rPr lang="en-US" sz="1800" b="0" i="0" u="none" strike="noStrike" baseline="0" dirty="0">
                <a:latin typeface="CMMI12"/>
              </a:rPr>
              <a:t>β</a:t>
            </a:r>
            <a:r>
              <a:rPr lang="en-US" sz="1800" b="0" i="0" u="none" strike="noStrike" baseline="0" dirty="0">
                <a:latin typeface="CMMI8"/>
              </a:rPr>
              <a:t>time </a:t>
            </a:r>
            <a:r>
              <a:rPr lang="en-US" sz="1800" b="0" i="0" u="none" strike="noStrike" baseline="0" dirty="0" err="1">
                <a:latin typeface="CMMI8"/>
              </a:rPr>
              <a:t>rnd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is constant across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all individuals, the model allows for the possibility that different individuals have different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sensitivities or preferences travel time. This reflects the heterogeneity in preferences or behaviors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across the sample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0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43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68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Instead of assuming fixed effect for travel time, i.e. assuming that </a:t>
            </a:r>
            <a:r>
              <a:rPr lang="en-US" sz="1800" b="0" i="0" u="none" strike="noStrike" baseline="0" dirty="0">
                <a:latin typeface="CMMI12"/>
              </a:rPr>
              <a:t>β</a:t>
            </a:r>
            <a:r>
              <a:rPr lang="en-US" sz="1800" b="0" i="0" u="none" strike="noStrike" baseline="0" dirty="0">
                <a:latin typeface="CMMI8"/>
              </a:rPr>
              <a:t>time </a:t>
            </a:r>
            <a:r>
              <a:rPr lang="en-US" sz="1800" b="0" i="0" u="none" strike="noStrike" baseline="0" dirty="0" err="1">
                <a:latin typeface="CMMI8"/>
              </a:rPr>
              <a:t>rnd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is constant across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all individuals, the model allows for the possibility that different individuals have different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sensitivities or preferences travel time. This reflects the heterogeneity in preferences or behaviors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across the sample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514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16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8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ogeme.epfl.ch/sphinx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33" y="956627"/>
            <a:ext cx="6237170" cy="2338387"/>
          </a:xfrm>
        </p:spPr>
        <p:txBody>
          <a:bodyPr/>
          <a:lstStyle/>
          <a:p>
            <a:r>
              <a:rPr lang="fr-FR" dirty="0"/>
              <a:t>A comparative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estimations,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software packages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415" y="3295014"/>
            <a:ext cx="4649001" cy="7957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latin typeface="CMR12"/>
              </a:rPr>
              <a:t>Semester project, Final Presentation</a:t>
            </a:r>
          </a:p>
          <a:p>
            <a:pPr>
              <a:spcBef>
                <a:spcPts val="0"/>
              </a:spcBef>
            </a:pPr>
            <a:r>
              <a:rPr lang="fr-FR" sz="2000" dirty="0">
                <a:latin typeface="CMR12"/>
              </a:rPr>
              <a:t>Alexia Paratte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90977"/>
            <a:ext cx="3835481" cy="546635"/>
          </a:xfrm>
        </p:spPr>
        <p:txBody>
          <a:bodyPr/>
          <a:lstStyle/>
          <a:p>
            <a:pPr marL="6350" indent="0">
              <a:buNone/>
            </a:pPr>
            <a:r>
              <a:rPr lang="fr-FR" sz="1600" i="1" dirty="0">
                <a:latin typeface="CMR12"/>
              </a:rPr>
              <a:t>Supervised by </a:t>
            </a:r>
            <a:r>
              <a:rPr lang="en-GB" sz="1600" b="0" i="1" u="none" strike="noStrike" baseline="0" dirty="0" err="1">
                <a:latin typeface="CMR12"/>
              </a:rPr>
              <a:t>Evangelos</a:t>
            </a:r>
            <a:r>
              <a:rPr lang="en-GB" sz="1600" b="0" i="1" u="none" strike="noStrike" baseline="0" dirty="0">
                <a:latin typeface="CMR12"/>
              </a:rPr>
              <a:t> </a:t>
            </a:r>
            <a:r>
              <a:rPr lang="en-GB" sz="1600" b="0" i="1" u="none" strike="noStrike" baseline="0" dirty="0" err="1">
                <a:latin typeface="CMR12"/>
              </a:rPr>
              <a:t>Paschalidis</a:t>
            </a:r>
            <a:r>
              <a:rPr lang="en-GB" sz="1600" b="0" i="1" u="none" strike="noStrike" baseline="0" dirty="0">
                <a:latin typeface="CMR12"/>
              </a:rPr>
              <a:t>, Negar </a:t>
            </a:r>
            <a:r>
              <a:rPr lang="en-GB" sz="1600" b="0" i="1" u="none" strike="noStrike" baseline="0" dirty="0" err="1">
                <a:latin typeface="CMR12"/>
              </a:rPr>
              <a:t>Rezvany</a:t>
            </a:r>
            <a:r>
              <a:rPr lang="en-GB" sz="1600" b="0" i="1" u="none" strike="noStrike" baseline="0" dirty="0">
                <a:latin typeface="CMR12"/>
              </a:rPr>
              <a:t> and Michel </a:t>
            </a:r>
            <a:r>
              <a:rPr lang="en-GB" sz="1600" b="0" i="1" u="none" strike="noStrike" baseline="0" dirty="0" err="1">
                <a:latin typeface="CMR12"/>
              </a:rPr>
              <a:t>Bierlaire</a:t>
            </a:r>
            <a:endParaRPr lang="fr-FR" sz="1600" i="1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32737" y="1214638"/>
                <a:ext cx="8019126" cy="3573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𝒂𝒔𝒄</m:t>
                      </m:r>
                      <m:r>
                        <m:rPr>
                          <m:lit/>
                        </m:rP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𝒕𝒓𝒂𝒊𝒏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𝒂𝒔𝒄</m:t>
                      </m:r>
                      <m:r>
                        <m:rPr>
                          <m:lit/>
                        </m:rP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𝒄𝒂𝒓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tt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dirty="0">
                  <a:latin typeface="CMR1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fr-CH" sz="1800" b="0" i="0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0+ 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𝑠𝑚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tt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𝑠𝑚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r>
                  <a:rPr lang="fr-CH" dirty="0">
                    <a:latin typeface="CMR1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</m:sub>
                    </m:sSub>
                  </m:oMath>
                </a14:m>
                <a:endParaRPr lang="fr-CH" sz="18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800" b="0" u="none" strike="noStrike" baseline="0" dirty="0"/>
                  <a:t>		</a:t>
                </a:r>
                <a14:m>
                  <m:oMath xmlns:m="http://schemas.openxmlformats.org/officeDocument/2006/math">
                    <m: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𝒔𝒏</m:t>
                        </m:r>
                      </m:sub>
                    </m:sSub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′, ′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HALTON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3′)</m:t>
                    </m:r>
                  </m:oMath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latin typeface="CMR12"/>
                </a:endParaRP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32737" y="1214638"/>
                <a:ext cx="8019126" cy="35730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370403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sz="2800" b="0" dirty="0"/>
              <a:t>Estimation and </a:t>
            </a:r>
            <a:r>
              <a:rPr lang="fr-FR" sz="2800" b="0" dirty="0" err="1"/>
              <a:t>statistics</a:t>
            </a:r>
            <a:r>
              <a:rPr lang="fr-FR" sz="2800" b="0" dirty="0"/>
              <a:t> (100 </a:t>
            </a:r>
            <a:r>
              <a:rPr lang="fr-FR" sz="2800" b="0" dirty="0" err="1"/>
              <a:t>draws</a:t>
            </a:r>
            <a:r>
              <a:rPr lang="fr-FR" sz="28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895092"/>
                  </p:ext>
                </p:extLst>
              </p:nvPr>
            </p:nvGraphicFramePr>
            <p:xfrm>
              <a:off x="1289721" y="1010488"/>
              <a:ext cx="6564557" cy="18973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0.281 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0.284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asc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fr-CH" sz="14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fr-CH" sz="14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-0.572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-0.565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beta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time</m:t>
                                </m:r>
                              </m:oMath>
                            </m:oMathPara>
                          </a14:m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-3.165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-3.194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3.718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3.706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- 1.648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895092"/>
                  </p:ext>
                </p:extLst>
              </p:nvPr>
            </p:nvGraphicFramePr>
            <p:xfrm>
              <a:off x="1289721" y="1010488"/>
              <a:ext cx="6564557" cy="18973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0.281 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0.284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4340" r="-175318" b="-3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-0.572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-0.565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300000" r="-175318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-3.165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-3.194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3.718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3.706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- 1.648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59C1B5C-402F-A043-34D4-A9A9D722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30201"/>
              </p:ext>
            </p:extLst>
          </p:nvPr>
        </p:nvGraphicFramePr>
        <p:xfrm>
          <a:off x="1289721" y="3226232"/>
          <a:ext cx="6564557" cy="1084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782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992589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188186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b="1" dirty="0">
                          <a:latin typeface="Abadi Extra Light" panose="020B0204020104020204" pitchFamily="34" charset="0"/>
                        </a:rPr>
                        <a:t>- 5’782.84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b="1" dirty="0">
                          <a:latin typeface="Abadi Extra Light" panose="020B0204020104020204" pitchFamily="34" charset="0"/>
                        </a:rPr>
                        <a:t>-5’784.81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b="1" dirty="0">
                          <a:latin typeface="Abadi Extra Light" panose="020B0204020104020204" pitchFamily="34" charset="0"/>
                        </a:rPr>
                        <a:t>- 4’363.05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500" b="1" dirty="0">
                          <a:latin typeface="Abadi Extra Light" panose="020B0204020104020204" pitchFamily="34" charset="0"/>
                        </a:rPr>
                        <a:t>- 4’362.97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5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sz="2800" b="0" dirty="0"/>
              <a:t>Estimation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846283"/>
                  </p:ext>
                </p:extLst>
              </p:nvPr>
            </p:nvGraphicFramePr>
            <p:xfrm>
              <a:off x="1226110" y="1090002"/>
              <a:ext cx="6564557" cy="2822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36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01 : 52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H" sz="1600" b="0" i="0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Abadi Extra Light" panose="020B0204020104020204" pitchFamily="34" charset="0"/>
                                    <a:ea typeface="+mn-ea"/>
                                    <a:cs typeface="+mn-cs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02 : 00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06 : 04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H" sz="1600" b="0" i="0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Abadi Extra Light" panose="020B0204020104020204" pitchFamily="34" charset="0"/>
                                    <a:ea typeface="+mn-ea"/>
                                    <a:cs typeface="+mn-cs"/>
                                  </a:rPr>
                                  <m:t>1′000</m:t>
                                </m:r>
                              </m:oMath>
                            </m:oMathPara>
                          </a14:m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03 : 01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11 : 44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06 : 16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34 : 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22 : 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06 : 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60322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10’000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17 :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20 : 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846283"/>
                  </p:ext>
                </p:extLst>
              </p:nvPr>
            </p:nvGraphicFramePr>
            <p:xfrm>
              <a:off x="1226110" y="1090002"/>
              <a:ext cx="6564557" cy="2822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36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01 : 52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8529" r="-175318" b="-3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02 : 00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baseline="0" dirty="0">
                              <a:latin typeface="Abadi Extra Light" panose="020B0204020104020204" pitchFamily="34" charset="0"/>
                            </a:rPr>
                            <a:t>00 : 06 : 04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302985" r="-175318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03 : 01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11 : 44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06 : 16</a:t>
                          </a:r>
                          <a:endParaRPr lang="en-GB" sz="1600" b="0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34 : 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600" b="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00 : 22 : 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06 : 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60322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10’000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17 :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0" dirty="0">
                              <a:latin typeface="Abadi Extra Light" panose="020B0204020104020204" pitchFamily="34" charset="0"/>
                            </a:rPr>
                            <a:t>01 : 20 : 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69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41736-F40A-9CE3-3F71-F624798C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7839E-1B0B-A7A5-4931-F2E0F83A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800" dirty="0" err="1"/>
              <a:t>Swissmetro</a:t>
            </a:r>
            <a:endParaRPr lang="fr-FR" sz="8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943E5-E845-7984-C5E9-F4C8CF3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74D8E44-1622-DB90-382F-B64F3F58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sz="2800" b="0" dirty="0" err="1"/>
              <a:t>Draws</a:t>
            </a:r>
            <a:r>
              <a:rPr lang="fr-FR" sz="2800" b="0" dirty="0"/>
              <a:t> Plot</a:t>
            </a:r>
          </a:p>
        </p:txBody>
      </p:sp>
      <p:pic>
        <p:nvPicPr>
          <p:cNvPr id="13" name="Espace réservé du contenu 12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E0FF8502-B5C8-7AE5-5938-01C41997F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47" y="850789"/>
            <a:ext cx="6128306" cy="3784959"/>
          </a:xfrm>
        </p:spPr>
      </p:pic>
    </p:spTree>
    <p:extLst>
      <p:ext uri="{BB962C8B-B14F-4D97-AF65-F5344CB8AC3E}">
        <p14:creationId xmlns:p14="http://schemas.microsoft.com/office/powerpoint/2010/main" val="99254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Swissmetro</a:t>
            </a:r>
            <a:r>
              <a:rPr lang="fr-FR" dirty="0"/>
              <a:t>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Model</a:t>
            </a:r>
          </a:p>
          <a:p>
            <a:r>
              <a:rPr lang="fr-FR" i="1" dirty="0"/>
              <a:t>4 </a:t>
            </a:r>
            <a:r>
              <a:rPr lang="fr-FR" i="1" dirty="0" err="1"/>
              <a:t>random</a:t>
            </a:r>
            <a:r>
              <a:rPr lang="fr-FR" i="1" dirty="0"/>
              <a:t> coefficients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91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59349" y="1075490"/>
                <a:ext cx="7955280" cy="3573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𝒂𝒔𝒄</m:t>
                    </m:r>
                    <m:r>
                      <m:rPr>
                        <m:lit/>
                      </m:rP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𝒕𝒓𝒂𝒊𝒏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fr-CH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𝒂𝒔𝒄</m:t>
                    </m:r>
                    <m:r>
                      <m:rPr>
                        <m:lit/>
                      </m:rP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1" i="1" u="none" strike="noStrike" baseline="0" smtClean="0">
                        <a:latin typeface="Cambria Math" panose="02040503050406030204" pitchFamily="18" charset="0"/>
                      </a:rPr>
                      <m:t>𝒄𝒂𝒓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fr-CH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</m:oMath>
                </a14:m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fr-CH" sz="14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𝑠𝑚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𝑡𝑡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fr-CH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𝑠𝑚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m:rPr>
                        <m:lit/>
                      </m:rP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𝑠𝑐𝑎𝑙𝑒𝑑</m:t>
                    </m:r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𝒔𝒎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4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𝒄𝒐𝒔𝒕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𝒔𝒏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′,  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4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𝒕𝒓𝒂𝒊𝒏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SIGMA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TRAIN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′,  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400" b="1" u="none" strike="noStrike" baseline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𝒔𝒎</m:t>
                        </m:r>
                        <m:r>
                          <m:rPr>
                            <m:lit/>
                          </m:r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CH" sz="1400" b="1" i="1" u="none" strike="noStrike" baseline="0" smtClean="0">
                            <a:latin typeface="Cambria Math" panose="02040503050406030204" pitchFamily="18" charset="0"/>
                          </a:rPr>
                          <m:t>𝒔𝒎</m:t>
                        </m:r>
                      </m:sub>
                    </m:sSub>
                    <m:r>
                      <a:rPr lang="fr-CH" sz="14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(′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SIGMA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SM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′,  ′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400" b="0" i="0" u="none" strike="noStrike" baseline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fr-CH" sz="14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4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latin typeface="CMR12"/>
                </a:endParaRP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59349" y="1075490"/>
                <a:ext cx="7955280" cy="3573067"/>
              </a:xfrm>
              <a:blipFill>
                <a:blip r:embed="rId3"/>
                <a:stretch>
                  <a:fillRect b="-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32892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277039"/>
            <a:ext cx="5758319" cy="332947"/>
          </a:xfrm>
        </p:spPr>
        <p:txBody>
          <a:bodyPr>
            <a:normAutofit fontScale="90000"/>
          </a:bodyPr>
          <a:lstStyle/>
          <a:p>
            <a:r>
              <a:rPr lang="fr-FR" sz="2400" b="0" dirty="0"/>
              <a:t>Estimation and </a:t>
            </a:r>
            <a:r>
              <a:rPr lang="fr-FR" sz="2400" b="0" dirty="0" err="1"/>
              <a:t>statistics</a:t>
            </a:r>
            <a:r>
              <a:rPr lang="fr-FR" sz="2400" b="0" dirty="0"/>
              <a:t> (100 </a:t>
            </a:r>
            <a:r>
              <a:rPr lang="fr-FR" sz="2400" b="0" dirty="0" err="1"/>
              <a:t>draws</a:t>
            </a:r>
            <a:r>
              <a:rPr lang="fr-FR" sz="2400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141255"/>
                  </p:ext>
                </p:extLst>
              </p:nvPr>
            </p:nvGraphicFramePr>
            <p:xfrm>
              <a:off x="1289719" y="662299"/>
              <a:ext cx="6564557" cy="28575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29028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0.7906 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0.544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asc</m:t>
                                </m:r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fr-CH" sz="15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fr-CH" sz="15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- 0.788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- 1.563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beta</m:t>
                                </m:r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GB" sz="15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time</m:t>
                                </m:r>
                              </m:oMath>
                            </m:oMathPara>
                          </a14:m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- 5.359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- 5.225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2.773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3.00605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- 4.050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- 3.864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3.628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3.223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252302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089604"/>
                      </a:ext>
                    </a:extLst>
                  </a:tr>
                  <a:tr h="312616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sigma_sm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2.7004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2.691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807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141255"/>
                  </p:ext>
                </p:extLst>
              </p:nvPr>
            </p:nvGraphicFramePr>
            <p:xfrm>
              <a:off x="1289719" y="662299"/>
              <a:ext cx="6564557" cy="28575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0.7906 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0.544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8077" r="-175318" b="-6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- 0.788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baseline="0" dirty="0">
                              <a:latin typeface="Abadi Extra Light" panose="020B0204020104020204" pitchFamily="34" charset="0"/>
                            </a:rPr>
                            <a:t>- 1.563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292453" r="-175318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- 5.359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- 5.225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2.773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3.00605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- 4.050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- 3.864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beta_cost_s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3.628</a:t>
                          </a:r>
                          <a:endParaRPr lang="en-GB" sz="15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3.223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2523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sigma_car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3.374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08960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sigma_sm</a:t>
                          </a:r>
                          <a:endParaRPr lang="en-GB" sz="15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2.7004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500" b="1" dirty="0">
                              <a:latin typeface="Abadi Extra Light" panose="020B0204020104020204" pitchFamily="34" charset="0"/>
                            </a:rPr>
                            <a:t>2.691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58079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59C1B5C-402F-A043-34D4-A9A9D722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8415"/>
              </p:ext>
            </p:extLst>
          </p:nvPr>
        </p:nvGraphicFramePr>
        <p:xfrm>
          <a:off x="1289720" y="3629865"/>
          <a:ext cx="6564557" cy="1084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782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992589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188186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- 4’851.99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- 3’622.264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-3’603.42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- 3’603.30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61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sz="2800" b="0" dirty="0"/>
              <a:t>Estimation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772642"/>
                  </p:ext>
                </p:extLst>
              </p:nvPr>
            </p:nvGraphicFramePr>
            <p:xfrm>
              <a:off x="1226110" y="1090002"/>
              <a:ext cx="6564557" cy="287372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50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07 : 58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H" sz="1400" b="1" i="0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Abadi Extra Light" panose="020B0204020104020204" pitchFamily="34" charset="0"/>
                                    <a:ea typeface="+mn-ea"/>
                                    <a:cs typeface="+mn-cs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00 : 03 : 08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00 : 23 : 57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1’000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05 : 28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49 : 20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12 : 45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01 : 32 : 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00 : 25 : 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04 : 10 : 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6’000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00 : 43 : 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04 : 57 : 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au 8">
                <a:extLst>
                  <a:ext uri="{FF2B5EF4-FFF2-40B4-BE49-F238E27FC236}">
                    <a16:creationId xmlns:a16="http://schemas.microsoft.com/office/drawing/2014/main" id="{1F6AAFAD-7808-7664-91FD-8504D0A84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772642"/>
                  </p:ext>
                </p:extLst>
              </p:nvPr>
            </p:nvGraphicFramePr>
            <p:xfrm>
              <a:off x="1226110" y="1090002"/>
              <a:ext cx="6564557" cy="287372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40170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NUMBER OF DRAWS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00 : 50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07 : 58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198529" r="-175318" b="-4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00 : 03 : 08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00 : 23 : 57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1’000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05 : 28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 : 49 : 20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2’000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00: 12 : 45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01 : 32 : 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13C3A"/>
                              </a:solidFill>
                              <a:effectLst/>
                              <a:uLnTx/>
                              <a:uFillTx/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5’000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00 : 25 : 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04 : 10 : 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  <a:tr h="41200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Abadi Extra Light" panose="020B0204020104020204" pitchFamily="34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6’000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00 : 43 : 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04 : 57 : 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6129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269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41736-F40A-9CE3-3F71-F624798C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7839E-1B0B-A7A5-4931-F2E0F83A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943E5-E845-7984-C5E9-F4C8CF3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74D8E44-1622-DB90-382F-B64F3F58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sz="2800" b="0" dirty="0" err="1"/>
              <a:t>Draws</a:t>
            </a:r>
            <a:r>
              <a:rPr lang="fr-FR" sz="2800" b="0" dirty="0"/>
              <a:t> Plot</a:t>
            </a:r>
          </a:p>
        </p:txBody>
      </p:sp>
      <p:pic>
        <p:nvPicPr>
          <p:cNvPr id="9" name="Espace réservé du contenu 8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91AECC3B-7968-12E2-9F4A-CFEB6C368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67" y="897226"/>
            <a:ext cx="6294266" cy="3887459"/>
          </a:xfrm>
        </p:spPr>
      </p:pic>
    </p:spTree>
    <p:extLst>
      <p:ext uri="{BB962C8B-B14F-4D97-AF65-F5344CB8AC3E}">
        <p14:creationId xmlns:p14="http://schemas.microsoft.com/office/powerpoint/2010/main" val="44428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052207"/>
            <a:ext cx="7646988" cy="3799594"/>
          </a:xfrm>
        </p:spPr>
        <p:txBody>
          <a:bodyPr>
            <a:normAutofit/>
          </a:bodyPr>
          <a:lstStyle/>
          <a:p>
            <a:r>
              <a:rPr lang="en-US" dirty="0">
                <a:latin typeface="CMR12"/>
              </a:rPr>
              <a:t>Error in Apollo:     “</a:t>
            </a:r>
            <a:r>
              <a:rPr lang="en-GB" sz="17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Model diagnosis: False convergence</a:t>
            </a:r>
            <a:r>
              <a:rPr lang="en-US" sz="1800" b="0" i="0" u="none" strike="noStrike" baseline="0" dirty="0">
                <a:latin typeface="CMR12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MR12"/>
              </a:rPr>
              <a:t>	</a:t>
            </a:r>
            <a:r>
              <a:rPr lang="en-US" dirty="0">
                <a:latin typeface="CMR12"/>
                <a:sym typeface="Wingdings" panose="05000000000000000000" pitchFamily="2" charset="2"/>
              </a:rPr>
              <a:t> change from BGW to BFGS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MR12"/>
              <a:sym typeface="Wingdings" panose="05000000000000000000" pitchFamily="2" charset="2"/>
            </a:endParaRPr>
          </a:p>
          <a:p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and </a:t>
            </a:r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 err="1"/>
              <a:t>Problems</a:t>
            </a:r>
            <a:r>
              <a:rPr lang="fr-FR" b="0" dirty="0"/>
              <a:t> </a:t>
            </a:r>
            <a:r>
              <a:rPr lang="fr-FR" b="0" dirty="0" err="1"/>
              <a:t>encountered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6296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953" y="1219433"/>
            <a:ext cx="6220958" cy="3176754"/>
          </a:xfrm>
        </p:spPr>
        <p:txBody>
          <a:bodyPr>
            <a:normAutofit/>
          </a:bodyPr>
          <a:lstStyle/>
          <a:p>
            <a:r>
              <a:rPr lang="fr-FR" sz="2400" dirty="0"/>
              <a:t>Project Description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Recap of </a:t>
            </a:r>
            <a:r>
              <a:rPr lang="fr-FR" sz="2400" dirty="0" err="1"/>
              <a:t>midterm</a:t>
            </a:r>
            <a:r>
              <a:rPr lang="fr-FR" sz="2400" dirty="0"/>
              <a:t> </a:t>
            </a:r>
            <a:r>
              <a:rPr lang="fr-FR" sz="2400" dirty="0" err="1"/>
              <a:t>Presentation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Swissmetro</a:t>
            </a:r>
            <a:endParaRPr lang="fr-FR" sz="2400" dirty="0"/>
          </a:p>
          <a:p>
            <a:endParaRPr lang="fr-FR" sz="2400" dirty="0"/>
          </a:p>
          <a:p>
            <a:r>
              <a:rPr lang="en-GB" sz="2400" dirty="0"/>
              <a:t>Future goals</a:t>
            </a:r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7039"/>
            <a:ext cx="3272489" cy="783368"/>
          </a:xfrm>
        </p:spPr>
        <p:txBody>
          <a:bodyPr>
            <a:normAutofit/>
          </a:bodyPr>
          <a:lstStyle/>
          <a:p>
            <a:r>
              <a:rPr lang="fr-FR" sz="3600" b="0" dirty="0" err="1"/>
              <a:t>Outline</a:t>
            </a:r>
            <a:endParaRPr lang="fr-FR" sz="3600" b="0" dirty="0"/>
          </a:p>
        </p:txBody>
      </p:sp>
    </p:spTree>
    <p:extLst>
      <p:ext uri="{BB962C8B-B14F-4D97-AF65-F5344CB8AC3E}">
        <p14:creationId xmlns:p14="http://schemas.microsoft.com/office/powerpoint/2010/main" val="82774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CPU / RAM usage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6EC343AC-3167-474E-BD1F-A490E6E6AB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6335" y="1550854"/>
            <a:ext cx="4071722" cy="2514773"/>
          </a:xfrm>
        </p:spPr>
      </p:pic>
      <p:pic>
        <p:nvPicPr>
          <p:cNvPr id="11" name="Espace réservé du contenu 10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E9FECA6F-1AFD-3B51-11D9-456A9039A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8057" y="1550854"/>
            <a:ext cx="4071722" cy="2514773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4CC8715-6F1C-FA1C-872E-0B1BCB1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313045" cy="460922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MMNL Preference Space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D2A97-CB16-62B8-EAB6-C173375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727DE-AE62-0D7B-7512-5BDB177F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AE125-9CD8-E4AE-B187-8339C78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14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8A257A7F-FABA-5A6B-BEB6-315B3753E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744" y="1563688"/>
            <a:ext cx="4080313" cy="2520079"/>
          </a:xfrm>
        </p:spPr>
      </p:pic>
      <p:pic>
        <p:nvPicPr>
          <p:cNvPr id="11" name="Espace réservé du contenu 10" descr="Une image contenant texte, Tracé, diagramme, ligne&#10;&#10;Description générée automatiquement">
            <a:extLst>
              <a:ext uri="{FF2B5EF4-FFF2-40B4-BE49-F238E27FC236}">
                <a16:creationId xmlns:a16="http://schemas.microsoft.com/office/drawing/2014/main" id="{881B1B8C-D5F1-9F67-4785-43554EDCF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7933" y="1563688"/>
            <a:ext cx="4080313" cy="2520079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4CC8715-6F1C-FA1C-872E-0B1BCB1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313045" cy="460922"/>
          </a:xfrm>
        </p:spPr>
        <p:txBody>
          <a:bodyPr>
            <a:normAutofit fontScale="90000"/>
          </a:bodyPr>
          <a:lstStyle/>
          <a:p>
            <a:r>
              <a:rPr lang="en-GB" b="0" dirty="0" err="1"/>
              <a:t>Swissmetro</a:t>
            </a:r>
            <a:r>
              <a:rPr lang="en-GB" b="0" dirty="0"/>
              <a:t> 2 (1000 draws)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D2A97-CB16-62B8-EAB6-C173375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727DE-AE62-0D7B-7512-5BDB177F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 err="1"/>
              <a:t>Swissmetro</a:t>
            </a:r>
            <a:r>
              <a:rPr lang="fr-FR" sz="1050" dirty="0"/>
              <a:t> 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AE125-9CD8-E4AE-B187-8339C78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51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34" y="2193747"/>
            <a:ext cx="5243731" cy="756005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listening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45130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399429"/>
            <a:ext cx="7646988" cy="3112935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Hess, S. &amp; Palma, D. (2019), </a:t>
            </a:r>
            <a:r>
              <a:rPr lang="en-US" sz="1800" b="0" i="1" u="none" strike="noStrike" baseline="0" dirty="0">
                <a:latin typeface="CMR12"/>
              </a:rPr>
              <a:t>Apollo</a:t>
            </a:r>
            <a:r>
              <a:rPr lang="en-US" sz="1800" b="0" i="0" u="none" strike="noStrike" baseline="0" dirty="0">
                <a:latin typeface="CMR12"/>
              </a:rPr>
              <a:t>: a flexible, powerful and </a:t>
            </a:r>
            <a:r>
              <a:rPr lang="en-US" sz="1800" b="0" i="0" u="none" strike="noStrike" baseline="0" dirty="0" err="1">
                <a:latin typeface="CMR12"/>
              </a:rPr>
              <a:t>customisable</a:t>
            </a:r>
            <a:r>
              <a:rPr lang="en-US" sz="1800" b="0" i="0" u="none" strike="noStrike" baseline="0" dirty="0">
                <a:latin typeface="CMR12"/>
              </a:rPr>
              <a:t> freeware package for choice model estimation and application, Journal of Choice Modelling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Michel </a:t>
            </a:r>
            <a:r>
              <a:rPr lang="en-GB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Bierlaire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(2023), </a:t>
            </a:r>
            <a:r>
              <a:rPr lang="en-GB" i="1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 Short introduction to </a:t>
            </a:r>
            <a:r>
              <a:rPr lang="en-GB" i="1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Michel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CMR12"/>
              </a:rPr>
              <a:t>Bierlaire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(2023), École Polytechnique Fédérale de Lausanne,	 </a:t>
            </a:r>
            <a:r>
              <a:rPr lang="fr-FR" b="0" i="1" dirty="0" err="1">
                <a:effectLst/>
                <a:highlight>
                  <a:srgbClr val="FFFFFF"/>
                </a:highlight>
                <a:latin typeface="CMR12"/>
              </a:rPr>
              <a:t>Biogeme</a:t>
            </a:r>
            <a:r>
              <a:rPr lang="fr-FR" b="0" i="1" dirty="0">
                <a:effectLst/>
                <a:highlight>
                  <a:srgbClr val="FFFFFF"/>
                </a:highlight>
                <a:latin typeface="CMR12"/>
              </a:rPr>
              <a:t> Sphinx Documentation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[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CMR1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https://biogeme.epfl.ch/sphinx/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]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Axhausen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K. W. 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Bierlaire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M. 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Abay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G. (2001),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MR10"/>
              </a:rPr>
              <a:t>The acceptance of modal innovation, The case of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MR10"/>
              </a:rPr>
              <a:t>Swissmetro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 err="1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Description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E757A7D-F316-F2E5-508C-0FA2AB66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/>
          <a:p>
            <a:r>
              <a:rPr lang="fr-CH" i="1" dirty="0"/>
              <a:t>Motivation and Process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776264" cy="26586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Discrete choice models widely used: transportation, environment, economics, marketing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 Many software to estimate these models, such as Biogeme (Python) and Apollo (RStudio)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Goal: Comparing Biogeme and Apollo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 -&gt;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performances, results, available features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Different kind of models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b="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58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945629" cy="2658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Example scripts from the Apollo website and translate them to Biogeme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Make sure the models are equivalent: </a:t>
            </a:r>
            <a:r>
              <a:rPr lang="en-GB" sz="2000" i="1" dirty="0" err="1">
                <a:latin typeface="CMR12"/>
              </a:rPr>
              <a:t>toml</a:t>
            </a:r>
            <a:r>
              <a:rPr lang="en-GB" sz="2000" i="1" dirty="0">
                <a:latin typeface="CMR12"/>
              </a:rPr>
              <a:t> </a:t>
            </a:r>
            <a:r>
              <a:rPr lang="en-GB" sz="2000" dirty="0">
                <a:latin typeface="CMR12"/>
              </a:rPr>
              <a:t>file, panel data, FLL, etc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the estimation times for both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CPU/RAM usage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b="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24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76B6-45F5-40A1-6CEA-9BC5A45C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Recap: </a:t>
            </a:r>
            <a:br>
              <a:rPr lang="fr-FR" dirty="0"/>
            </a:br>
            <a:r>
              <a:rPr lang="fr-FR" dirty="0" err="1"/>
              <a:t>Midterm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240A8C-BF8F-A82B-4D3D-1C69989BB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MNL </a:t>
            </a:r>
            <a:r>
              <a:rPr lang="en-GB" i="1" dirty="0"/>
              <a:t>Revealed</a:t>
            </a:r>
            <a:r>
              <a:rPr lang="fr-FR" i="1" dirty="0"/>
              <a:t>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  <a:p>
            <a:r>
              <a:rPr lang="fr-FR" i="1" dirty="0"/>
              <a:t>MMNL </a:t>
            </a:r>
            <a:r>
              <a:rPr lang="fr-FR" i="1" dirty="0" err="1"/>
              <a:t>Preference</a:t>
            </a:r>
            <a:r>
              <a:rPr lang="fr-FR" i="1" dirty="0"/>
              <a:t> model</a:t>
            </a:r>
          </a:p>
          <a:p>
            <a:endParaRPr lang="en-GB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D534A-02F0-97B9-040F-BFAE0F41A6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A3276-75D5-167F-51B5-111DA2C0A9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86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296578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Most basic MNL (</a:t>
            </a:r>
            <a:r>
              <a:rPr lang="en-US" sz="1800" b="0" i="1" u="none" strike="noStrike" baseline="0" dirty="0">
                <a:latin typeface="CMR12"/>
              </a:rPr>
              <a:t>Multinomial Logit Model) </a:t>
            </a:r>
            <a:r>
              <a:rPr lang="en-US" sz="1800" b="0" u="none" strike="noStrike" baseline="0" dirty="0">
                <a:latin typeface="CMR12"/>
              </a:rPr>
              <a:t>on Apollo website, revealed preferences, called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RP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_Model</a:t>
            </a:r>
            <a:endParaRPr lang="en-US" sz="1800" b="0" u="none" strike="noStrike" baseline="0" dirty="0">
              <a:latin typeface="CMR12"/>
            </a:endParaRPr>
          </a:p>
          <a:p>
            <a:r>
              <a:rPr lang="en-US" dirty="0">
                <a:latin typeface="CMR12"/>
              </a:rPr>
              <a:t>S</a:t>
            </a:r>
            <a:r>
              <a:rPr lang="en-US" sz="1800" b="0" i="0" u="none" strike="noStrike" baseline="0" dirty="0">
                <a:latin typeface="CMR12"/>
              </a:rPr>
              <a:t>ynthetic dataset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apollo_modeChoiceData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looking at mode choice for 500 travelers.</a:t>
            </a:r>
          </a:p>
          <a:p>
            <a:r>
              <a:rPr lang="en-US" sz="1800" b="0" i="0" u="none" strike="noStrike" baseline="0" dirty="0">
                <a:latin typeface="CMR12"/>
              </a:rPr>
              <a:t>Choices are either car, bus, air or rail</a:t>
            </a:r>
          </a:p>
          <a:p>
            <a:r>
              <a:rPr lang="en-US" sz="1800" b="0" i="0" u="none" strike="noStrike" baseline="0" dirty="0">
                <a:latin typeface="CMR12"/>
              </a:rPr>
              <a:t>Parameters (9 to be estimated): travel time, travel cost, access (except for car) </a:t>
            </a: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7436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Swissmetro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Model</a:t>
            </a:r>
          </a:p>
          <a:p>
            <a:r>
              <a:rPr lang="fr-FR" i="1" dirty="0"/>
              <a:t>1 </a:t>
            </a:r>
            <a:r>
              <a:rPr lang="fr-FR" i="1" dirty="0" err="1"/>
              <a:t>random</a:t>
            </a:r>
            <a:r>
              <a:rPr lang="fr-FR" i="1" dirty="0"/>
              <a:t> coefficient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8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052207"/>
            <a:ext cx="7646988" cy="379959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MMNL Model  called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swissmetro</a:t>
            </a:r>
            <a:endParaRPr lang="en-US" sz="1600" b="0" i="0" u="none" strike="noStrike" baseline="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l"/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biogeme_swissmetro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data collected on trains between St. Gallen and Geneva,</a:t>
            </a:r>
            <a:r>
              <a:rPr lang="en-GB" sz="1800" b="0" i="0" u="none" strike="noStrike" baseline="0" dirty="0">
                <a:latin typeface="CMR12"/>
              </a:rPr>
              <a:t>Switzerland, in March 1998 (</a:t>
            </a:r>
            <a:r>
              <a:rPr lang="en-GB" sz="1800" b="0" i="1" u="none" strike="noStrike" baseline="0" dirty="0" err="1">
                <a:latin typeface="CMR12"/>
              </a:rPr>
              <a:t>Axhausen</a:t>
            </a:r>
            <a:r>
              <a:rPr lang="en-GB" sz="1800" b="0" i="1" u="none" strike="noStrike" baseline="0" dirty="0">
                <a:latin typeface="CMR12"/>
              </a:rPr>
              <a:t> et al. (2001)</a:t>
            </a:r>
            <a:r>
              <a:rPr lang="en-GB" sz="1800" b="0" u="none" strike="noStrike" baseline="0" dirty="0">
                <a:latin typeface="CMR12"/>
              </a:rPr>
              <a:t>)</a:t>
            </a:r>
            <a:endParaRPr lang="en-GB" sz="1800" b="0" i="1" u="none" strike="noStrike" baseline="0" dirty="0">
              <a:latin typeface="CMR12"/>
            </a:endParaRPr>
          </a:p>
          <a:p>
            <a:pPr algn="l"/>
            <a:r>
              <a:rPr lang="en-GB" sz="1800" b="0" i="0" u="none" strike="noStrike" baseline="0" dirty="0">
                <a:latin typeface="CMR12"/>
              </a:rPr>
              <a:t>441 individuals, 9 stated choice situation, 3 alternatives: </a:t>
            </a:r>
            <a:r>
              <a:rPr lang="en-GB" sz="1800" b="0" i="1" u="none" strike="noStrike" baseline="0" dirty="0">
                <a:latin typeface="CMR12"/>
              </a:rPr>
              <a:t>rail, </a:t>
            </a:r>
            <a:r>
              <a:rPr lang="en-GB" sz="1800" b="0" i="1" u="none" strike="noStrike" baseline="0" dirty="0" err="1">
                <a:latin typeface="CMR12"/>
              </a:rPr>
              <a:t>Swissmetro</a:t>
            </a:r>
            <a:r>
              <a:rPr lang="en-GB" sz="1800" b="0" i="1" u="none" strike="noStrike" baseline="0" dirty="0">
                <a:latin typeface="CMR12"/>
              </a:rPr>
              <a:t>, car</a:t>
            </a:r>
            <a:endParaRPr lang="en-GB" sz="1800" b="0" i="0" u="none" strike="noStrike" baseline="0" dirty="0">
              <a:latin typeface="CMR12"/>
            </a:endParaRPr>
          </a:p>
          <a:p>
            <a:pPr algn="l"/>
            <a:r>
              <a:rPr lang="en-US" dirty="0">
                <a:latin typeface="CMR12"/>
              </a:rPr>
              <a:t>Panel data (added to the original script)</a:t>
            </a:r>
            <a:endParaRPr lang="en-US" sz="1800" b="0" u="none" strike="noStrike" baseline="0" dirty="0">
              <a:latin typeface="CMTI12"/>
            </a:endParaRP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  <a:p>
            <a:r>
              <a:rPr lang="en-US" sz="1800" b="0" i="0" u="none" strike="noStrike" baseline="0" dirty="0">
                <a:latin typeface="CMR12"/>
              </a:rPr>
              <a:t>Halton Draws, Monte-Carlo Estimation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r>
              <a:rPr lang="en-US" dirty="0" err="1">
                <a:latin typeface="CMR12"/>
              </a:rPr>
              <a:t>Biogeme</a:t>
            </a:r>
            <a:r>
              <a:rPr lang="en-US" dirty="0">
                <a:latin typeface="CMR12"/>
              </a:rPr>
              <a:t>: Newton w/ simple bounds </a:t>
            </a:r>
            <a:r>
              <a:rPr lang="en-US" dirty="0">
                <a:latin typeface="CMR12"/>
                <a:sym typeface="Wingdings" panose="05000000000000000000" pitchFamily="2" charset="2"/>
              </a:rPr>
              <a:t></a:t>
            </a:r>
            <a:r>
              <a:rPr lang="en-US" dirty="0">
                <a:latin typeface="CMR12"/>
              </a:rPr>
              <a:t> BFGS w/ simple bounds</a:t>
            </a:r>
          </a:p>
          <a:p>
            <a:r>
              <a:rPr lang="en-US" dirty="0">
                <a:latin typeface="CMR12"/>
              </a:rPr>
              <a:t>Apollo: BGW </a:t>
            </a:r>
            <a:r>
              <a:rPr lang="en-US" dirty="0">
                <a:latin typeface="CMR12"/>
                <a:sym typeface="Wingdings" panose="05000000000000000000" pitchFamily="2" charset="2"/>
              </a:rPr>
              <a:t></a:t>
            </a:r>
            <a:r>
              <a:rPr lang="en-US" dirty="0">
                <a:latin typeface="CMR12"/>
              </a:rPr>
              <a:t> BFGS</a:t>
            </a:r>
          </a:p>
          <a:p>
            <a:r>
              <a:rPr lang="en-US" dirty="0">
                <a:latin typeface="CMR12"/>
              </a:rPr>
              <a:t>Second derivative 0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b="0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4891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1379</Words>
  <Application>Microsoft Office PowerPoint</Application>
  <PresentationFormat>Affichage à l'écran (16:9)</PresentationFormat>
  <Paragraphs>279</Paragraphs>
  <Slides>24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6" baseType="lpstr">
      <vt:lpstr>Abadi Extra Light</vt:lpstr>
      <vt:lpstr>Arial</vt:lpstr>
      <vt:lpstr>Cambria Math</vt:lpstr>
      <vt:lpstr>Cascadia Code Light</vt:lpstr>
      <vt:lpstr>CMMI12</vt:lpstr>
      <vt:lpstr>CMMI8</vt:lpstr>
      <vt:lpstr>CMR10</vt:lpstr>
      <vt:lpstr>CMR12</vt:lpstr>
      <vt:lpstr>CMTI12</vt:lpstr>
      <vt:lpstr>Franklin Gothic Demi Cond</vt:lpstr>
      <vt:lpstr>Wingdings</vt:lpstr>
      <vt:lpstr>Thème Office</vt:lpstr>
      <vt:lpstr>A comparative analysis of discrete choice models estimations, using different software packages</vt:lpstr>
      <vt:lpstr>Outline</vt:lpstr>
      <vt:lpstr>Project Description</vt:lpstr>
      <vt:lpstr>Motivation</vt:lpstr>
      <vt:lpstr>Process</vt:lpstr>
      <vt:lpstr>Recap:  Midterm Presentation</vt:lpstr>
      <vt:lpstr>Model and data description</vt:lpstr>
      <vt:lpstr>Swissmetro</vt:lpstr>
      <vt:lpstr>Model and data description</vt:lpstr>
      <vt:lpstr>Utilities</vt:lpstr>
      <vt:lpstr>Estimation and statistics (100 draws)</vt:lpstr>
      <vt:lpstr>Estimation times</vt:lpstr>
      <vt:lpstr>Draws Plot</vt:lpstr>
      <vt:lpstr>Swissmetro 2</vt:lpstr>
      <vt:lpstr>Utilities</vt:lpstr>
      <vt:lpstr>Estimation and statistics (100 draws)</vt:lpstr>
      <vt:lpstr>Estimation times</vt:lpstr>
      <vt:lpstr>Draws Plot</vt:lpstr>
      <vt:lpstr>Problems encountered</vt:lpstr>
      <vt:lpstr>CPU / RAM usage</vt:lpstr>
      <vt:lpstr>MMNL Preference Space</vt:lpstr>
      <vt:lpstr>Swissmetro 2 (1000 draws)</vt:lpstr>
      <vt:lpstr>Thank you for listening 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Alexia Paratte</cp:lastModifiedBy>
  <cp:revision>112</cp:revision>
  <dcterms:created xsi:type="dcterms:W3CDTF">2019-04-02T06:24:35Z</dcterms:created>
  <dcterms:modified xsi:type="dcterms:W3CDTF">2024-06-02T12:37:53Z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