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8"/>
  </p:notesMasterIdLst>
  <p:sldIdLst>
    <p:sldId id="256" r:id="rId2"/>
    <p:sldId id="258" r:id="rId3"/>
    <p:sldId id="335" r:id="rId4"/>
    <p:sldId id="336" r:id="rId5"/>
    <p:sldId id="278" r:id="rId6"/>
    <p:sldId id="277" r:id="rId7"/>
    <p:sldId id="279" r:id="rId8"/>
    <p:sldId id="305" r:id="rId9"/>
    <p:sldId id="307" r:id="rId10"/>
    <p:sldId id="311" r:id="rId11"/>
    <p:sldId id="338" r:id="rId12"/>
    <p:sldId id="334" r:id="rId13"/>
    <p:sldId id="319" r:id="rId14"/>
    <p:sldId id="320" r:id="rId15"/>
    <p:sldId id="321" r:id="rId16"/>
    <p:sldId id="325" r:id="rId17"/>
    <p:sldId id="322" r:id="rId18"/>
    <p:sldId id="323" r:id="rId19"/>
    <p:sldId id="324" r:id="rId20"/>
    <p:sldId id="328" r:id="rId21"/>
    <p:sldId id="326" r:id="rId22"/>
    <p:sldId id="327" r:id="rId23"/>
    <p:sldId id="329" r:id="rId24"/>
    <p:sldId id="330" r:id="rId25"/>
    <p:sldId id="331" r:id="rId26"/>
    <p:sldId id="332" r:id="rId2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9D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p:restoredTop sz="80929"/>
  </p:normalViewPr>
  <p:slideViewPr>
    <p:cSldViewPr snapToGrid="0" snapToObjects="1">
      <p:cViewPr>
        <p:scale>
          <a:sx n="90" d="100"/>
          <a:sy n="90" d="100"/>
        </p:scale>
        <p:origin x="936" y="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60EA1D-CE8B-2543-B686-CE728A15E973}"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s-ES_tradnl"/>
        </a:p>
      </dgm:t>
    </dgm:pt>
    <dgm:pt modelId="{53FCB28C-DEA4-754C-9C2D-624D4B3FB7A9}">
      <dgm:prSet phldrT="[Texto]"/>
      <dgm:spPr/>
      <dgm:t>
        <a:bodyPr/>
        <a:lstStyle/>
        <a:p>
          <a:r>
            <a:rPr lang="es-ES_tradnl" dirty="0" smtClean="0"/>
            <a:t>Robustez</a:t>
          </a:r>
          <a:endParaRPr lang="es-ES_tradnl" dirty="0"/>
        </a:p>
      </dgm:t>
    </dgm:pt>
    <dgm:pt modelId="{4EC46A31-7BB6-2742-BEB5-870BD1A5ECE5}" type="parTrans" cxnId="{01959E18-A92F-9347-A45E-266E118EA530}">
      <dgm:prSet/>
      <dgm:spPr/>
      <dgm:t>
        <a:bodyPr/>
        <a:lstStyle/>
        <a:p>
          <a:endParaRPr lang="es-ES_tradnl"/>
        </a:p>
      </dgm:t>
    </dgm:pt>
    <dgm:pt modelId="{58790A23-39FC-DC44-8175-08B160F503A4}" type="sibTrans" cxnId="{01959E18-A92F-9347-A45E-266E118EA530}">
      <dgm:prSet/>
      <dgm:spPr/>
      <dgm:t>
        <a:bodyPr/>
        <a:lstStyle/>
        <a:p>
          <a:endParaRPr lang="es-ES_tradnl"/>
        </a:p>
      </dgm:t>
    </dgm:pt>
    <dgm:pt modelId="{BA7BB947-D1CE-F745-AA00-BFB450E26357}">
      <dgm:prSet phldrT="[Texto]"/>
      <dgm:spPr/>
      <dgm:t>
        <a:bodyPr/>
        <a:lstStyle/>
        <a:p>
          <a:r>
            <a:rPr lang="es-ES_tradnl" dirty="0" smtClean="0"/>
            <a:t>Picos de entrada, hasta 45 tuits por segundo, con tolerancia a fallos.</a:t>
          </a:r>
          <a:endParaRPr lang="es-ES_tradnl" dirty="0"/>
        </a:p>
      </dgm:t>
    </dgm:pt>
    <dgm:pt modelId="{DC0AF7D3-4F78-AD47-8389-004864CB3D9F}" type="parTrans" cxnId="{720FB001-9D2A-FB41-98E0-10AC868C86C2}">
      <dgm:prSet/>
      <dgm:spPr/>
      <dgm:t>
        <a:bodyPr/>
        <a:lstStyle/>
        <a:p>
          <a:endParaRPr lang="es-ES_tradnl"/>
        </a:p>
      </dgm:t>
    </dgm:pt>
    <dgm:pt modelId="{05607177-11AA-1745-859A-FA1D2C793EA5}" type="sibTrans" cxnId="{720FB001-9D2A-FB41-98E0-10AC868C86C2}">
      <dgm:prSet/>
      <dgm:spPr/>
      <dgm:t>
        <a:bodyPr/>
        <a:lstStyle/>
        <a:p>
          <a:endParaRPr lang="es-ES_tradnl"/>
        </a:p>
      </dgm:t>
    </dgm:pt>
    <dgm:pt modelId="{6BCB783E-F70C-2D4A-B743-10176A33376A}">
      <dgm:prSet phldrT="[Texto]"/>
      <dgm:spPr/>
      <dgm:t>
        <a:bodyPr/>
        <a:lstStyle/>
        <a:p>
          <a:r>
            <a:rPr lang="es-ES_tradnl" dirty="0" smtClean="0"/>
            <a:t>Datos</a:t>
          </a:r>
          <a:endParaRPr lang="es-ES_tradnl" dirty="0"/>
        </a:p>
      </dgm:t>
    </dgm:pt>
    <dgm:pt modelId="{F0407806-1BBC-7440-BD8D-7D4138AED0EE}" type="parTrans" cxnId="{74E1533C-6E4F-494E-BAE9-37569C697B17}">
      <dgm:prSet/>
      <dgm:spPr/>
      <dgm:t>
        <a:bodyPr/>
        <a:lstStyle/>
        <a:p>
          <a:endParaRPr lang="es-ES_tradnl"/>
        </a:p>
      </dgm:t>
    </dgm:pt>
    <dgm:pt modelId="{D3ED39C2-C69A-B147-A6CF-F300B3974293}" type="sibTrans" cxnId="{74E1533C-6E4F-494E-BAE9-37569C697B17}">
      <dgm:prSet/>
      <dgm:spPr/>
      <dgm:t>
        <a:bodyPr/>
        <a:lstStyle/>
        <a:p>
          <a:endParaRPr lang="es-ES_tradnl"/>
        </a:p>
      </dgm:t>
    </dgm:pt>
    <dgm:pt modelId="{7B9CF57F-5508-A248-B330-4D0471A57D2E}">
      <dgm:prSet phldrT="[Texto]"/>
      <dgm:spPr/>
      <dgm:t>
        <a:bodyPr/>
        <a:lstStyle/>
        <a:p>
          <a:r>
            <a:rPr lang="es-ES_tradnl" dirty="0" smtClean="0"/>
            <a:t>Actualización constante de datos. (retuits, seguidores...)</a:t>
          </a:r>
          <a:endParaRPr lang="es-ES_tradnl" dirty="0"/>
        </a:p>
      </dgm:t>
    </dgm:pt>
    <dgm:pt modelId="{B3CF8252-0B9D-F44C-A9A6-82BD89CFD558}" type="parTrans" cxnId="{0C45D13E-98E6-B641-98D9-A746DC65D013}">
      <dgm:prSet/>
      <dgm:spPr/>
      <dgm:t>
        <a:bodyPr/>
        <a:lstStyle/>
        <a:p>
          <a:endParaRPr lang="es-ES_tradnl"/>
        </a:p>
      </dgm:t>
    </dgm:pt>
    <dgm:pt modelId="{B802D9E1-6F74-7E40-AF4D-B1960FB4770F}" type="sibTrans" cxnId="{0C45D13E-98E6-B641-98D9-A746DC65D013}">
      <dgm:prSet/>
      <dgm:spPr/>
      <dgm:t>
        <a:bodyPr/>
        <a:lstStyle/>
        <a:p>
          <a:endParaRPr lang="es-ES_tradnl"/>
        </a:p>
      </dgm:t>
    </dgm:pt>
    <dgm:pt modelId="{1A0092DC-4DBC-9342-AF98-64657FD857BB}">
      <dgm:prSet phldrT="[Texto]"/>
      <dgm:spPr/>
      <dgm:t>
        <a:bodyPr/>
        <a:lstStyle/>
        <a:p>
          <a:r>
            <a:rPr lang="es-ES_tradnl" dirty="0" smtClean="0"/>
            <a:t>Latencia</a:t>
          </a:r>
          <a:endParaRPr lang="es-ES_tradnl" dirty="0"/>
        </a:p>
      </dgm:t>
    </dgm:pt>
    <dgm:pt modelId="{D9BD3268-2D01-D843-A184-9CCA961AC53E}" type="parTrans" cxnId="{A5590170-F104-BC43-8FAF-FA78E3089F2D}">
      <dgm:prSet/>
      <dgm:spPr/>
      <dgm:t>
        <a:bodyPr/>
        <a:lstStyle/>
        <a:p>
          <a:endParaRPr lang="es-ES_tradnl"/>
        </a:p>
      </dgm:t>
    </dgm:pt>
    <dgm:pt modelId="{7DF68BE3-FF24-ED46-9F10-B587EDF78A25}" type="sibTrans" cxnId="{A5590170-F104-BC43-8FAF-FA78E3089F2D}">
      <dgm:prSet/>
      <dgm:spPr/>
      <dgm:t>
        <a:bodyPr/>
        <a:lstStyle/>
        <a:p>
          <a:endParaRPr lang="es-ES_tradnl"/>
        </a:p>
      </dgm:t>
    </dgm:pt>
    <dgm:pt modelId="{196662A4-D3D2-BD4F-94D2-84D946F6760D}">
      <dgm:prSet phldrT="[Texto]"/>
      <dgm:spPr/>
      <dgm:t>
        <a:bodyPr/>
        <a:lstStyle/>
        <a:p>
          <a:r>
            <a:rPr lang="es-ES_tradnl" dirty="0" smtClean="0"/>
            <a:t>Latencia máxima de 5 segundos.		</a:t>
          </a:r>
          <a:endParaRPr lang="es-ES_tradnl" dirty="0"/>
        </a:p>
      </dgm:t>
    </dgm:pt>
    <dgm:pt modelId="{206B3507-59F0-CA43-9B25-FC24339B53EB}" type="parTrans" cxnId="{A19286EC-54F5-2447-A141-4AC69247E219}">
      <dgm:prSet/>
      <dgm:spPr/>
      <dgm:t>
        <a:bodyPr/>
        <a:lstStyle/>
        <a:p>
          <a:endParaRPr lang="es-ES_tradnl"/>
        </a:p>
      </dgm:t>
    </dgm:pt>
    <dgm:pt modelId="{6D853E5D-DB76-6741-B9F3-47C388D3433D}" type="sibTrans" cxnId="{A19286EC-54F5-2447-A141-4AC69247E219}">
      <dgm:prSet/>
      <dgm:spPr/>
      <dgm:t>
        <a:bodyPr/>
        <a:lstStyle/>
        <a:p>
          <a:endParaRPr lang="es-ES_tradnl"/>
        </a:p>
      </dgm:t>
    </dgm:pt>
    <dgm:pt modelId="{43010BF8-5C19-854D-84A6-2D570C58B1C9}">
      <dgm:prSet phldrT="[Texto]"/>
      <dgm:spPr/>
      <dgm:t>
        <a:bodyPr/>
        <a:lstStyle/>
        <a:p>
          <a:r>
            <a:rPr lang="es-ES_tradnl" dirty="0" smtClean="0"/>
            <a:t>Transformaciones</a:t>
          </a:r>
          <a:endParaRPr lang="es-ES_tradnl" dirty="0"/>
        </a:p>
      </dgm:t>
    </dgm:pt>
    <dgm:pt modelId="{8C5155B9-341D-A746-9C32-837CF0F99473}" type="parTrans" cxnId="{1EE78CE8-5C8B-2946-AF26-AC1E6F588709}">
      <dgm:prSet/>
      <dgm:spPr/>
      <dgm:t>
        <a:bodyPr/>
        <a:lstStyle/>
        <a:p>
          <a:endParaRPr lang="es-ES_tradnl"/>
        </a:p>
      </dgm:t>
    </dgm:pt>
    <dgm:pt modelId="{D964336C-1D15-AE49-9AFC-0709C651F997}" type="sibTrans" cxnId="{1EE78CE8-5C8B-2946-AF26-AC1E6F588709}">
      <dgm:prSet/>
      <dgm:spPr/>
      <dgm:t>
        <a:bodyPr/>
        <a:lstStyle/>
        <a:p>
          <a:endParaRPr lang="es-ES_tradnl"/>
        </a:p>
      </dgm:t>
    </dgm:pt>
    <dgm:pt modelId="{42469EC2-D221-2F4C-98CE-FDEC8707B9CF}">
      <dgm:prSet phldrT="[Texto]"/>
      <dgm:spPr/>
      <dgm:t>
        <a:bodyPr/>
        <a:lstStyle/>
        <a:p>
          <a:r>
            <a:rPr lang="es-ES_tradnl" dirty="0" smtClean="0"/>
            <a:t>Selección de campos, transformar la información</a:t>
          </a:r>
          <a:endParaRPr lang="es-ES_tradnl" dirty="0"/>
        </a:p>
      </dgm:t>
    </dgm:pt>
    <dgm:pt modelId="{82D02884-465D-8C4C-A82C-F8E34EB88359}" type="parTrans" cxnId="{AA5B0854-215E-4E4F-AD8E-29E9C8C6565E}">
      <dgm:prSet/>
      <dgm:spPr/>
      <dgm:t>
        <a:bodyPr/>
        <a:lstStyle/>
        <a:p>
          <a:endParaRPr lang="es-ES_tradnl"/>
        </a:p>
      </dgm:t>
    </dgm:pt>
    <dgm:pt modelId="{DF659716-5794-EC43-9AAA-12CD44D0C54B}" type="sibTrans" cxnId="{AA5B0854-215E-4E4F-AD8E-29E9C8C6565E}">
      <dgm:prSet/>
      <dgm:spPr/>
      <dgm:t>
        <a:bodyPr/>
        <a:lstStyle/>
        <a:p>
          <a:endParaRPr lang="es-ES_tradnl"/>
        </a:p>
      </dgm:t>
    </dgm:pt>
    <dgm:pt modelId="{B83D51B4-C854-7444-ABD2-E488015A78C9}">
      <dgm:prSet phldrT="[Texto]"/>
      <dgm:spPr/>
      <dgm:t>
        <a:bodyPr/>
        <a:lstStyle/>
        <a:p>
          <a:r>
            <a:rPr lang="es-ES_tradnl" dirty="0" smtClean="0"/>
            <a:t>Destino</a:t>
          </a:r>
          <a:endParaRPr lang="es-ES_tradnl" dirty="0"/>
        </a:p>
      </dgm:t>
    </dgm:pt>
    <dgm:pt modelId="{BD423B04-8625-5C4E-AE38-299F91F00F04}" type="parTrans" cxnId="{5F7C59A9-5C99-E54C-B26E-33DAEABF3FCA}">
      <dgm:prSet/>
      <dgm:spPr/>
      <dgm:t>
        <a:bodyPr/>
        <a:lstStyle/>
        <a:p>
          <a:endParaRPr lang="es-ES_tradnl"/>
        </a:p>
      </dgm:t>
    </dgm:pt>
    <dgm:pt modelId="{C2BB3150-1755-7C42-85CA-DF5B1CC47271}" type="sibTrans" cxnId="{5F7C59A9-5C99-E54C-B26E-33DAEABF3FCA}">
      <dgm:prSet/>
      <dgm:spPr/>
      <dgm:t>
        <a:bodyPr/>
        <a:lstStyle/>
        <a:p>
          <a:endParaRPr lang="es-ES_tradnl"/>
        </a:p>
      </dgm:t>
    </dgm:pt>
    <dgm:pt modelId="{3F022282-A2B3-A343-903C-6AB711136219}">
      <dgm:prSet phldrT="[Texto]"/>
      <dgm:spPr/>
      <dgm:t>
        <a:bodyPr/>
        <a:lstStyle/>
        <a:p>
          <a:r>
            <a:rPr lang="es-ES_tradnl" dirty="0" smtClean="0"/>
            <a:t>Será origen para análisis y visualización de datos</a:t>
          </a:r>
          <a:endParaRPr lang="es-ES_tradnl" dirty="0"/>
        </a:p>
      </dgm:t>
    </dgm:pt>
    <dgm:pt modelId="{823C9B1C-6323-0248-A44D-6825727FCE77}" type="parTrans" cxnId="{BDE5551C-A86A-154C-ABA4-0870ADA0F587}">
      <dgm:prSet/>
      <dgm:spPr/>
      <dgm:t>
        <a:bodyPr/>
        <a:lstStyle/>
        <a:p>
          <a:endParaRPr lang="es-ES_tradnl"/>
        </a:p>
      </dgm:t>
    </dgm:pt>
    <dgm:pt modelId="{5AB68F34-E59F-5843-A41D-F0F3938D1AE8}" type="sibTrans" cxnId="{BDE5551C-A86A-154C-ABA4-0870ADA0F587}">
      <dgm:prSet/>
      <dgm:spPr/>
      <dgm:t>
        <a:bodyPr/>
        <a:lstStyle/>
        <a:p>
          <a:endParaRPr lang="es-ES_tradnl"/>
        </a:p>
      </dgm:t>
    </dgm:pt>
    <dgm:pt modelId="{166D0772-4AA0-8941-8B74-03DB64CFD8C9}" type="pres">
      <dgm:prSet presAssocID="{A360EA1D-CE8B-2543-B686-CE728A15E973}" presName="Name0" presStyleCnt="0">
        <dgm:presLayoutVars>
          <dgm:dir/>
          <dgm:animLvl val="lvl"/>
          <dgm:resizeHandles val="exact"/>
        </dgm:presLayoutVars>
      </dgm:prSet>
      <dgm:spPr/>
      <dgm:t>
        <a:bodyPr/>
        <a:lstStyle/>
        <a:p>
          <a:endParaRPr lang="es-ES_tradnl"/>
        </a:p>
      </dgm:t>
    </dgm:pt>
    <dgm:pt modelId="{95BEE62B-0A1B-D54D-B983-53CEC4B6425F}" type="pres">
      <dgm:prSet presAssocID="{53FCB28C-DEA4-754C-9C2D-624D4B3FB7A9}" presName="linNode" presStyleCnt="0"/>
      <dgm:spPr/>
    </dgm:pt>
    <dgm:pt modelId="{1E764BE9-9059-B140-A6CA-E9B74294F4E0}" type="pres">
      <dgm:prSet presAssocID="{53FCB28C-DEA4-754C-9C2D-624D4B3FB7A9}" presName="parentText" presStyleLbl="node1" presStyleIdx="0" presStyleCnt="5">
        <dgm:presLayoutVars>
          <dgm:chMax val="1"/>
          <dgm:bulletEnabled val="1"/>
        </dgm:presLayoutVars>
      </dgm:prSet>
      <dgm:spPr/>
      <dgm:t>
        <a:bodyPr/>
        <a:lstStyle/>
        <a:p>
          <a:endParaRPr lang="es-ES_tradnl"/>
        </a:p>
      </dgm:t>
    </dgm:pt>
    <dgm:pt modelId="{43A94890-E9E6-2C4D-845D-F397CA9E7165}" type="pres">
      <dgm:prSet presAssocID="{53FCB28C-DEA4-754C-9C2D-624D4B3FB7A9}" presName="descendantText" presStyleLbl="alignAccFollowNode1" presStyleIdx="0" presStyleCnt="5">
        <dgm:presLayoutVars>
          <dgm:bulletEnabled val="1"/>
        </dgm:presLayoutVars>
      </dgm:prSet>
      <dgm:spPr/>
      <dgm:t>
        <a:bodyPr/>
        <a:lstStyle/>
        <a:p>
          <a:endParaRPr lang="es-ES_tradnl"/>
        </a:p>
      </dgm:t>
    </dgm:pt>
    <dgm:pt modelId="{2B1D95D3-961E-E84B-B376-FB83C8EA2736}" type="pres">
      <dgm:prSet presAssocID="{58790A23-39FC-DC44-8175-08B160F503A4}" presName="sp" presStyleCnt="0"/>
      <dgm:spPr/>
    </dgm:pt>
    <dgm:pt modelId="{846DA701-9F23-484E-8FDF-A4D0E52CE061}" type="pres">
      <dgm:prSet presAssocID="{6BCB783E-F70C-2D4A-B743-10176A33376A}" presName="linNode" presStyleCnt="0"/>
      <dgm:spPr/>
    </dgm:pt>
    <dgm:pt modelId="{796EF971-7B93-BF4D-92A3-18F318216D08}" type="pres">
      <dgm:prSet presAssocID="{6BCB783E-F70C-2D4A-B743-10176A33376A}" presName="parentText" presStyleLbl="node1" presStyleIdx="1" presStyleCnt="5">
        <dgm:presLayoutVars>
          <dgm:chMax val="1"/>
          <dgm:bulletEnabled val="1"/>
        </dgm:presLayoutVars>
      </dgm:prSet>
      <dgm:spPr/>
      <dgm:t>
        <a:bodyPr/>
        <a:lstStyle/>
        <a:p>
          <a:endParaRPr lang="es-ES_tradnl"/>
        </a:p>
      </dgm:t>
    </dgm:pt>
    <dgm:pt modelId="{D93C1A08-2727-7F48-8851-9603495F4C86}" type="pres">
      <dgm:prSet presAssocID="{6BCB783E-F70C-2D4A-B743-10176A33376A}" presName="descendantText" presStyleLbl="alignAccFollowNode1" presStyleIdx="1" presStyleCnt="5">
        <dgm:presLayoutVars>
          <dgm:bulletEnabled val="1"/>
        </dgm:presLayoutVars>
      </dgm:prSet>
      <dgm:spPr/>
      <dgm:t>
        <a:bodyPr/>
        <a:lstStyle/>
        <a:p>
          <a:endParaRPr lang="es-ES_tradnl"/>
        </a:p>
      </dgm:t>
    </dgm:pt>
    <dgm:pt modelId="{3C200589-37D6-7748-97F1-818790CC5E28}" type="pres">
      <dgm:prSet presAssocID="{D3ED39C2-C69A-B147-A6CF-F300B3974293}" presName="sp" presStyleCnt="0"/>
      <dgm:spPr/>
    </dgm:pt>
    <dgm:pt modelId="{0DD4AA9B-C9BA-9C44-A900-8874478BF868}" type="pres">
      <dgm:prSet presAssocID="{1A0092DC-4DBC-9342-AF98-64657FD857BB}" presName="linNode" presStyleCnt="0"/>
      <dgm:spPr/>
    </dgm:pt>
    <dgm:pt modelId="{0D86E00F-A483-D848-BB24-EA58C0B7EF53}" type="pres">
      <dgm:prSet presAssocID="{1A0092DC-4DBC-9342-AF98-64657FD857BB}" presName="parentText" presStyleLbl="node1" presStyleIdx="2" presStyleCnt="5">
        <dgm:presLayoutVars>
          <dgm:chMax val="1"/>
          <dgm:bulletEnabled val="1"/>
        </dgm:presLayoutVars>
      </dgm:prSet>
      <dgm:spPr/>
      <dgm:t>
        <a:bodyPr/>
        <a:lstStyle/>
        <a:p>
          <a:endParaRPr lang="es-ES_tradnl"/>
        </a:p>
      </dgm:t>
    </dgm:pt>
    <dgm:pt modelId="{44E39475-26A0-B54F-8F9C-525F60E0EDE3}" type="pres">
      <dgm:prSet presAssocID="{1A0092DC-4DBC-9342-AF98-64657FD857BB}" presName="descendantText" presStyleLbl="alignAccFollowNode1" presStyleIdx="2" presStyleCnt="5">
        <dgm:presLayoutVars>
          <dgm:bulletEnabled val="1"/>
        </dgm:presLayoutVars>
      </dgm:prSet>
      <dgm:spPr/>
      <dgm:t>
        <a:bodyPr/>
        <a:lstStyle/>
        <a:p>
          <a:endParaRPr lang="es-ES_tradnl"/>
        </a:p>
      </dgm:t>
    </dgm:pt>
    <dgm:pt modelId="{2E603922-BFD5-9E41-B50B-531B879ED96B}" type="pres">
      <dgm:prSet presAssocID="{7DF68BE3-FF24-ED46-9F10-B587EDF78A25}" presName="sp" presStyleCnt="0"/>
      <dgm:spPr/>
    </dgm:pt>
    <dgm:pt modelId="{67B4D0CA-BF19-6041-AAF9-FEE448BB04A2}" type="pres">
      <dgm:prSet presAssocID="{43010BF8-5C19-854D-84A6-2D570C58B1C9}" presName="linNode" presStyleCnt="0"/>
      <dgm:spPr/>
    </dgm:pt>
    <dgm:pt modelId="{5CEC40CE-6A2C-3144-AA9D-BA856C65E4B4}" type="pres">
      <dgm:prSet presAssocID="{43010BF8-5C19-854D-84A6-2D570C58B1C9}" presName="parentText" presStyleLbl="node1" presStyleIdx="3" presStyleCnt="5">
        <dgm:presLayoutVars>
          <dgm:chMax val="1"/>
          <dgm:bulletEnabled val="1"/>
        </dgm:presLayoutVars>
      </dgm:prSet>
      <dgm:spPr/>
      <dgm:t>
        <a:bodyPr/>
        <a:lstStyle/>
        <a:p>
          <a:endParaRPr lang="es-ES_tradnl"/>
        </a:p>
      </dgm:t>
    </dgm:pt>
    <dgm:pt modelId="{52031642-E6E2-C74E-ACAF-85BB900311F1}" type="pres">
      <dgm:prSet presAssocID="{43010BF8-5C19-854D-84A6-2D570C58B1C9}" presName="descendantText" presStyleLbl="alignAccFollowNode1" presStyleIdx="3" presStyleCnt="5">
        <dgm:presLayoutVars>
          <dgm:bulletEnabled val="1"/>
        </dgm:presLayoutVars>
      </dgm:prSet>
      <dgm:spPr/>
      <dgm:t>
        <a:bodyPr/>
        <a:lstStyle/>
        <a:p>
          <a:endParaRPr lang="es-ES_tradnl"/>
        </a:p>
      </dgm:t>
    </dgm:pt>
    <dgm:pt modelId="{FE914F46-23D8-B94B-BA48-94989B8E9F7A}" type="pres">
      <dgm:prSet presAssocID="{D964336C-1D15-AE49-9AFC-0709C651F997}" presName="sp" presStyleCnt="0"/>
      <dgm:spPr/>
    </dgm:pt>
    <dgm:pt modelId="{45D7C61E-F78A-3844-8E7D-329E471AAEFF}" type="pres">
      <dgm:prSet presAssocID="{B83D51B4-C854-7444-ABD2-E488015A78C9}" presName="linNode" presStyleCnt="0"/>
      <dgm:spPr/>
    </dgm:pt>
    <dgm:pt modelId="{92BB6901-40DA-6045-922D-D12742A9B9A6}" type="pres">
      <dgm:prSet presAssocID="{B83D51B4-C854-7444-ABD2-E488015A78C9}" presName="parentText" presStyleLbl="node1" presStyleIdx="4" presStyleCnt="5">
        <dgm:presLayoutVars>
          <dgm:chMax val="1"/>
          <dgm:bulletEnabled val="1"/>
        </dgm:presLayoutVars>
      </dgm:prSet>
      <dgm:spPr/>
      <dgm:t>
        <a:bodyPr/>
        <a:lstStyle/>
        <a:p>
          <a:endParaRPr lang="es-ES_tradnl"/>
        </a:p>
      </dgm:t>
    </dgm:pt>
    <dgm:pt modelId="{50A4F657-CF02-3341-BC30-B34CE5BA4332}" type="pres">
      <dgm:prSet presAssocID="{B83D51B4-C854-7444-ABD2-E488015A78C9}" presName="descendantText" presStyleLbl="alignAccFollowNode1" presStyleIdx="4" presStyleCnt="5">
        <dgm:presLayoutVars>
          <dgm:bulletEnabled val="1"/>
        </dgm:presLayoutVars>
      </dgm:prSet>
      <dgm:spPr/>
      <dgm:t>
        <a:bodyPr/>
        <a:lstStyle/>
        <a:p>
          <a:endParaRPr lang="es-ES_tradnl"/>
        </a:p>
      </dgm:t>
    </dgm:pt>
  </dgm:ptLst>
  <dgm:cxnLst>
    <dgm:cxn modelId="{DCD70B6D-02E4-3F45-9207-4D1590333E8F}" type="presOf" srcId="{43010BF8-5C19-854D-84A6-2D570C58B1C9}" destId="{5CEC40CE-6A2C-3144-AA9D-BA856C65E4B4}" srcOrd="0" destOrd="0" presId="urn:microsoft.com/office/officeart/2005/8/layout/vList5"/>
    <dgm:cxn modelId="{3E16D568-5757-684C-AF6C-9B39D0428665}" type="presOf" srcId="{42469EC2-D221-2F4C-98CE-FDEC8707B9CF}" destId="{52031642-E6E2-C74E-ACAF-85BB900311F1}" srcOrd="0" destOrd="0" presId="urn:microsoft.com/office/officeart/2005/8/layout/vList5"/>
    <dgm:cxn modelId="{F509AC1A-20A8-724E-9866-337382CF88E1}" type="presOf" srcId="{53FCB28C-DEA4-754C-9C2D-624D4B3FB7A9}" destId="{1E764BE9-9059-B140-A6CA-E9B74294F4E0}" srcOrd="0" destOrd="0" presId="urn:microsoft.com/office/officeart/2005/8/layout/vList5"/>
    <dgm:cxn modelId="{5F7C59A9-5C99-E54C-B26E-33DAEABF3FCA}" srcId="{A360EA1D-CE8B-2543-B686-CE728A15E973}" destId="{B83D51B4-C854-7444-ABD2-E488015A78C9}" srcOrd="4" destOrd="0" parTransId="{BD423B04-8625-5C4E-AE38-299F91F00F04}" sibTransId="{C2BB3150-1755-7C42-85CA-DF5B1CC47271}"/>
    <dgm:cxn modelId="{01959E18-A92F-9347-A45E-266E118EA530}" srcId="{A360EA1D-CE8B-2543-B686-CE728A15E973}" destId="{53FCB28C-DEA4-754C-9C2D-624D4B3FB7A9}" srcOrd="0" destOrd="0" parTransId="{4EC46A31-7BB6-2742-BEB5-870BD1A5ECE5}" sibTransId="{58790A23-39FC-DC44-8175-08B160F503A4}"/>
    <dgm:cxn modelId="{0C45D13E-98E6-B641-98D9-A746DC65D013}" srcId="{6BCB783E-F70C-2D4A-B743-10176A33376A}" destId="{7B9CF57F-5508-A248-B330-4D0471A57D2E}" srcOrd="0" destOrd="0" parTransId="{B3CF8252-0B9D-F44C-A9A6-82BD89CFD558}" sibTransId="{B802D9E1-6F74-7E40-AF4D-B1960FB4770F}"/>
    <dgm:cxn modelId="{A19286EC-54F5-2447-A141-4AC69247E219}" srcId="{1A0092DC-4DBC-9342-AF98-64657FD857BB}" destId="{196662A4-D3D2-BD4F-94D2-84D946F6760D}" srcOrd="0" destOrd="0" parTransId="{206B3507-59F0-CA43-9B25-FC24339B53EB}" sibTransId="{6D853E5D-DB76-6741-B9F3-47C388D3433D}"/>
    <dgm:cxn modelId="{14EF6AB4-446A-C348-A374-F527636E9B57}" type="presOf" srcId="{196662A4-D3D2-BD4F-94D2-84D946F6760D}" destId="{44E39475-26A0-B54F-8F9C-525F60E0EDE3}" srcOrd="0" destOrd="0" presId="urn:microsoft.com/office/officeart/2005/8/layout/vList5"/>
    <dgm:cxn modelId="{7E25368F-4359-D34C-B79B-33458CB0053E}" type="presOf" srcId="{A360EA1D-CE8B-2543-B686-CE728A15E973}" destId="{166D0772-4AA0-8941-8B74-03DB64CFD8C9}" srcOrd="0" destOrd="0" presId="urn:microsoft.com/office/officeart/2005/8/layout/vList5"/>
    <dgm:cxn modelId="{F71019BC-97EC-3845-B66A-5335E1F0E004}" type="presOf" srcId="{BA7BB947-D1CE-F745-AA00-BFB450E26357}" destId="{43A94890-E9E6-2C4D-845D-F397CA9E7165}" srcOrd="0" destOrd="0" presId="urn:microsoft.com/office/officeart/2005/8/layout/vList5"/>
    <dgm:cxn modelId="{19C7D94A-90B2-0149-B674-37C799CA8428}" type="presOf" srcId="{6BCB783E-F70C-2D4A-B743-10176A33376A}" destId="{796EF971-7B93-BF4D-92A3-18F318216D08}" srcOrd="0" destOrd="0" presId="urn:microsoft.com/office/officeart/2005/8/layout/vList5"/>
    <dgm:cxn modelId="{1EE78CE8-5C8B-2946-AF26-AC1E6F588709}" srcId="{A360EA1D-CE8B-2543-B686-CE728A15E973}" destId="{43010BF8-5C19-854D-84A6-2D570C58B1C9}" srcOrd="3" destOrd="0" parTransId="{8C5155B9-341D-A746-9C32-837CF0F99473}" sibTransId="{D964336C-1D15-AE49-9AFC-0709C651F997}"/>
    <dgm:cxn modelId="{720FB001-9D2A-FB41-98E0-10AC868C86C2}" srcId="{53FCB28C-DEA4-754C-9C2D-624D4B3FB7A9}" destId="{BA7BB947-D1CE-F745-AA00-BFB450E26357}" srcOrd="0" destOrd="0" parTransId="{DC0AF7D3-4F78-AD47-8389-004864CB3D9F}" sibTransId="{05607177-11AA-1745-859A-FA1D2C793EA5}"/>
    <dgm:cxn modelId="{74E1533C-6E4F-494E-BAE9-37569C697B17}" srcId="{A360EA1D-CE8B-2543-B686-CE728A15E973}" destId="{6BCB783E-F70C-2D4A-B743-10176A33376A}" srcOrd="1" destOrd="0" parTransId="{F0407806-1BBC-7440-BD8D-7D4138AED0EE}" sibTransId="{D3ED39C2-C69A-B147-A6CF-F300B3974293}"/>
    <dgm:cxn modelId="{68B959D0-73EA-1B44-942B-74401182F618}" type="presOf" srcId="{3F022282-A2B3-A343-903C-6AB711136219}" destId="{50A4F657-CF02-3341-BC30-B34CE5BA4332}" srcOrd="0" destOrd="0" presId="urn:microsoft.com/office/officeart/2005/8/layout/vList5"/>
    <dgm:cxn modelId="{4DFDCE61-31D0-344E-9951-C3094A11B1C0}" type="presOf" srcId="{7B9CF57F-5508-A248-B330-4D0471A57D2E}" destId="{D93C1A08-2727-7F48-8851-9603495F4C86}" srcOrd="0" destOrd="0" presId="urn:microsoft.com/office/officeart/2005/8/layout/vList5"/>
    <dgm:cxn modelId="{A5590170-F104-BC43-8FAF-FA78E3089F2D}" srcId="{A360EA1D-CE8B-2543-B686-CE728A15E973}" destId="{1A0092DC-4DBC-9342-AF98-64657FD857BB}" srcOrd="2" destOrd="0" parTransId="{D9BD3268-2D01-D843-A184-9CCA961AC53E}" sibTransId="{7DF68BE3-FF24-ED46-9F10-B587EDF78A25}"/>
    <dgm:cxn modelId="{AA5B0854-215E-4E4F-AD8E-29E9C8C6565E}" srcId="{43010BF8-5C19-854D-84A6-2D570C58B1C9}" destId="{42469EC2-D221-2F4C-98CE-FDEC8707B9CF}" srcOrd="0" destOrd="0" parTransId="{82D02884-465D-8C4C-A82C-F8E34EB88359}" sibTransId="{DF659716-5794-EC43-9AAA-12CD44D0C54B}"/>
    <dgm:cxn modelId="{48B7043D-8876-454B-B2A0-25DCA45426E8}" type="presOf" srcId="{1A0092DC-4DBC-9342-AF98-64657FD857BB}" destId="{0D86E00F-A483-D848-BB24-EA58C0B7EF53}" srcOrd="0" destOrd="0" presId="urn:microsoft.com/office/officeart/2005/8/layout/vList5"/>
    <dgm:cxn modelId="{732A61F0-1E13-E644-A30F-69B4FDACCB5D}" type="presOf" srcId="{B83D51B4-C854-7444-ABD2-E488015A78C9}" destId="{92BB6901-40DA-6045-922D-D12742A9B9A6}" srcOrd="0" destOrd="0" presId="urn:microsoft.com/office/officeart/2005/8/layout/vList5"/>
    <dgm:cxn modelId="{BDE5551C-A86A-154C-ABA4-0870ADA0F587}" srcId="{B83D51B4-C854-7444-ABD2-E488015A78C9}" destId="{3F022282-A2B3-A343-903C-6AB711136219}" srcOrd="0" destOrd="0" parTransId="{823C9B1C-6323-0248-A44D-6825727FCE77}" sibTransId="{5AB68F34-E59F-5843-A41D-F0F3938D1AE8}"/>
    <dgm:cxn modelId="{2EF46371-466B-D743-9FC3-D392DCA91BCF}" type="presParOf" srcId="{166D0772-4AA0-8941-8B74-03DB64CFD8C9}" destId="{95BEE62B-0A1B-D54D-B983-53CEC4B6425F}" srcOrd="0" destOrd="0" presId="urn:microsoft.com/office/officeart/2005/8/layout/vList5"/>
    <dgm:cxn modelId="{2C3C3B1C-77B5-344A-B3A2-B4CFA9C628A4}" type="presParOf" srcId="{95BEE62B-0A1B-D54D-B983-53CEC4B6425F}" destId="{1E764BE9-9059-B140-A6CA-E9B74294F4E0}" srcOrd="0" destOrd="0" presId="urn:microsoft.com/office/officeart/2005/8/layout/vList5"/>
    <dgm:cxn modelId="{28A50E8A-C01D-BB43-A282-482137B3A6DB}" type="presParOf" srcId="{95BEE62B-0A1B-D54D-B983-53CEC4B6425F}" destId="{43A94890-E9E6-2C4D-845D-F397CA9E7165}" srcOrd="1" destOrd="0" presId="urn:microsoft.com/office/officeart/2005/8/layout/vList5"/>
    <dgm:cxn modelId="{8F7E3DA7-A088-FE4D-A482-74B60E7D1978}" type="presParOf" srcId="{166D0772-4AA0-8941-8B74-03DB64CFD8C9}" destId="{2B1D95D3-961E-E84B-B376-FB83C8EA2736}" srcOrd="1" destOrd="0" presId="urn:microsoft.com/office/officeart/2005/8/layout/vList5"/>
    <dgm:cxn modelId="{8E9F54A8-D16E-B449-B252-02297F357921}" type="presParOf" srcId="{166D0772-4AA0-8941-8B74-03DB64CFD8C9}" destId="{846DA701-9F23-484E-8FDF-A4D0E52CE061}" srcOrd="2" destOrd="0" presId="urn:microsoft.com/office/officeart/2005/8/layout/vList5"/>
    <dgm:cxn modelId="{86E1A00A-C1E7-9143-8764-57B113F936CB}" type="presParOf" srcId="{846DA701-9F23-484E-8FDF-A4D0E52CE061}" destId="{796EF971-7B93-BF4D-92A3-18F318216D08}" srcOrd="0" destOrd="0" presId="urn:microsoft.com/office/officeart/2005/8/layout/vList5"/>
    <dgm:cxn modelId="{BEDA1E35-856F-3343-BA81-83BEE49DEE94}" type="presParOf" srcId="{846DA701-9F23-484E-8FDF-A4D0E52CE061}" destId="{D93C1A08-2727-7F48-8851-9603495F4C86}" srcOrd="1" destOrd="0" presId="urn:microsoft.com/office/officeart/2005/8/layout/vList5"/>
    <dgm:cxn modelId="{285DBBA4-AB98-F546-893E-110BFB253B38}" type="presParOf" srcId="{166D0772-4AA0-8941-8B74-03DB64CFD8C9}" destId="{3C200589-37D6-7748-97F1-818790CC5E28}" srcOrd="3" destOrd="0" presId="urn:microsoft.com/office/officeart/2005/8/layout/vList5"/>
    <dgm:cxn modelId="{898207AA-0C81-2246-84B7-2596CDCEB016}" type="presParOf" srcId="{166D0772-4AA0-8941-8B74-03DB64CFD8C9}" destId="{0DD4AA9B-C9BA-9C44-A900-8874478BF868}" srcOrd="4" destOrd="0" presId="urn:microsoft.com/office/officeart/2005/8/layout/vList5"/>
    <dgm:cxn modelId="{EA9CF258-9C37-524D-9E3F-370F53668983}" type="presParOf" srcId="{0DD4AA9B-C9BA-9C44-A900-8874478BF868}" destId="{0D86E00F-A483-D848-BB24-EA58C0B7EF53}" srcOrd="0" destOrd="0" presId="urn:microsoft.com/office/officeart/2005/8/layout/vList5"/>
    <dgm:cxn modelId="{EDDEC82F-1975-2E4D-B441-189BAB42C6FE}" type="presParOf" srcId="{0DD4AA9B-C9BA-9C44-A900-8874478BF868}" destId="{44E39475-26A0-B54F-8F9C-525F60E0EDE3}" srcOrd="1" destOrd="0" presId="urn:microsoft.com/office/officeart/2005/8/layout/vList5"/>
    <dgm:cxn modelId="{9C03058A-ECD2-BC4E-9106-FCE39A14EDD9}" type="presParOf" srcId="{166D0772-4AA0-8941-8B74-03DB64CFD8C9}" destId="{2E603922-BFD5-9E41-B50B-531B879ED96B}" srcOrd="5" destOrd="0" presId="urn:microsoft.com/office/officeart/2005/8/layout/vList5"/>
    <dgm:cxn modelId="{BF68ADB8-94B0-564B-B270-D9BF075B7AC0}" type="presParOf" srcId="{166D0772-4AA0-8941-8B74-03DB64CFD8C9}" destId="{67B4D0CA-BF19-6041-AAF9-FEE448BB04A2}" srcOrd="6" destOrd="0" presId="urn:microsoft.com/office/officeart/2005/8/layout/vList5"/>
    <dgm:cxn modelId="{D0A9F489-784B-824A-8BA1-63221922CDE1}" type="presParOf" srcId="{67B4D0CA-BF19-6041-AAF9-FEE448BB04A2}" destId="{5CEC40CE-6A2C-3144-AA9D-BA856C65E4B4}" srcOrd="0" destOrd="0" presId="urn:microsoft.com/office/officeart/2005/8/layout/vList5"/>
    <dgm:cxn modelId="{37622694-DE2F-1B4C-832F-5A699CCA6CD2}" type="presParOf" srcId="{67B4D0CA-BF19-6041-AAF9-FEE448BB04A2}" destId="{52031642-E6E2-C74E-ACAF-85BB900311F1}" srcOrd="1" destOrd="0" presId="urn:microsoft.com/office/officeart/2005/8/layout/vList5"/>
    <dgm:cxn modelId="{26F88772-21CA-5642-B262-E4AB01255358}" type="presParOf" srcId="{166D0772-4AA0-8941-8B74-03DB64CFD8C9}" destId="{FE914F46-23D8-B94B-BA48-94989B8E9F7A}" srcOrd="7" destOrd="0" presId="urn:microsoft.com/office/officeart/2005/8/layout/vList5"/>
    <dgm:cxn modelId="{9C457FD6-D2B8-C14F-A64C-A04BA82006A9}" type="presParOf" srcId="{166D0772-4AA0-8941-8B74-03DB64CFD8C9}" destId="{45D7C61E-F78A-3844-8E7D-329E471AAEFF}" srcOrd="8" destOrd="0" presId="urn:microsoft.com/office/officeart/2005/8/layout/vList5"/>
    <dgm:cxn modelId="{90E83E74-4C5D-8844-91E1-C3097CF28FD2}" type="presParOf" srcId="{45D7C61E-F78A-3844-8E7D-329E471AAEFF}" destId="{92BB6901-40DA-6045-922D-D12742A9B9A6}" srcOrd="0" destOrd="0" presId="urn:microsoft.com/office/officeart/2005/8/layout/vList5"/>
    <dgm:cxn modelId="{5DFDD2A5-60B1-C44E-9D61-44C0D12F8C0F}" type="presParOf" srcId="{45D7C61E-F78A-3844-8E7D-329E471AAEFF}" destId="{50A4F657-CF02-3341-BC30-B34CE5BA43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94890-E9E6-2C4D-845D-F397CA9E7165}">
      <dsp:nvSpPr>
        <dsp:cNvPr id="0" name=""/>
        <dsp:cNvSpPr/>
      </dsp:nvSpPr>
      <dsp:spPr>
        <a:xfrm rot="5400000">
          <a:off x="6274180" y="-2681379"/>
          <a:ext cx="690779" cy="623018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_tradnl" sz="1900" kern="1200" dirty="0" smtClean="0"/>
            <a:t>Picos de entrada, hasta 45 tuits por segundo, con tolerancia a fallos.</a:t>
          </a:r>
          <a:endParaRPr lang="es-ES_tradnl" sz="1900" kern="1200" dirty="0"/>
        </a:p>
      </dsp:txBody>
      <dsp:txXfrm rot="-5400000">
        <a:off x="3504479" y="122043"/>
        <a:ext cx="6196462" cy="623337"/>
      </dsp:txXfrm>
    </dsp:sp>
    <dsp:sp modelId="{1E764BE9-9059-B140-A6CA-E9B74294F4E0}">
      <dsp:nvSpPr>
        <dsp:cNvPr id="0" name=""/>
        <dsp:cNvSpPr/>
      </dsp:nvSpPr>
      <dsp:spPr>
        <a:xfrm>
          <a:off x="0" y="1974"/>
          <a:ext cx="3504478" cy="86347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_tradnl" sz="3200" kern="1200" dirty="0" smtClean="0"/>
            <a:t>Robustez</a:t>
          </a:r>
          <a:endParaRPr lang="es-ES_tradnl" sz="3200" kern="1200" dirty="0"/>
        </a:p>
      </dsp:txBody>
      <dsp:txXfrm>
        <a:off x="42151" y="44125"/>
        <a:ext cx="3420176" cy="779172"/>
      </dsp:txXfrm>
    </dsp:sp>
    <dsp:sp modelId="{D93C1A08-2727-7F48-8851-9603495F4C86}">
      <dsp:nvSpPr>
        <dsp:cNvPr id="0" name=""/>
        <dsp:cNvSpPr/>
      </dsp:nvSpPr>
      <dsp:spPr>
        <a:xfrm rot="5400000">
          <a:off x="6274180" y="-1774730"/>
          <a:ext cx="690779" cy="623018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_tradnl" sz="1900" kern="1200" dirty="0" smtClean="0"/>
            <a:t>Actualización constante de datos. (retuits, seguidores...)</a:t>
          </a:r>
          <a:endParaRPr lang="es-ES_tradnl" sz="1900" kern="1200" dirty="0"/>
        </a:p>
      </dsp:txBody>
      <dsp:txXfrm rot="-5400000">
        <a:off x="3504479" y="1028692"/>
        <a:ext cx="6196462" cy="623337"/>
      </dsp:txXfrm>
    </dsp:sp>
    <dsp:sp modelId="{796EF971-7B93-BF4D-92A3-18F318216D08}">
      <dsp:nvSpPr>
        <dsp:cNvPr id="0" name=""/>
        <dsp:cNvSpPr/>
      </dsp:nvSpPr>
      <dsp:spPr>
        <a:xfrm>
          <a:off x="0" y="908623"/>
          <a:ext cx="3504478" cy="86347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_tradnl" sz="3200" kern="1200" dirty="0" smtClean="0"/>
            <a:t>Datos</a:t>
          </a:r>
          <a:endParaRPr lang="es-ES_tradnl" sz="3200" kern="1200" dirty="0"/>
        </a:p>
      </dsp:txBody>
      <dsp:txXfrm>
        <a:off x="42151" y="950774"/>
        <a:ext cx="3420176" cy="779172"/>
      </dsp:txXfrm>
    </dsp:sp>
    <dsp:sp modelId="{44E39475-26A0-B54F-8F9C-525F60E0EDE3}">
      <dsp:nvSpPr>
        <dsp:cNvPr id="0" name=""/>
        <dsp:cNvSpPr/>
      </dsp:nvSpPr>
      <dsp:spPr>
        <a:xfrm rot="5400000">
          <a:off x="6274180" y="-868082"/>
          <a:ext cx="690779" cy="623018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_tradnl" sz="1900" kern="1200" dirty="0" smtClean="0"/>
            <a:t>Latencia máxima de 5 segundos.		</a:t>
          </a:r>
          <a:endParaRPr lang="es-ES_tradnl" sz="1900" kern="1200" dirty="0"/>
        </a:p>
      </dsp:txBody>
      <dsp:txXfrm rot="-5400000">
        <a:off x="3504479" y="1935340"/>
        <a:ext cx="6196462" cy="623337"/>
      </dsp:txXfrm>
    </dsp:sp>
    <dsp:sp modelId="{0D86E00F-A483-D848-BB24-EA58C0B7EF53}">
      <dsp:nvSpPr>
        <dsp:cNvPr id="0" name=""/>
        <dsp:cNvSpPr/>
      </dsp:nvSpPr>
      <dsp:spPr>
        <a:xfrm>
          <a:off x="0" y="1815272"/>
          <a:ext cx="3504478" cy="86347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_tradnl" sz="3200" kern="1200" dirty="0" smtClean="0"/>
            <a:t>Latencia</a:t>
          </a:r>
          <a:endParaRPr lang="es-ES_tradnl" sz="3200" kern="1200" dirty="0"/>
        </a:p>
      </dsp:txBody>
      <dsp:txXfrm>
        <a:off x="42151" y="1857423"/>
        <a:ext cx="3420176" cy="779172"/>
      </dsp:txXfrm>
    </dsp:sp>
    <dsp:sp modelId="{52031642-E6E2-C74E-ACAF-85BB900311F1}">
      <dsp:nvSpPr>
        <dsp:cNvPr id="0" name=""/>
        <dsp:cNvSpPr/>
      </dsp:nvSpPr>
      <dsp:spPr>
        <a:xfrm rot="5400000">
          <a:off x="6274180" y="38566"/>
          <a:ext cx="690779" cy="623018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_tradnl" sz="1900" kern="1200" dirty="0" smtClean="0"/>
            <a:t>Selección de campos, transformar la información</a:t>
          </a:r>
          <a:endParaRPr lang="es-ES_tradnl" sz="1900" kern="1200" dirty="0"/>
        </a:p>
      </dsp:txBody>
      <dsp:txXfrm rot="-5400000">
        <a:off x="3504479" y="2841989"/>
        <a:ext cx="6196462" cy="623337"/>
      </dsp:txXfrm>
    </dsp:sp>
    <dsp:sp modelId="{5CEC40CE-6A2C-3144-AA9D-BA856C65E4B4}">
      <dsp:nvSpPr>
        <dsp:cNvPr id="0" name=""/>
        <dsp:cNvSpPr/>
      </dsp:nvSpPr>
      <dsp:spPr>
        <a:xfrm>
          <a:off x="0" y="2721920"/>
          <a:ext cx="3504478" cy="86347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_tradnl" sz="3200" kern="1200" dirty="0" smtClean="0"/>
            <a:t>Transformaciones</a:t>
          </a:r>
          <a:endParaRPr lang="es-ES_tradnl" sz="3200" kern="1200" dirty="0"/>
        </a:p>
      </dsp:txBody>
      <dsp:txXfrm>
        <a:off x="42151" y="2764071"/>
        <a:ext cx="3420176" cy="779172"/>
      </dsp:txXfrm>
    </dsp:sp>
    <dsp:sp modelId="{50A4F657-CF02-3341-BC30-B34CE5BA4332}">
      <dsp:nvSpPr>
        <dsp:cNvPr id="0" name=""/>
        <dsp:cNvSpPr/>
      </dsp:nvSpPr>
      <dsp:spPr>
        <a:xfrm rot="5400000">
          <a:off x="6274180" y="945214"/>
          <a:ext cx="690779" cy="623018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ES_tradnl" sz="1900" kern="1200" dirty="0" smtClean="0"/>
            <a:t>Será origen para análisis y visualización de datos</a:t>
          </a:r>
          <a:endParaRPr lang="es-ES_tradnl" sz="1900" kern="1200" dirty="0"/>
        </a:p>
      </dsp:txBody>
      <dsp:txXfrm rot="-5400000">
        <a:off x="3504479" y="3748637"/>
        <a:ext cx="6196462" cy="623337"/>
      </dsp:txXfrm>
    </dsp:sp>
    <dsp:sp modelId="{92BB6901-40DA-6045-922D-D12742A9B9A6}">
      <dsp:nvSpPr>
        <dsp:cNvPr id="0" name=""/>
        <dsp:cNvSpPr/>
      </dsp:nvSpPr>
      <dsp:spPr>
        <a:xfrm>
          <a:off x="0" y="3628569"/>
          <a:ext cx="3504478" cy="86347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ES_tradnl" sz="3200" kern="1200" dirty="0" smtClean="0"/>
            <a:t>Destino</a:t>
          </a:r>
          <a:endParaRPr lang="es-ES_tradnl" sz="3200" kern="1200" dirty="0"/>
        </a:p>
      </dsp:txBody>
      <dsp:txXfrm>
        <a:off x="42151" y="3670720"/>
        <a:ext cx="3420176" cy="77917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49274-673C-0E46-A107-7FC3BB3D32D1}" type="datetimeFigureOut">
              <a:rPr lang="es-ES_tradnl" smtClean="0"/>
              <a:t>20/4/17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FE667-73E9-2B42-829E-BDDD5BC910A7}" type="slidenum">
              <a:rPr lang="es-ES_tradnl" smtClean="0"/>
              <a:t>‹Nr.›</a:t>
            </a:fld>
            <a:endParaRPr lang="es-ES_tradnl"/>
          </a:p>
        </p:txBody>
      </p:sp>
    </p:spTree>
    <p:extLst>
      <p:ext uri="{BB962C8B-B14F-4D97-AF65-F5344CB8AC3E}">
        <p14:creationId xmlns:p14="http://schemas.microsoft.com/office/powerpoint/2010/main" val="100161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a:t>
            </a:fld>
            <a:endParaRPr lang="es-ES_tradnl"/>
          </a:p>
        </p:txBody>
      </p:sp>
    </p:spTree>
    <p:extLst>
      <p:ext uri="{BB962C8B-B14F-4D97-AF65-F5344CB8AC3E}">
        <p14:creationId xmlns:p14="http://schemas.microsoft.com/office/powerpoint/2010/main" val="445289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11</a:t>
            </a:fld>
            <a:endParaRPr lang="es-ES_tradnl"/>
          </a:p>
        </p:txBody>
      </p:sp>
    </p:spTree>
    <p:extLst>
      <p:ext uri="{BB962C8B-B14F-4D97-AF65-F5344CB8AC3E}">
        <p14:creationId xmlns:p14="http://schemas.microsoft.com/office/powerpoint/2010/main" val="1718172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Mongo:</a:t>
            </a:r>
            <a:r>
              <a:rPr lang="es-ES_tradnl" baseline="0" dirty="0" smtClean="0"/>
              <a:t>  para almacenar datos semiestructurado. Mas pensado para datos </a:t>
            </a:r>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12</a:t>
            </a:fld>
            <a:endParaRPr lang="es-ES_tradnl"/>
          </a:p>
        </p:txBody>
      </p:sp>
    </p:spTree>
    <p:extLst>
      <p:ext uri="{BB962C8B-B14F-4D97-AF65-F5344CB8AC3E}">
        <p14:creationId xmlns:p14="http://schemas.microsoft.com/office/powerpoint/2010/main" val="72075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1 Marcador de imagen de diapositiva"/>
          <p:cNvSpPr>
            <a:spLocks noGrp="1" noRot="1" noChangeAspect="1" noTextEdit="1"/>
          </p:cNvSpPr>
          <p:nvPr>
            <p:ph type="sldImg"/>
          </p:nvPr>
        </p:nvSpPr>
        <p:spPr>
          <a:ln/>
        </p:spPr>
      </p:sp>
      <p:sp>
        <p:nvSpPr>
          <p:cNvPr id="9218"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latin typeface="Arial" panose="020B0604020202020204" pitchFamily="34" charset="0"/>
            </a:endParaRPr>
          </a:p>
        </p:txBody>
      </p:sp>
      <p:sp>
        <p:nvSpPr>
          <p:cNvPr id="9219"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DBE6EDE5-F419-42EA-B57A-69AEAFA0D559}" type="slidenum">
              <a:rPr lang="es-ES_tradnl" altLang="es-ES" sz="1200" b="0" smtClean="0"/>
              <a:pPr/>
              <a:t>13</a:t>
            </a:fld>
            <a:endParaRPr lang="es-ES_tradnl" altLang="es-ES" sz="1200" b="0" smtClean="0"/>
          </a:p>
        </p:txBody>
      </p:sp>
    </p:spTree>
    <p:extLst>
      <p:ext uri="{BB962C8B-B14F-4D97-AF65-F5344CB8AC3E}">
        <p14:creationId xmlns:p14="http://schemas.microsoft.com/office/powerpoint/2010/main" val="1861427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Naturaleza</a:t>
            </a:r>
            <a:r>
              <a:rPr lang="es-ES" sz="1200" kern="1200" baseline="0" dirty="0" smtClean="0">
                <a:solidFill>
                  <a:schemeClr val="tx1"/>
                </a:solidFill>
                <a:effectLst/>
                <a:latin typeface="+mn-lt"/>
                <a:ea typeface="+mn-ea"/>
                <a:cs typeface="+mn-cs"/>
              </a:rPr>
              <a:t> del contenido. Todo el mundo comenta acerca de todo, </a:t>
            </a:r>
            <a:r>
              <a:rPr lang="es-ES" sz="1200" kern="1200" baseline="0" dirty="0" err="1" smtClean="0">
                <a:solidFill>
                  <a:schemeClr val="tx1"/>
                </a:solidFill>
                <a:effectLst/>
                <a:latin typeface="+mn-lt"/>
                <a:ea typeface="+mn-ea"/>
                <a:cs typeface="+mn-cs"/>
              </a:rPr>
              <a:t>politica</a:t>
            </a:r>
            <a:r>
              <a:rPr lang="es-ES" sz="1200" kern="1200" baseline="0" dirty="0" smtClean="0">
                <a:solidFill>
                  <a:schemeClr val="tx1"/>
                </a:solidFill>
                <a:effectLst/>
                <a:latin typeface="+mn-lt"/>
                <a:ea typeface="+mn-ea"/>
                <a:cs typeface="+mn-cs"/>
              </a:rPr>
              <a:t>, noticias, marcas, famosos, programas de </a:t>
            </a:r>
            <a:r>
              <a:rPr lang="es-ES" sz="1200" kern="1200" baseline="0" dirty="0" err="1" smtClean="0">
                <a:solidFill>
                  <a:schemeClr val="tx1"/>
                </a:solidFill>
                <a:effectLst/>
                <a:latin typeface="+mn-lt"/>
                <a:ea typeface="+mn-ea"/>
                <a:cs typeface="+mn-cs"/>
              </a:rPr>
              <a:t>television</a:t>
            </a:r>
            <a:r>
              <a:rPr lang="es-ES" sz="1200" kern="1200" baseline="0" dirty="0" smtClean="0">
                <a:solidFill>
                  <a:schemeClr val="tx1"/>
                </a:solidFill>
                <a:effectLst/>
                <a:latin typeface="+mn-lt"/>
                <a:ea typeface="+mn-ea"/>
                <a:cs typeface="+mn-cs"/>
              </a:rPr>
              <a:t>. Lo que da un acceso a </a:t>
            </a:r>
            <a:r>
              <a:rPr lang="es-ES" sz="1200" kern="1200" baseline="0" dirty="0" err="1" smtClean="0">
                <a:solidFill>
                  <a:schemeClr val="tx1"/>
                </a:solidFill>
                <a:effectLst/>
                <a:latin typeface="+mn-lt"/>
                <a:ea typeface="+mn-ea"/>
                <a:cs typeface="+mn-cs"/>
              </a:rPr>
              <a:t>informacion</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asi</a:t>
            </a:r>
            <a:r>
              <a:rPr lang="es-ES" sz="1200" kern="1200" baseline="0" dirty="0" smtClean="0">
                <a:solidFill>
                  <a:schemeClr val="tx1"/>
                </a:solidFill>
                <a:effectLst/>
                <a:latin typeface="+mn-lt"/>
                <a:ea typeface="+mn-ea"/>
                <a:cs typeface="+mn-cs"/>
              </a:rPr>
              <a:t> como a usuarios que pueden influenciar en los </a:t>
            </a:r>
            <a:r>
              <a:rPr lang="es-ES" sz="1200" kern="1200" baseline="0" dirty="0" err="1" smtClean="0">
                <a:solidFill>
                  <a:schemeClr val="tx1"/>
                </a:solidFill>
                <a:effectLst/>
                <a:latin typeface="+mn-lt"/>
                <a:ea typeface="+mn-ea"/>
                <a:cs typeface="+mn-cs"/>
              </a:rPr>
              <a:t>demas</a:t>
            </a:r>
            <a:r>
              <a:rPr lang="es-ES" sz="1200" kern="1200" baseline="0" dirty="0" smtClean="0">
                <a:solidFill>
                  <a:schemeClr val="tx1"/>
                </a:solidFill>
                <a:effectLst/>
                <a:latin typeface="+mn-lt"/>
                <a:ea typeface="+mn-ea"/>
                <a:cs typeface="+mn-cs"/>
              </a:rPr>
              <a:t>.</a:t>
            </a:r>
            <a:endParaRPr lang="es-ES_tradnl" sz="1200" kern="1200" dirty="0" smtClean="0">
              <a:solidFill>
                <a:schemeClr val="tx1"/>
              </a:solidFill>
              <a:effectLst/>
              <a:latin typeface="+mn-lt"/>
              <a:ea typeface="+mn-ea"/>
              <a:cs typeface="+mn-cs"/>
            </a:endParaRPr>
          </a:p>
          <a:p>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14</a:t>
            </a:fld>
            <a:endParaRPr lang="es-ES_tradnl"/>
          </a:p>
        </p:txBody>
      </p:sp>
    </p:spTree>
    <p:extLst>
      <p:ext uri="{BB962C8B-B14F-4D97-AF65-F5344CB8AC3E}">
        <p14:creationId xmlns:p14="http://schemas.microsoft.com/office/powerpoint/2010/main" val="1943163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15</a:t>
            </a:fld>
            <a:endParaRPr lang="es-ES_tradnl"/>
          </a:p>
        </p:txBody>
      </p:sp>
    </p:spTree>
    <p:extLst>
      <p:ext uri="{BB962C8B-B14F-4D97-AF65-F5344CB8AC3E}">
        <p14:creationId xmlns:p14="http://schemas.microsoft.com/office/powerpoint/2010/main" val="25456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16</a:t>
            </a:fld>
            <a:endParaRPr lang="es-ES_tradnl"/>
          </a:p>
        </p:txBody>
      </p:sp>
    </p:spTree>
    <p:extLst>
      <p:ext uri="{BB962C8B-B14F-4D97-AF65-F5344CB8AC3E}">
        <p14:creationId xmlns:p14="http://schemas.microsoft.com/office/powerpoint/2010/main" val="114791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17</a:t>
            </a:fld>
            <a:endParaRPr lang="es-ES_tradnl"/>
          </a:p>
        </p:txBody>
      </p:sp>
    </p:spTree>
    <p:extLst>
      <p:ext uri="{BB962C8B-B14F-4D97-AF65-F5344CB8AC3E}">
        <p14:creationId xmlns:p14="http://schemas.microsoft.com/office/powerpoint/2010/main" val="467102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18</a:t>
            </a:fld>
            <a:endParaRPr lang="es-ES_tradnl"/>
          </a:p>
        </p:txBody>
      </p:sp>
    </p:spTree>
    <p:extLst>
      <p:ext uri="{BB962C8B-B14F-4D97-AF65-F5344CB8AC3E}">
        <p14:creationId xmlns:p14="http://schemas.microsoft.com/office/powerpoint/2010/main" val="1662719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19</a:t>
            </a:fld>
            <a:endParaRPr lang="es-ES_tradnl"/>
          </a:p>
        </p:txBody>
      </p:sp>
    </p:spTree>
    <p:extLst>
      <p:ext uri="{BB962C8B-B14F-4D97-AF65-F5344CB8AC3E}">
        <p14:creationId xmlns:p14="http://schemas.microsoft.com/office/powerpoint/2010/main" val="202103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20</a:t>
            </a:fld>
            <a:endParaRPr lang="es-ES_tradnl"/>
          </a:p>
        </p:txBody>
      </p:sp>
    </p:spTree>
    <p:extLst>
      <p:ext uri="{BB962C8B-B14F-4D97-AF65-F5344CB8AC3E}">
        <p14:creationId xmlns:p14="http://schemas.microsoft.com/office/powerpoint/2010/main" val="93637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1 Marcador de imagen de diapositiva"/>
          <p:cNvSpPr>
            <a:spLocks noGrp="1" noRot="1" noChangeAspect="1" noTextEdit="1"/>
          </p:cNvSpPr>
          <p:nvPr>
            <p:ph type="sldImg"/>
          </p:nvPr>
        </p:nvSpPr>
        <p:spPr>
          <a:ln/>
        </p:spPr>
      </p:sp>
      <p:sp>
        <p:nvSpPr>
          <p:cNvPr id="9218"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latin typeface="Arial" panose="020B0604020202020204" pitchFamily="34" charset="0"/>
            </a:endParaRPr>
          </a:p>
        </p:txBody>
      </p:sp>
      <p:sp>
        <p:nvSpPr>
          <p:cNvPr id="9219"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DBE6EDE5-F419-42EA-B57A-69AEAFA0D559}" type="slidenum">
              <a:rPr lang="es-ES_tradnl" altLang="es-ES" sz="1200" b="0" smtClean="0"/>
              <a:pPr/>
              <a:t>2</a:t>
            </a:fld>
            <a:endParaRPr lang="es-ES_tradnl" altLang="es-ES" sz="1200" b="0" smtClean="0"/>
          </a:p>
        </p:txBody>
      </p:sp>
    </p:spTree>
    <p:extLst>
      <p:ext uri="{BB962C8B-B14F-4D97-AF65-F5344CB8AC3E}">
        <p14:creationId xmlns:p14="http://schemas.microsoft.com/office/powerpoint/2010/main" val="59966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1 Marcador de imagen de diapositiva"/>
          <p:cNvSpPr>
            <a:spLocks noGrp="1" noRot="1" noChangeAspect="1" noTextEdit="1"/>
          </p:cNvSpPr>
          <p:nvPr>
            <p:ph type="sldImg"/>
          </p:nvPr>
        </p:nvSpPr>
        <p:spPr>
          <a:ln/>
        </p:spPr>
      </p:sp>
      <p:sp>
        <p:nvSpPr>
          <p:cNvPr id="9218"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latin typeface="Arial" panose="020B0604020202020204" pitchFamily="34" charset="0"/>
            </a:endParaRPr>
          </a:p>
        </p:txBody>
      </p:sp>
      <p:sp>
        <p:nvSpPr>
          <p:cNvPr id="9219"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DBE6EDE5-F419-42EA-B57A-69AEAFA0D559}" type="slidenum">
              <a:rPr lang="es-ES_tradnl" altLang="es-ES" sz="1200" b="0" smtClean="0"/>
              <a:pPr/>
              <a:t>21</a:t>
            </a:fld>
            <a:endParaRPr lang="es-ES_tradnl" altLang="es-ES" sz="1200" b="0" smtClean="0"/>
          </a:p>
        </p:txBody>
      </p:sp>
    </p:spTree>
    <p:extLst>
      <p:ext uri="{BB962C8B-B14F-4D97-AF65-F5344CB8AC3E}">
        <p14:creationId xmlns:p14="http://schemas.microsoft.com/office/powerpoint/2010/main" val="119290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22</a:t>
            </a:fld>
            <a:endParaRPr lang="es-ES_tradnl"/>
          </a:p>
        </p:txBody>
      </p:sp>
    </p:spTree>
    <p:extLst>
      <p:ext uri="{BB962C8B-B14F-4D97-AF65-F5344CB8AC3E}">
        <p14:creationId xmlns:p14="http://schemas.microsoft.com/office/powerpoint/2010/main" val="676646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1 Marcador de imagen de diapositiva"/>
          <p:cNvSpPr>
            <a:spLocks noGrp="1" noRot="1" noChangeAspect="1" noTextEdit="1"/>
          </p:cNvSpPr>
          <p:nvPr>
            <p:ph type="sldImg"/>
          </p:nvPr>
        </p:nvSpPr>
        <p:spPr>
          <a:ln/>
        </p:spPr>
      </p:sp>
      <p:sp>
        <p:nvSpPr>
          <p:cNvPr id="9218"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latin typeface="Arial" panose="020B0604020202020204" pitchFamily="34" charset="0"/>
            </a:endParaRPr>
          </a:p>
        </p:txBody>
      </p:sp>
      <p:sp>
        <p:nvSpPr>
          <p:cNvPr id="9219"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DBE6EDE5-F419-42EA-B57A-69AEAFA0D559}" type="slidenum">
              <a:rPr lang="es-ES_tradnl" altLang="es-ES" sz="1200" b="0" smtClean="0"/>
              <a:pPr/>
              <a:t>23</a:t>
            </a:fld>
            <a:endParaRPr lang="es-ES_tradnl" altLang="es-ES" sz="1200" b="0" smtClean="0"/>
          </a:p>
        </p:txBody>
      </p:sp>
    </p:spTree>
    <p:extLst>
      <p:ext uri="{BB962C8B-B14F-4D97-AF65-F5344CB8AC3E}">
        <p14:creationId xmlns:p14="http://schemas.microsoft.com/office/powerpoint/2010/main" val="1543686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24</a:t>
            </a:fld>
            <a:endParaRPr lang="es-ES_tradnl"/>
          </a:p>
        </p:txBody>
      </p:sp>
    </p:spTree>
    <p:extLst>
      <p:ext uri="{BB962C8B-B14F-4D97-AF65-F5344CB8AC3E}">
        <p14:creationId xmlns:p14="http://schemas.microsoft.com/office/powerpoint/2010/main" val="551610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25</a:t>
            </a:fld>
            <a:endParaRPr lang="es-ES_tradnl"/>
          </a:p>
        </p:txBody>
      </p:sp>
    </p:spTree>
    <p:extLst>
      <p:ext uri="{BB962C8B-B14F-4D97-AF65-F5344CB8AC3E}">
        <p14:creationId xmlns:p14="http://schemas.microsoft.com/office/powerpoint/2010/main" val="104635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3</a:t>
            </a:fld>
            <a:endParaRPr lang="es-ES_tradnl"/>
          </a:p>
        </p:txBody>
      </p:sp>
    </p:spTree>
    <p:extLst>
      <p:ext uri="{BB962C8B-B14F-4D97-AF65-F5344CB8AC3E}">
        <p14:creationId xmlns:p14="http://schemas.microsoft.com/office/powerpoint/2010/main" val="65074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4</a:t>
            </a:fld>
            <a:endParaRPr lang="es-ES_tradnl"/>
          </a:p>
        </p:txBody>
      </p:sp>
    </p:spTree>
    <p:extLst>
      <p:ext uri="{BB962C8B-B14F-4D97-AF65-F5344CB8AC3E}">
        <p14:creationId xmlns:p14="http://schemas.microsoft.com/office/powerpoint/2010/main" val="7806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1 Marcador de imagen de diapositiva"/>
          <p:cNvSpPr>
            <a:spLocks noGrp="1" noRot="1" noChangeAspect="1" noTextEdit="1"/>
          </p:cNvSpPr>
          <p:nvPr>
            <p:ph type="sldImg"/>
          </p:nvPr>
        </p:nvSpPr>
        <p:spPr>
          <a:ln/>
        </p:spPr>
      </p:sp>
      <p:sp>
        <p:nvSpPr>
          <p:cNvPr id="9218"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latin typeface="Arial" panose="020B0604020202020204" pitchFamily="34" charset="0"/>
            </a:endParaRPr>
          </a:p>
        </p:txBody>
      </p:sp>
      <p:sp>
        <p:nvSpPr>
          <p:cNvPr id="9219"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DBE6EDE5-F419-42EA-B57A-69AEAFA0D559}" type="slidenum">
              <a:rPr lang="es-ES_tradnl" altLang="es-ES" sz="1200" b="0" smtClean="0"/>
              <a:pPr/>
              <a:t>6</a:t>
            </a:fld>
            <a:endParaRPr lang="es-ES_tradnl" altLang="es-ES" sz="1200" b="0" smtClean="0"/>
          </a:p>
        </p:txBody>
      </p:sp>
    </p:spTree>
    <p:extLst>
      <p:ext uri="{BB962C8B-B14F-4D97-AF65-F5344CB8AC3E}">
        <p14:creationId xmlns:p14="http://schemas.microsoft.com/office/powerpoint/2010/main" val="110106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7</a:t>
            </a:fld>
            <a:endParaRPr lang="es-ES_tradnl"/>
          </a:p>
        </p:txBody>
      </p:sp>
    </p:spTree>
    <p:extLst>
      <p:ext uri="{BB962C8B-B14F-4D97-AF65-F5344CB8AC3E}">
        <p14:creationId xmlns:p14="http://schemas.microsoft.com/office/powerpoint/2010/main" val="135465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8</a:t>
            </a:fld>
            <a:endParaRPr lang="es-ES_tradnl"/>
          </a:p>
        </p:txBody>
      </p:sp>
    </p:spTree>
    <p:extLst>
      <p:ext uri="{BB962C8B-B14F-4D97-AF65-F5344CB8AC3E}">
        <p14:creationId xmlns:p14="http://schemas.microsoft.com/office/powerpoint/2010/main" val="88307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Kafka: </a:t>
            </a:r>
            <a:r>
              <a:rPr lang="es-ES_tradnl" sz="1200" dirty="0" smtClean="0">
                <a:latin typeface="Avenir Next" charset="0"/>
                <a:ea typeface="Avenir Next" charset="0"/>
                <a:cs typeface="Avenir Next" charset="0"/>
              </a:rPr>
              <a:t>Sistema distribuido, basado en productores y consumidores de tópicos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Flume: </a:t>
            </a:r>
            <a:r>
              <a:rPr lang="es-ES" sz="1200" dirty="0" smtClean="0">
                <a:latin typeface="Avenir Next" charset="0"/>
                <a:ea typeface="Avenir Next" charset="0"/>
                <a:cs typeface="Avenir Next" charset="0"/>
              </a:rPr>
              <a:t>Servicio distribuido, confiable y disponible para la recolección, agregación y movimiento eficientes de flujos de datos</a:t>
            </a:r>
            <a:endParaRPr lang="es-ES_tradnl" sz="1200" dirty="0" smtClean="0">
              <a:latin typeface="Avenir Next" charset="0"/>
              <a:ea typeface="Avenir Next" charset="0"/>
              <a:cs typeface="Avenir Nex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Storm</a:t>
            </a:r>
            <a:r>
              <a:rPr lang="es-ES_tradnl" baseline="0" dirty="0" smtClean="0"/>
              <a:t> : </a:t>
            </a:r>
            <a:r>
              <a:rPr lang="es-ES_tradnl" sz="1200" dirty="0" smtClean="0">
                <a:latin typeface="Avenir Next" charset="0"/>
                <a:ea typeface="Avenir Next" charset="0"/>
                <a:cs typeface="Avenir Next" charset="0"/>
              </a:rPr>
              <a:t>Sistema de computación distribuida en tiempo real. Procesa streams de manera continua sobre los que se pueden realizar distintas transformaciones.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Spark: </a:t>
            </a:r>
            <a:r>
              <a:rPr lang="es-ES_tradnl" sz="1200" dirty="0" smtClean="0">
                <a:latin typeface="Avenir Next" charset="0"/>
                <a:ea typeface="Avenir Next" charset="0"/>
                <a:cs typeface="Avenir Next" charset="0"/>
              </a:rPr>
              <a:t>Sistema de procesamiento tanto para datos en Streaming como Batch.  Los datos en Streaming los trata como </a:t>
            </a:r>
            <a:r>
              <a:rPr lang="es-ES_tradnl" sz="1200" noProof="1" smtClean="0">
                <a:latin typeface="Avenir Next" charset="0"/>
                <a:ea typeface="Avenir Next" charset="0"/>
                <a:cs typeface="Avenir Next" charset="0"/>
              </a:rPr>
              <a:t>mini-batches</a:t>
            </a:r>
            <a:r>
              <a:rPr lang="es-ES_tradnl" sz="1200" dirty="0" smtClean="0">
                <a:latin typeface="Avenir Next" charset="0"/>
                <a:ea typeface="Avenir Next" charset="0"/>
                <a:cs typeface="Avenir Next" charset="0"/>
              </a:rPr>
              <a:t>.</a:t>
            </a:r>
          </a:p>
          <a:p>
            <a:r>
              <a:rPr lang="es-ES_tradnl" dirty="0" smtClean="0"/>
              <a:t>Flink: </a:t>
            </a:r>
            <a:r>
              <a:rPr lang="es-ES_tradnl" sz="1200" dirty="0" smtClean="0">
                <a:latin typeface="Avenir Next" charset="0"/>
                <a:ea typeface="Avenir Next" charset="0"/>
                <a:cs typeface="Avenir Next" charset="0"/>
              </a:rPr>
              <a:t>Sistema de procesamiento tanto para datos en Streaming como Batch. Arquitectura basada en capas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latin typeface="Avenir Next" charset="0"/>
                <a:ea typeface="Avenir Next" charset="0"/>
                <a:cs typeface="Avenir Next" charset="0"/>
              </a:rPr>
              <a:t>Cassandra: Base de datos No SQL, modelo de datos orientado en columnas, modelo clave-valor.</a:t>
            </a:r>
          </a:p>
          <a:p>
            <a:r>
              <a:rPr lang="es-ES_tradnl" dirty="0" smtClean="0"/>
              <a:t>Mongo:</a:t>
            </a:r>
            <a:r>
              <a:rPr lang="es-ES_tradnl" baseline="0" dirty="0" smtClean="0"/>
              <a:t> </a:t>
            </a:r>
            <a:r>
              <a:rPr lang="es-ES_tradnl" sz="1200" dirty="0" smtClean="0">
                <a:latin typeface="Avenir Next" charset="0"/>
                <a:ea typeface="Avenir Next" charset="0"/>
                <a:cs typeface="Avenir Next" charset="0"/>
              </a:rPr>
              <a:t>Base de datos No SQL, modelo de datos orientado en columnas, modelo documental.</a:t>
            </a:r>
            <a:endParaRPr lang="es-ES_tradnl" dirty="0"/>
          </a:p>
        </p:txBody>
      </p:sp>
      <p:sp>
        <p:nvSpPr>
          <p:cNvPr id="4" name="Marcador de número de diapositiva 3"/>
          <p:cNvSpPr>
            <a:spLocks noGrp="1"/>
          </p:cNvSpPr>
          <p:nvPr>
            <p:ph type="sldNum" sz="quarter" idx="10"/>
          </p:nvPr>
        </p:nvSpPr>
        <p:spPr/>
        <p:txBody>
          <a:bodyPr/>
          <a:lstStyle/>
          <a:p>
            <a:fld id="{9DDFE667-73E9-2B42-829E-BDDD5BC910A7}" type="slidenum">
              <a:rPr lang="es-ES_tradnl" smtClean="0"/>
              <a:t>9</a:t>
            </a:fld>
            <a:endParaRPr lang="es-ES_tradnl"/>
          </a:p>
        </p:txBody>
      </p:sp>
    </p:spTree>
    <p:extLst>
      <p:ext uri="{BB962C8B-B14F-4D97-AF65-F5344CB8AC3E}">
        <p14:creationId xmlns:p14="http://schemas.microsoft.com/office/powerpoint/2010/main" val="203490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1 Marcador de imagen de diapositiva"/>
          <p:cNvSpPr>
            <a:spLocks noGrp="1" noRot="1" noChangeAspect="1" noTextEdit="1"/>
          </p:cNvSpPr>
          <p:nvPr>
            <p:ph type="sldImg"/>
          </p:nvPr>
        </p:nvSpPr>
        <p:spPr>
          <a:ln/>
        </p:spPr>
      </p:sp>
      <p:sp>
        <p:nvSpPr>
          <p:cNvPr id="9218"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latin typeface="Arial" panose="020B0604020202020204" pitchFamily="34" charset="0"/>
            </a:endParaRPr>
          </a:p>
        </p:txBody>
      </p:sp>
      <p:sp>
        <p:nvSpPr>
          <p:cNvPr id="9219"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MS PGothic" panose="020B0600070205080204" pitchFamily="34" charset="-128"/>
              </a:defRPr>
            </a:lvl1pPr>
            <a:lvl2pPr marL="742950" indent="-285750">
              <a:defRPr sz="2400" b="1">
                <a:solidFill>
                  <a:schemeClr val="tx1"/>
                </a:solidFill>
                <a:latin typeface="Arial" panose="020B0604020202020204" pitchFamily="34" charset="0"/>
                <a:ea typeface="MS PGothic" panose="020B0600070205080204" pitchFamily="34" charset="-128"/>
              </a:defRPr>
            </a:lvl2pPr>
            <a:lvl3pPr marL="1143000" indent="-228600">
              <a:defRPr sz="2400" b="1">
                <a:solidFill>
                  <a:schemeClr val="tx1"/>
                </a:solidFill>
                <a:latin typeface="Arial" panose="020B0604020202020204" pitchFamily="34" charset="0"/>
                <a:ea typeface="MS PGothic" panose="020B0600070205080204" pitchFamily="34" charset="-128"/>
              </a:defRPr>
            </a:lvl3pPr>
            <a:lvl4pPr marL="1600200" indent="-228600">
              <a:defRPr sz="2400" b="1">
                <a:solidFill>
                  <a:schemeClr val="tx1"/>
                </a:solidFill>
                <a:latin typeface="Arial" panose="020B0604020202020204" pitchFamily="34" charset="0"/>
                <a:ea typeface="MS PGothic" panose="020B0600070205080204" pitchFamily="34" charset="-128"/>
              </a:defRPr>
            </a:lvl4pPr>
            <a:lvl5pPr marL="2057400" indent="-22860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DBE6EDE5-F419-42EA-B57A-69AEAFA0D559}" type="slidenum">
              <a:rPr lang="es-ES_tradnl" altLang="es-ES" sz="1200" b="0" smtClean="0"/>
              <a:pPr/>
              <a:t>10</a:t>
            </a:fld>
            <a:endParaRPr lang="es-ES_tradnl" altLang="es-ES" sz="1200" b="0" smtClean="0"/>
          </a:p>
        </p:txBody>
      </p:sp>
    </p:spTree>
    <p:extLst>
      <p:ext uri="{BB962C8B-B14F-4D97-AF65-F5344CB8AC3E}">
        <p14:creationId xmlns:p14="http://schemas.microsoft.com/office/powerpoint/2010/main" val="128650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_tradnl" smtClean="0"/>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12 Marcador de texto"/>
          <p:cNvSpPr>
            <a:spLocks noGrp="1"/>
          </p:cNvSpPr>
          <p:nvPr>
            <p:ph type="body" sz="quarter" idx="13"/>
          </p:nvPr>
        </p:nvSpPr>
        <p:spPr>
          <a:xfrm>
            <a:off x="684449" y="122464"/>
            <a:ext cx="11073636"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smtClean="0"/>
              <a:t>Haga clic para modificar el estilo de texto del patrón</a:t>
            </a:r>
          </a:p>
        </p:txBody>
      </p:sp>
    </p:spTree>
    <p:extLst>
      <p:ext uri="{BB962C8B-B14F-4D97-AF65-F5344CB8AC3E}">
        <p14:creationId xmlns:p14="http://schemas.microsoft.com/office/powerpoint/2010/main" val="47021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_tradnl" smtClean="0"/>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_tradnl" smtClean="0"/>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EF8DF739-EDF9-A348-BD50-B5CBE5E57837}" type="datetimeFigureOut">
              <a:rPr lang="es-ES_tradnl" smtClean="0"/>
              <a:t>20/4/17</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FAB9841-BDBD-024B-B9B8-EAAFB8B2B81C}" type="slidenum">
              <a:rPr lang="es-ES_tradnl" smtClean="0"/>
              <a:t>‹Nr.›</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DF739-EDF9-A348-BD50-B5CBE5E57837}" type="datetimeFigureOut">
              <a:rPr lang="es-ES_tradnl" smtClean="0"/>
              <a:t>20/4/17</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B9841-BDBD-024B-B9B8-EAAFB8B2B81C}" type="slidenum">
              <a:rPr lang="es-ES_tradnl" smtClean="0"/>
              <a:t>‹Nr.›</a:t>
            </a:fld>
            <a:endParaRPr lang="es-ES_tradnl"/>
          </a:p>
        </p:txBody>
      </p:sp>
    </p:spTree>
    <p:extLst>
      <p:ext uri="{BB962C8B-B14F-4D97-AF65-F5344CB8AC3E}">
        <p14:creationId xmlns:p14="http://schemas.microsoft.com/office/powerpoint/2010/main" val="11441089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ntrada manual 10"/>
          <p:cNvSpPr/>
          <p:nvPr/>
        </p:nvSpPr>
        <p:spPr>
          <a:xfrm rot="5400000">
            <a:off x="1254174" y="-674637"/>
            <a:ext cx="6354877" cy="8367497"/>
          </a:xfrm>
          <a:prstGeom prst="flowChartManualInput">
            <a:avLst/>
          </a:prstGeom>
          <a:gradFill flip="none" rotWithShape="1">
            <a:gsLst>
              <a:gs pos="86500">
                <a:srgbClr val="356FA3"/>
              </a:gs>
              <a:gs pos="73000">
                <a:srgbClr val="447FB4"/>
              </a:gs>
              <a:gs pos="46000">
                <a:schemeClr val="accent5">
                  <a:lumMod val="95000"/>
                  <a:lumOff val="5000"/>
                </a:schemeClr>
              </a:gs>
              <a:gs pos="100000">
                <a:schemeClr val="accent5">
                  <a:lumMod val="60000"/>
                </a:schemeClr>
              </a:gs>
            </a:gsLst>
            <a:path path="rect">
              <a:fillToRect l="100000" t="100000"/>
            </a:path>
            <a:tileRect r="-100000" b="-100000"/>
          </a:gradFill>
          <a:ln>
            <a:solidFill>
              <a:schemeClr val="accent1">
                <a:shade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804671" y="2183512"/>
            <a:ext cx="6510529" cy="2651200"/>
          </a:xfrm>
        </p:spPr>
        <p:txBody>
          <a:bodyPr anchor="t">
            <a:normAutofit/>
          </a:bodyPr>
          <a:lstStyle/>
          <a:p>
            <a:pPr algn="l"/>
            <a:r>
              <a:rPr lang="es-ES_tradnl" sz="5400" b="1" smtClean="0">
                <a:solidFill>
                  <a:schemeClr val="bg1">
                    <a:lumMod val="95000"/>
                  </a:schemeClr>
                </a:solidFill>
                <a:latin typeface="Avenir Black" charset="0"/>
                <a:ea typeface="Avenir Black" charset="0"/>
                <a:cs typeface="Avenir Black" charset="0"/>
              </a:rPr>
              <a:t>PROCESAMIENTO DATOS EN TIEMPO REAL</a:t>
            </a:r>
            <a:endParaRPr lang="es-ES_tradnl" sz="5400" b="1" dirty="0">
              <a:solidFill>
                <a:schemeClr val="bg1">
                  <a:lumMod val="95000"/>
                </a:schemeClr>
              </a:solidFill>
              <a:latin typeface="Avenir Black" charset="0"/>
              <a:ea typeface="Avenir Black" charset="0"/>
              <a:cs typeface="Avenir Black" charset="0"/>
            </a:endParaRPr>
          </a:p>
        </p:txBody>
      </p:sp>
      <p:sp>
        <p:nvSpPr>
          <p:cNvPr id="3" name="Subtítulo 2"/>
          <p:cNvSpPr>
            <a:spLocks noGrp="1"/>
          </p:cNvSpPr>
          <p:nvPr>
            <p:ph type="subTitle" idx="1"/>
          </p:nvPr>
        </p:nvSpPr>
        <p:spPr>
          <a:xfrm>
            <a:off x="804671" y="902524"/>
            <a:ext cx="4981766" cy="1155525"/>
          </a:xfrm>
        </p:spPr>
        <p:txBody>
          <a:bodyPr anchor="b">
            <a:normAutofit/>
          </a:bodyPr>
          <a:lstStyle/>
          <a:p>
            <a:pPr algn="l"/>
            <a:r>
              <a:rPr lang="es-ES_tradnl" sz="2000" b="1" i="1" noProof="1" smtClean="0">
                <a:solidFill>
                  <a:schemeClr val="bg1">
                    <a:lumMod val="95000"/>
                  </a:schemeClr>
                </a:solidFill>
                <a:latin typeface="Avenir Book" charset="0"/>
                <a:ea typeface="Avenir Book" charset="0"/>
                <a:cs typeface="Avenir Book" charset="0"/>
              </a:rPr>
              <a:t>Máster en Business Analytics y Big Data</a:t>
            </a:r>
          </a:p>
          <a:p>
            <a:pPr algn="l"/>
            <a:endParaRPr lang="es-ES_tradnl" sz="2000" dirty="0"/>
          </a:p>
        </p:txBody>
      </p:sp>
      <p:sp>
        <p:nvSpPr>
          <p:cNvPr id="7" name="Subtítulo 2"/>
          <p:cNvSpPr txBox="1">
            <a:spLocks/>
          </p:cNvSpPr>
          <p:nvPr/>
        </p:nvSpPr>
        <p:spPr>
          <a:xfrm>
            <a:off x="804671" y="5531025"/>
            <a:ext cx="4167376" cy="1155525"/>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s-ES_tradnl" sz="1600" dirty="0" smtClean="0">
                <a:solidFill>
                  <a:schemeClr val="bg1">
                    <a:lumMod val="95000"/>
                  </a:schemeClr>
                </a:solidFill>
                <a:latin typeface="Avenir Book" charset="0"/>
                <a:ea typeface="Avenir Book" charset="0"/>
                <a:cs typeface="Avenir Book" charset="0"/>
              </a:rPr>
              <a:t>Araceli Macía Barrado</a:t>
            </a:r>
          </a:p>
          <a:p>
            <a:pPr algn="l"/>
            <a:r>
              <a:rPr lang="es-ES_tradnl" sz="1000" dirty="0" smtClean="0">
                <a:solidFill>
                  <a:schemeClr val="bg1"/>
                </a:solidFill>
                <a:latin typeface="Avenir Light" charset="0"/>
                <a:ea typeface="Avenir Light" charset="0"/>
                <a:cs typeface="Avenir Light" charset="0"/>
              </a:rPr>
              <a:t>Tutor: Alfonso Campos</a:t>
            </a:r>
            <a:endParaRPr lang="es-ES_tradnl" sz="1000" dirty="0">
              <a:solidFill>
                <a:schemeClr val="bg1"/>
              </a:solidFill>
              <a:latin typeface="Avenir Light" charset="0"/>
              <a:ea typeface="Avenir Light" charset="0"/>
              <a:cs typeface="Avenir Light" charset="0"/>
            </a:endParaRPr>
          </a:p>
        </p:txBody>
      </p:sp>
      <p:pic>
        <p:nvPicPr>
          <p:cNvPr id="9" name="image07.png"/>
          <p:cNvPicPr/>
          <p:nvPr/>
        </p:nvPicPr>
        <p:blipFill rotWithShape="1">
          <a:blip r:embed="rId3"/>
          <a:srcRect/>
          <a:stretch/>
        </p:blipFill>
        <p:spPr>
          <a:xfrm>
            <a:off x="7758545" y="1571997"/>
            <a:ext cx="3789988" cy="3441380"/>
          </a:xfrm>
          <a:prstGeom prst="rect">
            <a:avLst/>
          </a:prstGeom>
        </p:spPr>
      </p:pic>
    </p:spTree>
    <p:extLst>
      <p:ext uri="{BB962C8B-B14F-4D97-AF65-F5344CB8AC3E}">
        <p14:creationId xmlns:p14="http://schemas.microsoft.com/office/powerpoint/2010/main" val="2504199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5"/>
          <p:cNvSpPr>
            <a:spLocks noGrp="1"/>
          </p:cNvSpPr>
          <p:nvPr>
            <p:ph type="title"/>
          </p:nvPr>
        </p:nvSpPr>
        <p:spPr/>
        <p:txBody>
          <a:bodyPr/>
          <a:lstStyle/>
          <a:p>
            <a:r>
              <a:rPr lang="es-ES" altLang="es-ES" sz="3200" b="1" dirty="0">
                <a:latin typeface="Avenir Next" charset="0"/>
                <a:ea typeface="Avenir Next" charset="0"/>
                <a:cs typeface="Avenir Next" charset="0"/>
              </a:rPr>
              <a:t>Índice</a:t>
            </a:r>
            <a:endParaRPr lang="es-ES" altLang="es-ES" sz="2400" b="1" dirty="0">
              <a:latin typeface="Avenir Next" charset="0"/>
              <a:ea typeface="Avenir Next" charset="0"/>
              <a:cs typeface="Avenir Next" charset="0"/>
            </a:endParaRPr>
          </a:p>
        </p:txBody>
      </p:sp>
      <p:sp>
        <p:nvSpPr>
          <p:cNvPr id="5" name="Marcador de contenido 6"/>
          <p:cNvSpPr>
            <a:spLocks noGrp="1"/>
          </p:cNvSpPr>
          <p:nvPr>
            <p:ph idx="1"/>
          </p:nvPr>
        </p:nvSpPr>
        <p:spPr>
          <a:xfrm>
            <a:off x="1664495" y="1690688"/>
            <a:ext cx="8329613" cy="4506912"/>
          </a:xfrm>
        </p:spPr>
        <p:txBody>
          <a:bodyPr>
            <a:noAutofit/>
          </a:bodyPr>
          <a:lstStyle/>
          <a:p>
            <a:pPr>
              <a:lnSpc>
                <a:spcPct val="170000"/>
              </a:lnSpc>
              <a:spcAft>
                <a:spcPts val="1200"/>
              </a:spcAft>
              <a:buNone/>
            </a:pPr>
            <a:r>
              <a:rPr lang="es-ES" sz="2000" dirty="0">
                <a:latin typeface="Avenir Next" charset="0"/>
                <a:ea typeface="Avenir Next" charset="0"/>
                <a:cs typeface="Avenir Next" charset="0"/>
              </a:rPr>
              <a:t>   1. </a:t>
            </a:r>
            <a:r>
              <a:rPr lang="es-ES" sz="2000" dirty="0" smtClean="0">
                <a:latin typeface="Avenir Next" charset="0"/>
                <a:ea typeface="Avenir Next" charset="0"/>
                <a:cs typeface="Avenir Next" charset="0"/>
              </a:rPr>
              <a:t>Introducción y objetivos.</a:t>
            </a:r>
            <a:r>
              <a:rPr lang="es-ES" sz="2000" b="1" dirty="0">
                <a:solidFill>
                  <a:schemeClr val="accent1"/>
                </a:solidFill>
                <a:latin typeface="Avenir Next" charset="0"/>
                <a:ea typeface="Avenir Next" charset="0"/>
                <a:cs typeface="Avenir Next" charset="0"/>
              </a:rPr>
              <a:t/>
            </a:r>
            <a:br>
              <a:rPr lang="es-ES" sz="2000" b="1" dirty="0">
                <a:solidFill>
                  <a:schemeClr val="accent1"/>
                </a:solidFill>
                <a:latin typeface="Avenir Next" charset="0"/>
                <a:ea typeface="Avenir Next" charset="0"/>
                <a:cs typeface="Avenir Next" charset="0"/>
              </a:rPr>
            </a:br>
            <a:r>
              <a:rPr lang="es-ES" sz="2000" dirty="0">
                <a:latin typeface="Avenir Next" charset="0"/>
                <a:ea typeface="Avenir Next" charset="0"/>
                <a:cs typeface="Avenir Next" charset="0"/>
              </a:rPr>
              <a:t>2. Estado del arte</a:t>
            </a:r>
            <a:br>
              <a:rPr lang="es-ES" sz="2000" dirty="0">
                <a:latin typeface="Avenir Next" charset="0"/>
                <a:ea typeface="Avenir Next" charset="0"/>
                <a:cs typeface="Avenir Next" charset="0"/>
              </a:rPr>
            </a:br>
            <a:r>
              <a:rPr lang="es-ES" sz="2000" b="1" dirty="0">
                <a:solidFill>
                  <a:schemeClr val="accent1"/>
                </a:solidFill>
                <a:latin typeface="Avenir Next" charset="0"/>
                <a:ea typeface="Avenir Next" charset="0"/>
                <a:cs typeface="Avenir Next" charset="0"/>
              </a:rPr>
              <a:t>3. Análisis del alternativas.</a:t>
            </a:r>
            <a:r>
              <a:rPr lang="es-ES" sz="2000" dirty="0" smtClean="0">
                <a:latin typeface="Avenir Next" charset="0"/>
                <a:ea typeface="Avenir Next" charset="0"/>
                <a:cs typeface="Avenir Next" charset="0"/>
              </a:rPr>
              <a:t/>
            </a:r>
            <a:br>
              <a:rPr lang="es-ES" sz="2000" dirty="0" smtClean="0">
                <a:latin typeface="Avenir Next" charset="0"/>
                <a:ea typeface="Avenir Next" charset="0"/>
                <a:cs typeface="Avenir Next" charset="0"/>
              </a:rPr>
            </a:br>
            <a:r>
              <a:rPr lang="es-ES" sz="2000" dirty="0" smtClean="0">
                <a:latin typeface="Avenir Next" charset="0"/>
                <a:ea typeface="Avenir Next" charset="0"/>
                <a:cs typeface="Avenir Next" charset="0"/>
              </a:rPr>
              <a:t>4. Diseño.</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5. Evaluación.</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6. Conclusiones.</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endParaRPr lang="es-ES" altLang="es-ES"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2145515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a:latin typeface="Avenir Next" charset="0"/>
                <a:ea typeface="Avenir Next" charset="0"/>
                <a:cs typeface="Avenir Next" charset="0"/>
              </a:rPr>
              <a:t>3</a:t>
            </a:r>
            <a:r>
              <a:rPr lang="es-ES" sz="3600" b="1" dirty="0" smtClean="0">
                <a:latin typeface="Avenir Next" charset="0"/>
                <a:ea typeface="Avenir Next" charset="0"/>
                <a:cs typeface="Avenir Next" charset="0"/>
              </a:rPr>
              <a:t>. Análisis de Alternativas</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938133"/>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8"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a:solidFill>
                  <a:schemeClr val="accent1"/>
                </a:solidFill>
                <a:latin typeface="Avenir Next" charset="0"/>
                <a:ea typeface="Avenir Next" charset="0"/>
                <a:cs typeface="Avenir Next" charset="0"/>
              </a:rPr>
              <a:t>Redes sociales </a:t>
            </a: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pic>
        <p:nvPicPr>
          <p:cNvPr id="7" name="Imagen 6"/>
          <p:cNvPicPr>
            <a:picLocks noChangeAspect="1"/>
          </p:cNvPicPr>
          <p:nvPr/>
        </p:nvPicPr>
        <p:blipFill>
          <a:blip r:embed="rId3"/>
          <a:stretch>
            <a:fillRect/>
          </a:stretch>
        </p:blipFill>
        <p:spPr>
          <a:xfrm>
            <a:off x="4571551" y="1844662"/>
            <a:ext cx="2422078" cy="903301"/>
          </a:xfrm>
          <a:prstGeom prst="rect">
            <a:avLst/>
          </a:prstGeom>
        </p:spPr>
      </p:pic>
      <p:pic>
        <p:nvPicPr>
          <p:cNvPr id="10" name="Imagen 9"/>
          <p:cNvPicPr>
            <a:picLocks noChangeAspect="1"/>
          </p:cNvPicPr>
          <p:nvPr/>
        </p:nvPicPr>
        <p:blipFill>
          <a:blip r:embed="rId4"/>
          <a:stretch>
            <a:fillRect/>
          </a:stretch>
        </p:blipFill>
        <p:spPr>
          <a:xfrm>
            <a:off x="937876" y="4732706"/>
            <a:ext cx="2325820" cy="930395"/>
          </a:xfrm>
          <a:prstGeom prst="rect">
            <a:avLst/>
          </a:prstGeom>
        </p:spPr>
      </p:pic>
      <p:pic>
        <p:nvPicPr>
          <p:cNvPr id="11" name="Imagen 10"/>
          <p:cNvPicPr>
            <a:picLocks noChangeAspect="1"/>
          </p:cNvPicPr>
          <p:nvPr/>
        </p:nvPicPr>
        <p:blipFill>
          <a:blip r:embed="rId5"/>
          <a:stretch>
            <a:fillRect/>
          </a:stretch>
        </p:blipFill>
        <p:spPr>
          <a:xfrm>
            <a:off x="8188256" y="4574104"/>
            <a:ext cx="1800000" cy="1157675"/>
          </a:xfrm>
          <a:prstGeom prst="rect">
            <a:avLst/>
          </a:prstGeom>
        </p:spPr>
      </p:pic>
      <p:sp>
        <p:nvSpPr>
          <p:cNvPr id="3" name="Flecha izquierda y derecha 2"/>
          <p:cNvSpPr/>
          <p:nvPr/>
        </p:nvSpPr>
        <p:spPr>
          <a:xfrm>
            <a:off x="4210149" y="4901552"/>
            <a:ext cx="3116306" cy="1000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Flecha izquierda y derecha 11"/>
          <p:cNvSpPr/>
          <p:nvPr/>
        </p:nvSpPr>
        <p:spPr>
          <a:xfrm rot="8100000">
            <a:off x="2548786" y="3025758"/>
            <a:ext cx="2352066" cy="1000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lecha izquierda y derecha 12"/>
          <p:cNvSpPr/>
          <p:nvPr/>
        </p:nvSpPr>
        <p:spPr>
          <a:xfrm rot="2700000">
            <a:off x="6624934" y="3036985"/>
            <a:ext cx="2350800" cy="10001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Marcador de contenido 2"/>
          <p:cNvSpPr txBox="1">
            <a:spLocks/>
          </p:cNvSpPr>
          <p:nvPr/>
        </p:nvSpPr>
        <p:spPr>
          <a:xfrm>
            <a:off x="5026837" y="3212169"/>
            <a:ext cx="1850910" cy="14419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200" dirty="0" smtClean="0">
                <a:latin typeface="Avenir Next" charset="0"/>
                <a:ea typeface="Avenir Next" charset="0"/>
                <a:cs typeface="Avenir Next" charset="0"/>
              </a:rPr>
              <a:t>Uso</a:t>
            </a:r>
            <a:endParaRPr lang="es-ES_tradnl" sz="2200" dirty="0" smtClean="0">
              <a:latin typeface="Avenir Next" charset="0"/>
              <a:ea typeface="Avenir Next" charset="0"/>
              <a:cs typeface="Avenir Next" charset="0"/>
            </a:endParaRPr>
          </a:p>
          <a:p>
            <a:pPr marL="0" indent="0" algn="just">
              <a:lnSpc>
                <a:spcPct val="120000"/>
              </a:lnSpc>
              <a:buNone/>
            </a:pPr>
            <a:r>
              <a:rPr lang="es-ES_tradnl" sz="2200" dirty="0" smtClean="0">
                <a:latin typeface="Avenir Next" charset="0"/>
                <a:ea typeface="Avenir Next" charset="0"/>
                <a:cs typeface="Avenir Next" charset="0"/>
              </a:rPr>
              <a:t>Privacidad</a:t>
            </a:r>
            <a:endParaRPr lang="es-ES_tradnl" sz="2200" dirty="0" smtClean="0">
              <a:latin typeface="Avenir Next" charset="0"/>
              <a:ea typeface="Avenir Next" charset="0"/>
              <a:cs typeface="Avenir Next" charset="0"/>
            </a:endParaRPr>
          </a:p>
          <a:p>
            <a:pPr marL="0" indent="0" algn="just">
              <a:lnSpc>
                <a:spcPct val="120000"/>
              </a:lnSpc>
              <a:buNone/>
            </a:pPr>
            <a:r>
              <a:rPr lang="es-ES_tradnl" sz="2200" dirty="0" smtClean="0">
                <a:latin typeface="Avenir Next" charset="0"/>
                <a:ea typeface="Avenir Next" charset="0"/>
                <a:cs typeface="Avenir Next" charset="0"/>
              </a:rPr>
              <a:t>API de Acceso</a:t>
            </a:r>
            <a:endParaRPr lang="es-ES_tradnl" sz="2200" dirty="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2041150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a:latin typeface="Avenir Next" charset="0"/>
                <a:ea typeface="Avenir Next" charset="0"/>
                <a:cs typeface="Avenir Next" charset="0"/>
              </a:rPr>
              <a:t>3. Análisis de Alternativas</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911170"/>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27"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smtClean="0">
                <a:solidFill>
                  <a:schemeClr val="accent1"/>
                </a:solidFill>
                <a:latin typeface="Avenir Next" charset="0"/>
                <a:ea typeface="Avenir Next" charset="0"/>
                <a:cs typeface="Avenir Next" charset="0"/>
              </a:rPr>
              <a:t>Tecnologías</a:t>
            </a:r>
            <a:endParaRPr lang="es-ES_tradnl" sz="1800" b="1" dirty="0">
              <a:solidFill>
                <a:schemeClr val="accent1"/>
              </a:solidFill>
              <a:latin typeface="Avenir Next" charset="0"/>
              <a:ea typeface="Avenir Next" charset="0"/>
              <a:cs typeface="Avenir Next" charset="0"/>
            </a:endParaRP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pic>
        <p:nvPicPr>
          <p:cNvPr id="17" name="Imagen 16"/>
          <p:cNvPicPr>
            <a:picLocks noChangeAspect="1"/>
          </p:cNvPicPr>
          <p:nvPr/>
        </p:nvPicPr>
        <p:blipFill>
          <a:blip r:embed="rId3"/>
          <a:stretch>
            <a:fillRect/>
          </a:stretch>
        </p:blipFill>
        <p:spPr>
          <a:xfrm>
            <a:off x="4319100" y="2129299"/>
            <a:ext cx="1905441" cy="1008762"/>
          </a:xfrm>
          <a:prstGeom prst="rect">
            <a:avLst/>
          </a:prstGeom>
        </p:spPr>
      </p:pic>
      <p:pic>
        <p:nvPicPr>
          <p:cNvPr id="18" name="Imagen 17"/>
          <p:cNvPicPr>
            <a:picLocks noChangeAspect="1"/>
          </p:cNvPicPr>
          <p:nvPr/>
        </p:nvPicPr>
        <p:blipFill>
          <a:blip r:embed="rId4"/>
          <a:stretch>
            <a:fillRect/>
          </a:stretch>
        </p:blipFill>
        <p:spPr>
          <a:xfrm>
            <a:off x="7646735" y="1925312"/>
            <a:ext cx="1404131" cy="1187386"/>
          </a:xfrm>
          <a:prstGeom prst="rect">
            <a:avLst/>
          </a:prstGeom>
        </p:spPr>
      </p:pic>
      <p:sp>
        <p:nvSpPr>
          <p:cNvPr id="19" name="Rectángulo 18"/>
          <p:cNvSpPr/>
          <p:nvPr/>
        </p:nvSpPr>
        <p:spPr>
          <a:xfrm>
            <a:off x="1064427" y="5192766"/>
            <a:ext cx="10034565" cy="138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p:cNvSpPr/>
          <p:nvPr/>
        </p:nvSpPr>
        <p:spPr>
          <a:xfrm>
            <a:off x="1078716" y="3523444"/>
            <a:ext cx="10034565" cy="138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8" name="Imagen 27"/>
          <p:cNvPicPr>
            <a:picLocks noChangeAspect="1"/>
          </p:cNvPicPr>
          <p:nvPr/>
        </p:nvPicPr>
        <p:blipFill>
          <a:blip r:embed="rId5"/>
          <a:stretch>
            <a:fillRect/>
          </a:stretch>
        </p:blipFill>
        <p:spPr>
          <a:xfrm>
            <a:off x="1355340" y="1971279"/>
            <a:ext cx="1562100" cy="1231900"/>
          </a:xfrm>
          <a:prstGeom prst="rect">
            <a:avLst/>
          </a:prstGeom>
        </p:spPr>
      </p:pic>
      <p:pic>
        <p:nvPicPr>
          <p:cNvPr id="29" name="Imagen 28"/>
          <p:cNvPicPr>
            <a:picLocks noChangeAspect="1"/>
          </p:cNvPicPr>
          <p:nvPr/>
        </p:nvPicPr>
        <p:blipFill>
          <a:blip r:embed="rId6"/>
          <a:stretch>
            <a:fillRect/>
          </a:stretch>
        </p:blipFill>
        <p:spPr>
          <a:xfrm>
            <a:off x="1355340" y="3629014"/>
            <a:ext cx="1484218" cy="1094135"/>
          </a:xfrm>
          <a:prstGeom prst="rect">
            <a:avLst/>
          </a:prstGeom>
        </p:spPr>
      </p:pic>
      <p:pic>
        <p:nvPicPr>
          <p:cNvPr id="30" name="Imagen 29"/>
          <p:cNvPicPr>
            <a:picLocks noChangeAspect="1"/>
          </p:cNvPicPr>
          <p:nvPr/>
        </p:nvPicPr>
        <p:blipFill>
          <a:blip r:embed="rId7"/>
          <a:stretch>
            <a:fillRect/>
          </a:stretch>
        </p:blipFill>
        <p:spPr>
          <a:xfrm>
            <a:off x="3357562" y="3897175"/>
            <a:ext cx="1979565" cy="823754"/>
          </a:xfrm>
          <a:prstGeom prst="rect">
            <a:avLst/>
          </a:prstGeom>
        </p:spPr>
      </p:pic>
      <p:pic>
        <p:nvPicPr>
          <p:cNvPr id="31" name="Imagen 30"/>
          <p:cNvPicPr>
            <a:picLocks noChangeAspect="1"/>
          </p:cNvPicPr>
          <p:nvPr/>
        </p:nvPicPr>
        <p:blipFill>
          <a:blip r:embed="rId8"/>
          <a:stretch>
            <a:fillRect/>
          </a:stretch>
        </p:blipFill>
        <p:spPr>
          <a:xfrm>
            <a:off x="6298248" y="3755496"/>
            <a:ext cx="1679700" cy="800111"/>
          </a:xfrm>
          <a:prstGeom prst="rect">
            <a:avLst/>
          </a:prstGeom>
        </p:spPr>
      </p:pic>
      <p:pic>
        <p:nvPicPr>
          <p:cNvPr id="32" name="Imagen 31"/>
          <p:cNvPicPr>
            <a:picLocks noChangeAspect="1"/>
          </p:cNvPicPr>
          <p:nvPr/>
        </p:nvPicPr>
        <p:blipFill>
          <a:blip r:embed="rId9"/>
          <a:stretch>
            <a:fillRect/>
          </a:stretch>
        </p:blipFill>
        <p:spPr>
          <a:xfrm>
            <a:off x="9143523" y="3764248"/>
            <a:ext cx="1685815" cy="858808"/>
          </a:xfrm>
          <a:prstGeom prst="rect">
            <a:avLst/>
          </a:prstGeom>
        </p:spPr>
      </p:pic>
      <p:sp>
        <p:nvSpPr>
          <p:cNvPr id="33" name="Rectángulo 32"/>
          <p:cNvSpPr/>
          <p:nvPr/>
        </p:nvSpPr>
        <p:spPr>
          <a:xfrm>
            <a:off x="1078716" y="1878207"/>
            <a:ext cx="10034565" cy="138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4" name="Imagen 33"/>
          <p:cNvPicPr>
            <a:picLocks noChangeAspect="1"/>
          </p:cNvPicPr>
          <p:nvPr/>
        </p:nvPicPr>
        <p:blipFill>
          <a:blip r:embed="rId10"/>
          <a:stretch>
            <a:fillRect/>
          </a:stretch>
        </p:blipFill>
        <p:spPr>
          <a:xfrm>
            <a:off x="1348199" y="5348858"/>
            <a:ext cx="1491359" cy="1062338"/>
          </a:xfrm>
          <a:prstGeom prst="rect">
            <a:avLst/>
          </a:prstGeom>
        </p:spPr>
      </p:pic>
      <p:pic>
        <p:nvPicPr>
          <p:cNvPr id="35" name="Imagen 34"/>
          <p:cNvPicPr>
            <a:picLocks noChangeAspect="1"/>
          </p:cNvPicPr>
          <p:nvPr/>
        </p:nvPicPr>
        <p:blipFill>
          <a:blip r:embed="rId11"/>
          <a:stretch>
            <a:fillRect/>
          </a:stretch>
        </p:blipFill>
        <p:spPr>
          <a:xfrm>
            <a:off x="4376700" y="5436769"/>
            <a:ext cx="1476099" cy="961443"/>
          </a:xfrm>
          <a:prstGeom prst="rect">
            <a:avLst/>
          </a:prstGeom>
        </p:spPr>
      </p:pic>
      <p:pic>
        <p:nvPicPr>
          <p:cNvPr id="36" name="Imagen 35"/>
          <p:cNvPicPr>
            <a:picLocks noChangeAspect="1"/>
          </p:cNvPicPr>
          <p:nvPr/>
        </p:nvPicPr>
        <p:blipFill>
          <a:blip r:embed="rId12"/>
          <a:stretch>
            <a:fillRect/>
          </a:stretch>
        </p:blipFill>
        <p:spPr>
          <a:xfrm>
            <a:off x="7340752" y="5227377"/>
            <a:ext cx="3163579" cy="1157852"/>
          </a:xfrm>
          <a:prstGeom prst="rect">
            <a:avLst/>
          </a:prstGeom>
        </p:spPr>
      </p:pic>
      <p:pic>
        <p:nvPicPr>
          <p:cNvPr id="3" name="Imagen 2"/>
          <p:cNvPicPr>
            <a:picLocks noChangeAspect="1"/>
          </p:cNvPicPr>
          <p:nvPr/>
        </p:nvPicPr>
        <p:blipFill>
          <a:blip r:embed="rId13"/>
          <a:stretch>
            <a:fillRect/>
          </a:stretch>
        </p:blipFill>
        <p:spPr>
          <a:xfrm>
            <a:off x="6504480" y="2257719"/>
            <a:ext cx="794105" cy="681996"/>
          </a:xfrm>
          <a:prstGeom prst="rect">
            <a:avLst/>
          </a:prstGeom>
        </p:spPr>
      </p:pic>
      <p:pic>
        <p:nvPicPr>
          <p:cNvPr id="37" name="Imagen 36"/>
          <p:cNvPicPr>
            <a:picLocks noChangeAspect="1"/>
          </p:cNvPicPr>
          <p:nvPr/>
        </p:nvPicPr>
        <p:blipFill>
          <a:blip r:embed="rId13"/>
          <a:stretch>
            <a:fillRect/>
          </a:stretch>
        </p:blipFill>
        <p:spPr>
          <a:xfrm>
            <a:off x="6199723" y="5736196"/>
            <a:ext cx="794105" cy="681996"/>
          </a:xfrm>
          <a:prstGeom prst="rect">
            <a:avLst/>
          </a:prstGeom>
        </p:spPr>
      </p:pic>
      <p:pic>
        <p:nvPicPr>
          <p:cNvPr id="40" name="Imagen 39"/>
          <p:cNvPicPr>
            <a:picLocks noChangeAspect="1"/>
          </p:cNvPicPr>
          <p:nvPr/>
        </p:nvPicPr>
        <p:blipFill>
          <a:blip r:embed="rId13"/>
          <a:stretch>
            <a:fillRect/>
          </a:stretch>
        </p:blipFill>
        <p:spPr>
          <a:xfrm>
            <a:off x="5339103" y="3895652"/>
            <a:ext cx="794105" cy="681996"/>
          </a:xfrm>
          <a:prstGeom prst="rect">
            <a:avLst/>
          </a:prstGeom>
        </p:spPr>
      </p:pic>
      <p:pic>
        <p:nvPicPr>
          <p:cNvPr id="41" name="Imagen 40"/>
          <p:cNvPicPr>
            <a:picLocks noChangeAspect="1"/>
          </p:cNvPicPr>
          <p:nvPr/>
        </p:nvPicPr>
        <p:blipFill>
          <a:blip r:embed="rId13"/>
          <a:stretch>
            <a:fillRect/>
          </a:stretch>
        </p:blipFill>
        <p:spPr>
          <a:xfrm>
            <a:off x="8065475" y="3871499"/>
            <a:ext cx="794105" cy="681996"/>
          </a:xfrm>
          <a:prstGeom prst="rect">
            <a:avLst/>
          </a:prstGeom>
        </p:spPr>
      </p:pic>
    </p:spTree>
    <p:extLst>
      <p:ext uri="{BB962C8B-B14F-4D97-AF65-F5344CB8AC3E}">
        <p14:creationId xmlns:p14="http://schemas.microsoft.com/office/powerpoint/2010/main" val="2022308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5"/>
          <p:cNvSpPr>
            <a:spLocks noGrp="1"/>
          </p:cNvSpPr>
          <p:nvPr>
            <p:ph type="title"/>
          </p:nvPr>
        </p:nvSpPr>
        <p:spPr/>
        <p:txBody>
          <a:bodyPr/>
          <a:lstStyle/>
          <a:p>
            <a:r>
              <a:rPr lang="es-ES" altLang="es-ES" sz="3200" b="1" dirty="0">
                <a:latin typeface="Avenir Next" charset="0"/>
                <a:ea typeface="Avenir Next" charset="0"/>
                <a:cs typeface="Avenir Next" charset="0"/>
              </a:rPr>
              <a:t>Índice</a:t>
            </a:r>
            <a:endParaRPr lang="es-ES" altLang="es-ES" sz="2400" b="1" dirty="0">
              <a:latin typeface="Avenir Next" charset="0"/>
              <a:ea typeface="Avenir Next" charset="0"/>
              <a:cs typeface="Avenir Next" charset="0"/>
            </a:endParaRPr>
          </a:p>
        </p:txBody>
      </p:sp>
      <p:sp>
        <p:nvSpPr>
          <p:cNvPr id="5" name="Marcador de contenido 6"/>
          <p:cNvSpPr>
            <a:spLocks noGrp="1"/>
          </p:cNvSpPr>
          <p:nvPr>
            <p:ph idx="1"/>
          </p:nvPr>
        </p:nvSpPr>
        <p:spPr>
          <a:xfrm>
            <a:off x="1664495" y="1690688"/>
            <a:ext cx="8329613" cy="4506912"/>
          </a:xfrm>
        </p:spPr>
        <p:txBody>
          <a:bodyPr>
            <a:noAutofit/>
          </a:bodyPr>
          <a:lstStyle/>
          <a:p>
            <a:pPr>
              <a:lnSpc>
                <a:spcPct val="170000"/>
              </a:lnSpc>
              <a:spcAft>
                <a:spcPts val="1200"/>
              </a:spcAft>
              <a:buNone/>
            </a:pPr>
            <a:r>
              <a:rPr lang="es-ES" sz="2000" dirty="0">
                <a:latin typeface="Avenir Next" charset="0"/>
                <a:ea typeface="Avenir Next" charset="0"/>
                <a:cs typeface="Avenir Next" charset="0"/>
              </a:rPr>
              <a:t>   1. </a:t>
            </a:r>
            <a:r>
              <a:rPr lang="es-ES" sz="2000" dirty="0" smtClean="0">
                <a:latin typeface="Avenir Next" charset="0"/>
                <a:ea typeface="Avenir Next" charset="0"/>
                <a:cs typeface="Avenir Next" charset="0"/>
              </a:rPr>
              <a:t>Introducción y objetivos.</a:t>
            </a:r>
            <a:r>
              <a:rPr lang="es-ES" sz="2000" b="1" dirty="0">
                <a:solidFill>
                  <a:schemeClr val="accent1"/>
                </a:solidFill>
                <a:latin typeface="Avenir Next" charset="0"/>
                <a:ea typeface="Avenir Next" charset="0"/>
                <a:cs typeface="Avenir Next" charset="0"/>
              </a:rPr>
              <a:t/>
            </a:r>
            <a:br>
              <a:rPr lang="es-ES" sz="2000" b="1" dirty="0">
                <a:solidFill>
                  <a:schemeClr val="accent1"/>
                </a:solidFill>
                <a:latin typeface="Avenir Next" charset="0"/>
                <a:ea typeface="Avenir Next" charset="0"/>
                <a:cs typeface="Avenir Next" charset="0"/>
              </a:rPr>
            </a:br>
            <a:r>
              <a:rPr lang="es-ES" sz="2000" dirty="0">
                <a:latin typeface="Avenir Next" charset="0"/>
                <a:ea typeface="Avenir Next" charset="0"/>
                <a:cs typeface="Avenir Next" charset="0"/>
              </a:rPr>
              <a:t>2. Estado del arte</a:t>
            </a:r>
            <a:br>
              <a:rPr lang="es-ES" sz="2000" dirty="0">
                <a:latin typeface="Avenir Next" charset="0"/>
                <a:ea typeface="Avenir Next" charset="0"/>
                <a:cs typeface="Avenir Next" charset="0"/>
              </a:rPr>
            </a:br>
            <a:r>
              <a:rPr lang="es-ES" sz="2000" dirty="0">
                <a:latin typeface="Avenir Next" charset="0"/>
                <a:ea typeface="Avenir Next" charset="0"/>
                <a:cs typeface="Avenir Next" charset="0"/>
              </a:rPr>
              <a:t>3. Análisis del alternativas.</a:t>
            </a:r>
            <a:r>
              <a:rPr lang="es-ES" sz="2000" dirty="0" smtClean="0">
                <a:latin typeface="Avenir Next" charset="0"/>
                <a:ea typeface="Avenir Next" charset="0"/>
                <a:cs typeface="Avenir Next" charset="0"/>
              </a:rPr>
              <a:t/>
            </a:r>
            <a:br>
              <a:rPr lang="es-ES" sz="2000" dirty="0" smtClean="0">
                <a:latin typeface="Avenir Next" charset="0"/>
                <a:ea typeface="Avenir Next" charset="0"/>
                <a:cs typeface="Avenir Next" charset="0"/>
              </a:rPr>
            </a:br>
            <a:r>
              <a:rPr lang="es-ES" sz="2000" b="1" dirty="0">
                <a:solidFill>
                  <a:schemeClr val="accent1"/>
                </a:solidFill>
                <a:latin typeface="Avenir Next" charset="0"/>
                <a:ea typeface="Avenir Next" charset="0"/>
                <a:cs typeface="Avenir Next" charset="0"/>
              </a:rPr>
              <a:t>4. Diseño.</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5. Evaluación.</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6. Conclusiones.</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endParaRPr lang="es-ES" altLang="es-ES"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65147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4. Diseño</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pic>
        <p:nvPicPr>
          <p:cNvPr id="10" name="Imagen 9"/>
          <p:cNvPicPr>
            <a:picLocks noChangeAspect="1"/>
          </p:cNvPicPr>
          <p:nvPr/>
        </p:nvPicPr>
        <p:blipFill>
          <a:blip r:embed="rId3"/>
          <a:stretch>
            <a:fillRect/>
          </a:stretch>
        </p:blipFill>
        <p:spPr>
          <a:xfrm>
            <a:off x="8941579" y="1721437"/>
            <a:ext cx="2393171" cy="1200669"/>
          </a:xfrm>
          <a:prstGeom prst="rect">
            <a:avLst/>
          </a:prstGeom>
        </p:spPr>
      </p:pic>
      <p:sp>
        <p:nvSpPr>
          <p:cNvPr id="12" name="Marcador de contenido 2"/>
          <p:cNvSpPr txBox="1">
            <a:spLocks/>
          </p:cNvSpPr>
          <p:nvPr/>
        </p:nvSpPr>
        <p:spPr>
          <a:xfrm>
            <a:off x="1045633" y="1843088"/>
            <a:ext cx="6285608" cy="478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Selección de Red Social</a:t>
            </a:r>
          </a:p>
        </p:txBody>
      </p:sp>
      <p:sp>
        <p:nvSpPr>
          <p:cNvPr id="13" name="Marcador de contenido 2"/>
          <p:cNvSpPr txBox="1">
            <a:spLocks/>
          </p:cNvSpPr>
          <p:nvPr/>
        </p:nvSpPr>
        <p:spPr>
          <a:xfrm>
            <a:off x="3105595" y="2921116"/>
            <a:ext cx="6285608" cy="18315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buFontTx/>
              <a:buChar char="-"/>
            </a:pPr>
            <a:r>
              <a:rPr lang="es-ES_tradnl" sz="2000" dirty="0" smtClean="0">
                <a:latin typeface="Avenir Next" charset="0"/>
                <a:ea typeface="Avenir Next" charset="0"/>
                <a:cs typeface="Avenir Next" charset="0"/>
              </a:rPr>
              <a:t>Naturaleza del contenido. </a:t>
            </a:r>
          </a:p>
          <a:p>
            <a:pPr algn="just">
              <a:lnSpc>
                <a:spcPct val="120000"/>
              </a:lnSpc>
              <a:buFontTx/>
              <a:buChar char="-"/>
            </a:pPr>
            <a:r>
              <a:rPr lang="es-ES_tradnl" sz="2000" dirty="0" smtClean="0">
                <a:latin typeface="Avenir Next" charset="0"/>
                <a:ea typeface="Avenir Next" charset="0"/>
                <a:cs typeface="Avenir Next" charset="0"/>
              </a:rPr>
              <a:t>Global</a:t>
            </a:r>
          </a:p>
          <a:p>
            <a:pPr algn="just">
              <a:lnSpc>
                <a:spcPct val="120000"/>
              </a:lnSpc>
              <a:buFontTx/>
              <a:buChar char="-"/>
            </a:pPr>
            <a:r>
              <a:rPr lang="es-ES_tradnl" sz="2000" dirty="0" smtClean="0">
                <a:latin typeface="Avenir Next" charset="0"/>
                <a:ea typeface="Avenir Next" charset="0"/>
                <a:cs typeface="Avenir Next" charset="0"/>
              </a:rPr>
              <a:t>No contiene contenido privado.</a:t>
            </a:r>
          </a:p>
          <a:p>
            <a:pPr algn="just">
              <a:lnSpc>
                <a:spcPct val="120000"/>
              </a:lnSpc>
              <a:buFontTx/>
              <a:buChar char="-"/>
            </a:pPr>
            <a:r>
              <a:rPr lang="es-ES_tradnl" sz="2000" dirty="0" smtClean="0">
                <a:latin typeface="Avenir Next" charset="0"/>
                <a:ea typeface="Avenir Next" charset="0"/>
                <a:cs typeface="Avenir Next" charset="0"/>
              </a:rPr>
              <a:t>API de acceso a los datos en Streaming. </a:t>
            </a:r>
          </a:p>
        </p:txBody>
      </p:sp>
      <p:sp>
        <p:nvSpPr>
          <p:cNvPr id="15"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a:solidFill>
                  <a:schemeClr val="accent1"/>
                </a:solidFill>
                <a:latin typeface="Avenir Next" charset="0"/>
                <a:ea typeface="Avenir Next" charset="0"/>
                <a:cs typeface="Avenir Next" charset="0"/>
              </a:rPr>
              <a:t>Redes sociales </a:t>
            </a: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Tree>
    <p:extLst>
      <p:ext uri="{BB962C8B-B14F-4D97-AF65-F5344CB8AC3E}">
        <p14:creationId xmlns:p14="http://schemas.microsoft.com/office/powerpoint/2010/main" val="1254592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4. Diseño</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4" y="1892875"/>
            <a:ext cx="9582262" cy="3320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2" name="Marcador de contenido 2"/>
          <p:cNvSpPr txBox="1">
            <a:spLocks/>
          </p:cNvSpPr>
          <p:nvPr/>
        </p:nvSpPr>
        <p:spPr>
          <a:xfrm>
            <a:off x="838200" y="1554577"/>
            <a:ext cx="6285608" cy="478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Factores a tener en cuenta</a:t>
            </a:r>
          </a:p>
        </p:txBody>
      </p:sp>
      <p:graphicFrame>
        <p:nvGraphicFramePr>
          <p:cNvPr id="4" name="Diagrama 3"/>
          <p:cNvGraphicFramePr/>
          <p:nvPr>
            <p:extLst>
              <p:ext uri="{D42A27DB-BD31-4B8C-83A1-F6EECF244321}">
                <p14:modId xmlns:p14="http://schemas.microsoft.com/office/powerpoint/2010/main" val="57796639"/>
              </p:ext>
            </p:extLst>
          </p:nvPr>
        </p:nvGraphicFramePr>
        <p:xfrm>
          <a:off x="1045633" y="2045274"/>
          <a:ext cx="9734662" cy="4494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a:solidFill>
                  <a:schemeClr val="accent1"/>
                </a:solidFill>
                <a:latin typeface="Avenir Next" charset="0"/>
                <a:ea typeface="Avenir Next" charset="0"/>
                <a:cs typeface="Avenir Next" charset="0"/>
              </a:rPr>
              <a:t>Redes sociales </a:t>
            </a: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Tree>
    <p:extLst>
      <p:ext uri="{BB962C8B-B14F-4D97-AF65-F5344CB8AC3E}">
        <p14:creationId xmlns:p14="http://schemas.microsoft.com/office/powerpoint/2010/main" val="1768395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4. Diseño</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2" name="Marcador de contenido 2"/>
          <p:cNvSpPr txBox="1">
            <a:spLocks/>
          </p:cNvSpPr>
          <p:nvPr/>
        </p:nvSpPr>
        <p:spPr>
          <a:xfrm>
            <a:off x="838200" y="1554577"/>
            <a:ext cx="6285608" cy="478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Diseño de alto nivel</a:t>
            </a:r>
          </a:p>
        </p:txBody>
      </p:sp>
      <p:pic>
        <p:nvPicPr>
          <p:cNvPr id="9" name="Imagen 8"/>
          <p:cNvPicPr/>
          <p:nvPr/>
        </p:nvPicPr>
        <p:blipFill>
          <a:blip r:embed="rId3"/>
          <a:stretch>
            <a:fillRect/>
          </a:stretch>
        </p:blipFill>
        <p:spPr>
          <a:xfrm>
            <a:off x="1045633" y="2321945"/>
            <a:ext cx="9579505" cy="3615915"/>
          </a:xfrm>
          <a:prstGeom prst="rect">
            <a:avLst/>
          </a:prstGeom>
          <a:ln>
            <a:solidFill>
              <a:schemeClr val="bg1">
                <a:lumMod val="75000"/>
              </a:schemeClr>
            </a:solidFill>
          </a:ln>
        </p:spPr>
      </p:pic>
      <p:sp>
        <p:nvSpPr>
          <p:cNvPr id="10"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smtClean="0">
                <a:solidFill>
                  <a:schemeClr val="accent1"/>
                </a:solidFill>
                <a:latin typeface="Avenir Next" charset="0"/>
                <a:ea typeface="Avenir Next" charset="0"/>
                <a:cs typeface="Avenir Next" charset="0"/>
              </a:rPr>
              <a:t>Tecnologías</a:t>
            </a:r>
            <a:endParaRPr lang="es-ES_tradnl" sz="1800" b="1" dirty="0">
              <a:solidFill>
                <a:schemeClr val="accent1"/>
              </a:solidFill>
              <a:latin typeface="Avenir Next" charset="0"/>
              <a:ea typeface="Avenir Next" charset="0"/>
              <a:cs typeface="Avenir Next" charset="0"/>
            </a:endParaRP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Tree>
    <p:extLst>
      <p:ext uri="{BB962C8B-B14F-4D97-AF65-F5344CB8AC3E}">
        <p14:creationId xmlns:p14="http://schemas.microsoft.com/office/powerpoint/2010/main" val="1064035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4. Diseño</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2" name="Marcador de contenido 2"/>
          <p:cNvSpPr txBox="1">
            <a:spLocks/>
          </p:cNvSpPr>
          <p:nvPr/>
        </p:nvSpPr>
        <p:spPr>
          <a:xfrm>
            <a:off x="838200" y="1554577"/>
            <a:ext cx="6285608" cy="478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Capa de procesamiento</a:t>
            </a:r>
          </a:p>
        </p:txBody>
      </p:sp>
      <p:pic>
        <p:nvPicPr>
          <p:cNvPr id="17" name="Imagen 16"/>
          <p:cNvPicPr>
            <a:picLocks noChangeAspect="1"/>
          </p:cNvPicPr>
          <p:nvPr/>
        </p:nvPicPr>
        <p:blipFill>
          <a:blip r:embed="rId3"/>
          <a:stretch>
            <a:fillRect/>
          </a:stretch>
        </p:blipFill>
        <p:spPr>
          <a:xfrm>
            <a:off x="9181265" y="1481405"/>
            <a:ext cx="2385650" cy="1136382"/>
          </a:xfrm>
          <a:prstGeom prst="rect">
            <a:avLst/>
          </a:prstGeom>
        </p:spPr>
      </p:pic>
      <p:sp>
        <p:nvSpPr>
          <p:cNvPr id="18" name="Marcador de contenido 2"/>
          <p:cNvSpPr txBox="1">
            <a:spLocks/>
          </p:cNvSpPr>
          <p:nvPr/>
        </p:nvSpPr>
        <p:spPr>
          <a:xfrm>
            <a:off x="1306179" y="2457144"/>
            <a:ext cx="8736179" cy="39097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buFontTx/>
              <a:buChar char="-"/>
            </a:pPr>
            <a:r>
              <a:rPr lang="es-ES_tradnl" sz="2000" dirty="0" smtClean="0">
                <a:latin typeface="Avenir Next" charset="0"/>
                <a:ea typeface="Avenir Next" charset="0"/>
                <a:cs typeface="Avenir Next" charset="0"/>
              </a:rPr>
              <a:t>Potencia de tener los datos en memoria,  procesamiento paralelo de datos en ventanas de ejecución.</a:t>
            </a:r>
          </a:p>
          <a:p>
            <a:pPr algn="just">
              <a:lnSpc>
                <a:spcPct val="120000"/>
              </a:lnSpc>
              <a:buFontTx/>
              <a:buChar char="-"/>
            </a:pPr>
            <a:r>
              <a:rPr lang="es-ES_tradnl" sz="2000" dirty="0" smtClean="0">
                <a:latin typeface="Avenir Next" charset="0"/>
                <a:ea typeface="Avenir Next" charset="0"/>
                <a:cs typeface="Avenir Next" charset="0"/>
              </a:rPr>
              <a:t>Facilidades que tiene tener un framework con acceso a funcionalidades de Spark Streaming, así como acceso a funcionalidades de Dataframes, SQL, algoritmos MlLib.</a:t>
            </a:r>
          </a:p>
          <a:p>
            <a:pPr algn="just">
              <a:lnSpc>
                <a:spcPct val="120000"/>
              </a:lnSpc>
              <a:buFontTx/>
              <a:buChar char="-"/>
            </a:pPr>
            <a:r>
              <a:rPr lang="es-ES_tradnl" sz="2000" dirty="0" smtClean="0">
                <a:latin typeface="Avenir Next" charset="0"/>
                <a:ea typeface="Avenir Next" charset="0"/>
                <a:cs typeface="Avenir Next" charset="0"/>
              </a:rPr>
              <a:t>Latencia de segundos frente a Flink, no obstaculiza la elección, por el tipo de datos que se va a tratar</a:t>
            </a:r>
          </a:p>
          <a:p>
            <a:pPr algn="just">
              <a:lnSpc>
                <a:spcPct val="120000"/>
              </a:lnSpc>
              <a:buFontTx/>
              <a:buChar char="-"/>
            </a:pPr>
            <a:r>
              <a:rPr lang="es-ES_tradnl" sz="2000" dirty="0" smtClean="0">
                <a:latin typeface="Avenir Next" charset="0"/>
                <a:ea typeface="Avenir Next" charset="0"/>
                <a:cs typeface="Avenir Next" charset="0"/>
              </a:rPr>
              <a:t>Amplia comunidad de usuarios, experiencias, código a reutilizar.</a:t>
            </a:r>
          </a:p>
          <a:p>
            <a:pPr algn="just">
              <a:lnSpc>
                <a:spcPct val="120000"/>
              </a:lnSpc>
              <a:buFontTx/>
              <a:buChar char="-"/>
            </a:pPr>
            <a:r>
              <a:rPr lang="es-ES_tradnl" sz="2000" dirty="0" smtClean="0">
                <a:latin typeface="Avenir Next" charset="0"/>
                <a:ea typeface="Avenir Next" charset="0"/>
                <a:cs typeface="Avenir Next" charset="0"/>
              </a:rPr>
              <a:t>Compañía como Databricks, que ofrece un cluster y una plataforma para desarrollar con 0 coste en instalación y gestión de infraestructura.</a:t>
            </a:r>
          </a:p>
          <a:p>
            <a:pPr algn="just">
              <a:lnSpc>
                <a:spcPct val="120000"/>
              </a:lnSpc>
              <a:buFontTx/>
              <a:buChar char="-"/>
            </a:pPr>
            <a:endParaRPr lang="es-ES_tradnl" sz="2000" dirty="0" smtClean="0">
              <a:latin typeface="Avenir Next" charset="0"/>
              <a:ea typeface="Avenir Next" charset="0"/>
              <a:cs typeface="Avenir Next" charset="0"/>
            </a:endParaRPr>
          </a:p>
        </p:txBody>
      </p:sp>
      <p:sp>
        <p:nvSpPr>
          <p:cNvPr id="10"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smtClean="0">
                <a:solidFill>
                  <a:schemeClr val="accent1"/>
                </a:solidFill>
                <a:latin typeface="Avenir Next" charset="0"/>
                <a:ea typeface="Avenir Next" charset="0"/>
                <a:cs typeface="Avenir Next" charset="0"/>
              </a:rPr>
              <a:t>Tecnologías</a:t>
            </a:r>
            <a:endParaRPr lang="es-ES_tradnl" sz="1800" b="1" dirty="0">
              <a:solidFill>
                <a:schemeClr val="accent1"/>
              </a:solidFill>
              <a:latin typeface="Avenir Next" charset="0"/>
              <a:ea typeface="Avenir Next" charset="0"/>
              <a:cs typeface="Avenir Next" charset="0"/>
            </a:endParaRP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Tree>
    <p:extLst>
      <p:ext uri="{BB962C8B-B14F-4D97-AF65-F5344CB8AC3E}">
        <p14:creationId xmlns:p14="http://schemas.microsoft.com/office/powerpoint/2010/main" val="452728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4. Diseño</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2" name="Marcador de contenido 2"/>
          <p:cNvSpPr txBox="1">
            <a:spLocks/>
          </p:cNvSpPr>
          <p:nvPr/>
        </p:nvSpPr>
        <p:spPr>
          <a:xfrm>
            <a:off x="838200" y="1554577"/>
            <a:ext cx="6285608" cy="478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Capa de adquisición</a:t>
            </a:r>
          </a:p>
        </p:txBody>
      </p:sp>
      <p:sp>
        <p:nvSpPr>
          <p:cNvPr id="18" name="Marcador de contenido 2"/>
          <p:cNvSpPr txBox="1">
            <a:spLocks/>
          </p:cNvSpPr>
          <p:nvPr/>
        </p:nvSpPr>
        <p:spPr>
          <a:xfrm>
            <a:off x="1258610" y="3872386"/>
            <a:ext cx="8736179" cy="199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dirty="0" smtClean="0">
                <a:latin typeface="Avenir Next" charset="0"/>
                <a:ea typeface="Avenir Next" charset="0"/>
                <a:cs typeface="Avenir Next" charset="0"/>
              </a:rPr>
              <a:t>Se ha escogido utilizar el conector de Twitter:</a:t>
            </a:r>
          </a:p>
          <a:p>
            <a:pPr algn="just">
              <a:lnSpc>
                <a:spcPct val="120000"/>
              </a:lnSpc>
              <a:buFontTx/>
              <a:buChar char="-"/>
            </a:pPr>
            <a:r>
              <a:rPr lang="es-ES_tradnl" sz="2000" dirty="0" smtClean="0">
                <a:latin typeface="Avenir Next" charset="0"/>
                <a:ea typeface="Avenir Next" charset="0"/>
                <a:cs typeface="Avenir Next" charset="0"/>
              </a:rPr>
              <a:t>librería ya optimizada para acceso a Twitter.</a:t>
            </a:r>
          </a:p>
          <a:p>
            <a:pPr algn="just">
              <a:lnSpc>
                <a:spcPct val="120000"/>
              </a:lnSpc>
              <a:buFontTx/>
              <a:buChar char="-"/>
            </a:pPr>
            <a:r>
              <a:rPr lang="es-ES_tradnl" sz="2000" dirty="0" smtClean="0">
                <a:latin typeface="Avenir Next" charset="0"/>
                <a:ea typeface="Avenir Next" charset="0"/>
                <a:cs typeface="Avenir Next" charset="0"/>
              </a:rPr>
              <a:t>integrada con el ecosistema Spark</a:t>
            </a:r>
          </a:p>
          <a:p>
            <a:pPr algn="just">
              <a:lnSpc>
                <a:spcPct val="120000"/>
              </a:lnSpc>
              <a:buFontTx/>
              <a:buChar char="-"/>
            </a:pPr>
            <a:r>
              <a:rPr lang="es-ES_tradnl" sz="2000" dirty="0" smtClean="0">
                <a:latin typeface="Avenir Next" charset="0"/>
                <a:ea typeface="Avenir Next" charset="0"/>
                <a:cs typeface="Avenir Next" charset="0"/>
              </a:rPr>
              <a:t>código ya implementado, listo para usar.</a:t>
            </a:r>
          </a:p>
          <a:p>
            <a:pPr algn="just">
              <a:lnSpc>
                <a:spcPct val="120000"/>
              </a:lnSpc>
              <a:buFontTx/>
              <a:buChar char="-"/>
            </a:pPr>
            <a:endParaRPr lang="es-ES_tradnl" sz="2000" dirty="0" smtClean="0">
              <a:latin typeface="Avenir Next" charset="0"/>
              <a:ea typeface="Avenir Next" charset="0"/>
              <a:cs typeface="Avenir Next" charset="0"/>
            </a:endParaRPr>
          </a:p>
        </p:txBody>
      </p:sp>
      <p:pic>
        <p:nvPicPr>
          <p:cNvPr id="10" name="Imagen 9"/>
          <p:cNvPicPr/>
          <p:nvPr/>
        </p:nvPicPr>
        <p:blipFill>
          <a:blip r:embed="rId3"/>
          <a:stretch>
            <a:fillRect/>
          </a:stretch>
        </p:blipFill>
        <p:spPr>
          <a:xfrm>
            <a:off x="4800199" y="1591733"/>
            <a:ext cx="5760720" cy="1787525"/>
          </a:xfrm>
          <a:prstGeom prst="rect">
            <a:avLst/>
          </a:prstGeom>
        </p:spPr>
      </p:pic>
      <p:sp>
        <p:nvSpPr>
          <p:cNvPr id="13"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smtClean="0">
                <a:solidFill>
                  <a:schemeClr val="accent1"/>
                </a:solidFill>
                <a:latin typeface="Avenir Next" charset="0"/>
                <a:ea typeface="Avenir Next" charset="0"/>
                <a:cs typeface="Avenir Next" charset="0"/>
              </a:rPr>
              <a:t>Tecnologías</a:t>
            </a:r>
            <a:endParaRPr lang="es-ES_tradnl" sz="1800" b="1" dirty="0">
              <a:solidFill>
                <a:schemeClr val="accent1"/>
              </a:solidFill>
              <a:latin typeface="Avenir Next" charset="0"/>
              <a:ea typeface="Avenir Next" charset="0"/>
              <a:cs typeface="Avenir Next" charset="0"/>
            </a:endParaRP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Tree>
    <p:extLst>
      <p:ext uri="{BB962C8B-B14F-4D97-AF65-F5344CB8AC3E}">
        <p14:creationId xmlns:p14="http://schemas.microsoft.com/office/powerpoint/2010/main" val="874578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4. Diseño</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2" name="Marcador de contenido 2"/>
          <p:cNvSpPr txBox="1">
            <a:spLocks/>
          </p:cNvSpPr>
          <p:nvPr/>
        </p:nvSpPr>
        <p:spPr>
          <a:xfrm>
            <a:off x="838200" y="1554577"/>
            <a:ext cx="6285608" cy="478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Capa de resultado</a:t>
            </a:r>
          </a:p>
        </p:txBody>
      </p:sp>
      <p:sp>
        <p:nvSpPr>
          <p:cNvPr id="18" name="Marcador de contenido 2"/>
          <p:cNvSpPr txBox="1">
            <a:spLocks/>
          </p:cNvSpPr>
          <p:nvPr/>
        </p:nvSpPr>
        <p:spPr>
          <a:xfrm>
            <a:off x="2261938" y="3120180"/>
            <a:ext cx="8759546" cy="1917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buFontTx/>
              <a:buChar char="-"/>
            </a:pPr>
            <a:r>
              <a:rPr lang="es-ES_tradnl" sz="2000" dirty="0" smtClean="0">
                <a:latin typeface="Avenir Next" charset="0"/>
                <a:ea typeface="Avenir Next" charset="0"/>
                <a:cs typeface="Avenir Next" charset="0"/>
              </a:rPr>
              <a:t>Alto rendimiento en inserción y lectura de datos.</a:t>
            </a:r>
          </a:p>
          <a:p>
            <a:pPr algn="just">
              <a:lnSpc>
                <a:spcPct val="120000"/>
              </a:lnSpc>
              <a:buFontTx/>
              <a:buChar char="-"/>
            </a:pPr>
            <a:r>
              <a:rPr lang="es-ES_tradnl" sz="2000" dirty="0" smtClean="0">
                <a:latin typeface="Avenir Next" charset="0"/>
                <a:ea typeface="Avenir Next" charset="0"/>
                <a:cs typeface="Avenir Next" charset="0"/>
              </a:rPr>
              <a:t>Garantiza la disponibilidad</a:t>
            </a:r>
          </a:p>
          <a:p>
            <a:pPr algn="just">
              <a:lnSpc>
                <a:spcPct val="120000"/>
              </a:lnSpc>
              <a:buFontTx/>
              <a:buChar char="-"/>
            </a:pPr>
            <a:r>
              <a:rPr lang="es-ES_tradnl" sz="2000" dirty="0" smtClean="0">
                <a:latin typeface="Avenir Next" charset="0"/>
                <a:ea typeface="Avenir Next" charset="0"/>
                <a:cs typeface="Avenir Next" charset="0"/>
              </a:rPr>
              <a:t>Conector con Spark que garantiza la integración de ambas tecnologías.</a:t>
            </a:r>
          </a:p>
          <a:p>
            <a:pPr algn="just">
              <a:lnSpc>
                <a:spcPct val="120000"/>
              </a:lnSpc>
              <a:buFontTx/>
              <a:buChar char="-"/>
            </a:pPr>
            <a:endParaRPr lang="es-ES_tradnl" sz="2000" dirty="0" smtClean="0">
              <a:latin typeface="Avenir Next" charset="0"/>
              <a:ea typeface="Avenir Next" charset="0"/>
              <a:cs typeface="Avenir Next" charset="0"/>
            </a:endParaRPr>
          </a:p>
        </p:txBody>
      </p:sp>
      <p:pic>
        <p:nvPicPr>
          <p:cNvPr id="13" name="Imagen 12"/>
          <p:cNvPicPr>
            <a:picLocks noChangeAspect="1"/>
          </p:cNvPicPr>
          <p:nvPr/>
        </p:nvPicPr>
        <p:blipFill>
          <a:blip r:embed="rId3"/>
          <a:stretch>
            <a:fillRect/>
          </a:stretch>
        </p:blipFill>
        <p:spPr>
          <a:xfrm>
            <a:off x="8235097" y="1554577"/>
            <a:ext cx="2093246" cy="1363417"/>
          </a:xfrm>
          <a:prstGeom prst="rect">
            <a:avLst/>
          </a:prstGeom>
        </p:spPr>
      </p:pic>
      <p:sp>
        <p:nvSpPr>
          <p:cNvPr id="10"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smtClean="0">
                <a:solidFill>
                  <a:schemeClr val="accent1"/>
                </a:solidFill>
                <a:latin typeface="Avenir Next" charset="0"/>
                <a:ea typeface="Avenir Next" charset="0"/>
                <a:cs typeface="Avenir Next" charset="0"/>
              </a:rPr>
              <a:t>Tecnologías</a:t>
            </a:r>
            <a:endParaRPr lang="es-ES_tradnl" sz="1800" b="1" dirty="0">
              <a:solidFill>
                <a:schemeClr val="accent1"/>
              </a:solidFill>
              <a:latin typeface="Avenir Next" charset="0"/>
              <a:ea typeface="Avenir Next" charset="0"/>
              <a:cs typeface="Avenir Next" charset="0"/>
            </a:endParaRP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Tree>
    <p:extLst>
      <p:ext uri="{BB962C8B-B14F-4D97-AF65-F5344CB8AC3E}">
        <p14:creationId xmlns:p14="http://schemas.microsoft.com/office/powerpoint/2010/main" val="949219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5"/>
          <p:cNvSpPr>
            <a:spLocks noGrp="1"/>
          </p:cNvSpPr>
          <p:nvPr>
            <p:ph type="title"/>
          </p:nvPr>
        </p:nvSpPr>
        <p:spPr/>
        <p:txBody>
          <a:bodyPr/>
          <a:lstStyle/>
          <a:p>
            <a:r>
              <a:rPr lang="es-ES" altLang="es-ES" sz="3200" b="1" dirty="0">
                <a:latin typeface="Avenir Next" charset="0"/>
                <a:ea typeface="Avenir Next" charset="0"/>
                <a:cs typeface="Avenir Next" charset="0"/>
              </a:rPr>
              <a:t>Índice</a:t>
            </a:r>
            <a:endParaRPr lang="es-ES" altLang="es-ES" sz="2400" b="1" dirty="0">
              <a:latin typeface="Avenir Next" charset="0"/>
              <a:ea typeface="Avenir Next" charset="0"/>
              <a:cs typeface="Avenir Next" charset="0"/>
            </a:endParaRPr>
          </a:p>
        </p:txBody>
      </p:sp>
      <p:sp>
        <p:nvSpPr>
          <p:cNvPr id="8" name="Marcador de contenido 6"/>
          <p:cNvSpPr txBox="1">
            <a:spLocks/>
          </p:cNvSpPr>
          <p:nvPr/>
        </p:nvSpPr>
        <p:spPr>
          <a:xfrm>
            <a:off x="1664495" y="1690688"/>
            <a:ext cx="8329613" cy="4506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Aft>
                <a:spcPts val="1200"/>
              </a:spcAft>
              <a:buFont typeface="Arial" panose="020B0604020202020204" pitchFamily="34" charset="0"/>
              <a:buNone/>
            </a:pPr>
            <a:r>
              <a:rPr lang="es-ES" sz="2000" b="1" dirty="0">
                <a:solidFill>
                  <a:schemeClr val="accent1"/>
                </a:solidFill>
                <a:latin typeface="Avenir Next" charset="0"/>
                <a:ea typeface="Avenir Next" charset="0"/>
                <a:cs typeface="Avenir Next" charset="0"/>
              </a:rPr>
              <a:t>   1. Introducción y objetivos</a:t>
            </a:r>
            <a:r>
              <a:rPr lang="es-ES" sz="2000" dirty="0" smtClean="0">
                <a:latin typeface="Avenir Next" charset="0"/>
                <a:ea typeface="Avenir Next" charset="0"/>
                <a:cs typeface="Avenir Next" charset="0"/>
              </a:rPr>
              <a:t>.</a:t>
            </a:r>
            <a:r>
              <a:rPr lang="es-ES" sz="2000" b="1" dirty="0" smtClean="0">
                <a:solidFill>
                  <a:schemeClr val="accent1"/>
                </a:solidFill>
                <a:latin typeface="Avenir Next" charset="0"/>
                <a:ea typeface="Avenir Next" charset="0"/>
                <a:cs typeface="Avenir Next" charset="0"/>
              </a:rPr>
              <a:t/>
            </a:r>
            <a:br>
              <a:rPr lang="es-ES" sz="2000" b="1" dirty="0" smtClean="0">
                <a:solidFill>
                  <a:schemeClr val="accent1"/>
                </a:solidFill>
                <a:latin typeface="Avenir Next" charset="0"/>
                <a:ea typeface="Avenir Next" charset="0"/>
                <a:cs typeface="Avenir Next" charset="0"/>
              </a:rPr>
            </a:br>
            <a:r>
              <a:rPr lang="es-ES" sz="2000" dirty="0">
                <a:latin typeface="Avenir Next" charset="0"/>
                <a:ea typeface="Avenir Next" charset="0"/>
                <a:cs typeface="Avenir Next" charset="0"/>
              </a:rPr>
              <a:t>2. Estado del arte</a:t>
            </a:r>
            <a:r>
              <a:rPr lang="es-ES" sz="2000" dirty="0" smtClean="0">
                <a:latin typeface="Avenir Next" charset="0"/>
                <a:ea typeface="Avenir Next" charset="0"/>
                <a:cs typeface="Avenir Next" charset="0"/>
              </a:rPr>
              <a:t/>
            </a:r>
            <a:br>
              <a:rPr lang="es-ES" sz="2000" dirty="0" smtClean="0">
                <a:latin typeface="Avenir Next" charset="0"/>
                <a:ea typeface="Avenir Next" charset="0"/>
                <a:cs typeface="Avenir Next" charset="0"/>
              </a:rPr>
            </a:br>
            <a:r>
              <a:rPr lang="es-ES" sz="2000" dirty="0" smtClean="0">
                <a:latin typeface="Avenir Next" charset="0"/>
                <a:ea typeface="Avenir Next" charset="0"/>
                <a:cs typeface="Avenir Next" charset="0"/>
              </a:rPr>
              <a:t>3. Análisis del alternativas.</a:t>
            </a:r>
            <a:br>
              <a:rPr lang="es-ES" sz="2000" dirty="0" smtClean="0">
                <a:latin typeface="Avenir Next" charset="0"/>
                <a:ea typeface="Avenir Next" charset="0"/>
                <a:cs typeface="Avenir Next" charset="0"/>
              </a:rPr>
            </a:br>
            <a:r>
              <a:rPr lang="es-ES" sz="2000" dirty="0" smtClean="0">
                <a:latin typeface="Avenir Next" charset="0"/>
                <a:ea typeface="Avenir Next" charset="0"/>
                <a:cs typeface="Avenir Next" charset="0"/>
              </a:rPr>
              <a:t>4. Diseño.</a:t>
            </a:r>
            <a:br>
              <a:rPr lang="es-ES" sz="2000" dirty="0" smtClean="0">
                <a:latin typeface="Avenir Next" charset="0"/>
                <a:ea typeface="Avenir Next" charset="0"/>
                <a:cs typeface="Avenir Next" charset="0"/>
              </a:rPr>
            </a:br>
            <a:r>
              <a:rPr lang="es-ES" sz="2000" dirty="0" smtClean="0">
                <a:latin typeface="Avenir Next" charset="0"/>
                <a:ea typeface="Avenir Next" charset="0"/>
                <a:cs typeface="Avenir Next" charset="0"/>
              </a:rPr>
              <a:t>5. Evaluación.</a:t>
            </a:r>
            <a:br>
              <a:rPr lang="es-ES" sz="2000" dirty="0" smtClean="0">
                <a:latin typeface="Avenir Next" charset="0"/>
                <a:ea typeface="Avenir Next" charset="0"/>
                <a:cs typeface="Avenir Next" charset="0"/>
              </a:rPr>
            </a:br>
            <a:r>
              <a:rPr lang="es-ES" sz="2000" dirty="0" smtClean="0">
                <a:latin typeface="Avenir Next" charset="0"/>
                <a:ea typeface="Avenir Next" charset="0"/>
                <a:cs typeface="Avenir Next" charset="0"/>
              </a:rPr>
              <a:t>6. Conclusiones.</a:t>
            </a:r>
            <a:br>
              <a:rPr lang="es-ES" sz="2000" dirty="0" smtClean="0">
                <a:latin typeface="Avenir Next" charset="0"/>
                <a:ea typeface="Avenir Next" charset="0"/>
                <a:cs typeface="Avenir Next" charset="0"/>
              </a:rPr>
            </a:br>
            <a:endParaRPr lang="es-ES" altLang="es-ES"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945350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4. Diseño</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2" name="Marcador de contenido 2"/>
          <p:cNvSpPr txBox="1">
            <a:spLocks/>
          </p:cNvSpPr>
          <p:nvPr/>
        </p:nvSpPr>
        <p:spPr>
          <a:xfrm>
            <a:off x="838200" y="1554577"/>
            <a:ext cx="6285608" cy="478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Implementación prueba de concepto</a:t>
            </a:r>
          </a:p>
        </p:txBody>
      </p:sp>
      <p:pic>
        <p:nvPicPr>
          <p:cNvPr id="9" name="Imagen 8"/>
          <p:cNvPicPr/>
          <p:nvPr/>
        </p:nvPicPr>
        <p:blipFill>
          <a:blip r:embed="rId3"/>
          <a:stretch>
            <a:fillRect/>
          </a:stretch>
        </p:blipFill>
        <p:spPr>
          <a:xfrm>
            <a:off x="893233" y="2185661"/>
            <a:ext cx="5435600" cy="257810"/>
          </a:xfrm>
          <a:prstGeom prst="rect">
            <a:avLst/>
          </a:prstGeom>
          <a:ln>
            <a:solidFill>
              <a:schemeClr val="accent1"/>
            </a:solidFill>
          </a:ln>
        </p:spPr>
      </p:pic>
      <p:pic>
        <p:nvPicPr>
          <p:cNvPr id="13" name="Imagen 12"/>
          <p:cNvPicPr/>
          <p:nvPr/>
        </p:nvPicPr>
        <p:blipFill>
          <a:blip r:embed="rId4"/>
          <a:stretch>
            <a:fillRect/>
          </a:stretch>
        </p:blipFill>
        <p:spPr>
          <a:xfrm>
            <a:off x="893233" y="2550478"/>
            <a:ext cx="3131820" cy="394970"/>
          </a:xfrm>
          <a:prstGeom prst="rect">
            <a:avLst/>
          </a:prstGeom>
          <a:ln>
            <a:solidFill>
              <a:schemeClr val="accent1"/>
            </a:solidFill>
          </a:ln>
        </p:spPr>
      </p:pic>
      <p:pic>
        <p:nvPicPr>
          <p:cNvPr id="14" name="Imagen 13"/>
          <p:cNvPicPr/>
          <p:nvPr/>
        </p:nvPicPr>
        <p:blipFill>
          <a:blip r:embed="rId5"/>
          <a:stretch>
            <a:fillRect/>
          </a:stretch>
        </p:blipFill>
        <p:spPr>
          <a:xfrm>
            <a:off x="893233" y="3156589"/>
            <a:ext cx="3635375" cy="299720"/>
          </a:xfrm>
          <a:prstGeom prst="rect">
            <a:avLst/>
          </a:prstGeom>
          <a:ln>
            <a:solidFill>
              <a:schemeClr val="accent1"/>
            </a:solidFill>
          </a:ln>
        </p:spPr>
      </p:pic>
      <p:pic>
        <p:nvPicPr>
          <p:cNvPr id="15" name="Imagen 14"/>
          <p:cNvPicPr/>
          <p:nvPr/>
        </p:nvPicPr>
        <p:blipFill>
          <a:blip r:embed="rId6"/>
          <a:stretch>
            <a:fillRect/>
          </a:stretch>
        </p:blipFill>
        <p:spPr>
          <a:xfrm>
            <a:off x="893233" y="4282303"/>
            <a:ext cx="4529000" cy="428851"/>
          </a:xfrm>
          <a:prstGeom prst="rect">
            <a:avLst/>
          </a:prstGeom>
          <a:solidFill>
            <a:schemeClr val="accent1">
              <a:lumMod val="75000"/>
            </a:schemeClr>
          </a:solidFill>
          <a:ln>
            <a:solidFill>
              <a:schemeClr val="accent1"/>
            </a:solidFill>
          </a:ln>
        </p:spPr>
      </p:pic>
      <p:pic>
        <p:nvPicPr>
          <p:cNvPr id="17" name="Imagen 16"/>
          <p:cNvPicPr/>
          <p:nvPr/>
        </p:nvPicPr>
        <p:blipFill>
          <a:blip r:embed="rId7"/>
          <a:stretch>
            <a:fillRect/>
          </a:stretch>
        </p:blipFill>
        <p:spPr>
          <a:xfrm>
            <a:off x="3491630" y="2081146"/>
            <a:ext cx="5784472" cy="4237902"/>
          </a:xfrm>
          <a:prstGeom prst="rect">
            <a:avLst/>
          </a:prstGeom>
          <a:ln>
            <a:solidFill>
              <a:schemeClr val="accent1"/>
            </a:solidFill>
          </a:ln>
        </p:spPr>
      </p:pic>
      <p:pic>
        <p:nvPicPr>
          <p:cNvPr id="18" name="Imagen 17"/>
          <p:cNvPicPr/>
          <p:nvPr/>
        </p:nvPicPr>
        <p:blipFill>
          <a:blip r:embed="rId8"/>
          <a:stretch>
            <a:fillRect/>
          </a:stretch>
        </p:blipFill>
        <p:spPr>
          <a:xfrm>
            <a:off x="6019309" y="3772453"/>
            <a:ext cx="5760720" cy="1745615"/>
          </a:xfrm>
          <a:prstGeom prst="rect">
            <a:avLst/>
          </a:prstGeom>
          <a:ln>
            <a:solidFill>
              <a:schemeClr val="accent1"/>
            </a:solidFill>
          </a:ln>
        </p:spPr>
      </p:pic>
    </p:spTree>
    <p:extLst>
      <p:ext uri="{BB962C8B-B14F-4D97-AF65-F5344CB8AC3E}">
        <p14:creationId xmlns:p14="http://schemas.microsoft.com/office/powerpoint/2010/main" val="8821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5"/>
          <p:cNvSpPr>
            <a:spLocks noGrp="1"/>
          </p:cNvSpPr>
          <p:nvPr>
            <p:ph type="title"/>
          </p:nvPr>
        </p:nvSpPr>
        <p:spPr/>
        <p:txBody>
          <a:bodyPr/>
          <a:lstStyle/>
          <a:p>
            <a:r>
              <a:rPr lang="es-ES" altLang="es-ES" sz="3200" b="1" dirty="0">
                <a:latin typeface="Avenir Next" charset="0"/>
                <a:ea typeface="Avenir Next" charset="0"/>
                <a:cs typeface="Avenir Next" charset="0"/>
              </a:rPr>
              <a:t>Índice</a:t>
            </a:r>
            <a:endParaRPr lang="es-ES" altLang="es-ES" sz="2400" b="1" dirty="0">
              <a:latin typeface="Avenir Next" charset="0"/>
              <a:ea typeface="Avenir Next" charset="0"/>
              <a:cs typeface="Avenir Next" charset="0"/>
            </a:endParaRPr>
          </a:p>
        </p:txBody>
      </p:sp>
      <p:sp>
        <p:nvSpPr>
          <p:cNvPr id="5" name="Marcador de contenido 6"/>
          <p:cNvSpPr>
            <a:spLocks noGrp="1"/>
          </p:cNvSpPr>
          <p:nvPr>
            <p:ph idx="1"/>
          </p:nvPr>
        </p:nvSpPr>
        <p:spPr>
          <a:xfrm>
            <a:off x="1664495" y="1690688"/>
            <a:ext cx="8329613" cy="4506912"/>
          </a:xfrm>
        </p:spPr>
        <p:txBody>
          <a:bodyPr>
            <a:noAutofit/>
          </a:bodyPr>
          <a:lstStyle/>
          <a:p>
            <a:pPr>
              <a:lnSpc>
                <a:spcPct val="170000"/>
              </a:lnSpc>
              <a:spcAft>
                <a:spcPts val="1200"/>
              </a:spcAft>
              <a:buNone/>
            </a:pPr>
            <a:r>
              <a:rPr lang="es-ES" sz="2000" dirty="0">
                <a:latin typeface="Avenir Next" charset="0"/>
                <a:ea typeface="Avenir Next" charset="0"/>
                <a:cs typeface="Avenir Next" charset="0"/>
              </a:rPr>
              <a:t>   1. </a:t>
            </a:r>
            <a:r>
              <a:rPr lang="es-ES" sz="2000" dirty="0" smtClean="0">
                <a:latin typeface="Avenir Next" charset="0"/>
                <a:ea typeface="Avenir Next" charset="0"/>
                <a:cs typeface="Avenir Next" charset="0"/>
              </a:rPr>
              <a:t>Introducción y objetivos.</a:t>
            </a:r>
            <a:r>
              <a:rPr lang="es-ES" sz="2000" b="1" dirty="0">
                <a:solidFill>
                  <a:schemeClr val="accent1"/>
                </a:solidFill>
                <a:latin typeface="Avenir Next" charset="0"/>
                <a:ea typeface="Avenir Next" charset="0"/>
                <a:cs typeface="Avenir Next" charset="0"/>
              </a:rPr>
              <a:t/>
            </a:r>
            <a:br>
              <a:rPr lang="es-ES" sz="2000" b="1" dirty="0">
                <a:solidFill>
                  <a:schemeClr val="accent1"/>
                </a:solidFill>
                <a:latin typeface="Avenir Next" charset="0"/>
                <a:ea typeface="Avenir Next" charset="0"/>
                <a:cs typeface="Avenir Next" charset="0"/>
              </a:rPr>
            </a:br>
            <a:r>
              <a:rPr lang="es-ES" sz="2000" dirty="0">
                <a:latin typeface="Avenir Next" charset="0"/>
                <a:ea typeface="Avenir Next" charset="0"/>
                <a:cs typeface="Avenir Next" charset="0"/>
              </a:rPr>
              <a:t>2. Estado del arte</a:t>
            </a:r>
            <a:br>
              <a:rPr lang="es-ES" sz="2000" dirty="0">
                <a:latin typeface="Avenir Next" charset="0"/>
                <a:ea typeface="Avenir Next" charset="0"/>
                <a:cs typeface="Avenir Next" charset="0"/>
              </a:rPr>
            </a:br>
            <a:r>
              <a:rPr lang="es-ES" sz="2000" dirty="0">
                <a:latin typeface="Avenir Next" charset="0"/>
                <a:ea typeface="Avenir Next" charset="0"/>
                <a:cs typeface="Avenir Next" charset="0"/>
              </a:rPr>
              <a:t>3. Análisis del alternativas.</a:t>
            </a:r>
            <a:r>
              <a:rPr lang="es-ES" sz="2000" dirty="0" smtClean="0">
                <a:latin typeface="Avenir Next" charset="0"/>
                <a:ea typeface="Avenir Next" charset="0"/>
                <a:cs typeface="Avenir Next" charset="0"/>
              </a:rPr>
              <a:t/>
            </a:r>
            <a:br>
              <a:rPr lang="es-ES" sz="2000" dirty="0" smtClean="0">
                <a:latin typeface="Avenir Next" charset="0"/>
                <a:ea typeface="Avenir Next" charset="0"/>
                <a:cs typeface="Avenir Next" charset="0"/>
              </a:rPr>
            </a:br>
            <a:r>
              <a:rPr lang="es-ES" sz="2000" dirty="0">
                <a:latin typeface="Avenir Next" charset="0"/>
                <a:ea typeface="Avenir Next" charset="0"/>
                <a:cs typeface="Avenir Next" charset="0"/>
              </a:rPr>
              <a:t>4. Diseño.</a:t>
            </a:r>
            <a:br>
              <a:rPr lang="es-ES" sz="2000" dirty="0">
                <a:latin typeface="Avenir Next" charset="0"/>
                <a:ea typeface="Avenir Next" charset="0"/>
                <a:cs typeface="Avenir Next" charset="0"/>
              </a:rPr>
            </a:br>
            <a:r>
              <a:rPr lang="es-ES" sz="2000" b="1" dirty="0">
                <a:solidFill>
                  <a:schemeClr val="accent1"/>
                </a:solidFill>
                <a:latin typeface="Avenir Next" charset="0"/>
                <a:ea typeface="Avenir Next" charset="0"/>
                <a:cs typeface="Avenir Next" charset="0"/>
              </a:rPr>
              <a:t>5. Evaluación.</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6. Conclusiones.</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endParaRPr lang="es-ES" altLang="es-ES"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149007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3"/>
          <a:stretch>
            <a:fillRect/>
          </a:stretch>
        </p:blipFill>
        <p:spPr>
          <a:xfrm>
            <a:off x="1047914" y="2296629"/>
            <a:ext cx="6429600" cy="2959657"/>
          </a:xfrm>
          <a:prstGeom prst="rect">
            <a:avLst/>
          </a:prstGeom>
        </p:spPr>
      </p:pic>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5. Evaluación</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1600" y="2578117"/>
            <a:ext cx="248686" cy="248686"/>
          </a:xfrm>
          <a:prstGeom prst="rect">
            <a:avLst/>
          </a:prstGeom>
        </p:spPr>
      </p:pic>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1600" y="3080871"/>
            <a:ext cx="248399" cy="248399"/>
          </a:xfrm>
          <a:prstGeom prst="rect">
            <a:avLst/>
          </a:prstGeom>
        </p:spPr>
      </p:pic>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2451" y="3682447"/>
            <a:ext cx="248399" cy="248399"/>
          </a:xfrm>
          <a:prstGeom prst="rect">
            <a:avLst/>
          </a:prstGeom>
        </p:spPr>
      </p:pic>
      <p:pic>
        <p:nvPicPr>
          <p:cNvPr id="19" name="Imagen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1600" y="4308092"/>
            <a:ext cx="248399" cy="248399"/>
          </a:xfrm>
          <a:prstGeom prst="rect">
            <a:avLst/>
          </a:prstGeom>
        </p:spPr>
      </p:pic>
      <p:pic>
        <p:nvPicPr>
          <p:cNvPr id="20" name="Imagen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1600" y="4877584"/>
            <a:ext cx="248399" cy="248399"/>
          </a:xfrm>
          <a:prstGeom prst="rect">
            <a:avLst/>
          </a:prstGeom>
        </p:spPr>
      </p:pic>
      <p:pic>
        <p:nvPicPr>
          <p:cNvPr id="21" name="Imagen 20"/>
          <p:cNvPicPr/>
          <p:nvPr/>
        </p:nvPicPr>
        <p:blipFill>
          <a:blip r:embed="rId5"/>
          <a:stretch>
            <a:fillRect/>
          </a:stretch>
        </p:blipFill>
        <p:spPr>
          <a:xfrm>
            <a:off x="7685271" y="2315970"/>
            <a:ext cx="3613495" cy="1021665"/>
          </a:xfrm>
          <a:prstGeom prst="rect">
            <a:avLst/>
          </a:prstGeom>
          <a:ln>
            <a:solidFill>
              <a:schemeClr val="accent1"/>
            </a:solidFill>
          </a:ln>
        </p:spPr>
      </p:pic>
      <p:pic>
        <p:nvPicPr>
          <p:cNvPr id="22" name="Imagen 21"/>
          <p:cNvPicPr/>
          <p:nvPr/>
        </p:nvPicPr>
        <p:blipFill>
          <a:blip r:embed="rId6"/>
          <a:stretch>
            <a:fillRect/>
          </a:stretch>
        </p:blipFill>
        <p:spPr>
          <a:xfrm>
            <a:off x="7553714" y="3806646"/>
            <a:ext cx="4126052" cy="711936"/>
          </a:xfrm>
          <a:prstGeom prst="rect">
            <a:avLst/>
          </a:prstGeom>
        </p:spPr>
      </p:pic>
    </p:spTree>
    <p:extLst>
      <p:ext uri="{BB962C8B-B14F-4D97-AF65-F5344CB8AC3E}">
        <p14:creationId xmlns:p14="http://schemas.microsoft.com/office/powerpoint/2010/main" val="671104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5"/>
          <p:cNvSpPr>
            <a:spLocks noGrp="1"/>
          </p:cNvSpPr>
          <p:nvPr>
            <p:ph type="title"/>
          </p:nvPr>
        </p:nvSpPr>
        <p:spPr/>
        <p:txBody>
          <a:bodyPr/>
          <a:lstStyle/>
          <a:p>
            <a:r>
              <a:rPr lang="es-ES" altLang="es-ES" sz="3200" b="1" dirty="0">
                <a:latin typeface="Avenir Next" charset="0"/>
                <a:ea typeface="Avenir Next" charset="0"/>
                <a:cs typeface="Avenir Next" charset="0"/>
              </a:rPr>
              <a:t>Índice</a:t>
            </a:r>
            <a:endParaRPr lang="es-ES" altLang="es-ES" sz="2400" b="1" dirty="0">
              <a:latin typeface="Avenir Next" charset="0"/>
              <a:ea typeface="Avenir Next" charset="0"/>
              <a:cs typeface="Avenir Next" charset="0"/>
            </a:endParaRPr>
          </a:p>
        </p:txBody>
      </p:sp>
      <p:sp>
        <p:nvSpPr>
          <p:cNvPr id="5" name="Marcador de contenido 6"/>
          <p:cNvSpPr>
            <a:spLocks noGrp="1"/>
          </p:cNvSpPr>
          <p:nvPr>
            <p:ph idx="1"/>
          </p:nvPr>
        </p:nvSpPr>
        <p:spPr>
          <a:xfrm>
            <a:off x="1664495" y="1690688"/>
            <a:ext cx="8329613" cy="4506912"/>
          </a:xfrm>
        </p:spPr>
        <p:txBody>
          <a:bodyPr>
            <a:noAutofit/>
          </a:bodyPr>
          <a:lstStyle/>
          <a:p>
            <a:pPr>
              <a:lnSpc>
                <a:spcPct val="170000"/>
              </a:lnSpc>
              <a:spcAft>
                <a:spcPts val="1200"/>
              </a:spcAft>
              <a:buNone/>
            </a:pPr>
            <a:r>
              <a:rPr lang="es-ES" sz="2000" dirty="0">
                <a:latin typeface="Avenir Next" charset="0"/>
                <a:ea typeface="Avenir Next" charset="0"/>
                <a:cs typeface="Avenir Next" charset="0"/>
              </a:rPr>
              <a:t>   1. </a:t>
            </a:r>
            <a:r>
              <a:rPr lang="es-ES" sz="2000" dirty="0" smtClean="0">
                <a:latin typeface="Avenir Next" charset="0"/>
                <a:ea typeface="Avenir Next" charset="0"/>
                <a:cs typeface="Avenir Next" charset="0"/>
              </a:rPr>
              <a:t>Introducción y objetivos.</a:t>
            </a:r>
            <a:r>
              <a:rPr lang="es-ES" sz="2000" b="1" dirty="0">
                <a:solidFill>
                  <a:schemeClr val="accent1"/>
                </a:solidFill>
                <a:latin typeface="Avenir Next" charset="0"/>
                <a:ea typeface="Avenir Next" charset="0"/>
                <a:cs typeface="Avenir Next" charset="0"/>
              </a:rPr>
              <a:t/>
            </a:r>
            <a:br>
              <a:rPr lang="es-ES" sz="2000" b="1" dirty="0">
                <a:solidFill>
                  <a:schemeClr val="accent1"/>
                </a:solidFill>
                <a:latin typeface="Avenir Next" charset="0"/>
                <a:ea typeface="Avenir Next" charset="0"/>
                <a:cs typeface="Avenir Next" charset="0"/>
              </a:rPr>
            </a:br>
            <a:r>
              <a:rPr lang="es-ES" sz="2000" dirty="0">
                <a:latin typeface="Avenir Next" charset="0"/>
                <a:ea typeface="Avenir Next" charset="0"/>
                <a:cs typeface="Avenir Next" charset="0"/>
              </a:rPr>
              <a:t>2. Estado del arte</a:t>
            </a:r>
            <a:br>
              <a:rPr lang="es-ES" sz="2000" dirty="0">
                <a:latin typeface="Avenir Next" charset="0"/>
                <a:ea typeface="Avenir Next" charset="0"/>
                <a:cs typeface="Avenir Next" charset="0"/>
              </a:rPr>
            </a:br>
            <a:r>
              <a:rPr lang="es-ES" sz="2000" dirty="0">
                <a:latin typeface="Avenir Next" charset="0"/>
                <a:ea typeface="Avenir Next" charset="0"/>
                <a:cs typeface="Avenir Next" charset="0"/>
              </a:rPr>
              <a:t>3. Análisis del alternativas.</a:t>
            </a:r>
            <a:r>
              <a:rPr lang="es-ES" sz="2000" dirty="0" smtClean="0">
                <a:latin typeface="Avenir Next" charset="0"/>
                <a:ea typeface="Avenir Next" charset="0"/>
                <a:cs typeface="Avenir Next" charset="0"/>
              </a:rPr>
              <a:t/>
            </a:r>
            <a:br>
              <a:rPr lang="es-ES" sz="2000" dirty="0" smtClean="0">
                <a:latin typeface="Avenir Next" charset="0"/>
                <a:ea typeface="Avenir Next" charset="0"/>
                <a:cs typeface="Avenir Next" charset="0"/>
              </a:rPr>
            </a:br>
            <a:r>
              <a:rPr lang="es-ES" sz="2000" dirty="0">
                <a:latin typeface="Avenir Next" charset="0"/>
                <a:ea typeface="Avenir Next" charset="0"/>
                <a:cs typeface="Avenir Next" charset="0"/>
              </a:rPr>
              <a:t>4. Diseño.</a:t>
            </a:r>
            <a:br>
              <a:rPr lang="es-ES" sz="2000" dirty="0">
                <a:latin typeface="Avenir Next" charset="0"/>
                <a:ea typeface="Avenir Next" charset="0"/>
                <a:cs typeface="Avenir Next" charset="0"/>
              </a:rPr>
            </a:br>
            <a:r>
              <a:rPr lang="es-ES" sz="2000" dirty="0">
                <a:latin typeface="Avenir Next" charset="0"/>
                <a:ea typeface="Avenir Next" charset="0"/>
                <a:cs typeface="Avenir Next" charset="0"/>
              </a:rPr>
              <a:t>5. Evaluación.</a:t>
            </a:r>
            <a:br>
              <a:rPr lang="es-ES" sz="2000" dirty="0">
                <a:latin typeface="Avenir Next" charset="0"/>
                <a:ea typeface="Avenir Next" charset="0"/>
                <a:cs typeface="Avenir Next" charset="0"/>
              </a:rPr>
            </a:br>
            <a:r>
              <a:rPr lang="es-ES" sz="2000" b="1" dirty="0">
                <a:solidFill>
                  <a:schemeClr val="accent1"/>
                </a:solidFill>
                <a:latin typeface="Avenir Next" charset="0"/>
                <a:ea typeface="Avenir Next" charset="0"/>
                <a:cs typeface="Avenir Next" charset="0"/>
              </a:rPr>
              <a:t>6. Conclusiones.</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endParaRPr lang="es-ES" altLang="es-ES"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94818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6. Conclusión</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5" name="Marcador de contenido 2"/>
          <p:cNvSpPr txBox="1">
            <a:spLocks/>
          </p:cNvSpPr>
          <p:nvPr/>
        </p:nvSpPr>
        <p:spPr>
          <a:xfrm>
            <a:off x="1026696" y="1789443"/>
            <a:ext cx="9978188" cy="12264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dirty="0" smtClean="0">
                <a:latin typeface="Avenir Next" charset="0"/>
                <a:ea typeface="Avenir Next" charset="0"/>
                <a:cs typeface="Avenir Next" charset="0"/>
              </a:rPr>
              <a:t>En la actualidad es muy conocida la necesidad y el valor que tiene procesar datos en tiempo real.  Tanto para redes sociales, apps en webs y móviles, como para de radares y el llamado internet de las cosas.</a:t>
            </a:r>
          </a:p>
          <a:p>
            <a:pPr marL="0" indent="0" algn="just">
              <a:lnSpc>
                <a:spcPct val="120000"/>
              </a:lnSpc>
              <a:buNone/>
            </a:pPr>
            <a:r>
              <a:rPr lang="es-ES_tradnl" sz="2000" dirty="0" smtClean="0">
                <a:latin typeface="Avenir Next" charset="0"/>
                <a:ea typeface="Avenir Next" charset="0"/>
                <a:cs typeface="Avenir Next" charset="0"/>
              </a:rPr>
              <a:t>Existen por ello numerosas tecnologías con las que se puede realizar extraer y procesar datos en tiempo real:</a:t>
            </a:r>
          </a:p>
          <a:p>
            <a:pPr marL="0" indent="0" algn="just">
              <a:lnSpc>
                <a:spcPct val="120000"/>
              </a:lnSpc>
              <a:buNone/>
            </a:pPr>
            <a:endParaRPr lang="es-ES_tradnl" sz="2000" dirty="0">
              <a:latin typeface="Avenir Next" charset="0"/>
              <a:ea typeface="Avenir Next" charset="0"/>
              <a:cs typeface="Avenir Next" charset="0"/>
            </a:endParaRPr>
          </a:p>
          <a:p>
            <a:pPr marL="0" indent="0" algn="just">
              <a:lnSpc>
                <a:spcPct val="120000"/>
              </a:lnSpc>
              <a:buNone/>
            </a:pPr>
            <a:endParaRPr lang="es-ES_tradnl" sz="2000" dirty="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algn="just">
              <a:lnSpc>
                <a:spcPct val="120000"/>
              </a:lnSpc>
              <a:buFontTx/>
              <a:buChar char="-"/>
            </a:pPr>
            <a:endParaRPr lang="es-ES_tradnl" sz="2000" dirty="0" smtClean="0">
              <a:latin typeface="Avenir Next" charset="0"/>
              <a:ea typeface="Avenir Next" charset="0"/>
              <a:cs typeface="Avenir Next" charset="0"/>
            </a:endParaRPr>
          </a:p>
        </p:txBody>
      </p:sp>
      <p:pic>
        <p:nvPicPr>
          <p:cNvPr id="4" name="Imagen 3"/>
          <p:cNvPicPr>
            <a:picLocks noChangeAspect="1"/>
          </p:cNvPicPr>
          <p:nvPr/>
        </p:nvPicPr>
        <p:blipFill>
          <a:blip r:embed="rId3"/>
          <a:stretch>
            <a:fillRect/>
          </a:stretch>
        </p:blipFill>
        <p:spPr>
          <a:xfrm>
            <a:off x="1327192" y="3259433"/>
            <a:ext cx="1108577" cy="490985"/>
          </a:xfrm>
          <a:prstGeom prst="rect">
            <a:avLst/>
          </a:prstGeom>
        </p:spPr>
      </p:pic>
      <p:pic>
        <p:nvPicPr>
          <p:cNvPr id="8" name="Imagen 7"/>
          <p:cNvPicPr>
            <a:picLocks noChangeAspect="1"/>
          </p:cNvPicPr>
          <p:nvPr/>
        </p:nvPicPr>
        <p:blipFill>
          <a:blip r:embed="rId4"/>
          <a:stretch>
            <a:fillRect/>
          </a:stretch>
        </p:blipFill>
        <p:spPr>
          <a:xfrm>
            <a:off x="2696935" y="3117653"/>
            <a:ext cx="1429862" cy="552125"/>
          </a:xfrm>
          <a:prstGeom prst="rect">
            <a:avLst/>
          </a:prstGeom>
        </p:spPr>
      </p:pic>
      <p:pic>
        <p:nvPicPr>
          <p:cNvPr id="9" name="Imagen 8"/>
          <p:cNvPicPr>
            <a:picLocks noChangeAspect="1"/>
          </p:cNvPicPr>
          <p:nvPr/>
        </p:nvPicPr>
        <p:blipFill>
          <a:blip r:embed="rId5"/>
          <a:stretch>
            <a:fillRect/>
          </a:stretch>
        </p:blipFill>
        <p:spPr>
          <a:xfrm>
            <a:off x="4387963" y="3059122"/>
            <a:ext cx="837422" cy="768243"/>
          </a:xfrm>
          <a:prstGeom prst="rect">
            <a:avLst/>
          </a:prstGeom>
        </p:spPr>
      </p:pic>
      <p:pic>
        <p:nvPicPr>
          <p:cNvPr id="10" name="Imagen 9"/>
          <p:cNvPicPr>
            <a:picLocks noChangeAspect="1"/>
          </p:cNvPicPr>
          <p:nvPr/>
        </p:nvPicPr>
        <p:blipFill>
          <a:blip r:embed="rId6"/>
          <a:stretch>
            <a:fillRect/>
          </a:stretch>
        </p:blipFill>
        <p:spPr>
          <a:xfrm>
            <a:off x="5486551" y="3010997"/>
            <a:ext cx="2223038" cy="860945"/>
          </a:xfrm>
          <a:prstGeom prst="rect">
            <a:avLst/>
          </a:prstGeom>
        </p:spPr>
      </p:pic>
      <p:pic>
        <p:nvPicPr>
          <p:cNvPr id="12" name="Imagen 11"/>
          <p:cNvPicPr>
            <a:picLocks noChangeAspect="1"/>
          </p:cNvPicPr>
          <p:nvPr/>
        </p:nvPicPr>
        <p:blipFill>
          <a:blip r:embed="rId7"/>
          <a:stretch>
            <a:fillRect/>
          </a:stretch>
        </p:blipFill>
        <p:spPr>
          <a:xfrm>
            <a:off x="7709589" y="3267818"/>
            <a:ext cx="1676400" cy="482600"/>
          </a:xfrm>
          <a:prstGeom prst="rect">
            <a:avLst/>
          </a:prstGeom>
        </p:spPr>
      </p:pic>
      <p:sp>
        <p:nvSpPr>
          <p:cNvPr id="23" name="Marcador de contenido 2"/>
          <p:cNvSpPr txBox="1">
            <a:spLocks/>
          </p:cNvSpPr>
          <p:nvPr/>
        </p:nvSpPr>
        <p:spPr>
          <a:xfrm>
            <a:off x="1115375" y="4194616"/>
            <a:ext cx="10026608" cy="165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dirty="0" smtClean="0">
                <a:latin typeface="Avenir Next" charset="0"/>
                <a:ea typeface="Avenir Next" charset="0"/>
                <a:cs typeface="Avenir Next" charset="0"/>
              </a:rPr>
              <a:t>De hecho, para procesamiento de datos de Twitter se podría haber escogido otras tecnologías.</a:t>
            </a:r>
          </a:p>
          <a:p>
            <a:pPr marL="0" indent="0" algn="just">
              <a:lnSpc>
                <a:spcPct val="120000"/>
              </a:lnSpc>
              <a:buNone/>
            </a:pPr>
            <a:endParaRPr lang="es-ES_tradnl" sz="2000" dirty="0" smtClean="0">
              <a:latin typeface="Avenir Next" charset="0"/>
              <a:ea typeface="Avenir Next" charset="0"/>
              <a:cs typeface="Avenir Next" charset="0"/>
            </a:endParaRPr>
          </a:p>
          <a:p>
            <a:pPr marL="0" indent="0" algn="just">
              <a:lnSpc>
                <a:spcPct val="120000"/>
              </a:lnSpc>
              <a:buNone/>
            </a:pPr>
            <a:endParaRPr lang="es-ES_tradnl" sz="2000" dirty="0">
              <a:latin typeface="Avenir Next" charset="0"/>
              <a:ea typeface="Avenir Next" charset="0"/>
              <a:cs typeface="Avenir Next" charset="0"/>
            </a:endParaRPr>
          </a:p>
          <a:p>
            <a:pPr marL="0" indent="0" algn="just">
              <a:lnSpc>
                <a:spcPct val="120000"/>
              </a:lnSpc>
              <a:buNone/>
            </a:pPr>
            <a:endParaRPr lang="es-ES_tradnl" sz="2000" dirty="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algn="just">
              <a:lnSpc>
                <a:spcPct val="120000"/>
              </a:lnSpc>
              <a:buFontTx/>
              <a:buChar char="-"/>
            </a:pPr>
            <a:endParaRPr lang="es-ES_tradnl" sz="2000" dirty="0" smtClean="0">
              <a:latin typeface="Avenir Next" charset="0"/>
              <a:ea typeface="Avenir Next" charset="0"/>
              <a:cs typeface="Avenir Next" charset="0"/>
            </a:endParaRPr>
          </a:p>
        </p:txBody>
      </p:sp>
      <p:pic>
        <p:nvPicPr>
          <p:cNvPr id="14" name="Imagen 13"/>
          <p:cNvPicPr>
            <a:picLocks noChangeAspect="1"/>
          </p:cNvPicPr>
          <p:nvPr/>
        </p:nvPicPr>
        <p:blipFill>
          <a:blip r:embed="rId8"/>
          <a:stretch>
            <a:fillRect/>
          </a:stretch>
        </p:blipFill>
        <p:spPr>
          <a:xfrm>
            <a:off x="9535495" y="2916972"/>
            <a:ext cx="1041400" cy="927100"/>
          </a:xfrm>
          <a:prstGeom prst="rect">
            <a:avLst/>
          </a:prstGeom>
        </p:spPr>
      </p:pic>
    </p:spTree>
    <p:extLst>
      <p:ext uri="{BB962C8B-B14F-4D97-AF65-F5344CB8AC3E}">
        <p14:creationId xmlns:p14="http://schemas.microsoft.com/office/powerpoint/2010/main" val="2088229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6. Conclusión</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23" name="Marcador de contenido 2"/>
          <p:cNvSpPr txBox="1">
            <a:spLocks/>
          </p:cNvSpPr>
          <p:nvPr/>
        </p:nvSpPr>
        <p:spPr>
          <a:xfrm>
            <a:off x="893232" y="1690687"/>
            <a:ext cx="10405533" cy="2400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 Por donde empezar ?</a:t>
            </a:r>
          </a:p>
          <a:p>
            <a:pPr marL="0" indent="0" algn="just">
              <a:lnSpc>
                <a:spcPct val="120000"/>
              </a:lnSpc>
              <a:buNone/>
            </a:pPr>
            <a:r>
              <a:rPr lang="es-ES_tradnl" sz="2000" dirty="0" smtClean="0">
                <a:latin typeface="Avenir Next" charset="0"/>
                <a:ea typeface="Avenir Next" charset="0"/>
                <a:cs typeface="Avenir Next" charset="0"/>
              </a:rPr>
              <a:t>	Conociendo el dato y el objetivo final se definen las cuestiones relativas a disponibilidad, latencia, volumen de datos, procesamiento y actualización de los datos.</a:t>
            </a:r>
          </a:p>
          <a:p>
            <a:pPr marL="0" indent="0" algn="just">
              <a:lnSpc>
                <a:spcPct val="120000"/>
              </a:lnSpc>
              <a:buNone/>
            </a:pPr>
            <a:r>
              <a:rPr lang="es-ES_tradnl" sz="2000" dirty="0">
                <a:latin typeface="Avenir Next" charset="0"/>
                <a:ea typeface="Avenir Next" charset="0"/>
                <a:cs typeface="Avenir Next" charset="0"/>
              </a:rPr>
              <a:t>	</a:t>
            </a:r>
            <a:r>
              <a:rPr lang="es-ES_tradnl" sz="2000" dirty="0" smtClean="0">
                <a:latin typeface="Avenir Next" charset="0"/>
                <a:ea typeface="Avenir Next" charset="0"/>
                <a:cs typeface="Avenir Next" charset="0"/>
              </a:rPr>
              <a:t>Resultado :  Múltiples combinaciones de tecnología que cumplen requisitos.</a:t>
            </a:r>
            <a:endParaRPr lang="es-ES_tradnl" sz="2000" dirty="0">
              <a:latin typeface="Avenir Next" charset="0"/>
              <a:ea typeface="Avenir Next" charset="0"/>
              <a:cs typeface="Avenir Next" charset="0"/>
            </a:endParaRPr>
          </a:p>
          <a:p>
            <a:pPr marL="0" indent="0" algn="just">
              <a:lnSpc>
                <a:spcPct val="120000"/>
              </a:lnSpc>
              <a:buNone/>
            </a:pPr>
            <a:endParaRPr lang="es-ES_tradnl" sz="2000" dirty="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algn="just">
              <a:lnSpc>
                <a:spcPct val="120000"/>
              </a:lnSpc>
              <a:buFontTx/>
              <a:buChar char="-"/>
            </a:pPr>
            <a:endParaRPr lang="es-ES_tradnl" sz="2000" dirty="0" smtClean="0">
              <a:latin typeface="Avenir Next" charset="0"/>
              <a:ea typeface="Avenir Next" charset="0"/>
              <a:cs typeface="Avenir Next" charset="0"/>
            </a:endParaRPr>
          </a:p>
        </p:txBody>
      </p:sp>
      <p:sp>
        <p:nvSpPr>
          <p:cNvPr id="13" name="Marcador de contenido 2"/>
          <p:cNvSpPr txBox="1">
            <a:spLocks/>
          </p:cNvSpPr>
          <p:nvPr/>
        </p:nvSpPr>
        <p:spPr>
          <a:xfrm>
            <a:off x="1010652" y="3659588"/>
            <a:ext cx="9854155" cy="290953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b="1" dirty="0" smtClean="0">
                <a:solidFill>
                  <a:schemeClr val="accent1"/>
                </a:solidFill>
                <a:latin typeface="Avenir Next" charset="0"/>
                <a:ea typeface="Avenir Next" charset="0"/>
                <a:cs typeface="Avenir Next" charset="0"/>
              </a:rPr>
              <a:t>Otros factores</a:t>
            </a:r>
          </a:p>
          <a:p>
            <a:pPr marL="0" indent="0" algn="just">
              <a:lnSpc>
                <a:spcPct val="120000"/>
              </a:lnSpc>
              <a:buNone/>
            </a:pPr>
            <a:r>
              <a:rPr lang="es-ES_tradnl" sz="2000" dirty="0" smtClean="0">
                <a:latin typeface="Avenir Next" charset="0"/>
                <a:ea typeface="Avenir Next" charset="0"/>
                <a:cs typeface="Avenir Next" charset="0"/>
              </a:rPr>
              <a:t>	- Lenguaje de programación</a:t>
            </a:r>
          </a:p>
          <a:p>
            <a:pPr marL="0" indent="0" algn="just">
              <a:lnSpc>
                <a:spcPct val="120000"/>
              </a:lnSpc>
              <a:buNone/>
            </a:pPr>
            <a:r>
              <a:rPr lang="es-ES_tradnl" sz="2000" dirty="0">
                <a:latin typeface="Avenir Next" charset="0"/>
                <a:ea typeface="Avenir Next" charset="0"/>
                <a:cs typeface="Avenir Next" charset="0"/>
              </a:rPr>
              <a:t>	</a:t>
            </a:r>
            <a:r>
              <a:rPr lang="es-ES_tradnl" sz="2000" dirty="0" smtClean="0">
                <a:latin typeface="Avenir Next" charset="0"/>
                <a:ea typeface="Avenir Next" charset="0"/>
                <a:cs typeface="Avenir Next" charset="0"/>
              </a:rPr>
              <a:t>- Madurez de la tecnología</a:t>
            </a:r>
          </a:p>
          <a:p>
            <a:pPr marL="0" indent="0" algn="just">
              <a:lnSpc>
                <a:spcPct val="120000"/>
              </a:lnSpc>
              <a:buNone/>
            </a:pPr>
            <a:r>
              <a:rPr lang="es-ES_tradnl" sz="2000" dirty="0">
                <a:latin typeface="Avenir Next" charset="0"/>
                <a:ea typeface="Avenir Next" charset="0"/>
                <a:cs typeface="Avenir Next" charset="0"/>
              </a:rPr>
              <a:t>	</a:t>
            </a:r>
            <a:r>
              <a:rPr lang="es-ES_tradnl" sz="2000" dirty="0" smtClean="0">
                <a:latin typeface="Avenir Next" charset="0"/>
                <a:ea typeface="Avenir Next" charset="0"/>
                <a:cs typeface="Avenir Next" charset="0"/>
              </a:rPr>
              <a:t>- Costes de infraestructura necesaria,  licencias y mantenimientos.</a:t>
            </a:r>
          </a:p>
          <a:p>
            <a:pPr marL="0" indent="0" algn="just">
              <a:lnSpc>
                <a:spcPct val="120000"/>
              </a:lnSpc>
              <a:buNone/>
            </a:pPr>
            <a:endParaRPr lang="es-ES_tradnl" sz="2000" dirty="0">
              <a:latin typeface="Avenir Next" charset="0"/>
              <a:ea typeface="Avenir Next" charset="0"/>
              <a:cs typeface="Avenir Next" charset="0"/>
            </a:endParaRPr>
          </a:p>
          <a:p>
            <a:pPr marL="0" indent="0" algn="just">
              <a:lnSpc>
                <a:spcPct val="120000"/>
              </a:lnSpc>
              <a:buNone/>
            </a:pPr>
            <a:r>
              <a:rPr lang="es-ES_tradnl" sz="2000" dirty="0" smtClean="0">
                <a:latin typeface="Avenir Next" charset="0"/>
                <a:ea typeface="Avenir Next" charset="0"/>
                <a:cs typeface="Avenir Next" charset="0"/>
              </a:rPr>
              <a:t>* Innovación , aprendizaje </a:t>
            </a:r>
            <a:r>
              <a:rPr lang="es-ES_tradnl" sz="2000" dirty="0" smtClean="0">
                <a:latin typeface="Avenir Next" charset="0"/>
                <a:ea typeface="Avenir Next" charset="0"/>
                <a:cs typeface="Avenir Next" charset="0"/>
              </a:rPr>
              <a:t>Vs Costes </a:t>
            </a:r>
            <a:r>
              <a:rPr lang="es-ES_tradnl" sz="2000" dirty="0" smtClean="0">
                <a:latin typeface="Avenir Next" charset="0"/>
                <a:ea typeface="Avenir Next" charset="0"/>
                <a:cs typeface="Avenir Next" charset="0"/>
              </a:rPr>
              <a:t>e Inversión</a:t>
            </a:r>
          </a:p>
          <a:p>
            <a:pPr marL="0" indent="0" algn="just">
              <a:lnSpc>
                <a:spcPct val="120000"/>
              </a:lnSpc>
              <a:buNone/>
            </a:pPr>
            <a:r>
              <a:rPr lang="es-ES_tradnl" sz="2000" dirty="0" smtClean="0">
                <a:latin typeface="Avenir Next" charset="0"/>
                <a:ea typeface="Avenir Next" charset="0"/>
                <a:cs typeface="Avenir Next" charset="0"/>
              </a:rPr>
              <a:t> </a:t>
            </a:r>
            <a:endParaRPr lang="es-ES_tradnl" sz="2000" dirty="0" smtClean="0">
              <a:latin typeface="Avenir Next" charset="0"/>
              <a:ea typeface="Avenir Next" charset="0"/>
              <a:cs typeface="Avenir Next" charset="0"/>
            </a:endParaRPr>
          </a:p>
          <a:p>
            <a:pPr marL="0" indent="0" algn="just">
              <a:lnSpc>
                <a:spcPct val="120000"/>
              </a:lnSpc>
              <a:buNone/>
            </a:pPr>
            <a:endParaRPr lang="es-ES_tradnl" sz="2000" dirty="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a:p>
            <a:pPr algn="just">
              <a:lnSpc>
                <a:spcPct val="120000"/>
              </a:lnSpc>
              <a:buFontTx/>
              <a:buChar char="-"/>
            </a:pPr>
            <a:endParaRPr lang="es-ES_tradnl"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285588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275156" y="5326989"/>
            <a:ext cx="4981766" cy="1155525"/>
          </a:xfrm>
        </p:spPr>
        <p:txBody>
          <a:bodyPr anchor="b">
            <a:normAutofit/>
          </a:bodyPr>
          <a:lstStyle/>
          <a:p>
            <a:pPr algn="l"/>
            <a:r>
              <a:rPr lang="es-ES_tradnl" sz="2000" b="1" i="1" noProof="1" smtClean="0">
                <a:solidFill>
                  <a:schemeClr val="accent1"/>
                </a:solidFill>
                <a:latin typeface="Avenir Book" charset="0"/>
                <a:ea typeface="Avenir Book" charset="0"/>
                <a:cs typeface="Avenir Book" charset="0"/>
              </a:rPr>
              <a:t>Máster en Business Analytics y Big Data</a:t>
            </a:r>
          </a:p>
          <a:p>
            <a:pPr algn="l"/>
            <a:endParaRPr lang="es-ES_tradnl" sz="2000" dirty="0"/>
          </a:p>
        </p:txBody>
      </p:sp>
      <p:sp>
        <p:nvSpPr>
          <p:cNvPr id="7" name="Subtítulo 2"/>
          <p:cNvSpPr txBox="1">
            <a:spLocks/>
          </p:cNvSpPr>
          <p:nvPr/>
        </p:nvSpPr>
        <p:spPr>
          <a:xfrm>
            <a:off x="4317892" y="6107029"/>
            <a:ext cx="2355624" cy="750971"/>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s-ES_tradnl" sz="1600" dirty="0" smtClean="0">
                <a:solidFill>
                  <a:schemeClr val="accent1"/>
                </a:solidFill>
                <a:latin typeface="Avenir Book" charset="0"/>
                <a:ea typeface="Avenir Book" charset="0"/>
                <a:cs typeface="Avenir Book" charset="0"/>
              </a:rPr>
              <a:t>Araceli Macía Barrado</a:t>
            </a:r>
          </a:p>
          <a:p>
            <a:pPr algn="l"/>
            <a:r>
              <a:rPr lang="es-ES_tradnl" sz="1000" dirty="0" smtClean="0">
                <a:solidFill>
                  <a:schemeClr val="bg1"/>
                </a:solidFill>
                <a:latin typeface="Avenir Light" charset="0"/>
                <a:ea typeface="Avenir Light" charset="0"/>
                <a:cs typeface="Avenir Light" charset="0"/>
              </a:rPr>
              <a:t>Tutor: Alfonso Campos</a:t>
            </a:r>
            <a:endParaRPr lang="es-ES_tradnl" sz="1000" dirty="0">
              <a:solidFill>
                <a:schemeClr val="bg1"/>
              </a:solidFill>
              <a:latin typeface="Avenir Light" charset="0"/>
              <a:ea typeface="Avenir Light" charset="0"/>
              <a:cs typeface="Avenir Light" charset="0"/>
            </a:endParaRPr>
          </a:p>
        </p:txBody>
      </p:sp>
      <p:pic>
        <p:nvPicPr>
          <p:cNvPr id="9" name="image07.png"/>
          <p:cNvPicPr/>
          <p:nvPr/>
        </p:nvPicPr>
        <p:blipFill rotWithShape="1">
          <a:blip r:embed="rId2"/>
          <a:srcRect/>
          <a:stretch/>
        </p:blipFill>
        <p:spPr>
          <a:xfrm>
            <a:off x="3600710" y="1508187"/>
            <a:ext cx="3789988" cy="3441380"/>
          </a:xfrm>
          <a:prstGeom prst="rect">
            <a:avLst/>
          </a:prstGeom>
        </p:spPr>
      </p:pic>
    </p:spTree>
    <p:extLst>
      <p:ext uri="{BB962C8B-B14F-4D97-AF65-F5344CB8AC3E}">
        <p14:creationId xmlns:p14="http://schemas.microsoft.com/office/powerpoint/2010/main" val="614075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600" b="1" dirty="0" smtClean="0">
                <a:latin typeface="Avenir Next" charset="0"/>
                <a:ea typeface="Avenir Next" charset="0"/>
                <a:cs typeface="Avenir Next" charset="0"/>
              </a:rPr>
              <a:t>1. Introducción y objetivos</a:t>
            </a:r>
            <a:endParaRPr lang="es-ES_tradnl" sz="3600" b="1" dirty="0">
              <a:latin typeface="Avenir Next" charset="0"/>
              <a:ea typeface="Avenir Next" charset="0"/>
              <a:cs typeface="Avenir Next" charset="0"/>
            </a:endParaRPr>
          </a:p>
        </p:txBody>
      </p:sp>
      <p:sp>
        <p:nvSpPr>
          <p:cNvPr id="3" name="Marcador de contenido 2"/>
          <p:cNvSpPr>
            <a:spLocks noGrp="1"/>
          </p:cNvSpPr>
          <p:nvPr>
            <p:ph idx="1"/>
          </p:nvPr>
        </p:nvSpPr>
        <p:spPr>
          <a:xfrm>
            <a:off x="4002823" y="1798144"/>
            <a:ext cx="6372226" cy="835519"/>
          </a:xfrm>
        </p:spPr>
        <p:txBody>
          <a:bodyPr>
            <a:normAutofit fontScale="85000" lnSpcReduction="20000"/>
          </a:bodyPr>
          <a:lstStyle/>
          <a:p>
            <a:pPr marL="0" indent="0" algn="just">
              <a:lnSpc>
                <a:spcPct val="120000"/>
              </a:lnSpc>
              <a:buNone/>
            </a:pPr>
            <a:r>
              <a:rPr lang="es-ES_tradnl" dirty="0" smtClean="0">
                <a:latin typeface="Avenir Next" charset="0"/>
                <a:ea typeface="Avenir Next" charset="0"/>
                <a:cs typeface="Avenir Next" charset="0"/>
              </a:rPr>
              <a:t>Vivimos en un mercado global, existe mucha </a:t>
            </a:r>
            <a:r>
              <a:rPr lang="es-ES_tradnl" dirty="0" smtClean="0">
                <a:latin typeface="Avenir Next" charset="0"/>
                <a:ea typeface="Avenir Next" charset="0"/>
                <a:cs typeface="Avenir Next" charset="0"/>
              </a:rPr>
              <a:t>competencia.</a:t>
            </a:r>
            <a:endParaRPr lang="es-ES_tradnl" dirty="0" smtClean="0">
              <a:latin typeface="Avenir Next" charset="0"/>
              <a:ea typeface="Avenir Next" charset="0"/>
              <a:cs typeface="Avenir Next" charset="0"/>
            </a:endParaRPr>
          </a:p>
          <a:p>
            <a:pPr marL="0" indent="0" algn="just">
              <a:lnSpc>
                <a:spcPct val="120000"/>
              </a:lnSpc>
              <a:buNone/>
            </a:pPr>
            <a:endParaRPr lang="es-ES_tradnl" dirty="0" smtClean="0">
              <a:latin typeface="Avenir Next" charset="0"/>
              <a:ea typeface="Avenir Next" charset="0"/>
              <a:cs typeface="Avenir Next" charset="0"/>
            </a:endParaRPr>
          </a:p>
          <a:p>
            <a:pPr marL="0" indent="0" algn="just">
              <a:lnSpc>
                <a:spcPct val="120000"/>
              </a:lnSpc>
              <a:buNone/>
            </a:pPr>
            <a:endParaRPr lang="es-ES_tradnl" dirty="0" smtClean="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p:cNvPicPr>
            <a:picLocks noChangeAspect="1"/>
          </p:cNvPicPr>
          <p:nvPr/>
        </p:nvPicPr>
        <p:blipFill>
          <a:blip r:embed="rId3"/>
          <a:stretch>
            <a:fillRect/>
          </a:stretch>
        </p:blipFill>
        <p:spPr>
          <a:xfrm>
            <a:off x="1193800" y="1690688"/>
            <a:ext cx="2453423" cy="3592512"/>
          </a:xfrm>
          <a:prstGeom prst="rect">
            <a:avLst/>
          </a:prstGeom>
        </p:spPr>
      </p:pic>
      <p:pic>
        <p:nvPicPr>
          <p:cNvPr id="7" name="Imagen 6"/>
          <p:cNvPicPr>
            <a:picLocks noChangeAspect="1"/>
          </p:cNvPicPr>
          <p:nvPr/>
        </p:nvPicPr>
        <p:blipFill>
          <a:blip r:embed="rId4"/>
          <a:stretch>
            <a:fillRect/>
          </a:stretch>
        </p:blipFill>
        <p:spPr>
          <a:xfrm>
            <a:off x="7930217" y="3115347"/>
            <a:ext cx="3110316" cy="2042441"/>
          </a:xfrm>
          <a:prstGeom prst="rect">
            <a:avLst/>
          </a:prstGeom>
        </p:spPr>
      </p:pic>
      <p:sp>
        <p:nvSpPr>
          <p:cNvPr id="8" name="Marcador de contenido 2"/>
          <p:cNvSpPr txBox="1">
            <a:spLocks/>
          </p:cNvSpPr>
          <p:nvPr/>
        </p:nvSpPr>
        <p:spPr>
          <a:xfrm>
            <a:off x="4002823" y="3338727"/>
            <a:ext cx="3600450" cy="238534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Font typeface="Arial"/>
              <a:buNone/>
            </a:pPr>
            <a:r>
              <a:rPr lang="es-ES_tradnl" dirty="0" smtClean="0">
                <a:latin typeface="Avenir Next" charset="0"/>
                <a:ea typeface="Avenir Next" charset="0"/>
                <a:cs typeface="Avenir Next" charset="0"/>
              </a:rPr>
              <a:t>Avance de tecnologías, gente </a:t>
            </a:r>
            <a:r>
              <a:rPr lang="es-ES_tradnl" dirty="0" smtClean="0">
                <a:latin typeface="Avenir Next" charset="0"/>
                <a:ea typeface="Avenir Next" charset="0"/>
                <a:cs typeface="Avenir Next" charset="0"/>
              </a:rPr>
              <a:t>continuamente conectada dando su opinión, compartiendo sus gustos, ilusiones, preocupaciones.. </a:t>
            </a:r>
          </a:p>
        </p:txBody>
      </p:sp>
    </p:spTree>
    <p:extLst>
      <p:ext uri="{BB962C8B-B14F-4D97-AF65-F5344CB8AC3E}">
        <p14:creationId xmlns:p14="http://schemas.microsoft.com/office/powerpoint/2010/main" val="87042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600" b="1" dirty="0">
                <a:latin typeface="Avenir Next" charset="0"/>
                <a:ea typeface="Avenir Next" charset="0"/>
                <a:cs typeface="Avenir Next" charset="0"/>
              </a:rPr>
              <a:t>1. Introducción y objetivos</a:t>
            </a:r>
          </a:p>
        </p:txBody>
      </p:sp>
      <p:pic>
        <p:nvPicPr>
          <p:cNvPr id="4" name="Marcador de contenido 3"/>
          <p:cNvPicPr>
            <a:picLocks noGrp="1" noChangeAspect="1"/>
          </p:cNvPicPr>
          <p:nvPr>
            <p:ph idx="1"/>
          </p:nvPr>
        </p:nvPicPr>
        <p:blipFill>
          <a:blip r:embed="rId3"/>
          <a:stretch>
            <a:fillRect/>
          </a:stretch>
        </p:blipFill>
        <p:spPr>
          <a:xfrm>
            <a:off x="2041456" y="4077438"/>
            <a:ext cx="3086890" cy="1943290"/>
          </a:xfrm>
          <a:prstGeom prst="rect">
            <a:avLst/>
          </a:prstGeom>
        </p:spPr>
      </p:pic>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5876924" y="4259301"/>
            <a:ext cx="4035156" cy="15795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Font typeface="Arial"/>
              <a:buNone/>
            </a:pPr>
            <a:r>
              <a:rPr lang="es-ES_tradnl" dirty="0" smtClean="0">
                <a:latin typeface="Avenir Next" charset="0"/>
                <a:ea typeface="Avenir Next" charset="0"/>
                <a:cs typeface="Avenir Next" charset="0"/>
              </a:rPr>
              <a:t>Tecnologías que permite manejar grandes volúmenes de datos, con posibilidad de hacerlo en tiempo real.</a:t>
            </a:r>
          </a:p>
        </p:txBody>
      </p:sp>
      <p:sp>
        <p:nvSpPr>
          <p:cNvPr id="10" name="Marcador de contenido 2"/>
          <p:cNvSpPr txBox="1">
            <a:spLocks/>
          </p:cNvSpPr>
          <p:nvPr/>
        </p:nvSpPr>
        <p:spPr>
          <a:xfrm>
            <a:off x="1007534" y="4797728"/>
            <a:ext cx="10515600" cy="2295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dirty="0" smtClean="0">
              <a:latin typeface="Avenir Next" charset="0"/>
              <a:ea typeface="Avenir Next" charset="0"/>
              <a:cs typeface="Avenir Next" charset="0"/>
            </a:endParaRPr>
          </a:p>
        </p:txBody>
      </p:sp>
      <p:sp>
        <p:nvSpPr>
          <p:cNvPr id="12" name="Marcador de contenido 2"/>
          <p:cNvSpPr txBox="1">
            <a:spLocks/>
          </p:cNvSpPr>
          <p:nvPr/>
        </p:nvSpPr>
        <p:spPr>
          <a:xfrm>
            <a:off x="838200" y="1825573"/>
            <a:ext cx="10077449" cy="164629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Font typeface="Arial"/>
              <a:buNone/>
            </a:pPr>
            <a:r>
              <a:rPr lang="es-ES_tradnl" dirty="0" smtClean="0">
                <a:latin typeface="Avenir Next" charset="0"/>
                <a:ea typeface="Avenir Next" charset="0"/>
                <a:cs typeface="Avenir Next" charset="0"/>
              </a:rPr>
              <a:t>Las empresas necesitan nuevos modelos de negocio.  No vale sustentar decisiones en datos de lo que ha pasado, necesitan saber lo que esta pasando en este mismo momento, lo que se habla de ellas en las redes sociales, para poder tomar decisiones. </a:t>
            </a:r>
            <a:endParaRPr lang="es-ES_tradnl" dirty="0" smtClean="0">
              <a:latin typeface="Avenir Next" charset="0"/>
              <a:ea typeface="Avenir Next" charset="0"/>
              <a:cs typeface="Avenir Next" charset="0"/>
            </a:endParaRPr>
          </a:p>
        </p:txBody>
      </p:sp>
    </p:spTree>
    <p:extLst>
      <p:ext uri="{BB962C8B-B14F-4D97-AF65-F5344CB8AC3E}">
        <p14:creationId xmlns:p14="http://schemas.microsoft.com/office/powerpoint/2010/main" val="350400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600" b="1" dirty="0">
                <a:latin typeface="Avenir Next" charset="0"/>
                <a:ea typeface="Avenir Next" charset="0"/>
                <a:cs typeface="Avenir Next" charset="0"/>
              </a:rPr>
              <a:t>1. Introducción y objetivos</a:t>
            </a: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5357813" y="2769588"/>
            <a:ext cx="5759115" cy="26018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dirty="0" smtClean="0">
                <a:latin typeface="Avenir Next" charset="0"/>
                <a:ea typeface="Avenir Next" charset="0"/>
                <a:cs typeface="Avenir Next" charset="0"/>
              </a:rPr>
              <a:t>Objetivo general del proyecto : Solución </a:t>
            </a:r>
            <a:r>
              <a:rPr lang="es-ES_tradnl" dirty="0">
                <a:latin typeface="Avenir Next" charset="0"/>
                <a:ea typeface="Avenir Next" charset="0"/>
                <a:cs typeface="Avenir Next" charset="0"/>
              </a:rPr>
              <a:t>que apoyándose en </a:t>
            </a:r>
            <a:r>
              <a:rPr lang="es-ES_tradnl" b="1" dirty="0" smtClean="0">
                <a:solidFill>
                  <a:schemeClr val="accent1"/>
                </a:solidFill>
                <a:latin typeface="Avenir Next" charset="0"/>
                <a:ea typeface="Avenir Next" charset="0"/>
                <a:cs typeface="Avenir Next" charset="0"/>
              </a:rPr>
              <a:t>Big </a:t>
            </a:r>
            <a:r>
              <a:rPr lang="es-ES_tradnl" b="1" dirty="0">
                <a:solidFill>
                  <a:schemeClr val="accent1"/>
                </a:solidFill>
                <a:latin typeface="Avenir Next" charset="0"/>
                <a:ea typeface="Avenir Next" charset="0"/>
                <a:cs typeface="Avenir Next" charset="0"/>
              </a:rPr>
              <a:t>Data</a:t>
            </a:r>
            <a:r>
              <a:rPr lang="es-ES_tradnl" dirty="0">
                <a:solidFill>
                  <a:schemeClr val="accent1"/>
                </a:solidFill>
                <a:latin typeface="Avenir Next" charset="0"/>
                <a:ea typeface="Avenir Next" charset="0"/>
                <a:cs typeface="Avenir Next" charset="0"/>
              </a:rPr>
              <a:t>,</a:t>
            </a:r>
            <a:r>
              <a:rPr lang="es-ES_tradnl" dirty="0">
                <a:latin typeface="Avenir Next" charset="0"/>
                <a:ea typeface="Avenir Next" charset="0"/>
                <a:cs typeface="Avenir Next" charset="0"/>
              </a:rPr>
              <a:t> explote los datos de la gran fuente de información que representan </a:t>
            </a:r>
            <a:r>
              <a:rPr lang="es-ES_tradnl" dirty="0" smtClean="0">
                <a:latin typeface="Avenir Next" charset="0"/>
                <a:ea typeface="Avenir Next" charset="0"/>
                <a:cs typeface="Avenir Next" charset="0"/>
              </a:rPr>
              <a:t>las </a:t>
            </a:r>
            <a:r>
              <a:rPr lang="es-ES_tradnl" b="1" dirty="0">
                <a:solidFill>
                  <a:schemeClr val="accent1"/>
                </a:solidFill>
                <a:latin typeface="Avenir Next" charset="0"/>
                <a:ea typeface="Avenir Next" charset="0"/>
                <a:cs typeface="Avenir Next" charset="0"/>
              </a:rPr>
              <a:t>redes sociales</a:t>
            </a:r>
            <a:r>
              <a:rPr lang="es-ES_tradnl" dirty="0">
                <a:latin typeface="Avenir Next" charset="0"/>
                <a:ea typeface="Avenir Next" charset="0"/>
                <a:cs typeface="Avenir Next" charset="0"/>
              </a:rPr>
              <a:t>, y que además lo haga y lo presente en </a:t>
            </a:r>
            <a:r>
              <a:rPr lang="es-ES_tradnl" b="1" dirty="0">
                <a:solidFill>
                  <a:schemeClr val="accent1"/>
                </a:solidFill>
                <a:latin typeface="Avenir Next" charset="0"/>
                <a:ea typeface="Avenir Next" charset="0"/>
                <a:cs typeface="Avenir Next" charset="0"/>
              </a:rPr>
              <a:t>tiempo real</a:t>
            </a:r>
            <a:r>
              <a:rPr lang="es-ES_tradnl" dirty="0">
                <a:latin typeface="Avenir Next" charset="0"/>
                <a:ea typeface="Avenir Next" charset="0"/>
                <a:cs typeface="Avenir Next" charset="0"/>
              </a:rPr>
              <a:t>,  ofreciendo </a:t>
            </a:r>
            <a:r>
              <a:rPr lang="es-ES_tradnl" dirty="0" smtClean="0">
                <a:latin typeface="Avenir Next" charset="0"/>
                <a:ea typeface="Avenir Next" charset="0"/>
                <a:cs typeface="Avenir Next" charset="0"/>
              </a:rPr>
              <a:t>una </a:t>
            </a:r>
            <a:r>
              <a:rPr lang="es-ES_tradnl" b="1" dirty="0" smtClean="0">
                <a:latin typeface="Avenir Next" charset="0"/>
                <a:ea typeface="Avenir Next" charset="0"/>
                <a:cs typeface="Avenir Next" charset="0"/>
              </a:rPr>
              <a:t>importante ventaja competitiva </a:t>
            </a:r>
            <a:r>
              <a:rPr lang="es-ES_tradnl" dirty="0" smtClean="0">
                <a:latin typeface="Avenir Next" charset="0"/>
                <a:ea typeface="Avenir Next" charset="0"/>
                <a:cs typeface="Avenir Next" charset="0"/>
              </a:rPr>
              <a:t>a una empresa en el mercado.</a:t>
            </a:r>
          </a:p>
        </p:txBody>
      </p:sp>
      <p:pic>
        <p:nvPicPr>
          <p:cNvPr id="11" name="Imagen 10"/>
          <p:cNvPicPr>
            <a:picLocks noChangeAspect="1"/>
          </p:cNvPicPr>
          <p:nvPr/>
        </p:nvPicPr>
        <p:blipFill>
          <a:blip r:embed="rId2"/>
          <a:stretch>
            <a:fillRect/>
          </a:stretch>
        </p:blipFill>
        <p:spPr>
          <a:xfrm>
            <a:off x="1166242" y="3277802"/>
            <a:ext cx="3881520" cy="1336030"/>
          </a:xfrm>
          <a:prstGeom prst="rect">
            <a:avLst/>
          </a:prstGeom>
        </p:spPr>
      </p:pic>
      <p:pic>
        <p:nvPicPr>
          <p:cNvPr id="3" name="Imagen 2"/>
          <p:cNvPicPr>
            <a:picLocks noChangeAspect="1"/>
          </p:cNvPicPr>
          <p:nvPr/>
        </p:nvPicPr>
        <p:blipFill>
          <a:blip r:embed="rId3"/>
          <a:stretch>
            <a:fillRect/>
          </a:stretch>
        </p:blipFill>
        <p:spPr>
          <a:xfrm>
            <a:off x="2354527" y="1877114"/>
            <a:ext cx="1593596" cy="1375119"/>
          </a:xfrm>
          <a:prstGeom prst="rect">
            <a:avLst/>
          </a:prstGeom>
        </p:spPr>
      </p:pic>
      <p:sp>
        <p:nvSpPr>
          <p:cNvPr id="9" name="Marcador de contenido 2"/>
          <p:cNvSpPr txBox="1">
            <a:spLocks/>
          </p:cNvSpPr>
          <p:nvPr/>
        </p:nvSpPr>
        <p:spPr>
          <a:xfrm>
            <a:off x="3903800" y="5524987"/>
            <a:ext cx="7026441" cy="1108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000" dirty="0" smtClean="0">
                <a:latin typeface="Avenir Next" charset="0"/>
                <a:ea typeface="Avenir Next" charset="0"/>
                <a:cs typeface="Avenir Next" charset="0"/>
              </a:rPr>
              <a:t>¿ Qué red social aporta mas información?</a:t>
            </a:r>
          </a:p>
          <a:p>
            <a:pPr marL="0" indent="0" algn="just">
              <a:lnSpc>
                <a:spcPct val="120000"/>
              </a:lnSpc>
              <a:buNone/>
            </a:pPr>
            <a:r>
              <a:rPr lang="es-ES_tradnl" sz="2000" dirty="0" smtClean="0">
                <a:latin typeface="Avenir Next" charset="0"/>
                <a:ea typeface="Avenir Next" charset="0"/>
                <a:cs typeface="Avenir Next" charset="0"/>
              </a:rPr>
              <a:t>¿ Qué tecnología utilizar para procesarla?</a:t>
            </a:r>
          </a:p>
        </p:txBody>
      </p:sp>
      <p:pic>
        <p:nvPicPr>
          <p:cNvPr id="10" name="Imagen 9"/>
          <p:cNvPicPr>
            <a:picLocks noChangeAspect="1"/>
          </p:cNvPicPr>
          <p:nvPr/>
        </p:nvPicPr>
        <p:blipFill>
          <a:blip r:embed="rId4"/>
          <a:stretch>
            <a:fillRect/>
          </a:stretch>
        </p:blipFill>
        <p:spPr>
          <a:xfrm>
            <a:off x="2354527" y="5333573"/>
            <a:ext cx="1504950" cy="1300051"/>
          </a:xfrm>
          <a:prstGeom prst="rect">
            <a:avLst/>
          </a:prstGeom>
        </p:spPr>
      </p:pic>
      <p:sp>
        <p:nvSpPr>
          <p:cNvPr id="12" name="Marcador de contenido 2"/>
          <p:cNvSpPr txBox="1">
            <a:spLocks/>
          </p:cNvSpPr>
          <p:nvPr/>
        </p:nvSpPr>
        <p:spPr>
          <a:xfrm>
            <a:off x="4598822" y="1690687"/>
            <a:ext cx="6754978" cy="675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2200" dirty="0" smtClean="0">
                <a:latin typeface="Avenir Next" charset="0"/>
                <a:ea typeface="Avenir Next" charset="0"/>
                <a:cs typeface="Avenir Next" charset="0"/>
              </a:rPr>
              <a:t>Necesidad :  Evitar caducidad , tener los datos en cuanto se produzcan.</a:t>
            </a:r>
          </a:p>
        </p:txBody>
      </p:sp>
    </p:spTree>
    <p:extLst>
      <p:ext uri="{BB962C8B-B14F-4D97-AF65-F5344CB8AC3E}">
        <p14:creationId xmlns:p14="http://schemas.microsoft.com/office/powerpoint/2010/main" val="7919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5"/>
          <p:cNvSpPr>
            <a:spLocks noGrp="1"/>
          </p:cNvSpPr>
          <p:nvPr>
            <p:ph type="title"/>
          </p:nvPr>
        </p:nvSpPr>
        <p:spPr/>
        <p:txBody>
          <a:bodyPr/>
          <a:lstStyle/>
          <a:p>
            <a:r>
              <a:rPr lang="es-ES" altLang="es-ES" sz="3200" b="1" dirty="0">
                <a:latin typeface="Avenir Next" charset="0"/>
                <a:ea typeface="Avenir Next" charset="0"/>
                <a:cs typeface="Avenir Next" charset="0"/>
              </a:rPr>
              <a:t>Índice</a:t>
            </a:r>
            <a:endParaRPr lang="es-ES" altLang="es-ES" sz="2400" b="1" dirty="0">
              <a:latin typeface="Avenir Next" charset="0"/>
              <a:ea typeface="Avenir Next" charset="0"/>
              <a:cs typeface="Avenir Next" charset="0"/>
            </a:endParaRPr>
          </a:p>
        </p:txBody>
      </p:sp>
      <p:sp>
        <p:nvSpPr>
          <p:cNvPr id="5" name="Marcador de contenido 6"/>
          <p:cNvSpPr>
            <a:spLocks noGrp="1"/>
          </p:cNvSpPr>
          <p:nvPr>
            <p:ph idx="1"/>
          </p:nvPr>
        </p:nvSpPr>
        <p:spPr>
          <a:xfrm>
            <a:off x="1664495" y="1690688"/>
            <a:ext cx="8329613" cy="4506912"/>
          </a:xfrm>
        </p:spPr>
        <p:txBody>
          <a:bodyPr>
            <a:noAutofit/>
          </a:bodyPr>
          <a:lstStyle/>
          <a:p>
            <a:pPr>
              <a:lnSpc>
                <a:spcPct val="170000"/>
              </a:lnSpc>
              <a:spcAft>
                <a:spcPts val="1200"/>
              </a:spcAft>
              <a:buNone/>
            </a:pPr>
            <a:r>
              <a:rPr lang="es-ES" sz="2000" dirty="0">
                <a:latin typeface="Avenir Next" charset="0"/>
                <a:ea typeface="Avenir Next" charset="0"/>
                <a:cs typeface="Avenir Next" charset="0"/>
              </a:rPr>
              <a:t>   1. </a:t>
            </a:r>
            <a:r>
              <a:rPr lang="es-ES" sz="2000" dirty="0" smtClean="0">
                <a:latin typeface="Avenir Next" charset="0"/>
                <a:ea typeface="Avenir Next" charset="0"/>
                <a:cs typeface="Avenir Next" charset="0"/>
              </a:rPr>
              <a:t>Introducción y objetivos.</a:t>
            </a:r>
            <a:r>
              <a:rPr lang="es-ES" sz="2000" b="1" dirty="0">
                <a:solidFill>
                  <a:schemeClr val="accent1"/>
                </a:solidFill>
                <a:latin typeface="Avenir Next" charset="0"/>
                <a:ea typeface="Avenir Next" charset="0"/>
                <a:cs typeface="Avenir Next" charset="0"/>
              </a:rPr>
              <a:t/>
            </a:r>
            <a:br>
              <a:rPr lang="es-ES" sz="2000" b="1" dirty="0">
                <a:solidFill>
                  <a:schemeClr val="accent1"/>
                </a:solidFill>
                <a:latin typeface="Avenir Next" charset="0"/>
                <a:ea typeface="Avenir Next" charset="0"/>
                <a:cs typeface="Avenir Next" charset="0"/>
              </a:rPr>
            </a:br>
            <a:r>
              <a:rPr lang="es-ES" sz="2000" b="1" dirty="0" smtClean="0">
                <a:solidFill>
                  <a:schemeClr val="accent1"/>
                </a:solidFill>
                <a:latin typeface="Avenir Next" charset="0"/>
                <a:ea typeface="Avenir Next" charset="0"/>
                <a:cs typeface="Avenir Next" charset="0"/>
              </a:rPr>
              <a:t>2. Estado del arte</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3. Análisis del alternativas.</a:t>
            </a:r>
            <a:br>
              <a:rPr lang="es-ES" sz="2000" dirty="0" smtClean="0">
                <a:latin typeface="Avenir Next" charset="0"/>
                <a:ea typeface="Avenir Next" charset="0"/>
                <a:cs typeface="Avenir Next" charset="0"/>
              </a:rPr>
            </a:br>
            <a:r>
              <a:rPr lang="es-ES" sz="2000" dirty="0" smtClean="0">
                <a:latin typeface="Avenir Next" charset="0"/>
                <a:ea typeface="Avenir Next" charset="0"/>
                <a:cs typeface="Avenir Next" charset="0"/>
              </a:rPr>
              <a:t>4. Diseño.</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5. Evaluación.</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r>
              <a:rPr lang="es-ES" sz="2000" dirty="0" smtClean="0">
                <a:latin typeface="Avenir Next" charset="0"/>
                <a:ea typeface="Avenir Next" charset="0"/>
                <a:cs typeface="Avenir Next" charset="0"/>
              </a:rPr>
              <a:t>6. Conclusiones.</a:t>
            </a:r>
            <a:r>
              <a:rPr lang="es-ES" sz="2000" dirty="0">
                <a:latin typeface="Avenir Next" charset="0"/>
                <a:ea typeface="Avenir Next" charset="0"/>
                <a:cs typeface="Avenir Next" charset="0"/>
              </a:rPr>
              <a:t/>
            </a:r>
            <a:br>
              <a:rPr lang="es-ES" sz="2000" dirty="0">
                <a:latin typeface="Avenir Next" charset="0"/>
                <a:ea typeface="Avenir Next" charset="0"/>
                <a:cs typeface="Avenir Next" charset="0"/>
              </a:rPr>
            </a:br>
            <a:endParaRPr lang="es-ES" altLang="es-ES"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837699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2. Estado del arte</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7"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a:solidFill>
                  <a:schemeClr val="accent1"/>
                </a:solidFill>
                <a:latin typeface="Avenir Next" charset="0"/>
                <a:ea typeface="Avenir Next" charset="0"/>
                <a:cs typeface="Avenir Next" charset="0"/>
              </a:rPr>
              <a:t>Redes sociales </a:t>
            </a: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pic>
        <p:nvPicPr>
          <p:cNvPr id="9" name="Imagen 8"/>
          <p:cNvPicPr/>
          <p:nvPr/>
        </p:nvPicPr>
        <p:blipFill>
          <a:blip r:embed="rId3"/>
          <a:stretch>
            <a:fillRect/>
          </a:stretch>
        </p:blipFill>
        <p:spPr>
          <a:xfrm>
            <a:off x="1037165" y="1986507"/>
            <a:ext cx="4708800" cy="2279998"/>
          </a:xfrm>
          <a:prstGeom prst="rect">
            <a:avLst/>
          </a:prstGeom>
        </p:spPr>
      </p:pic>
      <p:pic>
        <p:nvPicPr>
          <p:cNvPr id="10" name="Imagen 9"/>
          <p:cNvPicPr/>
          <p:nvPr/>
        </p:nvPicPr>
        <p:blipFill>
          <a:blip r:embed="rId4"/>
          <a:stretch>
            <a:fillRect/>
          </a:stretch>
        </p:blipFill>
        <p:spPr>
          <a:xfrm>
            <a:off x="6476821" y="1892874"/>
            <a:ext cx="4705529" cy="2683418"/>
          </a:xfrm>
          <a:prstGeom prst="rect">
            <a:avLst/>
          </a:prstGeom>
        </p:spPr>
      </p:pic>
      <p:pic>
        <p:nvPicPr>
          <p:cNvPr id="13" name="Imagen 12"/>
          <p:cNvPicPr>
            <a:picLocks noChangeAspect="1"/>
          </p:cNvPicPr>
          <p:nvPr/>
        </p:nvPicPr>
        <p:blipFill>
          <a:blip r:embed="rId5"/>
          <a:stretch>
            <a:fillRect/>
          </a:stretch>
        </p:blipFill>
        <p:spPr>
          <a:xfrm>
            <a:off x="1307570" y="5087258"/>
            <a:ext cx="3132000" cy="1168063"/>
          </a:xfrm>
          <a:prstGeom prst="rect">
            <a:avLst/>
          </a:prstGeom>
        </p:spPr>
      </p:pic>
      <p:pic>
        <p:nvPicPr>
          <p:cNvPr id="14" name="Imagen 13"/>
          <p:cNvPicPr>
            <a:picLocks noChangeAspect="1"/>
          </p:cNvPicPr>
          <p:nvPr/>
        </p:nvPicPr>
        <p:blipFill>
          <a:blip r:embed="rId6"/>
          <a:stretch>
            <a:fillRect/>
          </a:stretch>
        </p:blipFill>
        <p:spPr>
          <a:xfrm>
            <a:off x="5198257" y="5144410"/>
            <a:ext cx="2700000" cy="1080078"/>
          </a:xfrm>
          <a:prstGeom prst="rect">
            <a:avLst/>
          </a:prstGeom>
        </p:spPr>
      </p:pic>
      <p:pic>
        <p:nvPicPr>
          <p:cNvPr id="15" name="Imagen 14"/>
          <p:cNvPicPr>
            <a:picLocks noChangeAspect="1"/>
          </p:cNvPicPr>
          <p:nvPr/>
        </p:nvPicPr>
        <p:blipFill>
          <a:blip r:embed="rId7"/>
          <a:stretch>
            <a:fillRect/>
          </a:stretch>
        </p:blipFill>
        <p:spPr>
          <a:xfrm>
            <a:off x="8985254" y="5071492"/>
            <a:ext cx="1800000" cy="1157675"/>
          </a:xfrm>
          <a:prstGeom prst="rect">
            <a:avLst/>
          </a:prstGeom>
        </p:spPr>
      </p:pic>
      <p:sp>
        <p:nvSpPr>
          <p:cNvPr id="16" name="Rectángulo 15"/>
          <p:cNvSpPr/>
          <p:nvPr/>
        </p:nvSpPr>
        <p:spPr>
          <a:xfrm>
            <a:off x="1047547" y="4978223"/>
            <a:ext cx="10034565" cy="138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11225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3467" y="281793"/>
            <a:ext cx="10515600" cy="1325563"/>
          </a:xfrm>
        </p:spPr>
        <p:txBody>
          <a:bodyPr>
            <a:normAutofit/>
          </a:bodyPr>
          <a:lstStyle/>
          <a:p>
            <a:r>
              <a:rPr lang="es-ES" sz="3600" b="1" dirty="0" smtClean="0">
                <a:latin typeface="Avenir Next" charset="0"/>
                <a:ea typeface="Avenir Next" charset="0"/>
                <a:cs typeface="Avenir Next" charset="0"/>
              </a:rPr>
              <a:t>2. Estado del arte</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contenido 2"/>
          <p:cNvSpPr txBox="1">
            <a:spLocks/>
          </p:cNvSpPr>
          <p:nvPr/>
        </p:nvSpPr>
        <p:spPr>
          <a:xfrm>
            <a:off x="893233" y="18928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7"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smtClean="0">
                <a:solidFill>
                  <a:schemeClr val="accent1"/>
                </a:solidFill>
                <a:latin typeface="Avenir Next" charset="0"/>
                <a:ea typeface="Avenir Next" charset="0"/>
                <a:cs typeface="Avenir Next" charset="0"/>
              </a:rPr>
              <a:t>Tecnologías</a:t>
            </a:r>
            <a:endParaRPr lang="es-ES_tradnl" sz="1800" b="1" dirty="0">
              <a:solidFill>
                <a:schemeClr val="accent1"/>
              </a:solidFill>
              <a:latin typeface="Avenir Next" charset="0"/>
              <a:ea typeface="Avenir Next" charset="0"/>
              <a:cs typeface="Avenir Next" charset="0"/>
            </a:endParaRP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
        <p:nvSpPr>
          <p:cNvPr id="12" name="Marcador de contenido 2"/>
          <p:cNvSpPr txBox="1">
            <a:spLocks/>
          </p:cNvSpPr>
          <p:nvPr/>
        </p:nvSpPr>
        <p:spPr>
          <a:xfrm>
            <a:off x="2142734" y="1647786"/>
            <a:ext cx="6978316" cy="1199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r>
              <a:rPr lang="es-ES_tradnl" sz="2000" b="1" dirty="0">
                <a:solidFill>
                  <a:schemeClr val="accent1"/>
                </a:solidFill>
                <a:latin typeface="Avenir Next" charset="0"/>
                <a:ea typeface="Avenir Next" charset="0"/>
                <a:cs typeface="Avenir Next" charset="0"/>
              </a:rPr>
              <a:t>P</a:t>
            </a:r>
            <a:r>
              <a:rPr lang="es-ES_tradnl" sz="2000" b="1" dirty="0" smtClean="0">
                <a:solidFill>
                  <a:schemeClr val="accent1"/>
                </a:solidFill>
                <a:latin typeface="Avenir Next" charset="0"/>
                <a:ea typeface="Avenir Next" charset="0"/>
                <a:cs typeface="Avenir Next" charset="0"/>
              </a:rPr>
              <a:t>rocesar datos en tiempo real y Streaming</a:t>
            </a:r>
          </a:p>
        </p:txBody>
      </p:sp>
      <p:pic>
        <p:nvPicPr>
          <p:cNvPr id="15" name="Imagen 14"/>
          <p:cNvPicPr>
            <a:picLocks noChangeAspect="1"/>
          </p:cNvPicPr>
          <p:nvPr/>
        </p:nvPicPr>
        <p:blipFill>
          <a:blip r:embed="rId3"/>
          <a:stretch>
            <a:fillRect/>
          </a:stretch>
        </p:blipFill>
        <p:spPr>
          <a:xfrm>
            <a:off x="643467" y="1622933"/>
            <a:ext cx="1249501" cy="1078198"/>
          </a:xfrm>
          <a:prstGeom prst="rect">
            <a:avLst/>
          </a:prstGeom>
        </p:spPr>
      </p:pic>
      <p:sp>
        <p:nvSpPr>
          <p:cNvPr id="16" name="Marcador de contenido 2"/>
          <p:cNvSpPr txBox="1">
            <a:spLocks/>
          </p:cNvSpPr>
          <p:nvPr/>
        </p:nvSpPr>
        <p:spPr>
          <a:xfrm>
            <a:off x="2235748" y="2281390"/>
            <a:ext cx="9063018" cy="119974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4300" dirty="0" smtClean="0">
                <a:latin typeface="Avenir Next" charset="0"/>
                <a:ea typeface="Avenir Next" charset="0"/>
                <a:cs typeface="Avenir Next" charset="0"/>
              </a:rPr>
              <a:t>Sistema que procesa los datos según se están produciendo (</a:t>
            </a:r>
            <a:r>
              <a:rPr lang="es-ES_tradnl" sz="4300" dirty="0" smtClean="0">
                <a:solidFill>
                  <a:schemeClr val="accent1"/>
                </a:solidFill>
                <a:latin typeface="Avenir Next" charset="0"/>
                <a:ea typeface="Avenir Next" charset="0"/>
                <a:cs typeface="Avenir Next" charset="0"/>
              </a:rPr>
              <a:t>en tiempo real</a:t>
            </a:r>
            <a:r>
              <a:rPr lang="es-ES_tradnl" sz="4300" dirty="0" smtClean="0">
                <a:latin typeface="Avenir Next" charset="0"/>
                <a:ea typeface="Avenir Next" charset="0"/>
                <a:cs typeface="Avenir Next" charset="0"/>
              </a:rPr>
              <a:t>), y que la retransmisión se esta produciendo en modo continuo (</a:t>
            </a:r>
            <a:r>
              <a:rPr lang="es-ES_tradnl" sz="4300" dirty="0" smtClean="0">
                <a:solidFill>
                  <a:schemeClr val="accent1"/>
                </a:solidFill>
                <a:latin typeface="Avenir Next" charset="0"/>
                <a:ea typeface="Avenir Next" charset="0"/>
                <a:cs typeface="Avenir Next" charset="0"/>
              </a:rPr>
              <a:t>en Streaming</a:t>
            </a:r>
            <a:r>
              <a:rPr lang="es-ES_tradnl" sz="4300" dirty="0" smtClean="0">
                <a:latin typeface="Avenir Next" charset="0"/>
                <a:ea typeface="Avenir Next" charset="0"/>
                <a:cs typeface="Avenir Next" charset="0"/>
              </a:rPr>
              <a:t>).</a:t>
            </a:r>
            <a:endParaRPr lang="es-ES_tradnl" sz="4300" dirty="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p:txBody>
      </p:sp>
      <p:pic>
        <p:nvPicPr>
          <p:cNvPr id="17" name="Imagen 16"/>
          <p:cNvPicPr/>
          <p:nvPr/>
        </p:nvPicPr>
        <p:blipFill>
          <a:blip r:embed="rId4"/>
          <a:stretch>
            <a:fillRect/>
          </a:stretch>
        </p:blipFill>
        <p:spPr>
          <a:xfrm>
            <a:off x="2498277" y="4272205"/>
            <a:ext cx="7499683" cy="1859020"/>
          </a:xfrm>
          <a:prstGeom prst="rect">
            <a:avLst/>
          </a:prstGeom>
        </p:spPr>
      </p:pic>
      <p:sp>
        <p:nvSpPr>
          <p:cNvPr id="18" name="Marcador de contenido 2"/>
          <p:cNvSpPr txBox="1">
            <a:spLocks/>
          </p:cNvSpPr>
          <p:nvPr/>
        </p:nvSpPr>
        <p:spPr>
          <a:xfrm>
            <a:off x="1058779" y="3638055"/>
            <a:ext cx="5975904" cy="6341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4300" smtClean="0">
                <a:latin typeface="Avenir Next" charset="0"/>
                <a:ea typeface="Avenir Next" charset="0"/>
                <a:cs typeface="Avenir Next" charset="0"/>
              </a:rPr>
              <a:t>Arquitectura Streaming</a:t>
            </a:r>
            <a:endParaRPr lang="es-ES_tradnl" sz="4300" dirty="0">
              <a:latin typeface="Avenir Next" charset="0"/>
              <a:ea typeface="Avenir Next" charset="0"/>
              <a:cs typeface="Avenir Next" charset="0"/>
            </a:endParaRPr>
          </a:p>
          <a:p>
            <a:pPr marL="0" indent="0" algn="just">
              <a:lnSpc>
                <a:spcPct val="120000"/>
              </a:lnSpc>
              <a:buNone/>
            </a:pPr>
            <a:endParaRPr lang="es-ES_tradnl" sz="2000" dirty="0" smtClean="0">
              <a:latin typeface="Avenir Next" charset="0"/>
              <a:ea typeface="Avenir Next" charset="0"/>
              <a:cs typeface="Avenir Next" charset="0"/>
            </a:endParaRPr>
          </a:p>
        </p:txBody>
      </p:sp>
    </p:spTree>
    <p:extLst>
      <p:ext uri="{BB962C8B-B14F-4D97-AF65-F5344CB8AC3E}">
        <p14:creationId xmlns:p14="http://schemas.microsoft.com/office/powerpoint/2010/main" val="1466121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latin typeface="Avenir Next" charset="0"/>
                <a:ea typeface="Avenir Next" charset="0"/>
                <a:cs typeface="Avenir Next" charset="0"/>
              </a:rPr>
              <a:t>2. Estado del arte</a:t>
            </a:r>
            <a:endParaRPr lang="es-ES_tradnl" sz="3600" b="1" dirty="0">
              <a:latin typeface="Avenir Next" charset="0"/>
              <a:ea typeface="Avenir Next" charset="0"/>
              <a:cs typeface="Avenir Next" charset="0"/>
            </a:endParaRPr>
          </a:p>
        </p:txBody>
      </p:sp>
      <p:cxnSp>
        <p:nvCxnSpPr>
          <p:cNvPr id="5" name="Conector recto 4"/>
          <p:cNvCxnSpPr/>
          <p:nvPr/>
        </p:nvCxnSpPr>
        <p:spPr>
          <a:xfrm flipV="1">
            <a:off x="838200" y="1422400"/>
            <a:ext cx="10515600" cy="169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Marcador de contenido 2"/>
          <p:cNvSpPr txBox="1">
            <a:spLocks/>
          </p:cNvSpPr>
          <p:nvPr/>
        </p:nvSpPr>
        <p:spPr>
          <a:xfrm>
            <a:off x="1045633" y="2045274"/>
            <a:ext cx="10405533" cy="447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pic>
        <p:nvPicPr>
          <p:cNvPr id="4" name="Imagen 3"/>
          <p:cNvPicPr>
            <a:picLocks noChangeAspect="1"/>
          </p:cNvPicPr>
          <p:nvPr/>
        </p:nvPicPr>
        <p:blipFill>
          <a:blip r:embed="rId3"/>
          <a:stretch>
            <a:fillRect/>
          </a:stretch>
        </p:blipFill>
        <p:spPr>
          <a:xfrm>
            <a:off x="4329367" y="2103936"/>
            <a:ext cx="1905441" cy="1008762"/>
          </a:xfrm>
          <a:prstGeom prst="rect">
            <a:avLst/>
          </a:prstGeom>
        </p:spPr>
      </p:pic>
      <p:pic>
        <p:nvPicPr>
          <p:cNvPr id="17" name="Imagen 16"/>
          <p:cNvPicPr>
            <a:picLocks noChangeAspect="1"/>
          </p:cNvPicPr>
          <p:nvPr/>
        </p:nvPicPr>
        <p:blipFill>
          <a:blip r:embed="rId4"/>
          <a:stretch>
            <a:fillRect/>
          </a:stretch>
        </p:blipFill>
        <p:spPr>
          <a:xfrm>
            <a:off x="7269913" y="1909801"/>
            <a:ext cx="1404131" cy="1187386"/>
          </a:xfrm>
          <a:prstGeom prst="rect">
            <a:avLst/>
          </a:prstGeom>
        </p:spPr>
      </p:pic>
      <p:sp>
        <p:nvSpPr>
          <p:cNvPr id="12" name="Rectángulo 11"/>
          <p:cNvSpPr/>
          <p:nvPr/>
        </p:nvSpPr>
        <p:spPr>
          <a:xfrm>
            <a:off x="1064427" y="5192766"/>
            <a:ext cx="10034565" cy="138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3"/>
          <p:cNvSpPr/>
          <p:nvPr/>
        </p:nvSpPr>
        <p:spPr>
          <a:xfrm>
            <a:off x="1078716" y="3523444"/>
            <a:ext cx="10034565" cy="138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6" name="Imagen 15"/>
          <p:cNvPicPr>
            <a:picLocks noChangeAspect="1"/>
          </p:cNvPicPr>
          <p:nvPr/>
        </p:nvPicPr>
        <p:blipFill>
          <a:blip r:embed="rId5"/>
          <a:stretch>
            <a:fillRect/>
          </a:stretch>
        </p:blipFill>
        <p:spPr>
          <a:xfrm>
            <a:off x="1355340" y="1971279"/>
            <a:ext cx="1562100" cy="1231900"/>
          </a:xfrm>
          <a:prstGeom prst="rect">
            <a:avLst/>
          </a:prstGeom>
        </p:spPr>
      </p:pic>
      <p:pic>
        <p:nvPicPr>
          <p:cNvPr id="18" name="Imagen 17"/>
          <p:cNvPicPr>
            <a:picLocks noChangeAspect="1"/>
          </p:cNvPicPr>
          <p:nvPr/>
        </p:nvPicPr>
        <p:blipFill>
          <a:blip r:embed="rId6"/>
          <a:stretch>
            <a:fillRect/>
          </a:stretch>
        </p:blipFill>
        <p:spPr>
          <a:xfrm>
            <a:off x="1355340" y="3629014"/>
            <a:ext cx="1484218" cy="1094135"/>
          </a:xfrm>
          <a:prstGeom prst="rect">
            <a:avLst/>
          </a:prstGeom>
        </p:spPr>
      </p:pic>
      <p:pic>
        <p:nvPicPr>
          <p:cNvPr id="19" name="Imagen 18"/>
          <p:cNvPicPr>
            <a:picLocks noChangeAspect="1"/>
          </p:cNvPicPr>
          <p:nvPr/>
        </p:nvPicPr>
        <p:blipFill>
          <a:blip r:embed="rId7"/>
          <a:stretch>
            <a:fillRect/>
          </a:stretch>
        </p:blipFill>
        <p:spPr>
          <a:xfrm>
            <a:off x="3312596" y="3658923"/>
            <a:ext cx="2769114" cy="1152309"/>
          </a:xfrm>
          <a:prstGeom prst="rect">
            <a:avLst/>
          </a:prstGeom>
        </p:spPr>
      </p:pic>
      <p:pic>
        <p:nvPicPr>
          <p:cNvPr id="20" name="Imagen 19"/>
          <p:cNvPicPr>
            <a:picLocks noChangeAspect="1"/>
          </p:cNvPicPr>
          <p:nvPr/>
        </p:nvPicPr>
        <p:blipFill>
          <a:blip r:embed="rId8"/>
          <a:stretch>
            <a:fillRect/>
          </a:stretch>
        </p:blipFill>
        <p:spPr>
          <a:xfrm>
            <a:off x="6053649" y="3608754"/>
            <a:ext cx="2432528" cy="1158714"/>
          </a:xfrm>
          <a:prstGeom prst="rect">
            <a:avLst/>
          </a:prstGeom>
        </p:spPr>
      </p:pic>
      <p:pic>
        <p:nvPicPr>
          <p:cNvPr id="21" name="Imagen 20"/>
          <p:cNvPicPr>
            <a:picLocks noChangeAspect="1"/>
          </p:cNvPicPr>
          <p:nvPr/>
        </p:nvPicPr>
        <p:blipFill>
          <a:blip r:embed="rId9"/>
          <a:stretch>
            <a:fillRect/>
          </a:stretch>
        </p:blipFill>
        <p:spPr>
          <a:xfrm>
            <a:off x="8572884" y="3600940"/>
            <a:ext cx="2314081" cy="1178867"/>
          </a:xfrm>
          <a:prstGeom prst="rect">
            <a:avLst/>
          </a:prstGeom>
        </p:spPr>
      </p:pic>
      <p:sp>
        <p:nvSpPr>
          <p:cNvPr id="22" name="Rectángulo 21"/>
          <p:cNvSpPr/>
          <p:nvPr/>
        </p:nvSpPr>
        <p:spPr>
          <a:xfrm>
            <a:off x="1078716" y="1878207"/>
            <a:ext cx="10034565" cy="1388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3" name="Imagen 22"/>
          <p:cNvPicPr>
            <a:picLocks noChangeAspect="1"/>
          </p:cNvPicPr>
          <p:nvPr/>
        </p:nvPicPr>
        <p:blipFill>
          <a:blip r:embed="rId10"/>
          <a:stretch>
            <a:fillRect/>
          </a:stretch>
        </p:blipFill>
        <p:spPr>
          <a:xfrm>
            <a:off x="1348199" y="5348858"/>
            <a:ext cx="1491359" cy="1062338"/>
          </a:xfrm>
          <a:prstGeom prst="rect">
            <a:avLst/>
          </a:prstGeom>
        </p:spPr>
      </p:pic>
      <p:pic>
        <p:nvPicPr>
          <p:cNvPr id="24" name="Imagen 23"/>
          <p:cNvPicPr>
            <a:picLocks noChangeAspect="1"/>
          </p:cNvPicPr>
          <p:nvPr/>
        </p:nvPicPr>
        <p:blipFill>
          <a:blip r:embed="rId11"/>
          <a:stretch>
            <a:fillRect/>
          </a:stretch>
        </p:blipFill>
        <p:spPr>
          <a:xfrm>
            <a:off x="4309281" y="5296482"/>
            <a:ext cx="1925080" cy="1253883"/>
          </a:xfrm>
          <a:prstGeom prst="rect">
            <a:avLst/>
          </a:prstGeom>
        </p:spPr>
      </p:pic>
      <p:pic>
        <p:nvPicPr>
          <p:cNvPr id="25" name="Imagen 24"/>
          <p:cNvPicPr>
            <a:picLocks noChangeAspect="1"/>
          </p:cNvPicPr>
          <p:nvPr/>
        </p:nvPicPr>
        <p:blipFill>
          <a:blip r:embed="rId12"/>
          <a:stretch>
            <a:fillRect/>
          </a:stretch>
        </p:blipFill>
        <p:spPr>
          <a:xfrm>
            <a:off x="6898043" y="5227377"/>
            <a:ext cx="3507797" cy="1283834"/>
          </a:xfrm>
          <a:prstGeom prst="rect">
            <a:avLst/>
          </a:prstGeom>
        </p:spPr>
      </p:pic>
      <p:sp>
        <p:nvSpPr>
          <p:cNvPr id="26" name="Marcador de contenido 2"/>
          <p:cNvSpPr txBox="1">
            <a:spLocks/>
          </p:cNvSpPr>
          <p:nvPr/>
        </p:nvSpPr>
        <p:spPr>
          <a:xfrm>
            <a:off x="9730800" y="748800"/>
            <a:ext cx="2023532" cy="47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20000"/>
              </a:lnSpc>
              <a:buNone/>
            </a:pPr>
            <a:r>
              <a:rPr lang="es-ES_tradnl" sz="1800" b="1" dirty="0" smtClean="0">
                <a:solidFill>
                  <a:schemeClr val="accent1"/>
                </a:solidFill>
                <a:latin typeface="Avenir Next" charset="0"/>
                <a:ea typeface="Avenir Next" charset="0"/>
                <a:cs typeface="Avenir Next" charset="0"/>
              </a:rPr>
              <a:t>Tecnologías</a:t>
            </a:r>
            <a:endParaRPr lang="es-ES_tradnl" sz="1800" b="1" dirty="0">
              <a:solidFill>
                <a:schemeClr val="accent1"/>
              </a:solidFill>
              <a:latin typeface="Avenir Next" charset="0"/>
              <a:ea typeface="Avenir Next" charset="0"/>
              <a:cs typeface="Avenir Next" charset="0"/>
            </a:endParaRPr>
          </a:p>
          <a:p>
            <a:pPr marL="0" indent="0" algn="just">
              <a:lnSpc>
                <a:spcPct val="120000"/>
              </a:lnSpc>
              <a:buNone/>
            </a:pPr>
            <a:endParaRPr lang="es-ES_tradnl" sz="1800" dirty="0" smtClean="0">
              <a:latin typeface="Avenir Next" charset="0"/>
              <a:ea typeface="Avenir Next" charset="0"/>
              <a:cs typeface="Avenir Next" charset="0"/>
            </a:endParaRPr>
          </a:p>
          <a:p>
            <a:pPr marL="0" indent="0" algn="just">
              <a:lnSpc>
                <a:spcPct val="120000"/>
              </a:lnSpc>
              <a:buNone/>
            </a:pPr>
            <a:endParaRPr lang="es-ES_tradnl" sz="1400" dirty="0" smtClean="0">
              <a:latin typeface="Avenir Next" charset="0"/>
              <a:ea typeface="Avenir Next" charset="0"/>
              <a:cs typeface="Avenir Next" charset="0"/>
            </a:endParaRPr>
          </a:p>
          <a:p>
            <a:pPr marL="0" indent="0" algn="just">
              <a:lnSpc>
                <a:spcPct val="120000"/>
              </a:lnSpc>
              <a:buNone/>
            </a:pPr>
            <a:endParaRPr lang="es-ES_tradnl" sz="1400" dirty="0">
              <a:latin typeface="Avenir Next" charset="0"/>
              <a:ea typeface="Avenir Next" charset="0"/>
              <a:cs typeface="Avenir Next" charset="0"/>
            </a:endParaRPr>
          </a:p>
        </p:txBody>
      </p:sp>
    </p:spTree>
    <p:extLst>
      <p:ext uri="{BB962C8B-B14F-4D97-AF65-F5344CB8AC3E}">
        <p14:creationId xmlns:p14="http://schemas.microsoft.com/office/powerpoint/2010/main" val="1038552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6229</TotalTime>
  <Words>922</Words>
  <Application>Microsoft Macintosh PowerPoint</Application>
  <PresentationFormat>Panorámica</PresentationFormat>
  <Paragraphs>186</Paragraphs>
  <Slides>26</Slides>
  <Notes>24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Avenir Black</vt:lpstr>
      <vt:lpstr>Avenir Book</vt:lpstr>
      <vt:lpstr>Avenir Light</vt:lpstr>
      <vt:lpstr>Avenir Next</vt:lpstr>
      <vt:lpstr>Calibri</vt:lpstr>
      <vt:lpstr>Calibri Light</vt:lpstr>
      <vt:lpstr>MS PGothic</vt:lpstr>
      <vt:lpstr>Arial</vt:lpstr>
      <vt:lpstr>Office Theme</vt:lpstr>
      <vt:lpstr>PROCESAMIENTO DATOS EN TIEMPO REAL</vt:lpstr>
      <vt:lpstr>Índice</vt:lpstr>
      <vt:lpstr>1. Introducción y objetivos</vt:lpstr>
      <vt:lpstr>1. Introducción y objetivos</vt:lpstr>
      <vt:lpstr>1. Introducción y objetivos</vt:lpstr>
      <vt:lpstr>Índice</vt:lpstr>
      <vt:lpstr>2. Estado del arte</vt:lpstr>
      <vt:lpstr>2. Estado del arte</vt:lpstr>
      <vt:lpstr>2. Estado del arte</vt:lpstr>
      <vt:lpstr>Índice</vt:lpstr>
      <vt:lpstr>3. Análisis de Alternativas</vt:lpstr>
      <vt:lpstr>3. Análisis de Alternativas</vt:lpstr>
      <vt:lpstr>Índice</vt:lpstr>
      <vt:lpstr>4. Diseño</vt:lpstr>
      <vt:lpstr>4. Diseño</vt:lpstr>
      <vt:lpstr>4. Diseño</vt:lpstr>
      <vt:lpstr>4. Diseño</vt:lpstr>
      <vt:lpstr>4. Diseño</vt:lpstr>
      <vt:lpstr>4. Diseño</vt:lpstr>
      <vt:lpstr>4. Diseño</vt:lpstr>
      <vt:lpstr>Índice</vt:lpstr>
      <vt:lpstr>5. Evaluación</vt:lpstr>
      <vt:lpstr>Índice</vt:lpstr>
      <vt:lpstr>6. Conclusión</vt:lpstr>
      <vt:lpstr>6. Conclusión</vt:lpstr>
      <vt:lpstr>Presentación de PowerPoint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ARACELI MACIA BARRADO</dc:creator>
  <cp:lastModifiedBy>ARACELI MACIA BARRADO</cp:lastModifiedBy>
  <cp:revision>186</cp:revision>
  <dcterms:created xsi:type="dcterms:W3CDTF">2017-02-15T09:42:57Z</dcterms:created>
  <dcterms:modified xsi:type="dcterms:W3CDTF">2017-04-20T13:59:09Z</dcterms:modified>
</cp:coreProperties>
</file>