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408965c82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08965c82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4127a64f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127a64f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127a64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127a64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4127a64f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127a64f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127a64f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127a64f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08965c82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08965c82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08965c82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08965c82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408965c82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08965c82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08965c82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08965c82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127a64f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127a64f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08965c82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08965c82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408965c82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08965c82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127a64f5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127a64f5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127a64f5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127a64f5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127a64f5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127a64f5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4127a64f5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127a64f5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127a64f5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127a64f5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408965c8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08965c8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08965c82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08965c82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408965c82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08965c82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408965c829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08965c829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08965c82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08965c82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08965c82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08965c82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408965c82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08965c82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F38"/>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Balance XY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Identification and Control of a Classical Underactuated Non-linear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052550" y="2176050"/>
            <a:ext cx="7038900" cy="7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Physical Modelling of the Robot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3"/>
          <p:cNvPicPr preferRelativeResize="0"/>
          <p:nvPr/>
        </p:nvPicPr>
        <p:blipFill>
          <a:blip r:embed="rId3">
            <a:alphaModFix/>
          </a:blip>
          <a:stretch>
            <a:fillRect/>
          </a:stretch>
        </p:blipFill>
        <p:spPr>
          <a:xfrm>
            <a:off x="3334489" y="451675"/>
            <a:ext cx="2475028" cy="4400076"/>
          </a:xfrm>
          <a:prstGeom prst="rect">
            <a:avLst/>
          </a:prstGeom>
          <a:noFill/>
          <a:ln>
            <a:noFill/>
          </a:ln>
        </p:spPr>
      </p:pic>
      <p:sp>
        <p:nvSpPr>
          <p:cNvPr id="220" name="Google Shape;220;p23"/>
          <p:cNvSpPr txBox="1"/>
          <p:nvPr/>
        </p:nvSpPr>
        <p:spPr>
          <a:xfrm>
            <a:off x="6997300" y="2183850"/>
            <a:ext cx="1907400" cy="4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Generation 1</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4"/>
          <p:cNvPicPr preferRelativeResize="0"/>
          <p:nvPr/>
        </p:nvPicPr>
        <p:blipFill>
          <a:blip r:embed="rId3">
            <a:alphaModFix/>
          </a:blip>
          <a:stretch>
            <a:fillRect/>
          </a:stretch>
        </p:blipFill>
        <p:spPr>
          <a:xfrm>
            <a:off x="1058950" y="995800"/>
            <a:ext cx="7866528" cy="4085526"/>
          </a:xfrm>
          <a:prstGeom prst="rect">
            <a:avLst/>
          </a:prstGeom>
          <a:noFill/>
          <a:ln>
            <a:noFill/>
          </a:ln>
        </p:spPr>
      </p:pic>
      <p:sp>
        <p:nvSpPr>
          <p:cNvPr id="226" name="Google Shape;226;p24"/>
          <p:cNvSpPr txBox="1"/>
          <p:nvPr/>
        </p:nvSpPr>
        <p:spPr>
          <a:xfrm>
            <a:off x="1546375" y="150950"/>
            <a:ext cx="6224100" cy="72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2D CAD Design</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of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p:txBody>
      </p:sp>
      <p:sp>
        <p:nvSpPr>
          <p:cNvPr id="237" name="Google Shape;23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 Arduino Leonardo</a:t>
            </a:r>
            <a:endParaRPr/>
          </a:p>
          <a:p>
            <a:pPr indent="-311150" lvl="0" marL="457200" rtl="0" algn="l">
              <a:spcBef>
                <a:spcPts val="0"/>
              </a:spcBef>
              <a:spcAft>
                <a:spcPts val="0"/>
              </a:spcAft>
              <a:buSzPts val="1300"/>
              <a:buChar char="●"/>
            </a:pPr>
            <a:r>
              <a:rPr lang="en"/>
              <a:t>A4988 Stepper Motor Controllers</a:t>
            </a:r>
            <a:endParaRPr/>
          </a:p>
          <a:p>
            <a:pPr indent="-311150" lvl="0" marL="457200" rtl="0" algn="l">
              <a:spcBef>
                <a:spcPts val="0"/>
              </a:spcBef>
              <a:spcAft>
                <a:spcPts val="0"/>
              </a:spcAft>
              <a:buSzPts val="1300"/>
              <a:buChar char="●"/>
            </a:pPr>
            <a:r>
              <a:rPr lang="en"/>
              <a:t>NEMA 17 Stepper Motors</a:t>
            </a:r>
            <a:endParaRPr/>
          </a:p>
          <a:p>
            <a:pPr indent="-311150" lvl="0" marL="457200" rtl="0" algn="l">
              <a:spcBef>
                <a:spcPts val="0"/>
              </a:spcBef>
              <a:spcAft>
                <a:spcPts val="0"/>
              </a:spcAft>
              <a:buSzPts val="1300"/>
              <a:buChar char="●"/>
            </a:pPr>
            <a:r>
              <a:rPr lang="en"/>
              <a:t>IMU - MPU6050</a:t>
            </a:r>
            <a:endParaRPr/>
          </a:p>
          <a:p>
            <a:pPr indent="-311150" lvl="0" marL="457200" rtl="0" algn="l">
              <a:spcBef>
                <a:spcPts val="0"/>
              </a:spcBef>
              <a:spcAft>
                <a:spcPts val="0"/>
              </a:spcAft>
              <a:buSzPts val="1300"/>
              <a:buChar char="●"/>
            </a:pPr>
            <a:r>
              <a:rPr lang="en"/>
              <a:t>prototyping board</a:t>
            </a:r>
            <a:endParaRPr/>
          </a:p>
          <a:p>
            <a:pPr indent="-311150" lvl="0" marL="457200" rtl="0" algn="l">
              <a:spcBef>
                <a:spcPts val="0"/>
              </a:spcBef>
              <a:spcAft>
                <a:spcPts val="0"/>
              </a:spcAft>
              <a:buSzPts val="1300"/>
              <a:buChar char="●"/>
            </a:pPr>
            <a:r>
              <a:rPr lang="en"/>
              <a:t>DRPS</a:t>
            </a:r>
            <a:endParaRPr/>
          </a:p>
          <a:p>
            <a:pPr indent="-311150" lvl="0" marL="457200" rtl="0" algn="l">
              <a:spcBef>
                <a:spcPts val="0"/>
              </a:spcBef>
              <a:spcAft>
                <a:spcPts val="0"/>
              </a:spcAft>
              <a:buSzPts val="1300"/>
              <a:buChar char="●"/>
            </a:pPr>
            <a:r>
              <a:rPr lang="en"/>
              <a:t>Buck converter</a:t>
            </a:r>
            <a:endParaRPr/>
          </a:p>
          <a:p>
            <a:pPr indent="-311150" lvl="0" marL="457200" rtl="0" algn="l">
              <a:spcBef>
                <a:spcPts val="0"/>
              </a:spcBef>
              <a:spcAft>
                <a:spcPts val="0"/>
              </a:spcAft>
              <a:buSzPts val="1300"/>
              <a:buChar char="●"/>
            </a:pPr>
            <a:r>
              <a:rPr lang="en"/>
              <a:t>PLA based FDM 3D Model</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Fabrication of the Hardware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of The Robot Control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Schematic</a:t>
            </a:r>
            <a:endParaRPr/>
          </a:p>
        </p:txBody>
      </p:sp>
      <p:pic>
        <p:nvPicPr>
          <p:cNvPr id="253" name="Google Shape;253;p29"/>
          <p:cNvPicPr preferRelativeResize="0"/>
          <p:nvPr/>
        </p:nvPicPr>
        <p:blipFill>
          <a:blip r:embed="rId3">
            <a:alphaModFix/>
          </a:blip>
          <a:stretch>
            <a:fillRect/>
          </a:stretch>
        </p:blipFill>
        <p:spPr>
          <a:xfrm>
            <a:off x="1599250" y="887900"/>
            <a:ext cx="6384699" cy="416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Stepper Motor Connections</a:t>
            </a:r>
            <a:endParaRPr/>
          </a:p>
        </p:txBody>
      </p:sp>
      <p:pic>
        <p:nvPicPr>
          <p:cNvPr id="259" name="Google Shape;259;p30"/>
          <p:cNvPicPr preferRelativeResize="0"/>
          <p:nvPr/>
        </p:nvPicPr>
        <p:blipFill>
          <a:blip r:embed="rId3">
            <a:alphaModFix/>
          </a:blip>
          <a:stretch>
            <a:fillRect/>
          </a:stretch>
        </p:blipFill>
        <p:spPr>
          <a:xfrm>
            <a:off x="2000175" y="1200925"/>
            <a:ext cx="4864278" cy="3530849"/>
          </a:xfrm>
          <a:prstGeom prst="rect">
            <a:avLst/>
          </a:prstGeom>
          <a:noFill/>
          <a:ln>
            <a:noFill/>
          </a:ln>
        </p:spPr>
      </p:pic>
      <p:sp>
        <p:nvSpPr>
          <p:cNvPr id="260" name="Google Shape;260;p30"/>
          <p:cNvSpPr txBox="1"/>
          <p:nvPr/>
        </p:nvSpPr>
        <p:spPr>
          <a:xfrm>
            <a:off x="2550150" y="4125600"/>
            <a:ext cx="702300" cy="1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Dir Stp</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 to PIN map for Arduino MEGA 2560</a:t>
            </a:r>
            <a:endParaRPr/>
          </a:p>
        </p:txBody>
      </p:sp>
      <p:pic>
        <p:nvPicPr>
          <p:cNvPr id="266" name="Google Shape;266;p31"/>
          <p:cNvPicPr preferRelativeResize="0"/>
          <p:nvPr/>
        </p:nvPicPr>
        <p:blipFill>
          <a:blip r:embed="rId3">
            <a:alphaModFix/>
          </a:blip>
          <a:stretch>
            <a:fillRect/>
          </a:stretch>
        </p:blipFill>
        <p:spPr>
          <a:xfrm>
            <a:off x="2723025" y="994500"/>
            <a:ext cx="3488825" cy="414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F38"/>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Motivation</a:t>
            </a:r>
            <a:endParaRPr/>
          </a:p>
        </p:txBody>
      </p:sp>
      <p:cxnSp>
        <p:nvCxnSpPr>
          <p:cNvPr id="141" name="Google Shape;141;p14"/>
          <p:cNvCxnSpPr/>
          <p:nvPr/>
        </p:nvCxnSpPr>
        <p:spPr>
          <a:xfrm flipH="1">
            <a:off x="2614925" y="2807325"/>
            <a:ext cx="1048200" cy="572700"/>
          </a:xfrm>
          <a:prstGeom prst="straightConnector1">
            <a:avLst/>
          </a:prstGeom>
          <a:noFill/>
          <a:ln cap="flat" cmpd="sng" w="9525">
            <a:solidFill>
              <a:srgbClr val="FFF2CC"/>
            </a:solidFill>
            <a:prstDash val="solid"/>
            <a:round/>
            <a:headEnd len="med" w="med" type="none"/>
            <a:tailEnd len="med" w="med" type="none"/>
          </a:ln>
        </p:spPr>
      </p:cxnSp>
      <p:cxnSp>
        <p:nvCxnSpPr>
          <p:cNvPr id="142" name="Google Shape;142;p14"/>
          <p:cNvCxnSpPr>
            <a:stCxn id="140" idx="2"/>
          </p:cNvCxnSpPr>
          <p:nvPr/>
        </p:nvCxnSpPr>
        <p:spPr>
          <a:xfrm>
            <a:off x="4572000" y="2858100"/>
            <a:ext cx="9600" cy="619200"/>
          </a:xfrm>
          <a:prstGeom prst="straightConnector1">
            <a:avLst/>
          </a:prstGeom>
          <a:noFill/>
          <a:ln cap="flat" cmpd="sng" w="9525">
            <a:solidFill>
              <a:srgbClr val="FFF2CC"/>
            </a:solidFill>
            <a:prstDash val="solid"/>
            <a:round/>
            <a:headEnd len="med" w="med" type="none"/>
            <a:tailEnd len="med" w="med" type="none"/>
          </a:ln>
        </p:spPr>
      </p:cxnSp>
      <p:cxnSp>
        <p:nvCxnSpPr>
          <p:cNvPr id="143" name="Google Shape;143;p14"/>
          <p:cNvCxnSpPr/>
          <p:nvPr/>
        </p:nvCxnSpPr>
        <p:spPr>
          <a:xfrm>
            <a:off x="5467675" y="2785700"/>
            <a:ext cx="1145400" cy="486300"/>
          </a:xfrm>
          <a:prstGeom prst="straightConnector1">
            <a:avLst/>
          </a:prstGeom>
          <a:noFill/>
          <a:ln cap="flat" cmpd="sng" w="9525">
            <a:solidFill>
              <a:srgbClr val="FFF2CC"/>
            </a:solidFill>
            <a:prstDash val="solid"/>
            <a:round/>
            <a:headEnd len="med" w="med" type="none"/>
            <a:tailEnd len="med" w="med" type="none"/>
          </a:ln>
        </p:spPr>
      </p:cxnSp>
      <p:sp>
        <p:nvSpPr>
          <p:cNvPr id="144" name="Google Shape;144;p14"/>
          <p:cNvSpPr/>
          <p:nvPr/>
        </p:nvSpPr>
        <p:spPr>
          <a:xfrm>
            <a:off x="1761325" y="3477275"/>
            <a:ext cx="1102200" cy="4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890050" y="3563700"/>
            <a:ext cx="1329000" cy="4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6418575" y="3380025"/>
            <a:ext cx="1145400" cy="4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nvSpPr>
        <p:spPr>
          <a:xfrm>
            <a:off x="1761325" y="3617750"/>
            <a:ext cx="11994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Imponderables</a:t>
            </a:r>
            <a:endParaRPr sz="1100"/>
          </a:p>
        </p:txBody>
      </p:sp>
      <p:sp>
        <p:nvSpPr>
          <p:cNvPr id="148" name="Google Shape;148;p14"/>
          <p:cNvSpPr txBox="1"/>
          <p:nvPr/>
        </p:nvSpPr>
        <p:spPr>
          <a:xfrm>
            <a:off x="4025700" y="3682500"/>
            <a:ext cx="11022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Experiences</a:t>
            </a:r>
            <a:endParaRPr sz="1100"/>
          </a:p>
        </p:txBody>
      </p:sp>
      <p:sp>
        <p:nvSpPr>
          <p:cNvPr id="149" name="Google Shape;149;p14"/>
          <p:cNvSpPr txBox="1"/>
          <p:nvPr/>
        </p:nvSpPr>
        <p:spPr>
          <a:xfrm>
            <a:off x="6613075" y="3477300"/>
            <a:ext cx="1048200" cy="1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Education</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135400" y="25224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for Working of the Motors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Status</a:t>
            </a:r>
            <a:endParaRPr/>
          </a:p>
        </p:txBody>
      </p:sp>
      <p:pic>
        <p:nvPicPr>
          <p:cNvPr id="277" name="Google Shape;277;p33"/>
          <p:cNvPicPr preferRelativeResize="0"/>
          <p:nvPr/>
        </p:nvPicPr>
        <p:blipFill>
          <a:blip r:embed="rId3">
            <a:alphaModFix/>
          </a:blip>
          <a:stretch>
            <a:fillRect/>
          </a:stretch>
        </p:blipFill>
        <p:spPr>
          <a:xfrm>
            <a:off x="3425400" y="907150"/>
            <a:ext cx="2181726" cy="38786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in Vogue:</a:t>
            </a:r>
            <a:endParaRPr/>
          </a:p>
        </p:txBody>
      </p:sp>
      <p:sp>
        <p:nvSpPr>
          <p:cNvPr id="283" name="Google Shape;283;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Personal Transport Vehicle - SEGWAY</a:t>
            </a:r>
            <a:endParaRPr/>
          </a:p>
          <a:p>
            <a:pPr indent="-311150" lvl="0" marL="457200" rtl="0" algn="l">
              <a:spcBef>
                <a:spcPts val="0"/>
              </a:spcBef>
              <a:spcAft>
                <a:spcPts val="0"/>
              </a:spcAft>
              <a:buSzPts val="1300"/>
              <a:buAutoNum type="arabicPeriod"/>
            </a:pPr>
            <a:r>
              <a:rPr lang="en"/>
              <a:t>Rocket Thrust Control</a:t>
            </a:r>
            <a:endParaRPr/>
          </a:p>
          <a:p>
            <a:pPr indent="-311150" lvl="0" marL="457200" rtl="0" algn="l">
              <a:spcBef>
                <a:spcPts val="0"/>
              </a:spcBef>
              <a:spcAft>
                <a:spcPts val="0"/>
              </a:spcAft>
              <a:buSzPts val="1300"/>
              <a:buAutoNum type="arabicPeriod"/>
            </a:pPr>
            <a:r>
              <a:rPr lang="en"/>
              <a:t>Satellite Attitude Correction</a:t>
            </a:r>
            <a:endParaRPr/>
          </a:p>
          <a:p>
            <a:pPr indent="-311150" lvl="0" marL="457200" rtl="0" algn="l">
              <a:spcBef>
                <a:spcPts val="0"/>
              </a:spcBef>
              <a:spcAft>
                <a:spcPts val="0"/>
              </a:spcAft>
              <a:buSzPts val="1300"/>
              <a:buAutoNum type="arabicPeriod"/>
            </a:pPr>
            <a:r>
              <a:rPr lang="en"/>
              <a:t>Missile Target Tracking (Inertial)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Envisioned Application</a:t>
            </a:r>
            <a:endParaRPr/>
          </a:p>
        </p:txBody>
      </p:sp>
      <p:sp>
        <p:nvSpPr>
          <p:cNvPr id="289" name="Google Shape;289;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Robotic Butler with Electronic Leash</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Efficient Transportation Systems for faster Commuting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7"/>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55" name="Google Shape;155;p15"/>
          <p:cNvSpPr txBox="1"/>
          <p:nvPr>
            <p:ph idx="1" type="body"/>
          </p:nvPr>
        </p:nvSpPr>
        <p:spPr>
          <a:xfrm>
            <a:off x="1297500" y="84960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are the  descendents of the early ape that has evolved for over 2.5 million years from a creature that used 4 limbs for locomotion to a highly dexterous and agile sapien that uses only the two lower limbs for locomotion. Balancing on two legs is something that we take for granted because it is just one of many non-linear behaviours that we emulate everyday.</a:t>
            </a:r>
            <a:endParaRPr sz="1600"/>
          </a:p>
          <a:p>
            <a:pPr indent="-330200" lvl="0" marL="457200" rtl="0" algn="l">
              <a:spcBef>
                <a:spcPts val="0"/>
              </a:spcBef>
              <a:spcAft>
                <a:spcPts val="0"/>
              </a:spcAft>
              <a:buSzPts val="1600"/>
              <a:buChar char="●"/>
            </a:pPr>
            <a:r>
              <a:rPr lang="en" sz="1600"/>
              <a:t>A complete conception of this non-linear activity - Balance - has empowered us to build a variety of  complex systems  ranging from Rocket Attitude Correction Systems to PTVs like the Segway .</a:t>
            </a:r>
            <a:endParaRPr sz="1600"/>
          </a:p>
          <a:p>
            <a:pPr indent="-330200" lvl="0" marL="457200" rtl="0" algn="l">
              <a:spcBef>
                <a:spcPts val="0"/>
              </a:spcBef>
              <a:spcAft>
                <a:spcPts val="0"/>
              </a:spcAft>
              <a:buSzPts val="1600"/>
              <a:buChar char="●"/>
            </a:pPr>
            <a:r>
              <a:rPr lang="en" sz="1600"/>
              <a:t>The science of balance changes from system to system based on its dynamics but the approach to modeling such systems remains consistent across  the landscape.</a:t>
            </a:r>
            <a:endParaRPr sz="1600"/>
          </a:p>
          <a:p>
            <a:pPr indent="-330200" lvl="0" marL="457200" rtl="0" algn="l">
              <a:spcBef>
                <a:spcPts val="0"/>
              </a:spcBef>
              <a:spcAft>
                <a:spcPts val="0"/>
              </a:spcAft>
              <a:buSzPts val="1600"/>
              <a:buChar char="●"/>
            </a:pPr>
            <a:r>
              <a:rPr lang="en" sz="1600"/>
              <a:t>This project aims at designing a system that emulates balance, building over the foundations of an inverted pendulum which is an example of a classical underactuated non-linear system.</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Linearization of  the Non-linear System - A Traditional and Robust approach</a:t>
            </a:r>
            <a:endParaRPr/>
          </a:p>
        </p:txBody>
      </p:sp>
      <p:sp>
        <p:nvSpPr>
          <p:cNvPr id="161" name="Google Shape;161;p16"/>
          <p:cNvSpPr txBox="1"/>
          <p:nvPr>
            <p:ph idx="1" type="body"/>
          </p:nvPr>
        </p:nvSpPr>
        <p:spPr>
          <a:xfrm>
            <a:off x="1297500" y="1307850"/>
            <a:ext cx="7038900" cy="3662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An inverted Pendulum is a non-linear system which has to be linearized before we design a controller using the State Space Model.</a:t>
            </a:r>
            <a:endParaRPr sz="1600"/>
          </a:p>
          <a:p>
            <a:pPr indent="-330200" lvl="0" marL="457200" rtl="0" algn="l">
              <a:spcBef>
                <a:spcPts val="0"/>
              </a:spcBef>
              <a:spcAft>
                <a:spcPts val="0"/>
              </a:spcAft>
              <a:buSzPts val="1600"/>
              <a:buChar char="●"/>
            </a:pPr>
            <a:r>
              <a:rPr lang="en" sz="1600"/>
              <a:t>Control  of Stochastic Non-linear Systems is another design methodology that can be directly employed for control in this scenario, the nuances of which we have not yet understood.</a:t>
            </a:r>
            <a:endParaRPr sz="1600"/>
          </a:p>
          <a:p>
            <a:pPr indent="-330200" lvl="0" marL="457200" rtl="0" algn="l">
              <a:spcBef>
                <a:spcPts val="0"/>
              </a:spcBef>
              <a:spcAft>
                <a:spcPts val="0"/>
              </a:spcAft>
              <a:buSzPts val="1600"/>
              <a:buChar char="●"/>
            </a:pPr>
            <a:r>
              <a:rPr lang="en" sz="1600"/>
              <a:t>State Space modeling is not an adaptive  or modular control strategy as it relies on absolute values of the physical parameters describing the dynamics of the model but is more robust and  easy to setup if the design strategy adopted for physical modelling of the system is real-time  and simulation based.</a:t>
            </a:r>
            <a:endParaRPr sz="1600"/>
          </a:p>
          <a:p>
            <a:pPr indent="0" lvl="0" marL="45720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idx="1" type="body"/>
          </p:nvPr>
        </p:nvSpPr>
        <p:spPr>
          <a:xfrm>
            <a:off x="1170750" y="386850"/>
            <a:ext cx="7038900" cy="40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below is an example that illustrates the above described problem :</a:t>
            </a:r>
            <a:endParaRPr/>
          </a:p>
          <a:p>
            <a:pPr indent="0" lvl="0" marL="0" rtl="0" algn="l">
              <a:spcBef>
                <a:spcPts val="1600"/>
              </a:spcBef>
              <a:spcAft>
                <a:spcPts val="1600"/>
              </a:spcAft>
              <a:buNone/>
            </a:pPr>
            <a:r>
              <a:t/>
            </a:r>
            <a:endParaRPr/>
          </a:p>
        </p:txBody>
      </p:sp>
      <p:pic>
        <p:nvPicPr>
          <p:cNvPr id="167" name="Google Shape;167;p17"/>
          <p:cNvPicPr preferRelativeResize="0"/>
          <p:nvPr/>
        </p:nvPicPr>
        <p:blipFill>
          <a:blip r:embed="rId3">
            <a:alphaModFix/>
          </a:blip>
          <a:stretch>
            <a:fillRect/>
          </a:stretch>
        </p:blipFill>
        <p:spPr>
          <a:xfrm>
            <a:off x="1297497" y="921097"/>
            <a:ext cx="1803175" cy="459875"/>
          </a:xfrm>
          <a:prstGeom prst="rect">
            <a:avLst/>
          </a:prstGeom>
          <a:noFill/>
          <a:ln>
            <a:noFill/>
          </a:ln>
        </p:spPr>
      </p:pic>
      <p:pic>
        <p:nvPicPr>
          <p:cNvPr id="168" name="Google Shape;168;p17"/>
          <p:cNvPicPr preferRelativeResize="0"/>
          <p:nvPr/>
        </p:nvPicPr>
        <p:blipFill>
          <a:blip r:embed="rId4">
            <a:alphaModFix/>
          </a:blip>
          <a:stretch>
            <a:fillRect/>
          </a:stretch>
        </p:blipFill>
        <p:spPr>
          <a:xfrm>
            <a:off x="3100675" y="1520125"/>
            <a:ext cx="1098084" cy="459875"/>
          </a:xfrm>
          <a:prstGeom prst="rect">
            <a:avLst/>
          </a:prstGeom>
          <a:noFill/>
          <a:ln>
            <a:noFill/>
          </a:ln>
        </p:spPr>
      </p:pic>
      <p:pic>
        <p:nvPicPr>
          <p:cNvPr id="169" name="Google Shape;169;p17"/>
          <p:cNvPicPr preferRelativeResize="0"/>
          <p:nvPr/>
        </p:nvPicPr>
        <p:blipFill rotWithShape="1">
          <a:blip r:embed="rId5">
            <a:alphaModFix/>
          </a:blip>
          <a:srcRect b="35720" l="0" r="0" t="0"/>
          <a:stretch/>
        </p:blipFill>
        <p:spPr>
          <a:xfrm>
            <a:off x="4198750" y="2165921"/>
            <a:ext cx="1870324" cy="295600"/>
          </a:xfrm>
          <a:prstGeom prst="rect">
            <a:avLst/>
          </a:prstGeom>
          <a:noFill/>
          <a:ln>
            <a:noFill/>
          </a:ln>
        </p:spPr>
      </p:pic>
      <p:pic>
        <p:nvPicPr>
          <p:cNvPr id="170" name="Google Shape;170;p17"/>
          <p:cNvPicPr preferRelativeResize="0"/>
          <p:nvPr/>
        </p:nvPicPr>
        <p:blipFill rotWithShape="1">
          <a:blip r:embed="rId6">
            <a:alphaModFix/>
          </a:blip>
          <a:srcRect b="0" l="0" r="0" t="35720"/>
          <a:stretch/>
        </p:blipFill>
        <p:spPr>
          <a:xfrm>
            <a:off x="6199625" y="2165929"/>
            <a:ext cx="1938224" cy="295600"/>
          </a:xfrm>
          <a:prstGeom prst="rect">
            <a:avLst/>
          </a:prstGeom>
          <a:noFill/>
          <a:ln>
            <a:noFill/>
          </a:ln>
        </p:spPr>
      </p:pic>
      <p:pic>
        <p:nvPicPr>
          <p:cNvPr id="171" name="Google Shape;171;p17"/>
          <p:cNvPicPr preferRelativeResize="0"/>
          <p:nvPr/>
        </p:nvPicPr>
        <p:blipFill rotWithShape="1">
          <a:blip r:embed="rId7">
            <a:alphaModFix/>
          </a:blip>
          <a:srcRect b="0" l="0" r="7527" t="0"/>
          <a:stretch/>
        </p:blipFill>
        <p:spPr>
          <a:xfrm>
            <a:off x="4198750" y="2872250"/>
            <a:ext cx="3939099" cy="1446200"/>
          </a:xfrm>
          <a:prstGeom prst="rect">
            <a:avLst/>
          </a:prstGeom>
          <a:noFill/>
          <a:ln>
            <a:noFill/>
          </a:ln>
        </p:spPr>
      </p:pic>
      <p:pic>
        <p:nvPicPr>
          <p:cNvPr id="172" name="Google Shape;172;p17"/>
          <p:cNvPicPr preferRelativeResize="0"/>
          <p:nvPr/>
        </p:nvPicPr>
        <p:blipFill>
          <a:blip r:embed="rId8">
            <a:alphaModFix/>
          </a:blip>
          <a:stretch>
            <a:fillRect/>
          </a:stretch>
        </p:blipFill>
        <p:spPr>
          <a:xfrm>
            <a:off x="1297500" y="2355150"/>
            <a:ext cx="1714026" cy="1963300"/>
          </a:xfrm>
          <a:prstGeom prst="rect">
            <a:avLst/>
          </a:prstGeom>
          <a:noFill/>
          <a:ln>
            <a:noFill/>
          </a:ln>
        </p:spPr>
      </p:pic>
      <p:cxnSp>
        <p:nvCxnSpPr>
          <p:cNvPr id="173" name="Google Shape;173;p17"/>
          <p:cNvCxnSpPr>
            <a:endCxn id="167" idx="2"/>
          </p:cNvCxnSpPr>
          <p:nvPr/>
        </p:nvCxnSpPr>
        <p:spPr>
          <a:xfrm flipH="1" rot="10800000">
            <a:off x="2193684" y="1380972"/>
            <a:ext cx="5400" cy="9726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7"/>
          <p:cNvCxnSpPr>
            <a:endCxn id="168" idx="0"/>
          </p:cNvCxnSpPr>
          <p:nvPr/>
        </p:nvCxnSpPr>
        <p:spPr>
          <a:xfrm>
            <a:off x="3122917" y="1154125"/>
            <a:ext cx="526800" cy="3660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7"/>
          <p:cNvCxnSpPr>
            <a:endCxn id="169" idx="0"/>
          </p:cNvCxnSpPr>
          <p:nvPr/>
        </p:nvCxnSpPr>
        <p:spPr>
          <a:xfrm>
            <a:off x="4246512" y="1759121"/>
            <a:ext cx="887400" cy="4068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7"/>
          <p:cNvCxnSpPr>
            <a:endCxn id="170" idx="0"/>
          </p:cNvCxnSpPr>
          <p:nvPr/>
        </p:nvCxnSpPr>
        <p:spPr>
          <a:xfrm>
            <a:off x="4246737" y="1759129"/>
            <a:ext cx="2922000" cy="406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7"/>
          <p:cNvCxnSpPr>
            <a:endCxn id="171" idx="0"/>
          </p:cNvCxnSpPr>
          <p:nvPr/>
        </p:nvCxnSpPr>
        <p:spPr>
          <a:xfrm>
            <a:off x="5154299" y="2472350"/>
            <a:ext cx="1014000" cy="3999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7"/>
          <p:cNvCxnSpPr>
            <a:endCxn id="171" idx="0"/>
          </p:cNvCxnSpPr>
          <p:nvPr/>
        </p:nvCxnSpPr>
        <p:spPr>
          <a:xfrm flipH="1">
            <a:off x="6168299" y="2483150"/>
            <a:ext cx="985200" cy="3891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7"/>
          <p:cNvCxnSpPr>
            <a:endCxn id="167" idx="2"/>
          </p:cNvCxnSpPr>
          <p:nvPr/>
        </p:nvCxnSpPr>
        <p:spPr>
          <a:xfrm flipH="1" rot="10800000">
            <a:off x="2193684" y="1380972"/>
            <a:ext cx="5400" cy="9618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7"/>
          <p:cNvCxnSpPr>
            <a:endCxn id="168" idx="0"/>
          </p:cNvCxnSpPr>
          <p:nvPr/>
        </p:nvCxnSpPr>
        <p:spPr>
          <a:xfrm>
            <a:off x="3144517" y="1143325"/>
            <a:ext cx="505200" cy="376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7"/>
          <p:cNvCxnSpPr>
            <a:endCxn id="169" idx="0"/>
          </p:cNvCxnSpPr>
          <p:nvPr/>
        </p:nvCxnSpPr>
        <p:spPr>
          <a:xfrm>
            <a:off x="4203312" y="1748321"/>
            <a:ext cx="930600" cy="4176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7"/>
          <p:cNvCxnSpPr>
            <a:endCxn id="170" idx="0"/>
          </p:cNvCxnSpPr>
          <p:nvPr/>
        </p:nvCxnSpPr>
        <p:spPr>
          <a:xfrm>
            <a:off x="4225137" y="1759129"/>
            <a:ext cx="2943600" cy="4068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17"/>
          <p:cNvCxnSpPr>
            <a:endCxn id="171" idx="0"/>
          </p:cNvCxnSpPr>
          <p:nvPr/>
        </p:nvCxnSpPr>
        <p:spPr>
          <a:xfrm>
            <a:off x="5143499" y="2483150"/>
            <a:ext cx="1024800" cy="3891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17"/>
          <p:cNvCxnSpPr>
            <a:endCxn id="171" idx="0"/>
          </p:cNvCxnSpPr>
          <p:nvPr/>
        </p:nvCxnSpPr>
        <p:spPr>
          <a:xfrm flipH="1">
            <a:off x="6168299" y="2461550"/>
            <a:ext cx="1017600" cy="41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1233225" y="136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Overview:</a:t>
            </a:r>
            <a:endParaRPr/>
          </a:p>
        </p:txBody>
      </p:sp>
      <p:sp>
        <p:nvSpPr>
          <p:cNvPr id="190" name="Google Shape;190;p18"/>
          <p:cNvSpPr txBox="1"/>
          <p:nvPr>
            <p:ph idx="1" type="body"/>
          </p:nvPr>
        </p:nvSpPr>
        <p:spPr>
          <a:xfrm>
            <a:off x="1297500" y="780100"/>
            <a:ext cx="7038900" cy="33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this Project we propose to build a two wheeled robot control system capable of balancing around its fixed set-point without falling forward or backward. This is achieved using off the shelf electronics and hardware supplies making it the simplest construction for rapid realization of the envisioned design.</a:t>
            </a:r>
            <a:endParaRPr sz="1600"/>
          </a:p>
          <a:p>
            <a:pPr indent="0" lvl="0" marL="0" rtl="0" algn="l">
              <a:spcBef>
                <a:spcPts val="1600"/>
              </a:spcBef>
              <a:spcAft>
                <a:spcPts val="0"/>
              </a:spcAft>
              <a:buNone/>
            </a:pPr>
            <a:r>
              <a:rPr lang="en" sz="1600"/>
              <a:t>As this project starts with the design of the robot’s structure and is equipped with hand soldered  electronic circuits featuring unfastened connecting wires and precariously held sub-units, it is difficult to administer a grey-box or white-box modelling strategy. The black-box modelling strategy is not considered as an option for system identification for two specific reasons:</a:t>
            </a:r>
            <a:endParaRPr sz="1600"/>
          </a:p>
          <a:p>
            <a:pPr indent="-330200" lvl="0" marL="457200" rtl="0" algn="l">
              <a:spcBef>
                <a:spcPts val="1600"/>
              </a:spcBef>
              <a:spcAft>
                <a:spcPts val="0"/>
              </a:spcAft>
              <a:buSzPts val="1600"/>
              <a:buAutoNum type="arabicPeriod"/>
            </a:pPr>
            <a:r>
              <a:rPr lang="en" sz="1600"/>
              <a:t>It fails to provide insight into the functioning and the model parameters of the proposed control system</a:t>
            </a:r>
            <a:endParaRPr sz="1600"/>
          </a:p>
          <a:p>
            <a:pPr indent="-330200" lvl="0" marL="457200" rtl="0" algn="l">
              <a:spcBef>
                <a:spcPts val="0"/>
              </a:spcBef>
              <a:spcAft>
                <a:spcPts val="0"/>
              </a:spcAft>
              <a:buSzPts val="1600"/>
              <a:buAutoNum type="arabicPeriod"/>
            </a:pPr>
            <a:r>
              <a:rPr lang="en" sz="1600"/>
              <a:t>Abstraction concomitantly comes  with  unstable modularity aiding accuracy and precision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PID Controller Based Multiloop Cascade Control as a simplified ad hoc Control Mechanism</a:t>
            </a:r>
            <a:endParaRPr/>
          </a:p>
        </p:txBody>
      </p:sp>
      <p:sp>
        <p:nvSpPr>
          <p:cNvPr id="196" name="Google Shape;19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Control Strategy can be implemented on the system without measuring the physical parameters of the system or a state space model, though their identification would simplify  and expedite the process of determination of gains of the proposed robot system.</a:t>
            </a:r>
            <a:endParaRPr/>
          </a:p>
          <a:p>
            <a:pPr indent="0" lvl="0" marL="0" rtl="0" algn="l">
              <a:spcBef>
                <a:spcPts val="1600"/>
              </a:spcBef>
              <a:spcAft>
                <a:spcPts val="1600"/>
              </a:spcAft>
              <a:buNone/>
            </a:pPr>
            <a:r>
              <a:t/>
            </a:r>
            <a:endParaRPr/>
          </a:p>
        </p:txBody>
      </p:sp>
      <p:pic>
        <p:nvPicPr>
          <p:cNvPr id="197" name="Google Shape;197;p19"/>
          <p:cNvPicPr preferRelativeResize="0"/>
          <p:nvPr/>
        </p:nvPicPr>
        <p:blipFill>
          <a:blip r:embed="rId3">
            <a:alphaModFix/>
          </a:blip>
          <a:stretch>
            <a:fillRect/>
          </a:stretch>
        </p:blipFill>
        <p:spPr>
          <a:xfrm>
            <a:off x="2272625" y="2571750"/>
            <a:ext cx="4598750" cy="170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UML Diagram</a:t>
            </a:r>
            <a:endParaRPr/>
          </a:p>
        </p:txBody>
      </p:sp>
      <p:pic>
        <p:nvPicPr>
          <p:cNvPr id="203" name="Google Shape;203;p20"/>
          <p:cNvPicPr preferRelativeResize="0"/>
          <p:nvPr/>
        </p:nvPicPr>
        <p:blipFill>
          <a:blip r:embed="rId3">
            <a:alphaModFix/>
          </a:blip>
          <a:stretch>
            <a:fillRect/>
          </a:stretch>
        </p:blipFill>
        <p:spPr>
          <a:xfrm>
            <a:off x="2717624" y="1567550"/>
            <a:ext cx="3708739" cy="291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Flow Diagram</a:t>
            </a:r>
            <a:endParaRPr/>
          </a:p>
        </p:txBody>
      </p:sp>
      <p:pic>
        <p:nvPicPr>
          <p:cNvPr id="209" name="Google Shape;209;p21"/>
          <p:cNvPicPr preferRelativeResize="0"/>
          <p:nvPr/>
        </p:nvPicPr>
        <p:blipFill>
          <a:blip r:embed="rId3">
            <a:alphaModFix/>
          </a:blip>
          <a:stretch>
            <a:fillRect/>
          </a:stretch>
        </p:blipFill>
        <p:spPr>
          <a:xfrm>
            <a:off x="0" y="872625"/>
            <a:ext cx="9143999" cy="4270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