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394" r:id="rId3"/>
    <p:sldId id="395" r:id="rId4"/>
    <p:sldId id="396" r:id="rId5"/>
    <p:sldId id="527" r:id="rId6"/>
    <p:sldId id="261" r:id="rId7"/>
    <p:sldId id="400" r:id="rId8"/>
    <p:sldId id="401" r:id="rId9"/>
    <p:sldId id="402" r:id="rId10"/>
    <p:sldId id="405" r:id="rId11"/>
    <p:sldId id="398" r:id="rId12"/>
    <p:sldId id="406" r:id="rId13"/>
    <p:sldId id="397" r:id="rId14"/>
    <p:sldId id="421" r:id="rId15"/>
    <p:sldId id="463" r:id="rId16"/>
    <p:sldId id="464" r:id="rId17"/>
    <p:sldId id="465" r:id="rId18"/>
    <p:sldId id="466" r:id="rId19"/>
    <p:sldId id="467" r:id="rId20"/>
    <p:sldId id="342" r:id="rId21"/>
    <p:sldId id="514" r:id="rId22"/>
    <p:sldId id="512" r:id="rId23"/>
    <p:sldId id="343" r:id="rId24"/>
    <p:sldId id="513" r:id="rId25"/>
    <p:sldId id="515" r:id="rId26"/>
    <p:sldId id="344" r:id="rId27"/>
    <p:sldId id="516" r:id="rId28"/>
    <p:sldId id="517" r:id="rId29"/>
    <p:sldId id="518" r:id="rId30"/>
    <p:sldId id="521" r:id="rId31"/>
    <p:sldId id="522" r:id="rId32"/>
    <p:sldId id="523" r:id="rId33"/>
    <p:sldId id="524" r:id="rId34"/>
    <p:sldId id="525" r:id="rId35"/>
    <p:sldId id="526" r:id="rId36"/>
    <p:sldId id="519" r:id="rId37"/>
    <p:sldId id="52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00103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6692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057411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3249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34073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26620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819336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22B8B-A5E6-4B4F-99A2-0B10DC9ACAF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1666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E22B8B-A5E6-4B4F-99A2-0B10DC9ACAF2}" type="datetimeFigureOut">
              <a:rPr lang="en-US" smtClean="0"/>
              <a:t>10/27/2017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407103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E22B8B-A5E6-4B4F-99A2-0B10DC9ACAF2}"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6377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E22B8B-A5E6-4B4F-99A2-0B10DC9ACAF2}" type="datetimeFigureOut">
              <a:rPr lang="en-US" smtClean="0"/>
              <a:t>10/27/2017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343264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E22B8B-A5E6-4B4F-99A2-0B10DC9ACAF2}" type="datetimeFigureOut">
              <a:rPr lang="en-US" smtClean="0"/>
              <a:t>10/27/2017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47321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22B8B-A5E6-4B4F-99A2-0B10DC9ACAF2}" type="datetimeFigureOut">
              <a:rPr lang="en-US" smtClean="0"/>
              <a:t>10/27/2017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128393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850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E22B8B-A5E6-4B4F-99A2-0B10DC9ACAF2}" type="datetimeFigureOut">
              <a:rPr lang="en-US" smtClean="0"/>
              <a:t>10/27/2017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6342BA-7BC6-44D7-957B-E7B9C5A7E343}" type="slidenum">
              <a:rPr lang="en-US" smtClean="0"/>
              <a:t>‹#›</a:t>
            </a:fld>
            <a:endParaRPr lang="en-US"/>
          </a:p>
        </p:txBody>
      </p:sp>
    </p:spTree>
    <p:extLst>
      <p:ext uri="{BB962C8B-B14F-4D97-AF65-F5344CB8AC3E}">
        <p14:creationId xmlns:p14="http://schemas.microsoft.com/office/powerpoint/2010/main" val="280449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E22B8B-A5E6-4B4F-99A2-0B10DC9ACAF2}" type="datetimeFigureOut">
              <a:rPr lang="en-US" smtClean="0"/>
              <a:t>10/27/2017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6342BA-7BC6-44D7-957B-E7B9C5A7E343}" type="slidenum">
              <a:rPr lang="en-US" smtClean="0"/>
              <a:t>‹#›</a:t>
            </a:fld>
            <a:endParaRPr lang="en-US"/>
          </a:p>
        </p:txBody>
      </p:sp>
    </p:spTree>
    <p:extLst>
      <p:ext uri="{BB962C8B-B14F-4D97-AF65-F5344CB8AC3E}">
        <p14:creationId xmlns:p14="http://schemas.microsoft.com/office/powerpoint/2010/main" val="31393624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utenberg.org/ebooks/9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57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lstStyle/>
          <a:p>
            <a:r>
              <a:rPr lang="en-US" dirty="0"/>
              <a:t>Machine Learning with Python</a:t>
            </a:r>
          </a:p>
        </p:txBody>
      </p:sp>
      <p:sp>
        <p:nvSpPr>
          <p:cNvPr id="3" name="Subtitle 2"/>
          <p:cNvSpPr>
            <a:spLocks noGrp="1"/>
          </p:cNvSpPr>
          <p:nvPr>
            <p:ph type="subTitle" idx="1"/>
          </p:nvPr>
        </p:nvSpPr>
        <p:spPr>
          <a:xfrm>
            <a:off x="2589213" y="4777379"/>
            <a:ext cx="8915399" cy="1557160"/>
          </a:xfrm>
        </p:spPr>
        <p:txBody>
          <a:bodyPr>
            <a:normAutofit/>
          </a:bodyPr>
          <a:lstStyle/>
          <a:p>
            <a:endParaRPr lang="en-US" dirty="0"/>
          </a:p>
          <a:p>
            <a:endParaRPr lang="en-US" dirty="0"/>
          </a:p>
          <a:p>
            <a:endParaRPr lang="en-US" dirty="0"/>
          </a:p>
        </p:txBody>
      </p:sp>
    </p:spTree>
    <p:extLst>
      <p:ext uri="{BB962C8B-B14F-4D97-AF65-F5344CB8AC3E}">
        <p14:creationId xmlns:p14="http://schemas.microsoft.com/office/powerpoint/2010/main" val="151614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Non – Linear SVM</a:t>
            </a:r>
          </a:p>
        </p:txBody>
      </p:sp>
      <p:sp>
        <p:nvSpPr>
          <p:cNvPr id="3" name="Content Placeholder 2"/>
          <p:cNvSpPr>
            <a:spLocks noGrp="1"/>
          </p:cNvSpPr>
          <p:nvPr>
            <p:ph idx="1"/>
          </p:nvPr>
        </p:nvSpPr>
        <p:spPr>
          <a:xfrm>
            <a:off x="649224" y="1389186"/>
            <a:ext cx="11167637" cy="4503668"/>
          </a:xfrm>
        </p:spPr>
        <p:txBody>
          <a:bodyPr>
            <a:normAutofit/>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265651" y="1176636"/>
            <a:ext cx="10389577" cy="4928768"/>
          </a:xfrm>
          <a:prstGeom prst="rect">
            <a:avLst/>
          </a:prstGeom>
        </p:spPr>
      </p:pic>
    </p:spTree>
    <p:extLst>
      <p:ext uri="{BB962C8B-B14F-4D97-AF65-F5344CB8AC3E}">
        <p14:creationId xmlns:p14="http://schemas.microsoft.com/office/powerpoint/2010/main" val="114053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647" y="155575"/>
            <a:ext cx="9421812" cy="682625"/>
          </a:xfrm>
        </p:spPr>
        <p:txBody>
          <a:bodyPr>
            <a:normAutofit/>
          </a:bodyPr>
          <a:lstStyle/>
          <a:p>
            <a:pPr lvl="0" fontAlgn="base"/>
            <a:r>
              <a:rPr lang="en-US" sz="2800" dirty="0"/>
              <a:t>Non-Linear SVM - Example</a:t>
            </a:r>
          </a:p>
        </p:txBody>
      </p:sp>
      <p:sp>
        <p:nvSpPr>
          <p:cNvPr id="7" name="Arrow: Right 6"/>
          <p:cNvSpPr/>
          <p:nvPr/>
        </p:nvSpPr>
        <p:spPr>
          <a:xfrm>
            <a:off x="5524315" y="2037799"/>
            <a:ext cx="884238"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887415" y="1090246"/>
            <a:ext cx="2624246" cy="2268416"/>
          </a:xfrm>
          <a:prstGeom prst="rect">
            <a:avLst/>
          </a:prstGeom>
        </p:spPr>
      </p:pic>
      <p:pic>
        <p:nvPicPr>
          <p:cNvPr id="10" name="Picture 9"/>
          <p:cNvPicPr>
            <a:picLocks noChangeAspect="1"/>
          </p:cNvPicPr>
          <p:nvPr/>
        </p:nvPicPr>
        <p:blipFill>
          <a:blip r:embed="rId3"/>
          <a:stretch>
            <a:fillRect/>
          </a:stretch>
        </p:blipFill>
        <p:spPr>
          <a:xfrm>
            <a:off x="7483621" y="1090246"/>
            <a:ext cx="2679920" cy="2285633"/>
          </a:xfrm>
          <a:prstGeom prst="rect">
            <a:avLst/>
          </a:prstGeom>
        </p:spPr>
      </p:pic>
      <p:sp>
        <p:nvSpPr>
          <p:cNvPr id="11" name="TextBox 10"/>
          <p:cNvSpPr txBox="1"/>
          <p:nvPr/>
        </p:nvSpPr>
        <p:spPr>
          <a:xfrm>
            <a:off x="4888523" y="2611315"/>
            <a:ext cx="2224454" cy="369332"/>
          </a:xfrm>
          <a:prstGeom prst="rect">
            <a:avLst/>
          </a:prstGeom>
          <a:noFill/>
        </p:spPr>
        <p:txBody>
          <a:bodyPr wrap="square" rtlCol="0">
            <a:spAutoFit/>
          </a:bodyPr>
          <a:lstStyle/>
          <a:p>
            <a:r>
              <a:rPr lang="en-US" dirty="0"/>
              <a:t>Z = x^2 + y^2</a:t>
            </a:r>
          </a:p>
        </p:txBody>
      </p:sp>
      <p:sp>
        <p:nvSpPr>
          <p:cNvPr id="12" name="TextBox 11"/>
          <p:cNvSpPr txBox="1"/>
          <p:nvPr/>
        </p:nvSpPr>
        <p:spPr>
          <a:xfrm>
            <a:off x="2101362" y="4062046"/>
            <a:ext cx="8431823" cy="646331"/>
          </a:xfrm>
          <a:prstGeom prst="rect">
            <a:avLst/>
          </a:prstGeom>
          <a:noFill/>
        </p:spPr>
        <p:txBody>
          <a:bodyPr wrap="square" rtlCol="0">
            <a:spAutoFit/>
          </a:bodyPr>
          <a:lstStyle/>
          <a:p>
            <a:r>
              <a:rPr lang="en-US" dirty="0"/>
              <a:t>SVM uses “kernel” functions which take low dimensional input space and transform it to a higher dimensional space</a:t>
            </a:r>
          </a:p>
        </p:txBody>
      </p:sp>
    </p:spTree>
    <p:extLst>
      <p:ext uri="{BB962C8B-B14F-4D97-AF65-F5344CB8AC3E}">
        <p14:creationId xmlns:p14="http://schemas.microsoft.com/office/powerpoint/2010/main" val="397123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4FD149-94B6-4257-AB5B-C478E6038F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743F4F4-276D-4A4D-930A-0530386F98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0">
            <a:extLst>
              <a:ext uri="{FF2B5EF4-FFF2-40B4-BE49-F238E27FC236}">
                <a16:creationId xmlns:a16="http://schemas.microsoft.com/office/drawing/2014/main" id="{AA1386B8-14BD-4682-B537-BC9027D6ED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4AAC8D9-2786-40FE-8E5D-94DD99370489}"/>
              </a:ext>
            </a:extLst>
          </p:cNvPr>
          <p:cNvPicPr>
            <a:picLocks noChangeAspect="1"/>
          </p:cNvPicPr>
          <p:nvPr/>
        </p:nvPicPr>
        <p:blipFill>
          <a:blip r:embed="rId2"/>
          <a:stretch>
            <a:fillRect/>
          </a:stretch>
        </p:blipFill>
        <p:spPr>
          <a:xfrm>
            <a:off x="6218024" y="1150985"/>
            <a:ext cx="5451627" cy="2044359"/>
          </a:xfrm>
          <a:prstGeom prst="rect">
            <a:avLst/>
          </a:prstGeom>
        </p:spPr>
      </p:pic>
      <p:sp>
        <p:nvSpPr>
          <p:cNvPr id="2" name="Title 1"/>
          <p:cNvSpPr>
            <a:spLocks noGrp="1"/>
          </p:cNvSpPr>
          <p:nvPr>
            <p:ph type="title"/>
          </p:nvPr>
        </p:nvSpPr>
        <p:spPr>
          <a:xfrm>
            <a:off x="519017" y="159574"/>
            <a:ext cx="5122652" cy="1259894"/>
          </a:xfrm>
        </p:spPr>
        <p:txBody>
          <a:bodyPr>
            <a:normAutofit/>
          </a:bodyPr>
          <a:lstStyle/>
          <a:p>
            <a:pPr lvl="0" fontAlgn="base"/>
            <a:r>
              <a:rPr lang="en-US" dirty="0"/>
              <a:t>SVM Parameters</a:t>
            </a:r>
          </a:p>
        </p:txBody>
      </p:sp>
      <p:sp>
        <p:nvSpPr>
          <p:cNvPr id="3" name="Content Placeholder 2"/>
          <p:cNvSpPr>
            <a:spLocks noGrp="1"/>
          </p:cNvSpPr>
          <p:nvPr>
            <p:ph idx="1"/>
          </p:nvPr>
        </p:nvSpPr>
        <p:spPr>
          <a:xfrm>
            <a:off x="576072" y="1150985"/>
            <a:ext cx="5122652" cy="3759253"/>
          </a:xfrm>
        </p:spPr>
        <p:txBody>
          <a:bodyPr>
            <a:normAutofit/>
          </a:bodyPr>
          <a:lstStyle/>
          <a:p>
            <a:pPr>
              <a:buFont typeface="Wingdings" panose="05000000000000000000" pitchFamily="2" charset="2"/>
              <a:buChar char="Ø"/>
            </a:pPr>
            <a:r>
              <a:rPr lang="en-US" b="1" dirty="0"/>
              <a:t>Kernel : </a:t>
            </a:r>
            <a:r>
              <a:rPr lang="en-US" dirty="0"/>
              <a:t>It defines the function to transform low dimensional input space into higher dimension </a:t>
            </a:r>
          </a:p>
          <a:p>
            <a:pPr>
              <a:buFont typeface="Wingdings" panose="05000000000000000000" pitchFamily="2" charset="2"/>
              <a:buChar char="Ø"/>
            </a:pPr>
            <a:r>
              <a:rPr lang="en-US" b="1" dirty="0"/>
              <a:t>Gamma: </a:t>
            </a:r>
            <a:r>
              <a:rPr lang="en-US" dirty="0"/>
              <a:t>It defines how far the influence of a single training example reaches</a:t>
            </a:r>
          </a:p>
          <a:p>
            <a:pPr>
              <a:buFont typeface="Wingdings" panose="05000000000000000000" pitchFamily="2" charset="2"/>
              <a:buChar char="Ø"/>
            </a:pPr>
            <a:r>
              <a:rPr lang="en-US" b="1" dirty="0"/>
              <a:t>C: </a:t>
            </a:r>
            <a:r>
              <a:rPr lang="en-US" dirty="0"/>
              <a:t>It controls the trade-off between smooth decision boundary and classifying training points correctly.</a:t>
            </a:r>
            <a:br>
              <a:rPr lang="en-US" b="1" dirty="0"/>
            </a:br>
            <a:endParaRPr lang="en-US" dirty="0"/>
          </a:p>
          <a:p>
            <a:pPr marL="0" indent="0">
              <a:buNone/>
            </a:pPr>
            <a:endParaRPr lang="en-US" dirty="0"/>
          </a:p>
        </p:txBody>
      </p:sp>
      <p:pic>
        <p:nvPicPr>
          <p:cNvPr id="5" name="Picture 4">
            <a:extLst>
              <a:ext uri="{FF2B5EF4-FFF2-40B4-BE49-F238E27FC236}">
                <a16:creationId xmlns:a16="http://schemas.microsoft.com/office/drawing/2014/main" id="{52661824-63F4-4A2F-895D-156F13F2FD33}"/>
              </a:ext>
            </a:extLst>
          </p:cNvPr>
          <p:cNvPicPr>
            <a:picLocks noChangeAspect="1"/>
          </p:cNvPicPr>
          <p:nvPr/>
        </p:nvPicPr>
        <p:blipFill>
          <a:blip r:embed="rId3"/>
          <a:stretch>
            <a:fillRect/>
          </a:stretch>
        </p:blipFill>
        <p:spPr>
          <a:xfrm>
            <a:off x="770890" y="3886607"/>
            <a:ext cx="5336218" cy="2015041"/>
          </a:xfrm>
          <a:prstGeom prst="rect">
            <a:avLst/>
          </a:prstGeom>
        </p:spPr>
      </p:pic>
      <p:pic>
        <p:nvPicPr>
          <p:cNvPr id="6" name="Picture 5">
            <a:extLst>
              <a:ext uri="{FF2B5EF4-FFF2-40B4-BE49-F238E27FC236}">
                <a16:creationId xmlns:a16="http://schemas.microsoft.com/office/drawing/2014/main" id="{6EA1ED4A-2ADA-4E25-A32E-67F0F6F3D944}"/>
              </a:ext>
            </a:extLst>
          </p:cNvPr>
          <p:cNvPicPr>
            <a:picLocks noChangeAspect="1"/>
          </p:cNvPicPr>
          <p:nvPr/>
        </p:nvPicPr>
        <p:blipFill>
          <a:blip r:embed="rId4"/>
          <a:stretch>
            <a:fillRect/>
          </a:stretch>
        </p:blipFill>
        <p:spPr>
          <a:xfrm>
            <a:off x="6467709" y="3886606"/>
            <a:ext cx="5355640" cy="2015041"/>
          </a:xfrm>
          <a:prstGeom prst="rect">
            <a:avLst/>
          </a:prstGeom>
        </p:spPr>
      </p:pic>
    </p:spTree>
    <p:extLst>
      <p:ext uri="{BB962C8B-B14F-4D97-AF65-F5344CB8AC3E}">
        <p14:creationId xmlns:p14="http://schemas.microsoft.com/office/powerpoint/2010/main" val="404215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SVM Pros and Cons</a:t>
            </a:r>
          </a:p>
        </p:txBody>
      </p:sp>
      <p:sp>
        <p:nvSpPr>
          <p:cNvPr id="3" name="Content Placeholder 2"/>
          <p:cNvSpPr>
            <a:spLocks noGrp="1"/>
          </p:cNvSpPr>
          <p:nvPr>
            <p:ph idx="1"/>
          </p:nvPr>
        </p:nvSpPr>
        <p:spPr>
          <a:xfrm>
            <a:off x="1896370" y="798454"/>
            <a:ext cx="9658625" cy="5672896"/>
          </a:xfrm>
        </p:spPr>
        <p:txBody>
          <a:bodyPr>
            <a:normAutofit/>
          </a:bodyPr>
          <a:lstStyle/>
          <a:p>
            <a:pPr marL="0" indent="0">
              <a:buNone/>
            </a:pPr>
            <a:r>
              <a:rPr lang="en-US" b="1" dirty="0"/>
              <a:t>Pros:</a:t>
            </a:r>
          </a:p>
          <a:p>
            <a:pPr marL="0" indent="0">
              <a:buNone/>
            </a:pPr>
            <a:endParaRPr lang="en-US" b="1" dirty="0"/>
          </a:p>
          <a:p>
            <a:r>
              <a:rPr lang="en-US" dirty="0"/>
              <a:t>It works really well with clear margin of separation</a:t>
            </a:r>
          </a:p>
          <a:p>
            <a:r>
              <a:rPr lang="en-US" dirty="0"/>
              <a:t>It is effective in high dimensional spaces.</a:t>
            </a:r>
          </a:p>
          <a:p>
            <a:r>
              <a:rPr lang="en-US" dirty="0"/>
              <a:t>It is effective in cases where number of dimensions is greater than the number of samples.</a:t>
            </a:r>
          </a:p>
          <a:p>
            <a:r>
              <a:rPr lang="en-US" dirty="0"/>
              <a:t>It uses a subset of training points in the decision function (called support vectors), so it is also memory efficient.</a:t>
            </a:r>
          </a:p>
          <a:p>
            <a:pPr marL="0" indent="0">
              <a:buNone/>
            </a:pPr>
            <a:endParaRPr lang="en-US" dirty="0"/>
          </a:p>
          <a:p>
            <a:pPr marL="0" indent="0">
              <a:buNone/>
            </a:pPr>
            <a:r>
              <a:rPr lang="en-US" b="1" dirty="0"/>
              <a:t>Cons:</a:t>
            </a:r>
          </a:p>
          <a:p>
            <a:r>
              <a:rPr lang="en-US" dirty="0"/>
              <a:t>It doesn’t perform well, when we have large data set because the required training time is higher</a:t>
            </a:r>
          </a:p>
          <a:p>
            <a:r>
              <a:rPr lang="en-US" dirty="0"/>
              <a:t>It also doesn’t perform very well, when the data set has more noise i.e. target classes are overlapping</a:t>
            </a:r>
          </a:p>
          <a:p>
            <a:pPr marL="0" indent="0">
              <a:buNone/>
            </a:pPr>
            <a:endParaRPr lang="en-US" dirty="0"/>
          </a:p>
        </p:txBody>
      </p:sp>
    </p:spTree>
    <p:extLst>
      <p:ext uri="{BB962C8B-B14F-4D97-AF65-F5344CB8AC3E}">
        <p14:creationId xmlns:p14="http://schemas.microsoft.com/office/powerpoint/2010/main" val="377358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470" y="91830"/>
            <a:ext cx="9421812" cy="611554"/>
          </a:xfrm>
        </p:spPr>
        <p:txBody>
          <a:bodyPr>
            <a:normAutofit/>
          </a:bodyPr>
          <a:lstStyle/>
          <a:p>
            <a:pPr lvl="0" fontAlgn="base"/>
            <a:r>
              <a:rPr lang="en-US" sz="2800" dirty="0"/>
              <a:t>Parametric vs Non Parametric</a:t>
            </a:r>
          </a:p>
        </p:txBody>
      </p:sp>
      <p:sp>
        <p:nvSpPr>
          <p:cNvPr id="3" name="Content Placeholder 2"/>
          <p:cNvSpPr>
            <a:spLocks noGrp="1"/>
          </p:cNvSpPr>
          <p:nvPr>
            <p:ph idx="1"/>
          </p:nvPr>
        </p:nvSpPr>
        <p:spPr>
          <a:xfrm>
            <a:off x="2082801" y="842842"/>
            <a:ext cx="9658625" cy="5672896"/>
          </a:xfrm>
        </p:spPr>
        <p:txBody>
          <a:bodyPr>
            <a:normAutofit/>
          </a:bodyPr>
          <a:lstStyle/>
          <a:p>
            <a:pPr marL="0" indent="0">
              <a:buNone/>
            </a:pPr>
            <a:r>
              <a:rPr lang="en-US" dirty="0"/>
              <a:t>Assumptions can greatly simplify the learning process, but can also limit what can be learned. Algorithms that simplify the function to a known form are called </a:t>
            </a:r>
            <a:r>
              <a:rPr lang="en-US" b="1" dirty="0"/>
              <a:t>parametric machine learning algorithms</a:t>
            </a:r>
            <a:r>
              <a:rPr lang="en-US" dirty="0"/>
              <a:t>. The algorithms involve two steps:</a:t>
            </a:r>
          </a:p>
          <a:p>
            <a:r>
              <a:rPr lang="en-US" dirty="0"/>
              <a:t>Select a form for the function.</a:t>
            </a:r>
          </a:p>
          <a:p>
            <a:r>
              <a:rPr lang="en-US" dirty="0"/>
              <a:t>Learn the coefficients for the function from the training data.</a:t>
            </a:r>
          </a:p>
          <a:p>
            <a:pPr marL="0" indent="0">
              <a:buNone/>
            </a:pPr>
            <a:r>
              <a:rPr lang="en-US" dirty="0"/>
              <a:t>Some examples of parametric machine learning algorithms are Linear Regression and Logistic Regression.</a:t>
            </a:r>
          </a:p>
          <a:p>
            <a:pPr marL="0" indent="0">
              <a:buNone/>
            </a:pPr>
            <a:endParaRPr lang="en-US" dirty="0"/>
          </a:p>
          <a:p>
            <a:pPr marL="0" indent="0">
              <a:buNone/>
            </a:pPr>
            <a:r>
              <a:rPr lang="en-US" dirty="0"/>
              <a:t>Algorithms that do not make strong assumptions about the form of the mapping function are called </a:t>
            </a:r>
            <a:r>
              <a:rPr lang="en-US" b="1" dirty="0"/>
              <a:t>nonparametric machine learning algorithms</a:t>
            </a:r>
            <a:r>
              <a:rPr lang="en-US" dirty="0"/>
              <a:t>. They are also known as Instance-based </a:t>
            </a:r>
            <a:r>
              <a:rPr lang="en-US"/>
              <a:t>methods. By </a:t>
            </a:r>
            <a:r>
              <a:rPr lang="en-US" dirty="0"/>
              <a:t>not making assumptions, they are free to learn any functional form from the training data.</a:t>
            </a:r>
          </a:p>
          <a:p>
            <a:r>
              <a:rPr lang="en-US" dirty="0"/>
              <a:t>Non-parametric methods are often more flexible, achieve better accuracy but require a lot more data and training time.</a:t>
            </a:r>
          </a:p>
          <a:p>
            <a:r>
              <a:rPr lang="en-US" dirty="0"/>
              <a:t>Examples of nonparametric algorithms include k-NN, Support Vector Machines, Neural Networks and Decision Trees.</a:t>
            </a:r>
          </a:p>
          <a:p>
            <a:pPr marL="0" indent="0">
              <a:buNone/>
            </a:pPr>
            <a:endParaRPr lang="en-US" dirty="0"/>
          </a:p>
        </p:txBody>
      </p:sp>
    </p:spTree>
    <p:extLst>
      <p:ext uri="{BB962C8B-B14F-4D97-AF65-F5344CB8AC3E}">
        <p14:creationId xmlns:p14="http://schemas.microsoft.com/office/powerpoint/2010/main" val="120243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959" y="124830"/>
            <a:ext cx="8911687" cy="1280890"/>
          </a:xfrm>
        </p:spPr>
        <p:txBody>
          <a:bodyPr/>
          <a:lstStyle/>
          <a:p>
            <a:r>
              <a:rPr lang="en-US" dirty="0"/>
              <a:t>Vector Algebra</a:t>
            </a:r>
          </a:p>
        </p:txBody>
      </p:sp>
      <p:sp>
        <p:nvSpPr>
          <p:cNvPr id="3" name="Content Placeholder 2"/>
          <p:cNvSpPr>
            <a:spLocks noGrp="1"/>
          </p:cNvSpPr>
          <p:nvPr>
            <p:ph idx="1"/>
          </p:nvPr>
        </p:nvSpPr>
        <p:spPr>
          <a:xfrm>
            <a:off x="1997476" y="896645"/>
            <a:ext cx="9398487" cy="5657063"/>
          </a:xfrm>
        </p:spPr>
        <p:txBody>
          <a:bodyPr>
            <a:normAutofit fontScale="92500" lnSpcReduction="20000"/>
          </a:bodyPr>
          <a:lstStyle/>
          <a:p>
            <a:pPr algn="just"/>
            <a:r>
              <a:rPr lang="en-US" b="1" dirty="0"/>
              <a:t>Point: </a:t>
            </a:r>
            <a:r>
              <a:rPr lang="en-US" dirty="0"/>
              <a:t>A point is a location in space. Its written as (</a:t>
            </a:r>
            <a:r>
              <a:rPr lang="en-US" dirty="0" err="1"/>
              <a:t>x,y,z</a:t>
            </a:r>
            <a:r>
              <a:rPr lang="en-US" dirty="0"/>
              <a:t>)</a:t>
            </a:r>
            <a:endParaRPr lang="en-US" b="1" dirty="0"/>
          </a:p>
          <a:p>
            <a:pPr algn="just"/>
            <a:r>
              <a:rPr lang="en-US" b="1" dirty="0"/>
              <a:t>Vector: </a:t>
            </a:r>
            <a:r>
              <a:rPr lang="en-US" dirty="0"/>
              <a:t>Its an object that represents a change in location. It has 2 properties: Magnitude and Direction</a:t>
            </a:r>
          </a:p>
          <a:p>
            <a:pPr algn="just"/>
            <a:r>
              <a:rPr lang="en-US" dirty="0"/>
              <a:t>Normalization: process of finding a unit vector in the same direction as given vector.</a:t>
            </a:r>
          </a:p>
          <a:p>
            <a:pPr>
              <a:buFont typeface="Wingdings" panose="05000000000000000000" pitchFamily="2" charset="2"/>
              <a:buChar char="Ø"/>
            </a:pPr>
            <a:r>
              <a:rPr lang="en-US" dirty="0"/>
              <a:t>A “vector” is a quantity that has a direction associated with it </a:t>
            </a:r>
            <a:r>
              <a:rPr lang="en-US" dirty="0" err="1"/>
              <a:t>e.g</a:t>
            </a:r>
            <a:r>
              <a:rPr lang="en-US" dirty="0"/>
              <a:t> Velocity, Displacement </a:t>
            </a:r>
            <a:r>
              <a:rPr lang="en-US" dirty="0" err="1"/>
              <a:t>etc</a:t>
            </a:r>
            <a:endParaRPr lang="en-US" dirty="0"/>
          </a:p>
          <a:p>
            <a:pPr>
              <a:buFont typeface="Wingdings" panose="05000000000000000000" pitchFamily="2" charset="2"/>
              <a:buChar char="Ø"/>
            </a:pPr>
            <a:r>
              <a:rPr lang="en-US" dirty="0"/>
              <a:t>Lets assume, a vector represents “growth” in a direction. You can do following operations :</a:t>
            </a:r>
          </a:p>
          <a:p>
            <a:pPr marL="0" indent="0">
              <a:buNone/>
            </a:pPr>
            <a:r>
              <a:rPr lang="en-US" b="1" dirty="0"/>
              <a:t>	Add vectors:</a:t>
            </a:r>
            <a:r>
              <a:rPr lang="en-US" dirty="0"/>
              <a:t> Accumulate the growth contained in several vectors.</a:t>
            </a:r>
          </a:p>
          <a:p>
            <a:pPr marL="0" indent="0">
              <a:buNone/>
            </a:pPr>
            <a:r>
              <a:rPr lang="en-US" b="1" dirty="0"/>
              <a:t>	Multiply by a constant</a:t>
            </a:r>
            <a:r>
              <a:rPr lang="en-US" dirty="0"/>
              <a:t>: Make an existing vector stronger.</a:t>
            </a:r>
          </a:p>
          <a:p>
            <a:pPr marL="0" indent="0">
              <a:buNone/>
            </a:pPr>
            <a:r>
              <a:rPr lang="en-US" b="1" dirty="0"/>
              <a:t>	Dot product:</a:t>
            </a:r>
            <a:r>
              <a:rPr lang="en-US" dirty="0"/>
              <a:t> </a:t>
            </a:r>
            <a:r>
              <a:rPr lang="en-US" b="1" i="1" dirty="0">
                <a:solidFill>
                  <a:srgbClr val="92D050"/>
                </a:solidFill>
              </a:rPr>
              <a:t>Apply</a:t>
            </a:r>
            <a:r>
              <a:rPr lang="en-US" dirty="0"/>
              <a:t> the directional growth of one vector to another. The result 	is how much stronger we've made the original (positive, negative, or zero).</a:t>
            </a:r>
          </a:p>
          <a:p>
            <a:pPr>
              <a:buFont typeface="Wingdings" panose="05000000000000000000" pitchFamily="2" charset="2"/>
              <a:buChar char="Ø"/>
            </a:pPr>
            <a:r>
              <a:rPr lang="en-US" dirty="0"/>
              <a:t>The dot product tells you what amount of one vector goes in the direction of another. It is “multiplication” taking direction into account.</a:t>
            </a:r>
          </a:p>
          <a:p>
            <a:pPr>
              <a:buFont typeface="Wingdings" panose="05000000000000000000" pitchFamily="2" charset="2"/>
              <a:buChar char="Ø"/>
            </a:pPr>
            <a:r>
              <a:rPr lang="en-US" dirty="0"/>
              <a:t>Lets say you have two numbers: 5 and 6. Lets treat 5X6 as dot product</a:t>
            </a:r>
          </a:p>
          <a:p>
            <a:pPr marL="0" indent="0">
              <a:buNone/>
            </a:pPr>
            <a:r>
              <a:rPr lang="en-US" dirty="0"/>
              <a:t>     (5,0) . (6,0)</a:t>
            </a:r>
          </a:p>
          <a:p>
            <a:pPr marL="0" indent="0">
              <a:buNone/>
            </a:pPr>
            <a:r>
              <a:rPr lang="en-US" dirty="0"/>
              <a:t>The number 5 is "directional growth" in a single dimension (the x-axis, let's say), and 6 is "directional growth" in that same direction. 5 x 6 = 30 means we get 30 times growth in a single dimension.</a:t>
            </a:r>
            <a:endParaRPr lang="en-US" sz="1600" dirty="0"/>
          </a:p>
          <a:p>
            <a:pPr>
              <a:buFont typeface="Wingdings" panose="05000000000000000000" pitchFamily="2" charset="2"/>
              <a:buChar char="Ø"/>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40749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959" y="124830"/>
            <a:ext cx="8911687" cy="1280890"/>
          </a:xfrm>
        </p:spPr>
        <p:txBody>
          <a:bodyPr/>
          <a:lstStyle/>
          <a:p>
            <a:r>
              <a:rPr lang="en-US" dirty="0"/>
              <a:t>Vector Algebra</a:t>
            </a:r>
          </a:p>
        </p:txBody>
      </p:sp>
      <p:sp>
        <p:nvSpPr>
          <p:cNvPr id="3" name="Content Placeholder 2"/>
          <p:cNvSpPr>
            <a:spLocks noGrp="1"/>
          </p:cNvSpPr>
          <p:nvPr>
            <p:ph idx="1"/>
          </p:nvPr>
        </p:nvSpPr>
        <p:spPr>
          <a:xfrm>
            <a:off x="1977524" y="930444"/>
            <a:ext cx="9205375" cy="5410200"/>
          </a:xfrm>
        </p:spPr>
        <p:txBody>
          <a:bodyPr>
            <a:normAutofit fontScale="92500" lnSpcReduction="20000"/>
          </a:bodyPr>
          <a:lstStyle/>
          <a:p>
            <a:pPr>
              <a:buFont typeface="Wingdings" panose="05000000000000000000" pitchFamily="2" charset="2"/>
              <a:buChar char="Ø"/>
            </a:pPr>
            <a:r>
              <a:rPr lang="en-US" dirty="0"/>
              <a:t>Now, suppose 5 and 6 refer to different dimensions. Let's say 5 means “Buy me 5 times the bananas" (x-axis) and 6 means “Buy me 6 times your oranges" (y-axis). Now they're not the same type of number: what happens when apply growth (use the dot product) in our "bananas, oranges" universe?</a:t>
            </a:r>
          </a:p>
          <a:p>
            <a:r>
              <a:rPr lang="en-US" sz="1600" dirty="0"/>
              <a:t>	</a:t>
            </a:r>
            <a:r>
              <a:rPr lang="en-US" dirty="0"/>
              <a:t>(5,0) means “Five times your bananas, destroy your oranges"</a:t>
            </a:r>
          </a:p>
          <a:p>
            <a:r>
              <a:rPr lang="en-US" dirty="0"/>
              <a:t>(0,6) means "Destroy your bananas, 6 times your oranges“</a:t>
            </a:r>
          </a:p>
          <a:p>
            <a:pPr marL="0" indent="0">
              <a:buNone/>
            </a:pPr>
            <a:r>
              <a:rPr lang="en-US" dirty="0"/>
              <a:t>Applying (0,6) to (5,0) means destroy your </a:t>
            </a:r>
            <a:r>
              <a:rPr lang="en-US" dirty="0" err="1"/>
              <a:t>banans</a:t>
            </a:r>
            <a:r>
              <a:rPr lang="en-US" dirty="0"/>
              <a:t> but buy your oranges 6 times the original number. But (5,0) has no oranges to begin with. So net result is 0.</a:t>
            </a:r>
          </a:p>
          <a:p>
            <a:pPr marL="0" indent="0">
              <a:buNone/>
            </a:pPr>
            <a:r>
              <a:rPr lang="en-US" dirty="0"/>
              <a:t>                    (5,0) . (0,6) = 0</a:t>
            </a:r>
          </a:p>
          <a:p>
            <a:pPr marL="0" indent="0">
              <a:buNone/>
            </a:pPr>
            <a:endParaRPr lang="en-US" dirty="0"/>
          </a:p>
          <a:p>
            <a:pPr marL="0" indent="0">
              <a:buNone/>
            </a:pPr>
            <a:r>
              <a:rPr lang="en-US" dirty="0"/>
              <a:t>The final result of the dot product process can be:</a:t>
            </a:r>
          </a:p>
          <a:p>
            <a:r>
              <a:rPr lang="en-US" dirty="0"/>
              <a:t>Zero: we don't have any growth in the original direction</a:t>
            </a:r>
          </a:p>
          <a:p>
            <a:r>
              <a:rPr lang="en-US" dirty="0"/>
              <a:t>Positive number: we have some growth in the original direction</a:t>
            </a:r>
          </a:p>
          <a:p>
            <a:r>
              <a:rPr lang="en-US" dirty="0"/>
              <a:t>Negative number: we have negative (reverse) growth in the original direction</a:t>
            </a:r>
          </a:p>
          <a:p>
            <a:pPr marL="0" indent="0">
              <a:buNone/>
            </a:pPr>
            <a:endParaRPr lang="en-US" dirty="0"/>
          </a:p>
          <a:p>
            <a:pPr marL="0" indent="0">
              <a:buNone/>
            </a:pPr>
            <a:r>
              <a:rPr lang="en-US" dirty="0"/>
              <a:t>Dot product represents similarity between 2 vectors. It tells you how similar in direction vector a is to vector b through the measure of the angle between them</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45309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959" y="124830"/>
            <a:ext cx="8911687" cy="1280890"/>
          </a:xfrm>
        </p:spPr>
        <p:txBody>
          <a:bodyPr/>
          <a:lstStyle/>
          <a:p>
            <a:r>
              <a:rPr lang="en-US" dirty="0"/>
              <a:t>Dot Product</a:t>
            </a:r>
          </a:p>
        </p:txBody>
      </p:sp>
      <p:sp>
        <p:nvSpPr>
          <p:cNvPr id="3" name="Content Placeholder 2"/>
          <p:cNvSpPr>
            <a:spLocks noGrp="1"/>
          </p:cNvSpPr>
          <p:nvPr>
            <p:ph idx="1"/>
          </p:nvPr>
        </p:nvSpPr>
        <p:spPr>
          <a:xfrm>
            <a:off x="1720073" y="1539534"/>
            <a:ext cx="9084051" cy="4222074"/>
          </a:xfrm>
        </p:spPr>
        <p:txBody>
          <a:bodyPr>
            <a:normAutofit/>
          </a:bodyPr>
          <a:lstStyle/>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pic>
        <p:nvPicPr>
          <p:cNvPr id="3074" name="Picture 2" descr="\displaystyle{\vec{a} \cdot \vec{b} = a_x \cdot b_x + a_y \cdot b_y = |\vec{a}||\vec{b}|\cos(\theta) }">
            <a:extLst>
              <a:ext uri="{FF2B5EF4-FFF2-40B4-BE49-F238E27FC236}">
                <a16:creationId xmlns:a16="http://schemas.microsoft.com/office/drawing/2014/main" id="{DCCF30B5-079D-495B-9763-AA1E0328D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127" y="1013574"/>
            <a:ext cx="8879942" cy="602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E9D588-38C0-498F-873C-0F59BDAF0573}"/>
              </a:ext>
            </a:extLst>
          </p:cNvPr>
          <p:cNvSpPr txBox="1"/>
          <p:nvPr/>
        </p:nvSpPr>
        <p:spPr>
          <a:xfrm>
            <a:off x="1822127" y="1882066"/>
            <a:ext cx="9239450" cy="2308324"/>
          </a:xfrm>
          <a:prstGeom prst="rect">
            <a:avLst/>
          </a:prstGeom>
          <a:noFill/>
        </p:spPr>
        <p:txBody>
          <a:bodyPr wrap="square" rtlCol="0">
            <a:spAutoFit/>
          </a:bodyPr>
          <a:lstStyle/>
          <a:p>
            <a:r>
              <a:rPr lang="en-US" dirty="0"/>
              <a:t>The goal of Dot product is to apply 1 vector to another. There are 2 ways to accomplish this:</a:t>
            </a:r>
          </a:p>
          <a:p>
            <a:endParaRPr lang="en-US" dirty="0"/>
          </a:p>
          <a:p>
            <a:pPr marL="285750" indent="-285750">
              <a:buFont typeface="Arial" panose="020B0604020202020204" pitchFamily="34" charset="0"/>
              <a:buChar char="•"/>
            </a:pPr>
            <a:r>
              <a:rPr lang="en-US" dirty="0"/>
              <a:t>Rectangular perspective: combine x and y components</a:t>
            </a:r>
          </a:p>
          <a:p>
            <a:pPr marL="285750" indent="-285750">
              <a:buFont typeface="Arial" panose="020B0604020202020204" pitchFamily="34" charset="0"/>
              <a:buChar char="•"/>
            </a:pPr>
            <a:r>
              <a:rPr lang="en-US" dirty="0"/>
              <a:t>Polar perspective: combine magnitudes and angles</a:t>
            </a:r>
          </a:p>
          <a:p>
            <a:endParaRPr lang="en-US" dirty="0"/>
          </a:p>
          <a:p>
            <a:endParaRPr lang="en-US" dirty="0"/>
          </a:p>
          <a:p>
            <a:endParaRPr lang="en-US" dirty="0"/>
          </a:p>
        </p:txBody>
      </p:sp>
    </p:spTree>
    <p:extLst>
      <p:ext uri="{BB962C8B-B14F-4D97-AF65-F5344CB8AC3E}">
        <p14:creationId xmlns:p14="http://schemas.microsoft.com/office/powerpoint/2010/main" val="2219470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039" y="124830"/>
            <a:ext cx="10217730" cy="1280890"/>
          </a:xfrm>
        </p:spPr>
        <p:txBody>
          <a:bodyPr/>
          <a:lstStyle/>
          <a:p>
            <a:r>
              <a:rPr lang="en-US" dirty="0"/>
              <a:t>Rectangular Perspective of Dot Product</a:t>
            </a:r>
          </a:p>
        </p:txBody>
      </p:sp>
      <p:sp>
        <p:nvSpPr>
          <p:cNvPr id="3" name="Content Placeholder 2"/>
          <p:cNvSpPr>
            <a:spLocks noGrp="1"/>
          </p:cNvSpPr>
          <p:nvPr>
            <p:ph idx="1"/>
          </p:nvPr>
        </p:nvSpPr>
        <p:spPr>
          <a:xfrm>
            <a:off x="1720073" y="1539534"/>
            <a:ext cx="9084051" cy="4222074"/>
          </a:xfrm>
        </p:spPr>
        <p:txBody>
          <a:bodyPr>
            <a:normAutofit/>
          </a:bodyPr>
          <a:lstStyle/>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F8E9D588-38C0-498F-873C-0F59BDAF0573}"/>
              </a:ext>
            </a:extLst>
          </p:cNvPr>
          <p:cNvSpPr txBox="1"/>
          <p:nvPr/>
        </p:nvSpPr>
        <p:spPr>
          <a:xfrm>
            <a:off x="1831005" y="1405720"/>
            <a:ext cx="9239450" cy="369332"/>
          </a:xfrm>
          <a:prstGeom prst="rect">
            <a:avLst/>
          </a:prstGeom>
          <a:noFill/>
        </p:spPr>
        <p:txBody>
          <a:bodyPr wrap="square" rtlCol="0">
            <a:spAutoFit/>
          </a:bodyPr>
          <a:lstStyle/>
          <a:p>
            <a:endParaRPr lang="en-US" dirty="0"/>
          </a:p>
        </p:txBody>
      </p:sp>
      <p:pic>
        <p:nvPicPr>
          <p:cNvPr id="4098" name="Picture 2" descr="Dot Product Components">
            <a:extLst>
              <a:ext uri="{FF2B5EF4-FFF2-40B4-BE49-F238E27FC236}">
                <a16:creationId xmlns:a16="http://schemas.microsoft.com/office/drawing/2014/main" id="{868FC600-692A-4F8B-A568-E6731F3B9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403" y="1094173"/>
            <a:ext cx="6077389" cy="466743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splaystyle{\vec{a} \cdot \vec{b} = a_x \cdot b_x + a_y \cdot b_y}">
            <a:extLst>
              <a:ext uri="{FF2B5EF4-FFF2-40B4-BE49-F238E27FC236}">
                <a16:creationId xmlns:a16="http://schemas.microsoft.com/office/drawing/2014/main" id="{F49155D2-6484-4CD3-88C1-D7AE3A804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227" y="6057117"/>
            <a:ext cx="3248025"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69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587" y="13318"/>
            <a:ext cx="8911687" cy="1280890"/>
          </a:xfrm>
        </p:spPr>
        <p:txBody>
          <a:bodyPr/>
          <a:lstStyle/>
          <a:p>
            <a:r>
              <a:rPr lang="en-US" dirty="0"/>
              <a:t>Polar Perspective of Dot Product </a:t>
            </a:r>
          </a:p>
        </p:txBody>
      </p:sp>
      <p:sp>
        <p:nvSpPr>
          <p:cNvPr id="3" name="Content Placeholder 2"/>
          <p:cNvSpPr>
            <a:spLocks noGrp="1"/>
          </p:cNvSpPr>
          <p:nvPr>
            <p:ph idx="1"/>
          </p:nvPr>
        </p:nvSpPr>
        <p:spPr>
          <a:xfrm>
            <a:off x="1720073" y="1539534"/>
            <a:ext cx="9084051" cy="4222074"/>
          </a:xfrm>
        </p:spPr>
        <p:txBody>
          <a:bodyPr>
            <a:normAutofit/>
          </a:bodyPr>
          <a:lstStyle/>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pic>
        <p:nvPicPr>
          <p:cNvPr id="5122" name="Picture 2" descr="Dot Product Rotation">
            <a:extLst>
              <a:ext uri="{FF2B5EF4-FFF2-40B4-BE49-F238E27FC236}">
                <a16:creationId xmlns:a16="http://schemas.microsoft.com/office/drawing/2014/main" id="{87FCE8BC-045B-4E49-8552-118B85529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832" y="1115813"/>
            <a:ext cx="474345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388486-BE9E-47D3-BC93-286DFD4CE10C}"/>
              </a:ext>
            </a:extLst>
          </p:cNvPr>
          <p:cNvSpPr txBox="1"/>
          <p:nvPr/>
        </p:nvSpPr>
        <p:spPr>
          <a:xfrm>
            <a:off x="260370" y="1553947"/>
            <a:ext cx="617885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Take two vectors, a and b. Rotate our coordinates so b is horizontal: it becomes (|b|, 0), and everything is on this new x-axis. The dot product will not change.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Well, vector a has new coordinates (a1, a2), and we get: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a1 is really "What is the x-coordinate of a, assuming b is the x-axis?". That is |</a:t>
            </a:r>
            <a:r>
              <a:rPr lang="en-US" dirty="0" err="1"/>
              <a:t>a|cos</a:t>
            </a:r>
            <a:r>
              <a:rPr lang="en-US" dirty="0"/>
              <a:t>(θ), aka the "projection":</a:t>
            </a:r>
          </a:p>
          <a:p>
            <a:pPr marL="285750" indent="-285750">
              <a:buFont typeface="Arial" panose="020B0604020202020204" pitchFamily="34" charset="0"/>
              <a:buChar char="•"/>
            </a:pPr>
            <a:endParaRPr lang="en-US" dirty="0"/>
          </a:p>
          <a:p>
            <a:endParaRPr lang="en-US" dirty="0"/>
          </a:p>
        </p:txBody>
      </p:sp>
      <p:pic>
        <p:nvPicPr>
          <p:cNvPr id="5124" name="Picture 4" descr="\displaystyle{a1 \cdot |\vec{b}| + a2 \cdot 0 = a1 \cdot |\vec{b}|}">
            <a:extLst>
              <a:ext uri="{FF2B5EF4-FFF2-40B4-BE49-F238E27FC236}">
                <a16:creationId xmlns:a16="http://schemas.microsoft.com/office/drawing/2014/main" id="{4DE0F99A-C52D-4BF8-8CF8-BEF93AE08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073" y="3650571"/>
            <a:ext cx="2931567" cy="35750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isplaystyle{\vec{a} \cdot \vec{b} = |\vec{a}|\cos(\theta)|\vec{b}|}">
            <a:extLst>
              <a:ext uri="{FF2B5EF4-FFF2-40B4-BE49-F238E27FC236}">
                <a16:creationId xmlns:a16="http://schemas.microsoft.com/office/drawing/2014/main" id="{5FD9C769-EFD8-4163-BE80-E7A2CEDC7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536" y="5387052"/>
            <a:ext cx="267652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98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259453" y="645106"/>
            <a:ext cx="5116552" cy="5247747"/>
          </a:xfrm>
          <a:prstGeom prst="rect">
            <a:avLst/>
          </a:prstGeom>
        </p:spPr>
      </p:pic>
      <p:sp>
        <p:nvSpPr>
          <p:cNvPr id="2" name="Title 1"/>
          <p:cNvSpPr>
            <a:spLocks noGrp="1"/>
          </p:cNvSpPr>
          <p:nvPr>
            <p:ph type="title"/>
          </p:nvPr>
        </p:nvSpPr>
        <p:spPr>
          <a:xfrm>
            <a:off x="649225" y="436853"/>
            <a:ext cx="5122652" cy="1259894"/>
          </a:xfrm>
        </p:spPr>
        <p:txBody>
          <a:bodyPr>
            <a:normAutofit/>
          </a:bodyPr>
          <a:lstStyle/>
          <a:p>
            <a:r>
              <a:rPr lang="en-US" dirty="0"/>
              <a:t>Support Vector Machines(SVM)</a:t>
            </a:r>
          </a:p>
        </p:txBody>
      </p:sp>
      <p:sp>
        <p:nvSpPr>
          <p:cNvPr id="3" name="Content Placeholder 2"/>
          <p:cNvSpPr>
            <a:spLocks noGrp="1"/>
          </p:cNvSpPr>
          <p:nvPr>
            <p:ph idx="1"/>
          </p:nvPr>
        </p:nvSpPr>
        <p:spPr>
          <a:xfrm>
            <a:off x="649225" y="2133600"/>
            <a:ext cx="5122652" cy="3759253"/>
          </a:xfrm>
        </p:spPr>
        <p:txBody>
          <a:bodyPr>
            <a:normAutofit/>
          </a:bodyPr>
          <a:lstStyle/>
          <a:p>
            <a:pPr>
              <a:buFont typeface="Wingdings" panose="05000000000000000000" pitchFamily="2" charset="2"/>
              <a:buChar char="Ø"/>
            </a:pPr>
            <a:r>
              <a:rPr lang="en-US" dirty="0"/>
              <a:t>SVM is a supervised machine learning approach used to build linear, non-probabilistic binary classifiers.</a:t>
            </a:r>
          </a:p>
          <a:p>
            <a:pPr>
              <a:buFont typeface="Wingdings" panose="05000000000000000000" pitchFamily="2" charset="2"/>
              <a:buChar char="Ø"/>
            </a:pPr>
            <a:r>
              <a:rPr lang="en-US" dirty="0"/>
              <a:t>It makes the classification decision based on a linear function</a:t>
            </a:r>
          </a:p>
          <a:p>
            <a:pPr>
              <a:buFont typeface="Wingdings" panose="05000000000000000000" pitchFamily="2" charset="2"/>
              <a:buChar char="Ø"/>
            </a:pPr>
            <a:r>
              <a:rPr lang="en-US" dirty="0"/>
              <a:t>It does not involves any assumptions about the distribution of data</a:t>
            </a:r>
          </a:p>
          <a:p>
            <a:pPr>
              <a:buFont typeface="Wingdings" panose="05000000000000000000" pitchFamily="2" charset="2"/>
              <a:buChar char="Ø"/>
            </a:pPr>
            <a:r>
              <a:rPr lang="en-US" dirty="0"/>
              <a:t>SVM finds a hyper-plane that cuts the data points into 2 categories. It’s a decision surface determined by observing the data points</a:t>
            </a:r>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50927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Text Analytics</a:t>
            </a:r>
          </a:p>
        </p:txBody>
      </p:sp>
      <p:sp>
        <p:nvSpPr>
          <p:cNvPr id="3" name="Content Placeholder 2"/>
          <p:cNvSpPr>
            <a:spLocks noGrp="1"/>
          </p:cNvSpPr>
          <p:nvPr>
            <p:ph idx="1"/>
          </p:nvPr>
        </p:nvSpPr>
        <p:spPr>
          <a:xfrm>
            <a:off x="1905000" y="787400"/>
            <a:ext cx="9944100" cy="5943600"/>
          </a:xfrm>
        </p:spPr>
        <p:txBody>
          <a:bodyPr>
            <a:normAutofit/>
          </a:bodyPr>
          <a:lstStyle/>
          <a:p>
            <a:pPr>
              <a:buFont typeface="Wingdings" panose="05000000000000000000" pitchFamily="2" charset="2"/>
              <a:buChar char="Ø"/>
            </a:pPr>
            <a:r>
              <a:rPr lang="en-US" dirty="0"/>
              <a:t>Process of extracting high quality information from Text.</a:t>
            </a:r>
          </a:p>
          <a:p>
            <a:pPr marL="0" indent="0">
              <a:buNone/>
            </a:pPr>
            <a:endParaRPr lang="en-US" dirty="0"/>
          </a:p>
          <a:p>
            <a:pPr>
              <a:buFont typeface="Wingdings" panose="05000000000000000000" pitchFamily="2" charset="2"/>
              <a:buChar char="Ø"/>
            </a:pPr>
            <a:r>
              <a:rPr lang="en-US" dirty="0"/>
              <a:t>Text mining can help an organization derive potentially valuable business insights from text-based content such as word documents, email and postings on social media streams like Facebook, Twitter and LinkedIn.</a:t>
            </a:r>
          </a:p>
          <a:p>
            <a:pPr marL="0" indent="0">
              <a:buNone/>
            </a:pPr>
            <a:endParaRPr lang="en-US" dirty="0"/>
          </a:p>
          <a:p>
            <a:pPr>
              <a:buFont typeface="Wingdings" panose="05000000000000000000" pitchFamily="2" charset="2"/>
              <a:buChar char="Ø"/>
            </a:pPr>
            <a:r>
              <a:rPr lang="en-US" dirty="0"/>
              <a:t>Natural Language Processing is another term used for “Text Mining” or “Text Analytics”</a:t>
            </a:r>
          </a:p>
          <a:p>
            <a:pPr marL="0" indent="0">
              <a:buNone/>
            </a:pPr>
            <a:endParaRPr lang="en-US" dirty="0"/>
          </a:p>
          <a:p>
            <a:pPr>
              <a:buFont typeface="Wingdings" panose="05000000000000000000" pitchFamily="2" charset="2"/>
              <a:buChar char="Ø"/>
            </a:pPr>
            <a:r>
              <a:rPr lang="en-US" dirty="0"/>
              <a:t>The most basic method of doing text analytics is “</a:t>
            </a:r>
            <a:r>
              <a:rPr lang="en-US" b="1" dirty="0"/>
              <a:t>bag of words</a:t>
            </a:r>
            <a:r>
              <a:rPr lang="en-US" dirty="0"/>
              <a:t>”. It counts the number of times each word appears in a text and uses these counts as independent variables. It is used as baseline in text analytics and NLP projects</a:t>
            </a:r>
          </a:p>
          <a:p>
            <a:pPr marL="0" indent="0">
              <a:buNone/>
            </a:pPr>
            <a:endParaRPr lang="en-US" dirty="0"/>
          </a:p>
          <a:p>
            <a:pPr>
              <a:buFont typeface="Wingdings" panose="05000000000000000000" pitchFamily="2" charset="2"/>
              <a:buChar char="Ø"/>
            </a:pPr>
            <a:r>
              <a:rPr lang="en-US" dirty="0"/>
              <a:t>Before applying text analytics methods, pre-processing of the text can improve the quality of the analytics. </a:t>
            </a:r>
          </a:p>
          <a:p>
            <a:pPr marL="0" indent="0">
              <a:buNone/>
            </a:pPr>
            <a:endParaRPr lang="en-US" dirty="0"/>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360229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Examples of Text Classification</a:t>
            </a:r>
          </a:p>
        </p:txBody>
      </p:sp>
      <p:sp>
        <p:nvSpPr>
          <p:cNvPr id="3" name="Content Placeholder 2"/>
          <p:cNvSpPr>
            <a:spLocks noGrp="1"/>
          </p:cNvSpPr>
          <p:nvPr>
            <p:ph idx="1"/>
          </p:nvPr>
        </p:nvSpPr>
        <p:spPr>
          <a:xfrm>
            <a:off x="1905000" y="787400"/>
            <a:ext cx="9944100" cy="5943600"/>
          </a:xfrm>
        </p:spPr>
        <p:txBody>
          <a:bodyPr>
            <a:normAutofit/>
          </a:bodyPr>
          <a:lstStyle/>
          <a:p>
            <a:pPr>
              <a:buFont typeface="Wingdings" panose="05000000000000000000" pitchFamily="2" charset="2"/>
              <a:buChar char="Ø"/>
            </a:pPr>
            <a:r>
              <a:rPr lang="en-US" dirty="0"/>
              <a:t>Topic Identification: Ex – Is this news article about Politics, Sports or Technology?</a:t>
            </a:r>
          </a:p>
          <a:p>
            <a:pPr>
              <a:buFont typeface="Wingdings" panose="05000000000000000000" pitchFamily="2" charset="2"/>
              <a:buChar char="Ø"/>
            </a:pPr>
            <a:r>
              <a:rPr lang="en-US" dirty="0"/>
              <a:t>Spam detection: Ex- Is this mail spam or not?</a:t>
            </a:r>
          </a:p>
          <a:p>
            <a:pPr>
              <a:buFont typeface="Wingdings" panose="05000000000000000000" pitchFamily="2" charset="2"/>
              <a:buChar char="Ø"/>
            </a:pPr>
            <a:r>
              <a:rPr lang="en-US" dirty="0"/>
              <a:t>Sentiment Analysis: Ex- Is this movie review Positive or Negative?</a:t>
            </a:r>
          </a:p>
          <a:p>
            <a:pPr>
              <a:buFont typeface="Wingdings" panose="05000000000000000000" pitchFamily="2" charset="2"/>
              <a:buChar char="Ø"/>
            </a:pPr>
            <a:r>
              <a:rPr lang="en-US" dirty="0"/>
              <a:t>Spelling Correction: Ex Color or </a:t>
            </a:r>
            <a:r>
              <a:rPr lang="en-US" dirty="0" err="1"/>
              <a:t>Colour</a:t>
            </a:r>
            <a:r>
              <a:rPr lang="en-US" dirty="0"/>
              <a:t>? Which is the right spelling?</a:t>
            </a:r>
          </a:p>
          <a:p>
            <a:pPr marL="0" indent="0">
              <a:buNone/>
            </a:pPr>
            <a:endParaRPr lang="en-US" dirty="0"/>
          </a:p>
          <a:p>
            <a:pPr>
              <a:buFont typeface="Wingdings" panose="05000000000000000000" pitchFamily="2" charset="2"/>
              <a:buChar char="Ø"/>
            </a:pPr>
            <a:endParaRPr lang="en-US" dirty="0"/>
          </a:p>
          <a:p>
            <a:pPr marL="0" indent="0">
              <a:buNone/>
            </a:pPr>
            <a:endParaRPr lang="en-US" dirty="0"/>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1806710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NLP tasks and Applications</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Some commonly performed NLP tasks:</a:t>
            </a:r>
          </a:p>
          <a:p>
            <a:pPr>
              <a:buFont typeface="Wingdings" panose="05000000000000000000" pitchFamily="2" charset="2"/>
              <a:buChar char="Ø"/>
            </a:pPr>
            <a:r>
              <a:rPr lang="en-US" dirty="0"/>
              <a:t>Counting Words, frequency of words</a:t>
            </a:r>
          </a:p>
          <a:p>
            <a:pPr>
              <a:buFont typeface="Wingdings" panose="05000000000000000000" pitchFamily="2" charset="2"/>
              <a:buChar char="Ø"/>
            </a:pPr>
            <a:r>
              <a:rPr lang="en-US" dirty="0"/>
              <a:t>Sentence boundaries</a:t>
            </a:r>
          </a:p>
          <a:p>
            <a:pPr>
              <a:buFont typeface="Wingdings" panose="05000000000000000000" pitchFamily="2" charset="2"/>
              <a:buChar char="Ø"/>
            </a:pPr>
            <a:r>
              <a:rPr lang="en-US" dirty="0"/>
              <a:t>Parts of Speech tagging (POS)</a:t>
            </a:r>
          </a:p>
          <a:p>
            <a:pPr>
              <a:buFont typeface="Wingdings" panose="05000000000000000000" pitchFamily="2" charset="2"/>
              <a:buChar char="Ø"/>
            </a:pPr>
            <a:r>
              <a:rPr lang="en-US" dirty="0"/>
              <a:t>Parsing the sentence</a:t>
            </a:r>
          </a:p>
          <a:p>
            <a:pPr marL="0" indent="0">
              <a:buNone/>
            </a:pPr>
            <a:endParaRPr lang="en-US" dirty="0"/>
          </a:p>
          <a:p>
            <a:pPr marL="0" indent="0">
              <a:buNone/>
            </a:pPr>
            <a:r>
              <a:rPr lang="en-US" dirty="0"/>
              <a:t>Some Applications</a:t>
            </a:r>
          </a:p>
          <a:p>
            <a:pPr>
              <a:buFont typeface="Wingdings" panose="05000000000000000000" pitchFamily="2" charset="2"/>
              <a:buChar char="Ø"/>
            </a:pPr>
            <a:r>
              <a:rPr lang="en-US" dirty="0"/>
              <a:t>Entity recognition</a:t>
            </a:r>
          </a:p>
          <a:p>
            <a:pPr>
              <a:buFont typeface="Wingdings" panose="05000000000000000000" pitchFamily="2" charset="2"/>
              <a:buChar char="Ø"/>
            </a:pPr>
            <a:r>
              <a:rPr lang="en-US" dirty="0"/>
              <a:t>Co-reference resolution</a:t>
            </a:r>
          </a:p>
          <a:p>
            <a:pPr>
              <a:buFont typeface="Wingdings" panose="05000000000000000000" pitchFamily="2" charset="2"/>
              <a:buChar char="Ø"/>
            </a:pPr>
            <a:r>
              <a:rPr lang="en-US" dirty="0"/>
              <a:t>Topic Modeling</a:t>
            </a:r>
          </a:p>
          <a:p>
            <a:pPr>
              <a:buFont typeface="Wingdings" panose="05000000000000000000" pitchFamily="2" charset="2"/>
              <a:buChar char="Ø"/>
            </a:pPr>
            <a:r>
              <a:rPr lang="en-US" dirty="0"/>
              <a:t>Sentiment Analysis</a:t>
            </a:r>
          </a:p>
          <a:p>
            <a:pPr>
              <a:buFont typeface="Wingdings" panose="05000000000000000000" pitchFamily="2" charset="2"/>
              <a:buChar char="Ø"/>
            </a:pPr>
            <a:r>
              <a:rPr lang="en-US" dirty="0"/>
              <a:t>Chatbots</a:t>
            </a:r>
          </a:p>
          <a:p>
            <a:pPr marL="0" indent="0">
              <a:buNone/>
            </a:pPr>
            <a:endParaRPr lang="en-US" dirty="0"/>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755265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Text Pre-Processing</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Basic pre-processing includes:</a:t>
            </a:r>
          </a:p>
          <a:p>
            <a:pPr lvl="0"/>
            <a:r>
              <a:rPr lang="en-US" dirty="0"/>
              <a:t>Converting all text into all uppercase or lowercase, so that the algorithm does not treat the same words in different cases as different</a:t>
            </a:r>
          </a:p>
          <a:p>
            <a:pPr lvl="0"/>
            <a:r>
              <a:rPr lang="en-US" dirty="0"/>
              <a:t>Removing everything that isn’t a standard number or letter</a:t>
            </a:r>
          </a:p>
          <a:p>
            <a:pPr lvl="0"/>
            <a:r>
              <a:rPr lang="en-US" dirty="0"/>
              <a:t>Stop words like is, the, at </a:t>
            </a:r>
            <a:r>
              <a:rPr lang="en-US" dirty="0" err="1"/>
              <a:t>etc</a:t>
            </a:r>
            <a:r>
              <a:rPr lang="en-US" dirty="0"/>
              <a:t> can be removed</a:t>
            </a:r>
          </a:p>
          <a:p>
            <a:pPr lvl="0"/>
            <a:r>
              <a:rPr lang="en-US" dirty="0"/>
              <a:t>Stemming: It is used to represent words with different endings as the same word </a:t>
            </a:r>
            <a:r>
              <a:rPr lang="en-US" dirty="0" err="1"/>
              <a:t>e.g</a:t>
            </a:r>
            <a:r>
              <a:rPr lang="en-US" dirty="0"/>
              <a:t> argue, argued, argues and arguing can be represented by a single word</a:t>
            </a:r>
          </a:p>
          <a:p>
            <a:pPr lvl="0"/>
            <a:r>
              <a:rPr lang="en-US" dirty="0"/>
              <a:t>Lemmatization: A slight variant of stemming is lemmatization. Lemmatization is where you want to have the words that come out to be actually meaningful. The major difference between these is, as you saw earlier, stemming can often create non-existent words, whereas lemmas are actual words.</a:t>
            </a:r>
          </a:p>
          <a:p>
            <a:pPr marL="0" indent="0">
              <a:buNone/>
            </a:pPr>
            <a:endParaRPr lang="en-US" dirty="0"/>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881708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Parts of Speech Tagging</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Some tags: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buAutoNum type="arabicPeriod"/>
            </a:pPr>
            <a:endParaRPr lang="en-US" dirty="0"/>
          </a:p>
        </p:txBody>
      </p:sp>
      <p:pic>
        <p:nvPicPr>
          <p:cNvPr id="5" name="Picture 4">
            <a:extLst>
              <a:ext uri="{FF2B5EF4-FFF2-40B4-BE49-F238E27FC236}">
                <a16:creationId xmlns:a16="http://schemas.microsoft.com/office/drawing/2014/main" id="{B8FE281C-5936-4541-8D5E-2E5B9A2CFCDF}"/>
              </a:ext>
            </a:extLst>
          </p:cNvPr>
          <p:cNvPicPr>
            <a:picLocks noChangeAspect="1"/>
          </p:cNvPicPr>
          <p:nvPr/>
        </p:nvPicPr>
        <p:blipFill>
          <a:blip r:embed="rId2"/>
          <a:stretch>
            <a:fillRect/>
          </a:stretch>
        </p:blipFill>
        <p:spPr>
          <a:xfrm>
            <a:off x="4296793" y="756688"/>
            <a:ext cx="4574065" cy="6101312"/>
          </a:xfrm>
          <a:prstGeom prst="rect">
            <a:avLst/>
          </a:prstGeom>
        </p:spPr>
      </p:pic>
    </p:spTree>
    <p:extLst>
      <p:ext uri="{BB962C8B-B14F-4D97-AF65-F5344CB8AC3E}">
        <p14:creationId xmlns:p14="http://schemas.microsoft.com/office/powerpoint/2010/main" val="583561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Types of Textual Features</a:t>
            </a:r>
          </a:p>
        </p:txBody>
      </p:sp>
      <p:sp>
        <p:nvSpPr>
          <p:cNvPr id="3" name="Content Placeholder 2"/>
          <p:cNvSpPr>
            <a:spLocks noGrp="1"/>
          </p:cNvSpPr>
          <p:nvPr>
            <p:ph idx="1"/>
          </p:nvPr>
        </p:nvSpPr>
        <p:spPr>
          <a:xfrm>
            <a:off x="1905000" y="787400"/>
            <a:ext cx="9944100" cy="5943600"/>
          </a:xfrm>
        </p:spPr>
        <p:txBody>
          <a:bodyPr>
            <a:normAutofit/>
          </a:bodyPr>
          <a:lstStyle/>
          <a:p>
            <a:pPr lvl="0"/>
            <a:r>
              <a:rPr lang="en-US" dirty="0"/>
              <a:t>Words</a:t>
            </a:r>
          </a:p>
          <a:p>
            <a:pPr lvl="0"/>
            <a:r>
              <a:rPr lang="en-US" dirty="0" err="1"/>
              <a:t>Characterstics</a:t>
            </a:r>
            <a:r>
              <a:rPr lang="en-US" dirty="0"/>
              <a:t> of Words: Capitalization</a:t>
            </a:r>
          </a:p>
          <a:p>
            <a:pPr lvl="0"/>
            <a:r>
              <a:rPr lang="en-US" dirty="0"/>
              <a:t>Parts of Speech</a:t>
            </a:r>
          </a:p>
          <a:p>
            <a:pPr lvl="0"/>
            <a:r>
              <a:rPr lang="en-US" dirty="0"/>
              <a:t>Sentence Parsing: Ex- How far the verb is from associated noun</a:t>
            </a:r>
          </a:p>
          <a:p>
            <a:pPr lvl="0"/>
            <a:r>
              <a:rPr lang="en-US" dirty="0"/>
              <a:t>Grouping words of similar meaning</a:t>
            </a:r>
          </a:p>
          <a:p>
            <a:pPr lvl="0"/>
            <a:r>
              <a:rPr lang="en-US" dirty="0"/>
              <a:t>Using pair or triplet of words as 1 feature: Bigrams or trigrams. </a:t>
            </a:r>
            <a:r>
              <a:rPr lang="en-US" dirty="0" err="1"/>
              <a:t>E.g</a:t>
            </a:r>
            <a:r>
              <a:rPr lang="en-US" dirty="0"/>
              <a:t> White House should be used together as 1 feature</a:t>
            </a:r>
          </a:p>
          <a:p>
            <a:pPr marL="0" indent="0">
              <a:buNone/>
            </a:pPr>
            <a:endParaRPr lang="en-US" dirty="0"/>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4083512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Bag of Words</a:t>
            </a:r>
          </a:p>
        </p:txBody>
      </p:sp>
      <p:sp>
        <p:nvSpPr>
          <p:cNvPr id="3" name="Content Placeholder 2"/>
          <p:cNvSpPr>
            <a:spLocks noGrp="1"/>
          </p:cNvSpPr>
          <p:nvPr>
            <p:ph idx="1"/>
          </p:nvPr>
        </p:nvSpPr>
        <p:spPr>
          <a:xfrm>
            <a:off x="1905000" y="787400"/>
            <a:ext cx="9944100" cy="5943600"/>
          </a:xfrm>
        </p:spPr>
        <p:txBody>
          <a:bodyPr>
            <a:normAutofit/>
          </a:bodyPr>
          <a:lstStyle/>
          <a:p>
            <a:r>
              <a:rPr lang="en-US" dirty="0"/>
              <a:t>The bag-of-words model is a way of representing text data</a:t>
            </a:r>
          </a:p>
          <a:p>
            <a:pPr fontAlgn="base"/>
            <a:r>
              <a:rPr lang="en-US" dirty="0"/>
              <a:t>A bag-of-words is a representation of text that describes the occurrence of words within a document. It involves two things:</a:t>
            </a:r>
          </a:p>
          <a:p>
            <a:pPr marL="685800" lvl="1" fontAlgn="base">
              <a:buFont typeface="Arial" panose="020B0604020202020204" pitchFamily="34" charset="0"/>
              <a:buChar char="•"/>
            </a:pPr>
            <a:r>
              <a:rPr lang="en-US" dirty="0"/>
              <a:t>A vocabulary of known words.</a:t>
            </a:r>
          </a:p>
          <a:p>
            <a:pPr marL="685800" lvl="1" fontAlgn="base">
              <a:buFont typeface="Arial" panose="020B0604020202020204" pitchFamily="34" charset="0"/>
              <a:buChar char="•"/>
            </a:pPr>
            <a:r>
              <a:rPr lang="en-US" dirty="0"/>
              <a:t>A measure of the presence of known words.</a:t>
            </a:r>
          </a:p>
          <a:p>
            <a:r>
              <a:rPr lang="en-US" dirty="0"/>
              <a:t>Before applying bag of words, preprocessing should be done, to improve the performance.</a:t>
            </a:r>
          </a:p>
          <a:p>
            <a:r>
              <a:rPr lang="en-US" dirty="0"/>
              <a:t>It is called a “</a:t>
            </a:r>
            <a:r>
              <a:rPr lang="en-US" i="1" dirty="0"/>
              <a:t>bag</a:t>
            </a:r>
            <a:r>
              <a:rPr lang="en-US" dirty="0"/>
              <a:t>” of words, because any information about the order or structure of words in the document is discarded. The model is only concerned with whether known words occur in the document, not where in the document.</a:t>
            </a:r>
          </a:p>
          <a:p>
            <a:r>
              <a:rPr lang="en-US" dirty="0"/>
              <a:t>The intuition behind Bag of Words is that documents are similar if they have similar content. Further, that from the content alone we can learn something about the meaning of the document.</a:t>
            </a:r>
          </a:p>
          <a:p>
            <a:pPr marL="0" indent="0">
              <a:buNone/>
            </a:pPr>
            <a:endParaRPr lang="en-US" dirty="0"/>
          </a:p>
          <a:p>
            <a:pPr marL="0" indent="0">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1257716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Bag of Words - Example</a:t>
            </a:r>
          </a:p>
        </p:txBody>
      </p:sp>
      <p:sp>
        <p:nvSpPr>
          <p:cNvPr id="3" name="Content Placeholder 2"/>
          <p:cNvSpPr>
            <a:spLocks noGrp="1"/>
          </p:cNvSpPr>
          <p:nvPr>
            <p:ph idx="1"/>
          </p:nvPr>
        </p:nvSpPr>
        <p:spPr>
          <a:xfrm>
            <a:off x="1905000" y="787400"/>
            <a:ext cx="9944100" cy="5943600"/>
          </a:xfrm>
        </p:spPr>
        <p:txBody>
          <a:bodyPr>
            <a:normAutofit fontScale="92500" lnSpcReduction="10000"/>
          </a:bodyPr>
          <a:lstStyle/>
          <a:p>
            <a:pPr marL="0" indent="0">
              <a:buNone/>
            </a:pPr>
            <a:r>
              <a:rPr lang="en-US" dirty="0"/>
              <a:t>Below is a snippet of the first few lines of text from the book “</a:t>
            </a:r>
            <a:r>
              <a:rPr lang="en-US" dirty="0">
                <a:hlinkClick r:id="rId2"/>
              </a:rPr>
              <a:t>A Tale of Two Cities</a:t>
            </a:r>
            <a:r>
              <a:rPr lang="en-US" dirty="0"/>
              <a:t>”  by Charles Dickens:</a:t>
            </a:r>
          </a:p>
          <a:p>
            <a:pPr marL="0" indent="0">
              <a:buNone/>
            </a:pPr>
            <a:r>
              <a:rPr lang="en-US" i="1" dirty="0"/>
              <a:t>It was the best of times,</a:t>
            </a:r>
            <a:br>
              <a:rPr lang="en-US" dirty="0"/>
            </a:br>
            <a:r>
              <a:rPr lang="en-US" i="1" dirty="0"/>
              <a:t>it was the worst of times,</a:t>
            </a:r>
            <a:br>
              <a:rPr lang="en-US" dirty="0"/>
            </a:br>
            <a:r>
              <a:rPr lang="en-US" i="1" dirty="0"/>
              <a:t>it was the age of wisdom,</a:t>
            </a:r>
            <a:br>
              <a:rPr lang="en-US" dirty="0"/>
            </a:br>
            <a:r>
              <a:rPr lang="en-US" i="1" dirty="0"/>
              <a:t>it was the age of foolishness</a:t>
            </a:r>
            <a:endParaRPr lang="en-US" dirty="0"/>
          </a:p>
          <a:p>
            <a:pPr marL="0" indent="0">
              <a:buNone/>
            </a:pPr>
            <a:r>
              <a:rPr lang="en-US" dirty="0"/>
              <a:t>Step 1: Get unique words:</a:t>
            </a:r>
          </a:p>
          <a:p>
            <a:pPr marL="0" indent="0" fontAlgn="base">
              <a:buNone/>
            </a:pPr>
            <a:r>
              <a:rPr lang="en-US" dirty="0"/>
              <a:t>The unique words here (ignoring case and punctuation) are:</a:t>
            </a:r>
          </a:p>
          <a:p>
            <a:pPr fontAlgn="base"/>
            <a:r>
              <a:rPr lang="en-US" sz="1500" dirty="0"/>
              <a:t>“it”</a:t>
            </a:r>
          </a:p>
          <a:p>
            <a:pPr fontAlgn="base"/>
            <a:r>
              <a:rPr lang="en-US" sz="1500" dirty="0"/>
              <a:t>“was”</a:t>
            </a:r>
          </a:p>
          <a:p>
            <a:pPr fontAlgn="base"/>
            <a:r>
              <a:rPr lang="en-US" sz="1500" dirty="0"/>
              <a:t>“the”</a:t>
            </a:r>
          </a:p>
          <a:p>
            <a:pPr fontAlgn="base"/>
            <a:r>
              <a:rPr lang="en-US" sz="1500" dirty="0"/>
              <a:t>“best”</a:t>
            </a:r>
          </a:p>
          <a:p>
            <a:pPr fontAlgn="base"/>
            <a:r>
              <a:rPr lang="en-US" sz="1500" dirty="0"/>
              <a:t>“of”</a:t>
            </a:r>
          </a:p>
          <a:p>
            <a:pPr fontAlgn="base"/>
            <a:r>
              <a:rPr lang="en-US" sz="1500" dirty="0"/>
              <a:t>“times”</a:t>
            </a:r>
          </a:p>
          <a:p>
            <a:pPr fontAlgn="base"/>
            <a:r>
              <a:rPr lang="en-US" sz="1500" dirty="0"/>
              <a:t>“worst”</a:t>
            </a:r>
          </a:p>
          <a:p>
            <a:pPr fontAlgn="base"/>
            <a:r>
              <a:rPr lang="en-US" sz="1500" dirty="0"/>
              <a:t>“age”</a:t>
            </a:r>
          </a:p>
          <a:p>
            <a:pPr fontAlgn="base"/>
            <a:r>
              <a:rPr lang="en-US" sz="1500" dirty="0"/>
              <a:t>“wisdom”</a:t>
            </a:r>
          </a:p>
          <a:p>
            <a:pPr fontAlgn="base"/>
            <a:r>
              <a:rPr lang="en-US" sz="1500" dirty="0"/>
              <a:t>“foolishness”</a:t>
            </a:r>
          </a:p>
          <a:p>
            <a:pPr marL="0" indent="0">
              <a:buNone/>
            </a:pPr>
            <a:r>
              <a:rPr lang="en-US" dirty="0"/>
              <a:t>This is a vocabulary of 10 words from a corpus containing 24 words.</a:t>
            </a:r>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4243216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Bag of Words - Example</a:t>
            </a:r>
          </a:p>
        </p:txBody>
      </p:sp>
      <p:sp>
        <p:nvSpPr>
          <p:cNvPr id="3" name="Content Placeholder 2"/>
          <p:cNvSpPr>
            <a:spLocks noGrp="1"/>
          </p:cNvSpPr>
          <p:nvPr>
            <p:ph idx="1"/>
          </p:nvPr>
        </p:nvSpPr>
        <p:spPr>
          <a:xfrm>
            <a:off x="1905000" y="787400"/>
            <a:ext cx="9944100" cy="5943600"/>
          </a:xfrm>
        </p:spPr>
        <p:txBody>
          <a:bodyPr>
            <a:normAutofit/>
          </a:bodyPr>
          <a:lstStyle/>
          <a:p>
            <a:pPr marL="0" indent="0">
              <a:buNone/>
            </a:pPr>
            <a:r>
              <a:rPr lang="en-US" dirty="0"/>
              <a:t>Step 2: Score the words</a:t>
            </a:r>
          </a:p>
          <a:p>
            <a:pPr marL="0" indent="0" fontAlgn="base">
              <a:buNone/>
            </a:pPr>
            <a:r>
              <a:rPr lang="en-US" dirty="0"/>
              <a:t>The purpose is to turn each document of free text into a vector that we can use as input or output for a machine learning model. The simplest scoring method is to mark the presence of words as a </a:t>
            </a:r>
            <a:r>
              <a:rPr lang="en-US" dirty="0" err="1"/>
              <a:t>boolean</a:t>
            </a:r>
            <a:r>
              <a:rPr lang="en-US" dirty="0"/>
              <a:t> value, 0 for absent, 1 for present.</a:t>
            </a:r>
          </a:p>
          <a:p>
            <a:pPr marL="0" indent="0" fontAlgn="base">
              <a:buNone/>
            </a:pPr>
            <a:r>
              <a:rPr lang="en-US" dirty="0"/>
              <a:t>“It was the best of times“= [1, 1, 1, 1, 1, 1, 0, 0, 0, 0]</a:t>
            </a:r>
          </a:p>
          <a:p>
            <a:pPr marL="0" indent="0" fontAlgn="base">
              <a:buNone/>
            </a:pPr>
            <a:r>
              <a:rPr lang="en-US" dirty="0"/>
              <a:t>"it was the worst of times" = [1, 1, 1, 0, 1, 1, 1, 0, 0, 0]</a:t>
            </a:r>
          </a:p>
          <a:p>
            <a:pPr marL="0" indent="0" fontAlgn="base">
              <a:buNone/>
            </a:pPr>
            <a:r>
              <a:rPr lang="en-US" dirty="0"/>
              <a:t>"it was the age of wisdom" = [1, 1, 1, 0, 1, 0, 0, 1, 1, 0]</a:t>
            </a:r>
          </a:p>
          <a:p>
            <a:pPr marL="0" indent="0" fontAlgn="base">
              <a:buNone/>
            </a:pPr>
            <a:r>
              <a:rPr lang="en-US" dirty="0"/>
              <a:t>"it was the age of foolishness" = [1, 1, 1, 0, 1, 0, 0, 1, 0, 1]</a:t>
            </a:r>
          </a:p>
          <a:p>
            <a:pPr marL="0" indent="0" fontAlgn="base">
              <a:buNone/>
            </a:pPr>
            <a:r>
              <a:rPr lang="en-US" dirty="0"/>
              <a:t>New documents that overlap with the vocabulary of known words, but may contain words outside of the vocabulary, can still be encoded, where only the occurrence of known words are scored and unknown words are ignored.</a:t>
            </a:r>
          </a:p>
          <a:p>
            <a:pPr marL="0" indent="0" fontAlgn="base">
              <a:buNone/>
            </a:pPr>
            <a:endParaRPr lang="en-US" dirty="0"/>
          </a:p>
          <a:p>
            <a:pPr marL="0" indent="0" fontAlgn="base">
              <a:buNone/>
            </a:pPr>
            <a:r>
              <a:rPr lang="en-US" dirty="0"/>
              <a:t>Additional simple scoring methods include:</a:t>
            </a:r>
          </a:p>
          <a:p>
            <a:pPr fontAlgn="base"/>
            <a:r>
              <a:rPr lang="en-US" b="1" dirty="0"/>
              <a:t>Counts</a:t>
            </a:r>
            <a:r>
              <a:rPr lang="en-US" dirty="0"/>
              <a:t>. Count the number of times each word appears in a document.</a:t>
            </a:r>
          </a:p>
          <a:p>
            <a:pPr fontAlgn="base"/>
            <a:r>
              <a:rPr lang="en-US" b="1" dirty="0"/>
              <a:t>Frequencies</a:t>
            </a:r>
            <a:r>
              <a:rPr lang="en-US" dirty="0"/>
              <a:t>. Calculate the frequency that each word appears in a document out of all the words in the document.</a:t>
            </a:r>
          </a:p>
          <a:p>
            <a:pPr marL="0" indent="0" fontAlgn="base">
              <a:buNone/>
            </a:pPr>
            <a:endParaRPr lang="en-US" dirty="0"/>
          </a:p>
          <a:p>
            <a:pPr marL="0" indent="0">
              <a:buNone/>
            </a:pPr>
            <a:endParaRPr lang="en-US" dirty="0"/>
          </a:p>
          <a:p>
            <a:pPr>
              <a:buAutoNum type="arabicPeriod"/>
            </a:pPr>
            <a:endParaRPr lang="en-US" dirty="0"/>
          </a:p>
        </p:txBody>
      </p:sp>
    </p:spTree>
    <p:extLst>
      <p:ext uri="{BB962C8B-B14F-4D97-AF65-F5344CB8AC3E}">
        <p14:creationId xmlns:p14="http://schemas.microsoft.com/office/powerpoint/2010/main" val="145738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TF-IDF</a:t>
            </a:r>
          </a:p>
        </p:txBody>
      </p:sp>
      <p:sp>
        <p:nvSpPr>
          <p:cNvPr id="3" name="Content Placeholder 2"/>
          <p:cNvSpPr>
            <a:spLocks noGrp="1"/>
          </p:cNvSpPr>
          <p:nvPr>
            <p:ph idx="1"/>
          </p:nvPr>
        </p:nvSpPr>
        <p:spPr>
          <a:xfrm>
            <a:off x="1905000" y="787400"/>
            <a:ext cx="9944100" cy="5943600"/>
          </a:xfrm>
        </p:spPr>
        <p:txBody>
          <a:bodyPr>
            <a:normAutofit/>
          </a:bodyPr>
          <a:lstStyle/>
          <a:p>
            <a:pPr fontAlgn="base"/>
            <a:r>
              <a:rPr lang="en-US" dirty="0"/>
              <a:t>A problem with scoring word frequency is that highly frequent words start to dominate in the document (e.g. larger score), but may not contain as much “informational content” to the model as rarer but perhaps domain specific words. Also, it will give more weightage to longer documents than shorter documents. </a:t>
            </a:r>
          </a:p>
          <a:p>
            <a:pPr fontAlgn="base"/>
            <a:r>
              <a:rPr lang="en-US" dirty="0"/>
              <a:t>One approach is to rescale the frequency of words by how often they appear in all documents, so that the scores for frequent words like “the” that are also frequent across all documents are penalized.</a:t>
            </a:r>
          </a:p>
          <a:p>
            <a:pPr fontAlgn="base"/>
            <a:r>
              <a:rPr lang="en-US" dirty="0"/>
              <a:t>This approach to scoring is called Term Frequency – Inverse Document Frequency, or TF-IDF for short, where:</a:t>
            </a:r>
          </a:p>
          <a:p>
            <a:pPr marL="0" indent="0" fontAlgn="base">
              <a:buNone/>
            </a:pPr>
            <a:r>
              <a:rPr lang="en-US" b="1" dirty="0"/>
              <a:t>	Term Frequency</a:t>
            </a:r>
            <a:r>
              <a:rPr lang="en-US" dirty="0"/>
              <a:t>: is a scoring of the frequency of the word in the current document.</a:t>
            </a:r>
          </a:p>
          <a:p>
            <a:pPr marL="0" indent="0" fontAlgn="base">
              <a:buNone/>
            </a:pPr>
            <a:r>
              <a:rPr lang="en-US" b="1" dirty="0"/>
              <a:t>	Inverse Document Frequency</a:t>
            </a:r>
            <a:r>
              <a:rPr lang="en-US" dirty="0"/>
              <a:t>: is a scoring of how rare the word is across 	documents.</a:t>
            </a:r>
          </a:p>
          <a:p>
            <a:pPr marL="0" indent="0" fontAlgn="base">
              <a:buNone/>
            </a:pPr>
            <a:r>
              <a:rPr lang="en-US" dirty="0"/>
              <a:t>TF = (Number of times term t appears in a document)/(Number of terms in the document)</a:t>
            </a:r>
          </a:p>
          <a:p>
            <a:pPr marL="0" indent="0" fontAlgn="base">
              <a:buNone/>
            </a:pPr>
            <a:r>
              <a:rPr lang="en-US" dirty="0"/>
              <a:t>IDF = 1+log(N/n), where, N is the number of documents and n is the number of documents a term t has appeared in.</a:t>
            </a:r>
          </a:p>
          <a:p>
            <a:pPr marL="0" indent="0" fontAlgn="base">
              <a:buNone/>
            </a:pPr>
            <a:r>
              <a:rPr lang="en-US" dirty="0"/>
              <a:t>The scores are a weighting where not all words are equally as important or interesting.</a:t>
            </a:r>
          </a:p>
        </p:txBody>
      </p:sp>
    </p:spTree>
    <p:extLst>
      <p:ext uri="{BB962C8B-B14F-4D97-AF65-F5344CB8AC3E}">
        <p14:creationId xmlns:p14="http://schemas.microsoft.com/office/powerpoint/2010/main" val="252020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Support Vector Machines(SVM)</a:t>
            </a:r>
          </a:p>
        </p:txBody>
      </p:sp>
      <p:sp>
        <p:nvSpPr>
          <p:cNvPr id="3" name="Content Placeholder 2"/>
          <p:cNvSpPr>
            <a:spLocks noGrp="1"/>
          </p:cNvSpPr>
          <p:nvPr>
            <p:ph idx="1"/>
          </p:nvPr>
        </p:nvSpPr>
        <p:spPr>
          <a:xfrm>
            <a:off x="649224" y="1389186"/>
            <a:ext cx="11167637" cy="4503668"/>
          </a:xfrm>
        </p:spPr>
        <p:txBody>
          <a:bodyPr>
            <a:normAutofit lnSpcReduction="10000"/>
          </a:bodyPr>
          <a:lstStyle/>
          <a:p>
            <a:r>
              <a:rPr lang="en-US" dirty="0"/>
              <a:t>The equation describing the hyper-plane will be as follows:</a:t>
            </a:r>
          </a:p>
          <a:p>
            <a:pPr marL="0" indent="0">
              <a:buNone/>
            </a:pPr>
            <a:r>
              <a:rPr lang="en-US" dirty="0"/>
              <a:t>                                                          D = Ax + By + </a:t>
            </a:r>
            <a:r>
              <a:rPr lang="en-US" dirty="0" err="1"/>
              <a:t>Cz</a:t>
            </a:r>
            <a:endParaRPr lang="en-US" dirty="0"/>
          </a:p>
          <a:p>
            <a:r>
              <a:rPr lang="en-US" dirty="0"/>
              <a:t>All points on one side of the plane will satisfy the condition</a:t>
            </a:r>
          </a:p>
          <a:p>
            <a:pPr marL="0" indent="0">
              <a:buNone/>
            </a:pPr>
            <a:r>
              <a:rPr lang="en-US" dirty="0"/>
              <a:t>                                                Ax + By + </a:t>
            </a:r>
            <a:r>
              <a:rPr lang="en-US" dirty="0" err="1"/>
              <a:t>Cz</a:t>
            </a:r>
            <a:r>
              <a:rPr lang="en-US" dirty="0"/>
              <a:t> &gt; D</a:t>
            </a:r>
          </a:p>
          <a:p>
            <a:r>
              <a:rPr lang="en-US" dirty="0"/>
              <a:t>All points on the  other side of the plane will satisfy the condition</a:t>
            </a:r>
          </a:p>
          <a:p>
            <a:pPr marL="0" indent="0">
              <a:buNone/>
            </a:pPr>
            <a:r>
              <a:rPr lang="en-US" dirty="0"/>
              <a:t>                                                Ax + By + </a:t>
            </a:r>
            <a:r>
              <a:rPr lang="en-US" dirty="0" err="1"/>
              <a:t>Cz</a:t>
            </a:r>
            <a:r>
              <a:rPr lang="en-US" dirty="0"/>
              <a:t> &lt; D</a:t>
            </a:r>
          </a:p>
          <a:p>
            <a:r>
              <a:rPr lang="en-US" dirty="0"/>
              <a:t>SVM will choose that decision boundary which has maximum distance from the closest data point on either side of boundary. This distance is called “margin”. So SVM tries to maximize the “margin”.</a:t>
            </a:r>
          </a:p>
          <a:p>
            <a:r>
              <a:rPr lang="en-US" dirty="0"/>
              <a:t>Support vectors are simply the “nearest data points” on each side which “support” the hyperplane.</a:t>
            </a:r>
          </a:p>
          <a:p>
            <a:r>
              <a:rPr lang="en-US" dirty="0"/>
              <a:t>SVM is like a solver to an optimization problem. The objective function here is to find the decision boundary. The constraint is that it should not misclassify the data points.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15447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Finding Similarity using TF-IDF </a:t>
            </a:r>
          </a:p>
        </p:txBody>
      </p:sp>
      <p:sp>
        <p:nvSpPr>
          <p:cNvPr id="3" name="Content Placeholder 2"/>
          <p:cNvSpPr>
            <a:spLocks noGrp="1"/>
          </p:cNvSpPr>
          <p:nvPr>
            <p:ph idx="1"/>
          </p:nvPr>
        </p:nvSpPr>
        <p:spPr>
          <a:xfrm>
            <a:off x="1455938" y="787400"/>
            <a:ext cx="10393162" cy="5943600"/>
          </a:xfrm>
        </p:spPr>
        <p:txBody>
          <a:bodyPr>
            <a:normAutofit/>
          </a:bodyPr>
          <a:lstStyle/>
          <a:p>
            <a:pPr marL="0" indent="0" fontAlgn="base">
              <a:buNone/>
            </a:pPr>
            <a:r>
              <a:rPr lang="en-US" dirty="0"/>
              <a:t>Lets say we have 3 documents and we have to do a search on these documents with the following query: ”</a:t>
            </a:r>
            <a:r>
              <a:rPr lang="en-US" b="1" dirty="0"/>
              <a:t>life learning”. </a:t>
            </a:r>
            <a:r>
              <a:rPr lang="en-US" dirty="0"/>
              <a:t>We need to find out which document is most similar to our query.</a:t>
            </a:r>
          </a:p>
          <a:p>
            <a:pPr marL="0" indent="0" fontAlgn="base">
              <a:buNone/>
            </a:pPr>
            <a:endParaRPr lang="en-US" dirty="0"/>
          </a:p>
          <a:p>
            <a:pPr marL="0" indent="0" fontAlgn="base">
              <a:buNone/>
            </a:pPr>
            <a:r>
              <a:rPr lang="en-US" dirty="0"/>
              <a:t>Document 1: The game of life is a game of everlasting learning</a:t>
            </a:r>
          </a:p>
          <a:p>
            <a:pPr marL="0" indent="0" fontAlgn="base">
              <a:buNone/>
            </a:pPr>
            <a:r>
              <a:rPr lang="en-US" dirty="0"/>
              <a:t>Document 2: The unexamined life is not worth living</a:t>
            </a:r>
          </a:p>
          <a:p>
            <a:pPr marL="0" indent="0" fontAlgn="base">
              <a:buNone/>
            </a:pPr>
            <a:r>
              <a:rPr lang="en-US" dirty="0"/>
              <a:t>Document 3: Never stop learning</a:t>
            </a:r>
          </a:p>
          <a:p>
            <a:pPr marL="0" indent="0" fontAlgn="base">
              <a:buNone/>
            </a:pPr>
            <a:endParaRPr lang="en-US" dirty="0"/>
          </a:p>
          <a:p>
            <a:pPr marL="0" indent="0" fontAlgn="base">
              <a:buNone/>
            </a:pPr>
            <a:r>
              <a:rPr lang="en-US" b="1" dirty="0"/>
              <a:t>Step 1: Term Frequency (TF)</a:t>
            </a:r>
          </a:p>
          <a:p>
            <a:pPr marL="0" indent="0" fontAlgn="base">
              <a:buNone/>
            </a:pPr>
            <a:r>
              <a:rPr lang="en-US" dirty="0"/>
              <a:t>Document 1: Total terms in this document is 10</a:t>
            </a:r>
          </a:p>
          <a:p>
            <a:pPr marL="0" indent="0" fontAlgn="base">
              <a:buNone/>
            </a:pPr>
            <a:r>
              <a:rPr lang="en-US" dirty="0"/>
              <a:t>the – 1/10, game – 2/10, of – 1/10, life – 1/10, is -1/10, a-1/10, everlasting-1/10, learning-1/10</a:t>
            </a:r>
          </a:p>
          <a:p>
            <a:pPr marL="0" indent="0" fontAlgn="base">
              <a:buNone/>
            </a:pPr>
            <a:r>
              <a:rPr lang="en-US" dirty="0"/>
              <a:t>Document 2: Total terms in this document is 7</a:t>
            </a:r>
          </a:p>
          <a:p>
            <a:pPr marL="0" indent="0" fontAlgn="base">
              <a:buNone/>
            </a:pPr>
            <a:r>
              <a:rPr lang="en-US" dirty="0"/>
              <a:t>the-1/7, unexamined-1/7, life-1/7, is-1/7, not-1/7, worth-1/7, living-1/7</a:t>
            </a:r>
          </a:p>
          <a:p>
            <a:pPr marL="0" indent="0" fontAlgn="base">
              <a:buNone/>
            </a:pPr>
            <a:r>
              <a:rPr lang="en-US" dirty="0"/>
              <a:t>Document 3: Total terms in this document is 3</a:t>
            </a:r>
          </a:p>
          <a:p>
            <a:pPr marL="0" indent="0" fontAlgn="base">
              <a:buNone/>
            </a:pPr>
            <a:r>
              <a:rPr lang="en-US" dirty="0"/>
              <a:t>Never-1/3, stop-1/3, learning-1/3</a:t>
            </a:r>
          </a:p>
          <a:p>
            <a:pPr marL="0" indent="0" fontAlgn="base">
              <a:buNone/>
            </a:pPr>
            <a:endParaRPr lang="en-US" dirty="0"/>
          </a:p>
          <a:p>
            <a:pPr marL="0" indent="0" fontAlgn="base">
              <a:buNone/>
            </a:pPr>
            <a:endParaRPr lang="en-US" dirty="0"/>
          </a:p>
          <a:p>
            <a:pPr marL="0" indent="0" fontAlgn="base">
              <a:buNone/>
            </a:pPr>
            <a:endParaRPr lang="en-US" dirty="0"/>
          </a:p>
        </p:txBody>
      </p:sp>
    </p:spTree>
    <p:extLst>
      <p:ext uri="{BB962C8B-B14F-4D97-AF65-F5344CB8AC3E}">
        <p14:creationId xmlns:p14="http://schemas.microsoft.com/office/powerpoint/2010/main" val="310313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Finding Similarity using TF-IDF </a:t>
            </a:r>
          </a:p>
        </p:txBody>
      </p:sp>
      <p:sp>
        <p:nvSpPr>
          <p:cNvPr id="3" name="Content Placeholder 2"/>
          <p:cNvSpPr>
            <a:spLocks noGrp="1"/>
          </p:cNvSpPr>
          <p:nvPr>
            <p:ph idx="1"/>
          </p:nvPr>
        </p:nvSpPr>
        <p:spPr>
          <a:xfrm>
            <a:off x="1455938" y="787400"/>
            <a:ext cx="10393162" cy="5943600"/>
          </a:xfrm>
        </p:spPr>
        <p:txBody>
          <a:bodyPr>
            <a:normAutofit/>
          </a:bodyPr>
          <a:lstStyle/>
          <a:p>
            <a:pPr marL="0" indent="0" fontAlgn="base">
              <a:buNone/>
            </a:pPr>
            <a:r>
              <a:rPr lang="en-US" b="1" dirty="0"/>
              <a:t>Step 2: Inverse Document Frequency (IDF)</a:t>
            </a:r>
          </a:p>
          <a:p>
            <a:pPr marL="0" indent="0" fontAlgn="base">
              <a:buNone/>
            </a:pPr>
            <a:endParaRPr lang="en-US" dirty="0"/>
          </a:p>
          <a:p>
            <a:pPr marL="0" indent="0" fontAlgn="base">
              <a:buNone/>
            </a:pPr>
            <a:r>
              <a:rPr lang="en-US" dirty="0"/>
              <a:t> IDF for the term </a:t>
            </a:r>
            <a:r>
              <a:rPr lang="en-US" b="1" dirty="0"/>
              <a:t>game:</a:t>
            </a:r>
          </a:p>
          <a:p>
            <a:pPr marL="0" indent="0" fontAlgn="base">
              <a:buNone/>
            </a:pPr>
            <a:r>
              <a:rPr lang="en-US" dirty="0"/>
              <a:t>IDF(game) = 1 + log(Total Number Of Documents / Number Of Documents with term game in it)</a:t>
            </a:r>
          </a:p>
          <a:p>
            <a:pPr marL="0" indent="0" fontAlgn="base">
              <a:buNone/>
            </a:pPr>
            <a:r>
              <a:rPr lang="en-US" dirty="0"/>
              <a:t>There are 3 documents in all = Document1, Document2, Document3</a:t>
            </a:r>
          </a:p>
          <a:p>
            <a:pPr marL="0" indent="0" fontAlgn="base">
              <a:buNone/>
            </a:pPr>
            <a:r>
              <a:rPr lang="en-US" dirty="0"/>
              <a:t>The term game appears in Document1</a:t>
            </a:r>
          </a:p>
          <a:p>
            <a:pPr marL="0" indent="0" fontAlgn="base">
              <a:buNone/>
            </a:pPr>
            <a:endParaRPr lang="en-US" dirty="0"/>
          </a:p>
          <a:p>
            <a:pPr marL="0" indent="0" fontAlgn="base">
              <a:buNone/>
            </a:pPr>
            <a:r>
              <a:rPr lang="en-US" dirty="0"/>
              <a:t>IDF(game) = 1 + loge(3 / 1)</a:t>
            </a:r>
          </a:p>
          <a:p>
            <a:pPr marL="0" indent="0" fontAlgn="base">
              <a:buNone/>
            </a:pPr>
            <a:r>
              <a:rPr lang="en-US" dirty="0"/>
              <a:t>          = 1 + 1.098726209</a:t>
            </a:r>
          </a:p>
          <a:p>
            <a:pPr marL="0" indent="0" fontAlgn="base">
              <a:buNone/>
            </a:pPr>
            <a:r>
              <a:rPr lang="en-US" dirty="0"/>
              <a:t>          = 2.098726209</a:t>
            </a:r>
          </a:p>
          <a:p>
            <a:pPr marL="0" indent="0" fontAlgn="base">
              <a:buNone/>
            </a:pPr>
            <a:endParaRPr lang="en-US" dirty="0"/>
          </a:p>
          <a:p>
            <a:pPr marL="0" indent="0" fontAlgn="base">
              <a:buNone/>
            </a:pPr>
            <a:endParaRPr lang="en-US" dirty="0"/>
          </a:p>
        </p:txBody>
      </p:sp>
    </p:spTree>
    <p:extLst>
      <p:ext uri="{BB962C8B-B14F-4D97-AF65-F5344CB8AC3E}">
        <p14:creationId xmlns:p14="http://schemas.microsoft.com/office/powerpoint/2010/main" val="3416222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4FD149-94B6-4257-AB5B-C478E6038F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4743F4F4-276D-4A4D-930A-0530386F982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0">
            <a:extLst>
              <a:ext uri="{FF2B5EF4-FFF2-40B4-BE49-F238E27FC236}">
                <a16:creationId xmlns:a16="http://schemas.microsoft.com/office/drawing/2014/main" id="{AA1386B8-14BD-4682-B537-BC9027D6EDC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AA9F9C8-CCB8-44D0-9A41-2B5FA37904D9}"/>
              </a:ext>
            </a:extLst>
          </p:cNvPr>
          <p:cNvPicPr>
            <a:picLocks noChangeAspect="1"/>
          </p:cNvPicPr>
          <p:nvPr/>
        </p:nvPicPr>
        <p:blipFill>
          <a:blip r:embed="rId2"/>
          <a:stretch>
            <a:fillRect/>
          </a:stretch>
        </p:blipFill>
        <p:spPr>
          <a:xfrm>
            <a:off x="6091916" y="761231"/>
            <a:ext cx="5451627" cy="5015496"/>
          </a:xfrm>
          <a:prstGeom prst="rect">
            <a:avLst/>
          </a:prstGeom>
        </p:spPr>
      </p:pic>
      <p:sp>
        <p:nvSpPr>
          <p:cNvPr id="2" name="Title 1"/>
          <p:cNvSpPr>
            <a:spLocks noGrp="1"/>
          </p:cNvSpPr>
          <p:nvPr>
            <p:ph type="title"/>
          </p:nvPr>
        </p:nvSpPr>
        <p:spPr>
          <a:xfrm>
            <a:off x="519017" y="273631"/>
            <a:ext cx="5122652" cy="1259894"/>
          </a:xfrm>
        </p:spPr>
        <p:txBody>
          <a:bodyPr>
            <a:normAutofit/>
          </a:bodyPr>
          <a:lstStyle/>
          <a:p>
            <a:r>
              <a:rPr lang="en-US" sz="2800" dirty="0"/>
              <a:t>Finding Similarity using TF-IDF </a:t>
            </a:r>
          </a:p>
        </p:txBody>
      </p:sp>
      <p:sp>
        <p:nvSpPr>
          <p:cNvPr id="3" name="Content Placeholder 2"/>
          <p:cNvSpPr>
            <a:spLocks noGrp="1"/>
          </p:cNvSpPr>
          <p:nvPr>
            <p:ph idx="1"/>
          </p:nvPr>
        </p:nvSpPr>
        <p:spPr>
          <a:xfrm>
            <a:off x="636990" y="1073871"/>
            <a:ext cx="5122652" cy="3759253"/>
          </a:xfrm>
        </p:spPr>
        <p:txBody>
          <a:bodyPr>
            <a:normAutofit/>
          </a:bodyPr>
          <a:lstStyle/>
          <a:p>
            <a:pPr marL="0" indent="0" fontAlgn="base">
              <a:buNone/>
            </a:pPr>
            <a:r>
              <a:rPr lang="en-US" dirty="0"/>
              <a:t>Given is the IDF for terms occurring in all the documents. Since the terms: </a:t>
            </a:r>
            <a:r>
              <a:rPr lang="en-US" b="1" dirty="0"/>
              <a:t>the, life, is, learning</a:t>
            </a:r>
            <a:r>
              <a:rPr lang="en-US" dirty="0"/>
              <a:t> occurs in 2 out of 3 documents they have a lower score compared to the other terms that appear in only one document.</a:t>
            </a:r>
          </a:p>
          <a:p>
            <a:pPr marL="0" indent="0" fontAlgn="base">
              <a:buNone/>
            </a:pPr>
            <a:endParaRPr lang="en-US" dirty="0"/>
          </a:p>
          <a:p>
            <a:pPr marL="0" indent="0" fontAlgn="base">
              <a:buNone/>
            </a:pPr>
            <a:endParaRPr lang="en-US" dirty="0"/>
          </a:p>
        </p:txBody>
      </p:sp>
    </p:spTree>
    <p:extLst>
      <p:ext uri="{BB962C8B-B14F-4D97-AF65-F5344CB8AC3E}">
        <p14:creationId xmlns:p14="http://schemas.microsoft.com/office/powerpoint/2010/main" val="3382220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Finding Similarity using TF-IDF </a:t>
            </a:r>
          </a:p>
        </p:txBody>
      </p:sp>
      <p:sp>
        <p:nvSpPr>
          <p:cNvPr id="3" name="Content Placeholder 2"/>
          <p:cNvSpPr>
            <a:spLocks noGrp="1"/>
          </p:cNvSpPr>
          <p:nvPr>
            <p:ph idx="1"/>
          </p:nvPr>
        </p:nvSpPr>
        <p:spPr>
          <a:xfrm>
            <a:off x="1455938" y="787400"/>
            <a:ext cx="10393162" cy="5943600"/>
          </a:xfrm>
        </p:spPr>
        <p:txBody>
          <a:bodyPr>
            <a:normAutofit/>
          </a:bodyPr>
          <a:lstStyle/>
          <a:p>
            <a:pPr marL="0" indent="0" fontAlgn="base">
              <a:buNone/>
            </a:pPr>
            <a:r>
              <a:rPr lang="en-US" b="1" dirty="0"/>
              <a:t>Step 3: Calculate TF* IDF</a:t>
            </a:r>
          </a:p>
          <a:p>
            <a:pPr marL="0" indent="0" fontAlgn="base">
              <a:buNone/>
            </a:pPr>
            <a:endParaRPr lang="en-US" dirty="0"/>
          </a:p>
          <a:p>
            <a:pPr marL="0" indent="0" fontAlgn="base">
              <a:buNone/>
            </a:pPr>
            <a:r>
              <a:rPr lang="en-US" dirty="0"/>
              <a:t>The query was: “life learning”</a:t>
            </a:r>
          </a:p>
          <a:p>
            <a:pPr marL="0" indent="0" fontAlgn="base">
              <a:buNone/>
            </a:pPr>
            <a:endParaRPr lang="en-US" dirty="0"/>
          </a:p>
          <a:p>
            <a:pPr marL="0" indent="0" fontAlgn="base">
              <a:buNone/>
            </a:pPr>
            <a:r>
              <a:rPr lang="en-US" dirty="0"/>
              <a:t>Life:</a:t>
            </a:r>
          </a:p>
          <a:p>
            <a:pPr marL="0" indent="0" fontAlgn="base">
              <a:buNone/>
            </a:pPr>
            <a:r>
              <a:rPr lang="en-US" dirty="0"/>
              <a:t>Document1: 0.1 * 1.405507153 = 0.140550715</a:t>
            </a:r>
          </a:p>
          <a:p>
            <a:pPr marL="0" indent="0" fontAlgn="base">
              <a:buNone/>
            </a:pPr>
            <a:r>
              <a:rPr lang="en-US" dirty="0"/>
              <a:t>Document2: (1/7)* 1.405507153 = 0.200786736</a:t>
            </a:r>
          </a:p>
          <a:p>
            <a:pPr marL="0" indent="0" fontAlgn="base">
              <a:buNone/>
            </a:pPr>
            <a:r>
              <a:rPr lang="en-US" dirty="0"/>
              <a:t>Document 3: 0</a:t>
            </a:r>
          </a:p>
          <a:p>
            <a:pPr marL="0" indent="0" fontAlgn="base">
              <a:buNone/>
            </a:pPr>
            <a:endParaRPr lang="en-US" dirty="0"/>
          </a:p>
          <a:p>
            <a:pPr marL="0" indent="0" fontAlgn="base">
              <a:buNone/>
            </a:pPr>
            <a:r>
              <a:rPr lang="en-US" dirty="0"/>
              <a:t>Learning:</a:t>
            </a:r>
          </a:p>
          <a:p>
            <a:pPr marL="0" indent="0" fontAlgn="base">
              <a:buNone/>
            </a:pPr>
            <a:r>
              <a:rPr lang="en-US" dirty="0"/>
              <a:t>Document1: 0.1 * 1.405507153 = 0.140550715</a:t>
            </a:r>
          </a:p>
          <a:p>
            <a:pPr marL="0" indent="0" fontAlgn="base">
              <a:buNone/>
            </a:pPr>
            <a:r>
              <a:rPr lang="en-US" dirty="0"/>
              <a:t>Document2: 0</a:t>
            </a:r>
          </a:p>
          <a:p>
            <a:pPr marL="0" indent="0" fontAlgn="base">
              <a:buNone/>
            </a:pPr>
            <a:r>
              <a:rPr lang="en-US" dirty="0"/>
              <a:t>Document 3: 0.468502384</a:t>
            </a:r>
          </a:p>
          <a:p>
            <a:pPr marL="0" indent="0" fontAlgn="base">
              <a:buNone/>
            </a:pPr>
            <a:endParaRPr lang="en-US" dirty="0"/>
          </a:p>
        </p:txBody>
      </p:sp>
    </p:spTree>
    <p:extLst>
      <p:ext uri="{BB962C8B-B14F-4D97-AF65-F5344CB8AC3E}">
        <p14:creationId xmlns:p14="http://schemas.microsoft.com/office/powerpoint/2010/main" val="2198773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a:t>Finding Similarity using TF-IDF </a:t>
            </a:r>
            <a:endParaRPr lang="en-US" sz="2800" dirty="0"/>
          </a:p>
        </p:txBody>
      </p:sp>
      <p:sp>
        <p:nvSpPr>
          <p:cNvPr id="3" name="Content Placeholder 2"/>
          <p:cNvSpPr>
            <a:spLocks noGrp="1"/>
          </p:cNvSpPr>
          <p:nvPr>
            <p:ph idx="1"/>
          </p:nvPr>
        </p:nvSpPr>
        <p:spPr>
          <a:xfrm>
            <a:off x="1455938" y="787400"/>
            <a:ext cx="10393162" cy="5943600"/>
          </a:xfrm>
        </p:spPr>
        <p:txBody>
          <a:bodyPr>
            <a:normAutofit/>
          </a:bodyPr>
          <a:lstStyle/>
          <a:p>
            <a:pPr marL="0" indent="0" fontAlgn="base">
              <a:buNone/>
            </a:pPr>
            <a:r>
              <a:rPr lang="en-US" b="1" dirty="0"/>
              <a:t>Step 4: Cosine Similarity</a:t>
            </a:r>
          </a:p>
          <a:p>
            <a:pPr marL="0" indent="0" fontAlgn="base">
              <a:buNone/>
            </a:pPr>
            <a:r>
              <a:rPr lang="en-US" dirty="0"/>
              <a:t>The set of documents in a collection then is viewed as a set of vectors in a vector space. Each term will have its own axis. Using the formula given below we can find out the similarity between any two documents.</a:t>
            </a:r>
          </a:p>
          <a:p>
            <a:pPr marL="0" indent="0" fontAlgn="base">
              <a:buNone/>
            </a:pPr>
            <a:endParaRPr lang="en-US" dirty="0"/>
          </a:p>
          <a:p>
            <a:pPr marL="0" indent="0" fontAlgn="base">
              <a:buNone/>
            </a:pPr>
            <a:r>
              <a:rPr lang="en-US" dirty="0"/>
              <a:t>Cosine Similarity (d1, d2) =  Dot product(d1, d2) / ||d1|| * ||d2||</a:t>
            </a:r>
          </a:p>
          <a:p>
            <a:pPr marL="0" indent="0" fontAlgn="base">
              <a:buNone/>
            </a:pPr>
            <a:r>
              <a:rPr lang="en-US" dirty="0"/>
              <a:t>TF-IDF for the query: Life Learning</a:t>
            </a:r>
          </a:p>
          <a:p>
            <a:pPr marL="0" indent="0" fontAlgn="base">
              <a:buNone/>
            </a:pPr>
            <a:endParaRPr lang="en-US" dirty="0"/>
          </a:p>
        </p:txBody>
      </p:sp>
      <p:pic>
        <p:nvPicPr>
          <p:cNvPr id="5" name="Picture 4">
            <a:extLst>
              <a:ext uri="{FF2B5EF4-FFF2-40B4-BE49-F238E27FC236}">
                <a16:creationId xmlns:a16="http://schemas.microsoft.com/office/drawing/2014/main" id="{7C442073-6A66-46E2-830B-42EA8958E091}"/>
              </a:ext>
            </a:extLst>
          </p:cNvPr>
          <p:cNvPicPr>
            <a:picLocks noChangeAspect="1"/>
          </p:cNvPicPr>
          <p:nvPr/>
        </p:nvPicPr>
        <p:blipFill>
          <a:blip r:embed="rId2"/>
          <a:stretch>
            <a:fillRect/>
          </a:stretch>
        </p:blipFill>
        <p:spPr>
          <a:xfrm>
            <a:off x="1895891" y="3463586"/>
            <a:ext cx="8486775" cy="1390650"/>
          </a:xfrm>
          <a:prstGeom prst="rect">
            <a:avLst/>
          </a:prstGeom>
        </p:spPr>
      </p:pic>
      <p:pic>
        <p:nvPicPr>
          <p:cNvPr id="6" name="Picture 5">
            <a:extLst>
              <a:ext uri="{FF2B5EF4-FFF2-40B4-BE49-F238E27FC236}">
                <a16:creationId xmlns:a16="http://schemas.microsoft.com/office/drawing/2014/main" id="{3C926FD6-FA03-4423-B08F-969BFB4BEC5F}"/>
              </a:ext>
            </a:extLst>
          </p:cNvPr>
          <p:cNvPicPr>
            <a:picLocks noChangeAspect="1"/>
          </p:cNvPicPr>
          <p:nvPr/>
        </p:nvPicPr>
        <p:blipFill>
          <a:blip r:embed="rId3"/>
          <a:stretch>
            <a:fillRect/>
          </a:stretch>
        </p:blipFill>
        <p:spPr>
          <a:xfrm>
            <a:off x="1853444" y="5202068"/>
            <a:ext cx="8572500" cy="1181100"/>
          </a:xfrm>
          <a:prstGeom prst="rect">
            <a:avLst/>
          </a:prstGeom>
        </p:spPr>
      </p:pic>
    </p:spTree>
    <p:extLst>
      <p:ext uri="{BB962C8B-B14F-4D97-AF65-F5344CB8AC3E}">
        <p14:creationId xmlns:p14="http://schemas.microsoft.com/office/powerpoint/2010/main" val="2711277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88900"/>
            <a:ext cx="10533063" cy="698500"/>
          </a:xfrm>
        </p:spPr>
        <p:txBody>
          <a:bodyPr>
            <a:normAutofit/>
          </a:bodyPr>
          <a:lstStyle/>
          <a:p>
            <a:r>
              <a:rPr lang="en-US" sz="2800" dirty="0"/>
              <a:t>Finding Similarity using TF-IDF </a:t>
            </a:r>
          </a:p>
        </p:txBody>
      </p:sp>
      <p:sp>
        <p:nvSpPr>
          <p:cNvPr id="3" name="Content Placeholder 2"/>
          <p:cNvSpPr>
            <a:spLocks noGrp="1"/>
          </p:cNvSpPr>
          <p:nvPr>
            <p:ph idx="1"/>
          </p:nvPr>
        </p:nvSpPr>
        <p:spPr>
          <a:xfrm>
            <a:off x="1455938" y="787400"/>
            <a:ext cx="10393162" cy="5943600"/>
          </a:xfrm>
        </p:spPr>
        <p:txBody>
          <a:bodyPr>
            <a:normAutofit/>
          </a:bodyPr>
          <a:lstStyle/>
          <a:p>
            <a:pPr marL="0" indent="0" fontAlgn="base">
              <a:buNone/>
            </a:pPr>
            <a:r>
              <a:rPr lang="en-US" dirty="0"/>
              <a:t>Document 1 is most similar to the query</a:t>
            </a:r>
          </a:p>
          <a:p>
            <a:pPr marL="0" indent="0" fontAlgn="base">
              <a:buNone/>
            </a:pPr>
            <a:endParaRPr lang="en-US" b="1" dirty="0"/>
          </a:p>
          <a:p>
            <a:pPr marL="0" indent="0" fontAlgn="base">
              <a:buNone/>
            </a:pPr>
            <a:endParaRPr lang="en-US" dirty="0"/>
          </a:p>
          <a:p>
            <a:pPr marL="0" indent="0" fontAlgn="base">
              <a:buNone/>
            </a:pPr>
            <a:endParaRPr lang="en-US" dirty="0"/>
          </a:p>
        </p:txBody>
      </p:sp>
      <p:pic>
        <p:nvPicPr>
          <p:cNvPr id="4" name="Picture 3">
            <a:extLst>
              <a:ext uri="{FF2B5EF4-FFF2-40B4-BE49-F238E27FC236}">
                <a16:creationId xmlns:a16="http://schemas.microsoft.com/office/drawing/2014/main" id="{7819E02A-D4D9-4C1E-A688-C86667B912EA}"/>
              </a:ext>
            </a:extLst>
          </p:cNvPr>
          <p:cNvPicPr>
            <a:picLocks noChangeAspect="1"/>
          </p:cNvPicPr>
          <p:nvPr/>
        </p:nvPicPr>
        <p:blipFill>
          <a:blip r:embed="rId2"/>
          <a:stretch>
            <a:fillRect/>
          </a:stretch>
        </p:blipFill>
        <p:spPr>
          <a:xfrm>
            <a:off x="1901532" y="1797312"/>
            <a:ext cx="8353425" cy="4257675"/>
          </a:xfrm>
          <a:prstGeom prst="rect">
            <a:avLst/>
          </a:prstGeom>
        </p:spPr>
      </p:pic>
    </p:spTree>
    <p:extLst>
      <p:ext uri="{BB962C8B-B14F-4D97-AF65-F5344CB8AC3E}">
        <p14:creationId xmlns:p14="http://schemas.microsoft.com/office/powerpoint/2010/main" val="358800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Chatbot</a:t>
            </a:r>
          </a:p>
        </p:txBody>
      </p:sp>
      <p:sp>
        <p:nvSpPr>
          <p:cNvPr id="6" name="Content Placeholder 5">
            <a:extLst>
              <a:ext uri="{FF2B5EF4-FFF2-40B4-BE49-F238E27FC236}">
                <a16:creationId xmlns:a16="http://schemas.microsoft.com/office/drawing/2014/main" id="{2B277E2A-EC9C-4B82-BBD2-D6E1EFED9DCB}"/>
              </a:ext>
            </a:extLst>
          </p:cNvPr>
          <p:cNvSpPr>
            <a:spLocks noGrp="1"/>
          </p:cNvSpPr>
          <p:nvPr>
            <p:ph idx="1"/>
          </p:nvPr>
        </p:nvSpPr>
        <p:spPr>
          <a:xfrm>
            <a:off x="1861243" y="943991"/>
            <a:ext cx="10105856" cy="5643239"/>
          </a:xfrm>
        </p:spPr>
        <p:txBody>
          <a:bodyPr>
            <a:normAutofit/>
          </a:bodyPr>
          <a:lstStyle/>
          <a:p>
            <a:pPr algn="just"/>
            <a:r>
              <a:rPr lang="en-US" dirty="0"/>
              <a:t>There are two major types of chatbots: chatbots for entertainment and chatbots for business.</a:t>
            </a:r>
          </a:p>
          <a:p>
            <a:pPr algn="just"/>
            <a:r>
              <a:rPr lang="en-US" dirty="0"/>
              <a:t>Chatbots for business are generally transactional, and they have a specific purpose. Conversation is typically focused on user’s needs. </a:t>
            </a:r>
            <a:r>
              <a:rPr lang="en-US" dirty="0" err="1"/>
              <a:t>E.g</a:t>
            </a:r>
            <a:r>
              <a:rPr lang="en-US" dirty="0"/>
              <a:t> 	Travel chatbot is providing an information about flights, hotels, and tours and helps to find the best package according to user’s criteria.</a:t>
            </a:r>
          </a:p>
          <a:p>
            <a:pPr algn="just"/>
            <a:r>
              <a:rPr lang="en-US" dirty="0"/>
              <a:t>A chatbot is based on either of the 2 models: </a:t>
            </a:r>
            <a:r>
              <a:rPr lang="en-US" b="1" dirty="0"/>
              <a:t>Retrieval Based </a:t>
            </a:r>
            <a:r>
              <a:rPr lang="en-US" dirty="0"/>
              <a:t>or </a:t>
            </a:r>
            <a:r>
              <a:rPr lang="en-US" b="1" dirty="0"/>
              <a:t>Generative</a:t>
            </a:r>
          </a:p>
          <a:p>
            <a:pPr algn="just"/>
            <a:r>
              <a:rPr lang="en-US" dirty="0"/>
              <a:t>In retrieval-based models, a chatbot uses some heuristic to select a response from a library of predefined responses. The chatbot uses the message and context of conversation for selecting the best response from a predefined list of bot messages. The context can include current position in the dialog tree, all previous messages in the conversation, previously saved variables (e.g. username)</a:t>
            </a:r>
          </a:p>
          <a:p>
            <a:pPr algn="just"/>
            <a:r>
              <a:rPr lang="en-US" dirty="0"/>
              <a:t>Heuristics for selecting a response can be engineered in many different ways, from rule-based  if-else conditional logic to machine learning classifiers.</a:t>
            </a:r>
          </a:p>
          <a:p>
            <a:pPr algn="just"/>
            <a:r>
              <a:rPr lang="en-US" dirty="0"/>
              <a:t>Generative models are the future of chatbots, they make bots smarter. This approach is not widely used by chatbot developers, it is mostly in the labs now. The idea is to generate a response from scratch</a:t>
            </a:r>
          </a:p>
          <a:p>
            <a:endParaRPr lang="en-US" dirty="0"/>
          </a:p>
          <a:p>
            <a:pPr marL="0" indent="0">
              <a:buNone/>
            </a:pPr>
            <a:endParaRPr lang="en-US" dirty="0"/>
          </a:p>
        </p:txBody>
      </p:sp>
    </p:spTree>
    <p:extLst>
      <p:ext uri="{BB962C8B-B14F-4D97-AF65-F5344CB8AC3E}">
        <p14:creationId xmlns:p14="http://schemas.microsoft.com/office/powerpoint/2010/main" val="343125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88900"/>
            <a:ext cx="9879012" cy="698500"/>
          </a:xfrm>
        </p:spPr>
        <p:txBody>
          <a:bodyPr>
            <a:normAutofit/>
          </a:bodyPr>
          <a:lstStyle/>
          <a:p>
            <a:r>
              <a:rPr lang="en-US" sz="2800" dirty="0"/>
              <a:t>Chatbot</a:t>
            </a:r>
          </a:p>
        </p:txBody>
      </p:sp>
      <p:pic>
        <p:nvPicPr>
          <p:cNvPr id="4" name="Content Placeholder 3">
            <a:extLst>
              <a:ext uri="{FF2B5EF4-FFF2-40B4-BE49-F238E27FC236}">
                <a16:creationId xmlns:a16="http://schemas.microsoft.com/office/drawing/2014/main" id="{D45DEB75-C691-4EEA-8AA5-EF03B67FDBF3}"/>
              </a:ext>
            </a:extLst>
          </p:cNvPr>
          <p:cNvPicPr>
            <a:picLocks noGrp="1" noChangeAspect="1"/>
          </p:cNvPicPr>
          <p:nvPr>
            <p:ph idx="1"/>
          </p:nvPr>
        </p:nvPicPr>
        <p:blipFill>
          <a:blip r:embed="rId2"/>
          <a:stretch>
            <a:fillRect/>
          </a:stretch>
        </p:blipFill>
        <p:spPr>
          <a:xfrm>
            <a:off x="1625601" y="725256"/>
            <a:ext cx="9944100" cy="5834967"/>
          </a:xfrm>
          <a:prstGeom prst="rect">
            <a:avLst/>
          </a:prstGeom>
        </p:spPr>
      </p:pic>
    </p:spTree>
    <p:extLst>
      <p:ext uri="{BB962C8B-B14F-4D97-AF65-F5344CB8AC3E}">
        <p14:creationId xmlns:p14="http://schemas.microsoft.com/office/powerpoint/2010/main" val="398096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54871"/>
            <a:ext cx="10560967" cy="1259894"/>
          </a:xfrm>
        </p:spPr>
        <p:txBody>
          <a:bodyPr>
            <a:normAutofit/>
          </a:bodyPr>
          <a:lstStyle/>
          <a:p>
            <a:r>
              <a:rPr lang="en-US" dirty="0"/>
              <a:t>SVM - Example</a:t>
            </a:r>
          </a:p>
        </p:txBody>
      </p:sp>
      <p:pic>
        <p:nvPicPr>
          <p:cNvPr id="6" name="Content Placeholder 5"/>
          <p:cNvPicPr>
            <a:picLocks noGrp="1" noChangeAspect="1"/>
          </p:cNvPicPr>
          <p:nvPr>
            <p:ph idx="1"/>
          </p:nvPr>
        </p:nvPicPr>
        <p:blipFill>
          <a:blip r:embed="rId2"/>
          <a:stretch>
            <a:fillRect/>
          </a:stretch>
        </p:blipFill>
        <p:spPr>
          <a:xfrm>
            <a:off x="7049295" y="601663"/>
            <a:ext cx="4937360" cy="3063876"/>
          </a:xfrm>
          <a:prstGeom prst="rect">
            <a:avLst/>
          </a:prstGeom>
        </p:spPr>
      </p:pic>
      <p:sp>
        <p:nvSpPr>
          <p:cNvPr id="7" name="TextBox 6"/>
          <p:cNvSpPr txBox="1"/>
          <p:nvPr/>
        </p:nvSpPr>
        <p:spPr>
          <a:xfrm>
            <a:off x="649224" y="1066800"/>
            <a:ext cx="6199251" cy="2585323"/>
          </a:xfrm>
          <a:prstGeom prst="rect">
            <a:avLst/>
          </a:prstGeom>
          <a:noFill/>
        </p:spPr>
        <p:txBody>
          <a:bodyPr wrap="square" rtlCol="0">
            <a:spAutoFit/>
          </a:bodyPr>
          <a:lstStyle/>
          <a:p>
            <a:r>
              <a:rPr lang="en-US" dirty="0"/>
              <a:t>The blue circles in the plot represent females and green squares represents male. A few expected insights from the graph are :</a:t>
            </a:r>
          </a:p>
          <a:p>
            <a:r>
              <a:rPr lang="en-US" dirty="0"/>
              <a:t>1. Males in our population have a higher average height.</a:t>
            </a:r>
          </a:p>
          <a:p>
            <a:r>
              <a:rPr lang="en-US" dirty="0"/>
              <a:t>2. Females in our population have longer scalp hairs.</a:t>
            </a:r>
          </a:p>
          <a:p>
            <a:r>
              <a:rPr lang="en-US" dirty="0"/>
              <a:t>If we were to see an individual with height 180 </a:t>
            </a:r>
            <a:r>
              <a:rPr lang="en-US" dirty="0" err="1"/>
              <a:t>cms</a:t>
            </a:r>
            <a:r>
              <a:rPr lang="en-US" dirty="0"/>
              <a:t> and hair length 4 </a:t>
            </a:r>
            <a:r>
              <a:rPr lang="en-US" dirty="0" err="1"/>
              <a:t>cms</a:t>
            </a:r>
            <a:r>
              <a:rPr lang="en-US" dirty="0"/>
              <a:t>, our best guess will be to classify this individual as a male. </a:t>
            </a:r>
          </a:p>
        </p:txBody>
      </p:sp>
      <p:pic>
        <p:nvPicPr>
          <p:cNvPr id="8" name="Picture 7"/>
          <p:cNvPicPr>
            <a:picLocks noChangeAspect="1"/>
          </p:cNvPicPr>
          <p:nvPr/>
        </p:nvPicPr>
        <p:blipFill>
          <a:blip r:embed="rId3"/>
          <a:stretch>
            <a:fillRect/>
          </a:stretch>
        </p:blipFill>
        <p:spPr>
          <a:xfrm>
            <a:off x="7049295" y="3722906"/>
            <a:ext cx="5005150" cy="3135094"/>
          </a:xfrm>
          <a:prstGeom prst="rect">
            <a:avLst/>
          </a:prstGeom>
        </p:spPr>
      </p:pic>
      <p:sp>
        <p:nvSpPr>
          <p:cNvPr id="13" name="TextBox 12"/>
          <p:cNvSpPr txBox="1"/>
          <p:nvPr/>
        </p:nvSpPr>
        <p:spPr>
          <a:xfrm>
            <a:off x="649224" y="4000661"/>
            <a:ext cx="6199251" cy="3139321"/>
          </a:xfrm>
          <a:prstGeom prst="rect">
            <a:avLst/>
          </a:prstGeom>
          <a:noFill/>
        </p:spPr>
        <p:txBody>
          <a:bodyPr wrap="square" rtlCol="0">
            <a:spAutoFit/>
          </a:bodyPr>
          <a:lstStyle/>
          <a:p>
            <a:r>
              <a:rPr lang="en-US" dirty="0"/>
              <a:t>The easiest way to interpret the </a:t>
            </a:r>
            <a:r>
              <a:rPr lang="en-US" b="1" dirty="0"/>
              <a:t>“objective function”</a:t>
            </a:r>
            <a:r>
              <a:rPr lang="en-US" dirty="0"/>
              <a:t> in a SVM is to find the minimum distance of the frontier from closest support vector (this can belong to any class). For instance, orange frontier is closest to blue circles. And the closest blue circle is 2 units away from the frontier. Once we have these distances for all the frontiers, we simply choose the frontier with the maximum distance (from the closest support vector). Out of the three shown frontiers, we see the black frontier is farthest from nearest support vector (i.e. 15 units).</a:t>
            </a:r>
          </a:p>
        </p:txBody>
      </p:sp>
    </p:spTree>
    <p:extLst>
      <p:ext uri="{BB962C8B-B14F-4D97-AF65-F5344CB8AC3E}">
        <p14:creationId xmlns:p14="http://schemas.microsoft.com/office/powerpoint/2010/main" val="7614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54871"/>
            <a:ext cx="10560967" cy="1259894"/>
          </a:xfrm>
        </p:spPr>
        <p:txBody>
          <a:bodyPr>
            <a:normAutofit/>
          </a:bodyPr>
          <a:lstStyle/>
          <a:p>
            <a:r>
              <a:rPr lang="en-US" dirty="0"/>
              <a:t>SVM - Example</a:t>
            </a:r>
          </a:p>
        </p:txBody>
      </p:sp>
      <p:pic>
        <p:nvPicPr>
          <p:cNvPr id="5" name="Picture 4">
            <a:extLst>
              <a:ext uri="{FF2B5EF4-FFF2-40B4-BE49-F238E27FC236}">
                <a16:creationId xmlns:a16="http://schemas.microsoft.com/office/drawing/2014/main" id="{66D304F6-67A7-4F49-B206-13972DAD0DD6}"/>
              </a:ext>
            </a:extLst>
          </p:cNvPr>
          <p:cNvPicPr>
            <a:picLocks noChangeAspect="1"/>
          </p:cNvPicPr>
          <p:nvPr/>
        </p:nvPicPr>
        <p:blipFill>
          <a:blip r:embed="rId2"/>
          <a:stretch>
            <a:fillRect/>
          </a:stretch>
        </p:blipFill>
        <p:spPr>
          <a:xfrm>
            <a:off x="738092" y="1117565"/>
            <a:ext cx="3505390" cy="2155133"/>
          </a:xfrm>
          <a:prstGeom prst="rect">
            <a:avLst/>
          </a:prstGeom>
        </p:spPr>
      </p:pic>
      <p:pic>
        <p:nvPicPr>
          <p:cNvPr id="9" name="Picture 8">
            <a:extLst>
              <a:ext uri="{FF2B5EF4-FFF2-40B4-BE49-F238E27FC236}">
                <a16:creationId xmlns:a16="http://schemas.microsoft.com/office/drawing/2014/main" id="{648C9918-9353-4451-8302-4DDD5C05D9BE}"/>
              </a:ext>
            </a:extLst>
          </p:cNvPr>
          <p:cNvPicPr>
            <a:picLocks noChangeAspect="1"/>
          </p:cNvPicPr>
          <p:nvPr/>
        </p:nvPicPr>
        <p:blipFill>
          <a:blip r:embed="rId3"/>
          <a:stretch>
            <a:fillRect/>
          </a:stretch>
        </p:blipFill>
        <p:spPr>
          <a:xfrm>
            <a:off x="6686549" y="1049762"/>
            <a:ext cx="3609975" cy="2222936"/>
          </a:xfrm>
          <a:prstGeom prst="rect">
            <a:avLst/>
          </a:prstGeom>
        </p:spPr>
      </p:pic>
      <p:pic>
        <p:nvPicPr>
          <p:cNvPr id="10" name="Picture 9">
            <a:extLst>
              <a:ext uri="{FF2B5EF4-FFF2-40B4-BE49-F238E27FC236}">
                <a16:creationId xmlns:a16="http://schemas.microsoft.com/office/drawing/2014/main" id="{14A11C45-F973-4CE0-AE3C-4856E36F16B4}"/>
              </a:ext>
            </a:extLst>
          </p:cNvPr>
          <p:cNvPicPr>
            <a:picLocks noChangeAspect="1"/>
          </p:cNvPicPr>
          <p:nvPr/>
        </p:nvPicPr>
        <p:blipFill>
          <a:blip r:embed="rId4"/>
          <a:stretch>
            <a:fillRect/>
          </a:stretch>
        </p:blipFill>
        <p:spPr>
          <a:xfrm>
            <a:off x="961835" y="4169566"/>
            <a:ext cx="2901155" cy="1791565"/>
          </a:xfrm>
          <a:prstGeom prst="rect">
            <a:avLst/>
          </a:prstGeom>
        </p:spPr>
      </p:pic>
      <p:pic>
        <p:nvPicPr>
          <p:cNvPr id="11" name="Picture 10">
            <a:extLst>
              <a:ext uri="{FF2B5EF4-FFF2-40B4-BE49-F238E27FC236}">
                <a16:creationId xmlns:a16="http://schemas.microsoft.com/office/drawing/2014/main" id="{C1D27ECB-FC77-4091-A3B9-08F46B35A849}"/>
              </a:ext>
            </a:extLst>
          </p:cNvPr>
          <p:cNvPicPr>
            <a:picLocks noChangeAspect="1"/>
          </p:cNvPicPr>
          <p:nvPr/>
        </p:nvPicPr>
        <p:blipFill>
          <a:blip r:embed="rId5"/>
          <a:stretch>
            <a:fillRect/>
          </a:stretch>
        </p:blipFill>
        <p:spPr>
          <a:xfrm>
            <a:off x="4641945" y="4136571"/>
            <a:ext cx="2882805" cy="1824560"/>
          </a:xfrm>
          <a:prstGeom prst="rect">
            <a:avLst/>
          </a:prstGeom>
        </p:spPr>
      </p:pic>
      <p:pic>
        <p:nvPicPr>
          <p:cNvPr id="12" name="Picture 11">
            <a:extLst>
              <a:ext uri="{FF2B5EF4-FFF2-40B4-BE49-F238E27FC236}">
                <a16:creationId xmlns:a16="http://schemas.microsoft.com/office/drawing/2014/main" id="{6BCE364C-D466-43D0-900F-3204BBE0EF5A}"/>
              </a:ext>
            </a:extLst>
          </p:cNvPr>
          <p:cNvPicPr>
            <a:picLocks noChangeAspect="1"/>
          </p:cNvPicPr>
          <p:nvPr/>
        </p:nvPicPr>
        <p:blipFill>
          <a:blip r:embed="rId6"/>
          <a:stretch>
            <a:fillRect/>
          </a:stretch>
        </p:blipFill>
        <p:spPr>
          <a:xfrm>
            <a:off x="8411872" y="4167589"/>
            <a:ext cx="2798484" cy="1793542"/>
          </a:xfrm>
          <a:prstGeom prst="rect">
            <a:avLst/>
          </a:prstGeom>
        </p:spPr>
      </p:pic>
    </p:spTree>
    <p:extLst>
      <p:ext uri="{BB962C8B-B14F-4D97-AF65-F5344CB8AC3E}">
        <p14:creationId xmlns:p14="http://schemas.microsoft.com/office/powerpoint/2010/main" val="13556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647" y="155575"/>
            <a:ext cx="9421812" cy="682625"/>
          </a:xfrm>
        </p:spPr>
        <p:txBody>
          <a:bodyPr>
            <a:normAutofit/>
          </a:bodyPr>
          <a:lstStyle/>
          <a:p>
            <a:pPr lvl="0" fontAlgn="base"/>
            <a:r>
              <a:rPr lang="en-US" sz="2800" dirty="0"/>
              <a:t>Non-Linear SVM</a:t>
            </a:r>
          </a:p>
        </p:txBody>
      </p:sp>
      <p:pic>
        <p:nvPicPr>
          <p:cNvPr id="4" name="Content Placeholder 3"/>
          <p:cNvPicPr>
            <a:picLocks noGrp="1" noChangeAspect="1"/>
          </p:cNvPicPr>
          <p:nvPr>
            <p:ph idx="1"/>
          </p:nvPr>
        </p:nvPicPr>
        <p:blipFill>
          <a:blip r:embed="rId2"/>
          <a:stretch>
            <a:fillRect/>
          </a:stretch>
        </p:blipFill>
        <p:spPr>
          <a:xfrm>
            <a:off x="1297597" y="3443223"/>
            <a:ext cx="4560277" cy="2719451"/>
          </a:xfrm>
          <a:prstGeom prst="rect">
            <a:avLst/>
          </a:prstGeom>
        </p:spPr>
      </p:pic>
      <p:sp>
        <p:nvSpPr>
          <p:cNvPr id="5" name="TextBox 4"/>
          <p:cNvSpPr txBox="1"/>
          <p:nvPr/>
        </p:nvSpPr>
        <p:spPr>
          <a:xfrm>
            <a:off x="1787526" y="950138"/>
            <a:ext cx="10099674" cy="1754326"/>
          </a:xfrm>
          <a:prstGeom prst="rect">
            <a:avLst/>
          </a:prstGeom>
          <a:noFill/>
        </p:spPr>
        <p:txBody>
          <a:bodyPr wrap="square" rtlCol="0">
            <a:spAutoFit/>
          </a:bodyPr>
          <a:lstStyle/>
          <a:p>
            <a:r>
              <a:rPr lang="en-US" dirty="0"/>
              <a:t>If the distribution of data points is such that its impossible to find linear separation between the 2 clusters, then we need to map these vector to a higher dimension plane so that they get segregated from each other.</a:t>
            </a:r>
          </a:p>
          <a:p>
            <a:endParaRPr lang="en-US" dirty="0"/>
          </a:p>
          <a:p>
            <a:r>
              <a:rPr lang="en-US" dirty="0"/>
              <a:t>Each of the green square in original distribution is mapped on a transformed scale. And transformed scale has clearly segregated classes. </a:t>
            </a:r>
          </a:p>
        </p:txBody>
      </p:sp>
      <p:pic>
        <p:nvPicPr>
          <p:cNvPr id="6" name="Picture 5"/>
          <p:cNvPicPr>
            <a:picLocks noChangeAspect="1"/>
          </p:cNvPicPr>
          <p:nvPr/>
        </p:nvPicPr>
        <p:blipFill>
          <a:blip r:embed="rId3"/>
          <a:stretch>
            <a:fillRect/>
          </a:stretch>
        </p:blipFill>
        <p:spPr>
          <a:xfrm>
            <a:off x="6981825" y="3443223"/>
            <a:ext cx="4433887" cy="2719451"/>
          </a:xfrm>
          <a:prstGeom prst="rect">
            <a:avLst/>
          </a:prstGeom>
        </p:spPr>
      </p:pic>
      <p:sp>
        <p:nvSpPr>
          <p:cNvPr id="7" name="Arrow: Right 6"/>
          <p:cNvSpPr/>
          <p:nvPr/>
        </p:nvSpPr>
        <p:spPr>
          <a:xfrm>
            <a:off x="5953125" y="4552950"/>
            <a:ext cx="884238"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81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801" y="127000"/>
            <a:ext cx="9421812" cy="1778000"/>
          </a:xfrm>
        </p:spPr>
        <p:txBody>
          <a:bodyPr>
            <a:normAutofit/>
          </a:bodyPr>
          <a:lstStyle/>
          <a:p>
            <a:pPr lvl="0" fontAlgn="base"/>
            <a:r>
              <a:rPr lang="en-US" sz="2800" dirty="0"/>
              <a:t>Non-Linear SVM</a:t>
            </a:r>
          </a:p>
        </p:txBody>
      </p:sp>
      <p:pic>
        <p:nvPicPr>
          <p:cNvPr id="4" name="Content Placeholder 3"/>
          <p:cNvPicPr>
            <a:picLocks noGrp="1" noChangeAspect="1"/>
          </p:cNvPicPr>
          <p:nvPr>
            <p:ph idx="1"/>
          </p:nvPr>
        </p:nvPicPr>
        <p:blipFill>
          <a:blip r:embed="rId2"/>
          <a:stretch>
            <a:fillRect/>
          </a:stretch>
        </p:blipFill>
        <p:spPr>
          <a:xfrm>
            <a:off x="1846263" y="1360906"/>
            <a:ext cx="9658350" cy="4600837"/>
          </a:xfrm>
          <a:prstGeom prst="rect">
            <a:avLst/>
          </a:prstGeom>
        </p:spPr>
      </p:pic>
    </p:spTree>
    <p:extLst>
      <p:ext uri="{BB962C8B-B14F-4D97-AF65-F5344CB8AC3E}">
        <p14:creationId xmlns:p14="http://schemas.microsoft.com/office/powerpoint/2010/main" val="4093856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Non-Linear SVM</a:t>
            </a:r>
          </a:p>
        </p:txBody>
      </p:sp>
      <p:sp>
        <p:nvSpPr>
          <p:cNvPr id="3" name="Content Placeholder 2"/>
          <p:cNvSpPr>
            <a:spLocks noGrp="1"/>
          </p:cNvSpPr>
          <p:nvPr>
            <p:ph idx="1"/>
          </p:nvPr>
        </p:nvSpPr>
        <p:spPr>
          <a:xfrm>
            <a:off x="649224" y="1389186"/>
            <a:ext cx="11167637" cy="4503668"/>
          </a:xfrm>
        </p:spPr>
        <p:txBody>
          <a:bodyPr>
            <a:normAutofit/>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116711" y="1133469"/>
            <a:ext cx="7751548" cy="5349209"/>
          </a:xfrm>
          <a:prstGeom prst="rect">
            <a:avLst/>
          </a:prstGeom>
        </p:spPr>
      </p:pic>
    </p:spTree>
    <p:extLst>
      <p:ext uri="{BB962C8B-B14F-4D97-AF65-F5344CB8AC3E}">
        <p14:creationId xmlns:p14="http://schemas.microsoft.com/office/powerpoint/2010/main" val="415381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129291"/>
            <a:ext cx="10560967" cy="1259894"/>
          </a:xfrm>
        </p:spPr>
        <p:txBody>
          <a:bodyPr>
            <a:normAutofit/>
          </a:bodyPr>
          <a:lstStyle/>
          <a:p>
            <a:r>
              <a:rPr lang="en-US" dirty="0"/>
              <a:t>Non-Linear SVM</a:t>
            </a:r>
          </a:p>
        </p:txBody>
      </p:sp>
      <p:sp>
        <p:nvSpPr>
          <p:cNvPr id="3" name="Content Placeholder 2"/>
          <p:cNvSpPr>
            <a:spLocks noGrp="1"/>
          </p:cNvSpPr>
          <p:nvPr>
            <p:ph idx="1"/>
          </p:nvPr>
        </p:nvSpPr>
        <p:spPr>
          <a:xfrm>
            <a:off x="649224" y="1389186"/>
            <a:ext cx="11167637" cy="4503668"/>
          </a:xfrm>
        </p:spPr>
        <p:txBody>
          <a:bodyPr>
            <a:normAutofit/>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611923" y="1252815"/>
            <a:ext cx="9753600" cy="4817370"/>
          </a:xfrm>
          <a:prstGeom prst="rect">
            <a:avLst/>
          </a:prstGeom>
        </p:spPr>
      </p:pic>
    </p:spTree>
    <p:extLst>
      <p:ext uri="{BB962C8B-B14F-4D97-AF65-F5344CB8AC3E}">
        <p14:creationId xmlns:p14="http://schemas.microsoft.com/office/powerpoint/2010/main" val="21091099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125622</TotalTime>
  <Words>2173</Words>
  <Application>Microsoft Office PowerPoint</Application>
  <PresentationFormat>Widescreen</PresentationFormat>
  <Paragraphs>299</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Century Gothic</vt:lpstr>
      <vt:lpstr>Wingdings</vt:lpstr>
      <vt:lpstr>Wingdings 3</vt:lpstr>
      <vt:lpstr>Wisp</vt:lpstr>
      <vt:lpstr>Machine Learning with Python</vt:lpstr>
      <vt:lpstr>Support Vector Machines(SVM)</vt:lpstr>
      <vt:lpstr>Support Vector Machines(SVM)</vt:lpstr>
      <vt:lpstr>SVM - Example</vt:lpstr>
      <vt:lpstr>SVM - Example</vt:lpstr>
      <vt:lpstr>Non-Linear SVM</vt:lpstr>
      <vt:lpstr>Non-Linear SVM</vt:lpstr>
      <vt:lpstr>Non-Linear SVM</vt:lpstr>
      <vt:lpstr>Non-Linear SVM</vt:lpstr>
      <vt:lpstr>Non – Linear SVM</vt:lpstr>
      <vt:lpstr>Non-Linear SVM - Example</vt:lpstr>
      <vt:lpstr>SVM Parameters</vt:lpstr>
      <vt:lpstr>SVM Pros and Cons</vt:lpstr>
      <vt:lpstr>Parametric vs Non Parametric</vt:lpstr>
      <vt:lpstr>Vector Algebra</vt:lpstr>
      <vt:lpstr>Vector Algebra</vt:lpstr>
      <vt:lpstr>Dot Product</vt:lpstr>
      <vt:lpstr>Rectangular Perspective of Dot Product</vt:lpstr>
      <vt:lpstr>Polar Perspective of Dot Product </vt:lpstr>
      <vt:lpstr>Text Analytics</vt:lpstr>
      <vt:lpstr>Examples of Text Classification</vt:lpstr>
      <vt:lpstr>NLP tasks and Applications</vt:lpstr>
      <vt:lpstr>Text Pre-Processing</vt:lpstr>
      <vt:lpstr>Parts of Speech Tagging</vt:lpstr>
      <vt:lpstr>Types of Textual Features</vt:lpstr>
      <vt:lpstr>Bag of Words</vt:lpstr>
      <vt:lpstr>Bag of Words - Example</vt:lpstr>
      <vt:lpstr>Bag of Words - Example</vt:lpstr>
      <vt:lpstr>TF-IDF</vt:lpstr>
      <vt:lpstr>Finding Similarity using TF-IDF </vt:lpstr>
      <vt:lpstr>Finding Similarity using TF-IDF </vt:lpstr>
      <vt:lpstr>Finding Similarity using TF-IDF </vt:lpstr>
      <vt:lpstr>Finding Similarity using TF-IDF </vt:lpstr>
      <vt:lpstr>Finding Similarity using TF-IDF </vt:lpstr>
      <vt:lpstr>Finding Similarity using TF-IDF </vt:lpstr>
      <vt:lpstr>Chatbot</vt:lpstr>
      <vt:lpstr>Chatbot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Tableau</dc:title>
  <dc:creator>Gaurav Goel</dc:creator>
  <cp:lastModifiedBy>Gaurav Goel</cp:lastModifiedBy>
  <cp:revision>743</cp:revision>
  <dcterms:created xsi:type="dcterms:W3CDTF">2014-12-15T07:56:09Z</dcterms:created>
  <dcterms:modified xsi:type="dcterms:W3CDTF">2017-10-27T16:35:51Z</dcterms:modified>
</cp:coreProperties>
</file>