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2"/>
  </p:notesMasterIdLst>
  <p:sldIdLst>
    <p:sldId id="256" r:id="rId2"/>
    <p:sldId id="257" r:id="rId3"/>
    <p:sldId id="264" r:id="rId4"/>
    <p:sldId id="258" r:id="rId5"/>
    <p:sldId id="259" r:id="rId6"/>
    <p:sldId id="260" r:id="rId7"/>
    <p:sldId id="261" r:id="rId8"/>
    <p:sldId id="262" r:id="rId9"/>
    <p:sldId id="263" r:id="rId10"/>
    <p:sldId id="265" r:id="rId11"/>
    <p:sldId id="266" r:id="rId12"/>
    <p:sldId id="268" r:id="rId13"/>
    <p:sldId id="269" r:id="rId14"/>
    <p:sldId id="271" r:id="rId15"/>
    <p:sldId id="270"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9606" autoAdjust="0"/>
  </p:normalViewPr>
  <p:slideViewPr>
    <p:cSldViewPr>
      <p:cViewPr varScale="1">
        <p:scale>
          <a:sx n="62" d="100"/>
          <a:sy n="62" d="100"/>
        </p:scale>
        <p:origin x="-66" y="-26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2E5B36B-3DB3-40E5-B4A4-20AA10BB0A4F}" type="datetimeFigureOut">
              <a:rPr lang="en-US" smtClean="0"/>
              <a:pPr/>
              <a:t>10/11/2019</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A8245E5-6358-4B16-A473-95BDDA120084}" type="slidenum">
              <a:rPr lang="en-US" smtClean="0"/>
              <a:pPr/>
              <a:t>‹#›</a:t>
            </a:fld>
            <a:endParaRPr lang="en-US"/>
          </a:p>
        </p:txBody>
      </p:sp>
    </p:spTree>
    <p:extLst>
      <p:ext uri="{BB962C8B-B14F-4D97-AF65-F5344CB8AC3E}">
        <p14:creationId xmlns:p14="http://schemas.microsoft.com/office/powerpoint/2010/main" val="398611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CustomShape 1"/>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1" name="CustomShape 2"/>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devcenter.heroku.com/articles/gi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www.heroku.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www.heroku.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ocs.python.org/2/library/pickle.html#module-pick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127.0.0.1:5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lask and hero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534" y="990600"/>
            <a:ext cx="8805332"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2421466" y="1476320"/>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4"/>
          <a:stretch/>
        </p:blipFill>
        <p:spPr>
          <a:xfrm>
            <a:off x="10820400" y="152401"/>
            <a:ext cx="1219200" cy="381000"/>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838200" y="525134"/>
            <a:ext cx="5257800" cy="6032421"/>
          </a:xfrm>
          <a:prstGeom prst="rect">
            <a:avLst/>
          </a:prstGeom>
          <a:noFill/>
        </p:spPr>
        <p:txBody>
          <a:bodyPr wrap="square" rtlCol="0">
            <a:spAutoFit/>
          </a:bodyPr>
          <a:lstStyle/>
          <a:p>
            <a:r>
              <a:rPr lang="en-US" sz="2800" b="1" dirty="0" smtClean="0">
                <a:latin typeface="Calibri" pitchFamily="34" charset="0"/>
                <a:cs typeface="Calibri" pitchFamily="34" charset="0"/>
              </a:rPr>
              <a:t>Putting the Prediction part in file </a:t>
            </a:r>
            <a:r>
              <a:rPr lang="en-US" sz="2800" b="1" dirty="0">
                <a:solidFill>
                  <a:schemeClr val="accent2">
                    <a:lumMod val="75000"/>
                  </a:schemeClr>
                </a:solidFill>
                <a:latin typeface="Calibri" pitchFamily="34" charset="0"/>
                <a:cs typeface="Calibri" pitchFamily="34" charset="0"/>
              </a:rPr>
              <a:t>Logistic_Regression_model.py</a:t>
            </a:r>
            <a:endParaRPr lang="en-US" sz="2800" b="1" dirty="0" smtClean="0">
              <a:latin typeface="Calibri" pitchFamily="34" charset="0"/>
              <a:cs typeface="Calibri" pitchFamily="34" charset="0"/>
            </a:endParaRPr>
          </a:p>
          <a:p>
            <a:endParaRPr lang="en-US" sz="2800" dirty="0" smtClean="0">
              <a:latin typeface="Agency FB" pitchFamily="34" charset="0"/>
              <a:cs typeface="Calibri" pitchFamily="34" charset="0"/>
            </a:endParaRPr>
          </a:p>
          <a:p>
            <a:r>
              <a:rPr lang="en-US" dirty="0">
                <a:latin typeface="Agency FB" pitchFamily="34" charset="0"/>
                <a:cs typeface="Andalus" pitchFamily="18" charset="-78"/>
              </a:rPr>
              <a:t>#prediction function</a:t>
            </a:r>
          </a:p>
          <a:p>
            <a:r>
              <a:rPr lang="en-US" dirty="0" err="1">
                <a:latin typeface="Agency FB" pitchFamily="34" charset="0"/>
                <a:cs typeface="Andalus" pitchFamily="18" charset="-78"/>
              </a:rPr>
              <a:t>def</a:t>
            </a:r>
            <a:r>
              <a:rPr lang="en-US" dirty="0">
                <a:latin typeface="Agency FB" pitchFamily="34" charset="0"/>
                <a:cs typeface="Andalus" pitchFamily="18" charset="-78"/>
              </a:rPr>
              <a:t> </a:t>
            </a:r>
            <a:r>
              <a:rPr lang="en-US" dirty="0" err="1">
                <a:latin typeface="Agency FB" pitchFamily="34" charset="0"/>
                <a:cs typeface="Andalus" pitchFamily="18" charset="-78"/>
              </a:rPr>
              <a:t>ValuePredictor</a:t>
            </a:r>
            <a:r>
              <a:rPr lang="en-US" dirty="0">
                <a:latin typeface="Agency FB" pitchFamily="34" charset="0"/>
                <a:cs typeface="Andalus" pitchFamily="18" charset="-78"/>
              </a:rPr>
              <a:t>(</a:t>
            </a:r>
            <a:r>
              <a:rPr lang="en-US" dirty="0" err="1">
                <a:latin typeface="Agency FB" pitchFamily="34" charset="0"/>
                <a:cs typeface="Andalus" pitchFamily="18" charset="-78"/>
              </a:rPr>
              <a:t>to_predict_list</a:t>
            </a:r>
            <a:r>
              <a:rPr lang="en-US" dirty="0">
                <a:latin typeface="Agency FB" pitchFamily="34" charset="0"/>
                <a:cs typeface="Andalus" pitchFamily="18" charset="-78"/>
              </a:rPr>
              <a:t>):</a:t>
            </a:r>
          </a:p>
          <a:p>
            <a:r>
              <a:rPr lang="en-US" dirty="0">
                <a:latin typeface="Agency FB" pitchFamily="34" charset="0"/>
                <a:cs typeface="Andalus" pitchFamily="18" charset="-78"/>
              </a:rPr>
              <a:t>    </a:t>
            </a:r>
            <a:r>
              <a:rPr lang="en-US" dirty="0" err="1">
                <a:latin typeface="Agency FB" pitchFamily="34" charset="0"/>
                <a:cs typeface="Andalus" pitchFamily="18" charset="-78"/>
              </a:rPr>
              <a:t>to_predict</a:t>
            </a:r>
            <a:r>
              <a:rPr lang="en-US" dirty="0">
                <a:latin typeface="Agency FB" pitchFamily="34" charset="0"/>
                <a:cs typeface="Andalus" pitchFamily="18" charset="-78"/>
              </a:rPr>
              <a:t> = </a:t>
            </a:r>
            <a:r>
              <a:rPr lang="en-US" dirty="0" err="1">
                <a:latin typeface="Agency FB" pitchFamily="34" charset="0"/>
                <a:cs typeface="Andalus" pitchFamily="18" charset="-78"/>
              </a:rPr>
              <a:t>np.array</a:t>
            </a:r>
            <a:r>
              <a:rPr lang="en-US" dirty="0">
                <a:latin typeface="Agency FB" pitchFamily="34" charset="0"/>
                <a:cs typeface="Andalus" pitchFamily="18" charset="-78"/>
              </a:rPr>
              <a:t>(</a:t>
            </a:r>
            <a:r>
              <a:rPr lang="en-US" dirty="0" err="1">
                <a:latin typeface="Agency FB" pitchFamily="34" charset="0"/>
                <a:cs typeface="Andalus" pitchFamily="18" charset="-78"/>
              </a:rPr>
              <a:t>to_predict_list</a:t>
            </a:r>
            <a:r>
              <a:rPr lang="en-US" dirty="0">
                <a:latin typeface="Agency FB" pitchFamily="34" charset="0"/>
                <a:cs typeface="Andalus" pitchFamily="18" charset="-78"/>
              </a:rPr>
              <a:t>).reshape(1,4)</a:t>
            </a:r>
          </a:p>
          <a:p>
            <a:r>
              <a:rPr lang="en-US" dirty="0">
                <a:latin typeface="Agency FB" pitchFamily="34" charset="0"/>
                <a:cs typeface="Andalus" pitchFamily="18" charset="-78"/>
              </a:rPr>
              <a:t>    </a:t>
            </a:r>
            <a:r>
              <a:rPr lang="en-US" dirty="0" err="1">
                <a:latin typeface="Agency FB" pitchFamily="34" charset="0"/>
                <a:cs typeface="Andalus" pitchFamily="18" charset="-78"/>
              </a:rPr>
              <a:t>loaded_model</a:t>
            </a:r>
            <a:r>
              <a:rPr lang="en-US" dirty="0">
                <a:latin typeface="Agency FB" pitchFamily="34" charset="0"/>
                <a:cs typeface="Andalus" pitchFamily="18" charset="-78"/>
              </a:rPr>
              <a:t> = </a:t>
            </a:r>
            <a:r>
              <a:rPr lang="en-US" dirty="0" err="1">
                <a:latin typeface="Agency FB" pitchFamily="34" charset="0"/>
                <a:cs typeface="Andalus" pitchFamily="18" charset="-78"/>
              </a:rPr>
              <a:t>pickle.load</a:t>
            </a:r>
            <a:r>
              <a:rPr lang="en-US" dirty="0">
                <a:latin typeface="Agency FB" pitchFamily="34" charset="0"/>
                <a:cs typeface="Andalus" pitchFamily="18" charset="-78"/>
              </a:rPr>
              <a:t>(open("Logistic_Regression_model.</a:t>
            </a:r>
            <a:r>
              <a:rPr lang="en-US" dirty="0" err="1">
                <a:latin typeface="Agency FB" pitchFamily="34" charset="0"/>
                <a:cs typeface="Andalus" pitchFamily="18" charset="-78"/>
              </a:rPr>
              <a:t>pkl</a:t>
            </a:r>
            <a:r>
              <a:rPr lang="en-US" dirty="0">
                <a:latin typeface="Agency FB" pitchFamily="34" charset="0"/>
                <a:cs typeface="Andalus" pitchFamily="18" charset="-78"/>
              </a:rPr>
              <a:t>","</a:t>
            </a:r>
            <a:r>
              <a:rPr lang="en-US" dirty="0" err="1">
                <a:latin typeface="Agency FB" pitchFamily="34" charset="0"/>
                <a:cs typeface="Andalus" pitchFamily="18" charset="-78"/>
              </a:rPr>
              <a:t>rb</a:t>
            </a:r>
            <a:r>
              <a:rPr lang="en-US" dirty="0">
                <a:latin typeface="Agency FB" pitchFamily="34" charset="0"/>
                <a:cs typeface="Andalus" pitchFamily="18" charset="-78"/>
              </a:rPr>
              <a:t>"))</a:t>
            </a:r>
          </a:p>
          <a:p>
            <a:r>
              <a:rPr lang="en-US" dirty="0">
                <a:latin typeface="Agency FB" pitchFamily="34" charset="0"/>
                <a:cs typeface="Andalus" pitchFamily="18" charset="-78"/>
              </a:rPr>
              <a:t>    result = </a:t>
            </a:r>
            <a:r>
              <a:rPr lang="en-US" dirty="0" err="1">
                <a:latin typeface="Agency FB" pitchFamily="34" charset="0"/>
                <a:cs typeface="Andalus" pitchFamily="18" charset="-78"/>
              </a:rPr>
              <a:t>loaded_model.predict</a:t>
            </a:r>
            <a:r>
              <a:rPr lang="en-US" dirty="0">
                <a:latin typeface="Agency FB" pitchFamily="34" charset="0"/>
                <a:cs typeface="Andalus" pitchFamily="18" charset="-78"/>
              </a:rPr>
              <a:t>(</a:t>
            </a:r>
            <a:r>
              <a:rPr lang="en-US" dirty="0" err="1">
                <a:latin typeface="Agency FB" pitchFamily="34" charset="0"/>
                <a:cs typeface="Andalus" pitchFamily="18" charset="-78"/>
              </a:rPr>
              <a:t>to_predict</a:t>
            </a:r>
            <a:r>
              <a:rPr lang="en-US" dirty="0">
                <a:latin typeface="Agency FB" pitchFamily="34" charset="0"/>
                <a:cs typeface="Andalus" pitchFamily="18" charset="-78"/>
              </a:rPr>
              <a:t>)</a:t>
            </a:r>
          </a:p>
          <a:p>
            <a:r>
              <a:rPr lang="en-US" dirty="0">
                <a:latin typeface="Agency FB" pitchFamily="34" charset="0"/>
                <a:cs typeface="Andalus" pitchFamily="18" charset="-78"/>
              </a:rPr>
              <a:t>    return result[0]</a:t>
            </a:r>
          </a:p>
          <a:p>
            <a:endParaRPr lang="en-US" dirty="0">
              <a:latin typeface="Agency FB" pitchFamily="34" charset="0"/>
              <a:cs typeface="Andalus" pitchFamily="18" charset="-78"/>
            </a:endParaRPr>
          </a:p>
          <a:p>
            <a:endParaRPr lang="en-US" dirty="0">
              <a:latin typeface="Agency FB" pitchFamily="34" charset="0"/>
              <a:cs typeface="Andalus" pitchFamily="18" charset="-78"/>
            </a:endParaRPr>
          </a:p>
          <a:p>
            <a:r>
              <a:rPr lang="en-US" dirty="0">
                <a:latin typeface="Agency FB" pitchFamily="34" charset="0"/>
                <a:cs typeface="Andalus" pitchFamily="18" charset="-78"/>
              </a:rPr>
              <a:t>@</a:t>
            </a:r>
            <a:r>
              <a:rPr lang="en-US" dirty="0" err="1">
                <a:latin typeface="Agency FB" pitchFamily="34" charset="0"/>
                <a:cs typeface="Andalus" pitchFamily="18" charset="-78"/>
              </a:rPr>
              <a:t>app.route</a:t>
            </a:r>
            <a:r>
              <a:rPr lang="en-US" dirty="0">
                <a:latin typeface="Agency FB" pitchFamily="34" charset="0"/>
                <a:cs typeface="Andalus" pitchFamily="18" charset="-78"/>
              </a:rPr>
              <a:t>('/</a:t>
            </a:r>
            <a:r>
              <a:rPr lang="en-US" dirty="0" err="1">
                <a:latin typeface="Agency FB" pitchFamily="34" charset="0"/>
                <a:cs typeface="Andalus" pitchFamily="18" charset="-78"/>
              </a:rPr>
              <a:t>result',methods</a:t>
            </a:r>
            <a:r>
              <a:rPr lang="en-US" dirty="0">
                <a:latin typeface="Agency FB" pitchFamily="34" charset="0"/>
                <a:cs typeface="Andalus" pitchFamily="18" charset="-78"/>
              </a:rPr>
              <a:t> = ['POST'])</a:t>
            </a:r>
          </a:p>
          <a:p>
            <a:r>
              <a:rPr lang="en-US" dirty="0" err="1">
                <a:latin typeface="Agency FB" pitchFamily="34" charset="0"/>
                <a:cs typeface="Andalus" pitchFamily="18" charset="-78"/>
              </a:rPr>
              <a:t>def</a:t>
            </a:r>
            <a:r>
              <a:rPr lang="en-US" dirty="0">
                <a:latin typeface="Agency FB" pitchFamily="34" charset="0"/>
                <a:cs typeface="Andalus" pitchFamily="18" charset="-78"/>
              </a:rPr>
              <a:t> result():</a:t>
            </a:r>
          </a:p>
          <a:p>
            <a:r>
              <a:rPr lang="en-US" dirty="0">
                <a:latin typeface="Agency FB" pitchFamily="34" charset="0"/>
                <a:cs typeface="Andalus" pitchFamily="18" charset="-78"/>
              </a:rPr>
              <a:t>    if </a:t>
            </a:r>
            <a:r>
              <a:rPr lang="en-US" dirty="0" err="1">
                <a:latin typeface="Agency FB" pitchFamily="34" charset="0"/>
                <a:cs typeface="Andalus" pitchFamily="18" charset="-78"/>
              </a:rPr>
              <a:t>request.method</a:t>
            </a:r>
            <a:r>
              <a:rPr lang="en-US" dirty="0">
                <a:latin typeface="Agency FB" pitchFamily="34" charset="0"/>
                <a:cs typeface="Andalus" pitchFamily="18" charset="-78"/>
              </a:rPr>
              <a:t> == 'POST':</a:t>
            </a:r>
          </a:p>
          <a:p>
            <a:r>
              <a:rPr lang="en-US" dirty="0">
                <a:latin typeface="Agency FB" pitchFamily="34" charset="0"/>
                <a:cs typeface="Andalus" pitchFamily="18" charset="-78"/>
              </a:rPr>
              <a:t>        </a:t>
            </a:r>
            <a:r>
              <a:rPr lang="en-US" dirty="0" err="1">
                <a:latin typeface="Agency FB" pitchFamily="34" charset="0"/>
                <a:cs typeface="Andalus" pitchFamily="18" charset="-78"/>
              </a:rPr>
              <a:t>to_predict_list</a:t>
            </a:r>
            <a:r>
              <a:rPr lang="en-US" dirty="0">
                <a:latin typeface="Agency FB" pitchFamily="34" charset="0"/>
                <a:cs typeface="Andalus" pitchFamily="18" charset="-78"/>
              </a:rPr>
              <a:t> = </a:t>
            </a:r>
            <a:r>
              <a:rPr lang="en-US" dirty="0" err="1">
                <a:latin typeface="Agency FB" pitchFamily="34" charset="0"/>
                <a:cs typeface="Andalus" pitchFamily="18" charset="-78"/>
              </a:rPr>
              <a:t>request.form.to_dict</a:t>
            </a:r>
            <a:r>
              <a:rPr lang="en-US" dirty="0">
                <a:latin typeface="Agency FB" pitchFamily="34" charset="0"/>
                <a:cs typeface="Andalus" pitchFamily="18" charset="-78"/>
              </a:rPr>
              <a:t>()</a:t>
            </a:r>
          </a:p>
          <a:p>
            <a:r>
              <a:rPr lang="en-US" dirty="0">
                <a:latin typeface="Agency FB" pitchFamily="34" charset="0"/>
                <a:cs typeface="Andalus" pitchFamily="18" charset="-78"/>
              </a:rPr>
              <a:t>        </a:t>
            </a:r>
            <a:r>
              <a:rPr lang="en-US" dirty="0" err="1">
                <a:latin typeface="Agency FB" pitchFamily="34" charset="0"/>
                <a:cs typeface="Andalus" pitchFamily="18" charset="-78"/>
              </a:rPr>
              <a:t>to_predict_list</a:t>
            </a:r>
            <a:r>
              <a:rPr lang="en-US" dirty="0">
                <a:latin typeface="Agency FB" pitchFamily="34" charset="0"/>
                <a:cs typeface="Andalus" pitchFamily="18" charset="-78"/>
              </a:rPr>
              <a:t>=list(</a:t>
            </a:r>
            <a:r>
              <a:rPr lang="en-US" dirty="0" err="1">
                <a:latin typeface="Agency FB" pitchFamily="34" charset="0"/>
                <a:cs typeface="Andalus" pitchFamily="18" charset="-78"/>
              </a:rPr>
              <a:t>to_predict_list.values</a:t>
            </a:r>
            <a:r>
              <a:rPr lang="en-US" dirty="0">
                <a:latin typeface="Agency FB" pitchFamily="34" charset="0"/>
                <a:cs typeface="Andalus" pitchFamily="18" charset="-78"/>
              </a:rPr>
              <a:t>())</a:t>
            </a:r>
          </a:p>
          <a:p>
            <a:r>
              <a:rPr lang="en-US" dirty="0">
                <a:latin typeface="Agency FB" pitchFamily="34" charset="0"/>
                <a:cs typeface="Andalus" pitchFamily="18" charset="-78"/>
              </a:rPr>
              <a:t>        </a:t>
            </a:r>
            <a:r>
              <a:rPr lang="en-US" dirty="0" err="1">
                <a:latin typeface="Agency FB" pitchFamily="34" charset="0"/>
                <a:cs typeface="Andalus" pitchFamily="18" charset="-78"/>
              </a:rPr>
              <a:t>to_predict_list</a:t>
            </a:r>
            <a:r>
              <a:rPr lang="en-US" dirty="0">
                <a:latin typeface="Agency FB" pitchFamily="34" charset="0"/>
                <a:cs typeface="Andalus" pitchFamily="18" charset="-78"/>
              </a:rPr>
              <a:t> = list(map(</a:t>
            </a:r>
            <a:r>
              <a:rPr lang="en-US" dirty="0" err="1">
                <a:latin typeface="Agency FB" pitchFamily="34" charset="0"/>
                <a:cs typeface="Andalus" pitchFamily="18" charset="-78"/>
              </a:rPr>
              <a:t>int</a:t>
            </a:r>
            <a:r>
              <a:rPr lang="en-US" dirty="0">
                <a:latin typeface="Agency FB" pitchFamily="34" charset="0"/>
                <a:cs typeface="Andalus" pitchFamily="18" charset="-78"/>
              </a:rPr>
              <a:t>, </a:t>
            </a:r>
            <a:r>
              <a:rPr lang="en-US" dirty="0" err="1">
                <a:latin typeface="Agency FB" pitchFamily="34" charset="0"/>
                <a:cs typeface="Andalus" pitchFamily="18" charset="-78"/>
              </a:rPr>
              <a:t>to_predict_list</a:t>
            </a:r>
            <a:r>
              <a:rPr lang="en-US" dirty="0">
                <a:latin typeface="Agency FB" pitchFamily="34" charset="0"/>
                <a:cs typeface="Andalus" pitchFamily="18" charset="-78"/>
              </a:rPr>
              <a:t>))</a:t>
            </a:r>
          </a:p>
          <a:p>
            <a:r>
              <a:rPr lang="en-US" dirty="0">
                <a:latin typeface="Agency FB" pitchFamily="34" charset="0"/>
                <a:cs typeface="Andalus" pitchFamily="18" charset="-78"/>
              </a:rPr>
              <a:t>        result = </a:t>
            </a:r>
            <a:r>
              <a:rPr lang="en-US" dirty="0" err="1">
                <a:latin typeface="Agency FB" pitchFamily="34" charset="0"/>
                <a:cs typeface="Andalus" pitchFamily="18" charset="-78"/>
              </a:rPr>
              <a:t>ValuePredictor</a:t>
            </a:r>
            <a:r>
              <a:rPr lang="en-US" dirty="0">
                <a:latin typeface="Agency FB" pitchFamily="34" charset="0"/>
                <a:cs typeface="Andalus" pitchFamily="18" charset="-78"/>
              </a:rPr>
              <a:t>(</a:t>
            </a:r>
            <a:r>
              <a:rPr lang="en-US" dirty="0" err="1">
                <a:latin typeface="Agency FB" pitchFamily="34" charset="0"/>
                <a:cs typeface="Andalus" pitchFamily="18" charset="-78"/>
              </a:rPr>
              <a:t>to_predict_list</a:t>
            </a:r>
            <a:r>
              <a:rPr lang="en-US" dirty="0">
                <a:latin typeface="Agency FB" pitchFamily="34" charset="0"/>
                <a:cs typeface="Andalus" pitchFamily="18" charset="-78"/>
              </a:rPr>
              <a:t>)</a:t>
            </a:r>
          </a:p>
          <a:p>
            <a:r>
              <a:rPr lang="en-US" sz="1400" dirty="0">
                <a:latin typeface="Agency FB" pitchFamily="34" charset="0"/>
                <a:cs typeface="Andalus" pitchFamily="18" charset="-78"/>
              </a:rPr>
              <a:t>        </a:t>
            </a:r>
          </a:p>
        </p:txBody>
      </p:sp>
      <p:sp>
        <p:nvSpPr>
          <p:cNvPr id="6" name="TextBox 5"/>
          <p:cNvSpPr txBox="1"/>
          <p:nvPr/>
        </p:nvSpPr>
        <p:spPr>
          <a:xfrm>
            <a:off x="6799217" y="1295400"/>
            <a:ext cx="4630783" cy="2092881"/>
          </a:xfrm>
          <a:prstGeom prst="rect">
            <a:avLst/>
          </a:prstGeom>
          <a:noFill/>
        </p:spPr>
        <p:txBody>
          <a:bodyPr wrap="square" rtlCol="0">
            <a:spAutoFit/>
          </a:bodyPr>
          <a:lstStyle/>
          <a:p>
            <a:r>
              <a:rPr lang="en-US" dirty="0">
                <a:latin typeface="Agency FB" pitchFamily="34" charset="0"/>
                <a:cs typeface="Andalus" pitchFamily="18" charset="-78"/>
              </a:rPr>
              <a:t> if </a:t>
            </a:r>
            <a:r>
              <a:rPr lang="en-US" dirty="0" err="1">
                <a:latin typeface="Agency FB" pitchFamily="34" charset="0"/>
                <a:cs typeface="Andalus" pitchFamily="18" charset="-78"/>
              </a:rPr>
              <a:t>int</a:t>
            </a:r>
            <a:r>
              <a:rPr lang="en-US" dirty="0">
                <a:latin typeface="Agency FB" pitchFamily="34" charset="0"/>
                <a:cs typeface="Andalus" pitchFamily="18" charset="-78"/>
              </a:rPr>
              <a:t>(result)==1:</a:t>
            </a:r>
          </a:p>
          <a:p>
            <a:r>
              <a:rPr lang="en-US" dirty="0">
                <a:latin typeface="Agency FB" pitchFamily="34" charset="0"/>
                <a:cs typeface="Andalus" pitchFamily="18" charset="-78"/>
              </a:rPr>
              <a:t>            prediction='</a:t>
            </a:r>
            <a:r>
              <a:rPr lang="en-US" dirty="0" err="1">
                <a:latin typeface="Agency FB" pitchFamily="34" charset="0"/>
                <a:cs typeface="Andalus" pitchFamily="18" charset="-78"/>
              </a:rPr>
              <a:t>Pessenger</a:t>
            </a:r>
            <a:r>
              <a:rPr lang="en-US" dirty="0">
                <a:latin typeface="Agency FB" pitchFamily="34" charset="0"/>
                <a:cs typeface="Andalus" pitchFamily="18" charset="-78"/>
              </a:rPr>
              <a:t> survived'</a:t>
            </a:r>
          </a:p>
          <a:p>
            <a:r>
              <a:rPr lang="en-US" dirty="0">
                <a:latin typeface="Agency FB" pitchFamily="34" charset="0"/>
                <a:cs typeface="Andalus" pitchFamily="18" charset="-78"/>
              </a:rPr>
              <a:t>        else:</a:t>
            </a:r>
          </a:p>
          <a:p>
            <a:r>
              <a:rPr lang="en-US" dirty="0">
                <a:latin typeface="Agency FB" pitchFamily="34" charset="0"/>
                <a:cs typeface="Andalus" pitchFamily="18" charset="-78"/>
              </a:rPr>
              <a:t>            prediction='</a:t>
            </a:r>
            <a:r>
              <a:rPr lang="en-US" dirty="0" err="1">
                <a:latin typeface="Agency FB" pitchFamily="34" charset="0"/>
                <a:cs typeface="Andalus" pitchFamily="18" charset="-78"/>
              </a:rPr>
              <a:t>Pessenger</a:t>
            </a:r>
            <a:r>
              <a:rPr lang="en-US" dirty="0">
                <a:latin typeface="Agency FB" pitchFamily="34" charset="0"/>
                <a:cs typeface="Andalus" pitchFamily="18" charset="-78"/>
              </a:rPr>
              <a:t> NOT survived'</a:t>
            </a:r>
          </a:p>
          <a:p>
            <a:r>
              <a:rPr lang="en-US" dirty="0">
                <a:latin typeface="Agency FB" pitchFamily="34" charset="0"/>
                <a:cs typeface="Andalus" pitchFamily="18" charset="-78"/>
              </a:rPr>
              <a:t>         return </a:t>
            </a:r>
            <a:r>
              <a:rPr lang="en-US" dirty="0" err="1">
                <a:latin typeface="Agency FB" pitchFamily="34" charset="0"/>
                <a:cs typeface="Andalus" pitchFamily="18" charset="-78"/>
              </a:rPr>
              <a:t>render_template</a:t>
            </a:r>
            <a:r>
              <a:rPr lang="en-US" dirty="0">
                <a:latin typeface="Agency FB" pitchFamily="34" charset="0"/>
                <a:cs typeface="Andalus" pitchFamily="18" charset="-78"/>
              </a:rPr>
              <a:t>("</a:t>
            </a:r>
            <a:r>
              <a:rPr lang="en-US" dirty="0" err="1">
                <a:latin typeface="Agency FB" pitchFamily="34" charset="0"/>
                <a:cs typeface="Andalus" pitchFamily="18" charset="-78"/>
              </a:rPr>
              <a:t>result.html",prediction</a:t>
            </a:r>
            <a:r>
              <a:rPr lang="en-US" dirty="0">
                <a:latin typeface="Agency FB" pitchFamily="34" charset="0"/>
                <a:cs typeface="Andalus" pitchFamily="18" charset="-78"/>
              </a:rPr>
              <a:t>=prediction)</a:t>
            </a:r>
            <a:r>
              <a:rPr lang="en-US" sz="4000" dirty="0"/>
              <a:t>.</a:t>
            </a:r>
            <a:endParaRPr lang="en-US" dirty="0"/>
          </a:p>
        </p:txBody>
      </p:sp>
      <p:sp>
        <p:nvSpPr>
          <p:cNvPr id="7" name="TextBox 6"/>
          <p:cNvSpPr txBox="1"/>
          <p:nvPr/>
        </p:nvSpPr>
        <p:spPr>
          <a:xfrm>
            <a:off x="6523808" y="3733800"/>
            <a:ext cx="5181600" cy="2554545"/>
          </a:xfrm>
          <a:prstGeom prst="rect">
            <a:avLst/>
          </a:prstGeom>
          <a:noFill/>
          <a:ln w="19050">
            <a:solidFill>
              <a:schemeClr val="tx1"/>
            </a:solidFill>
          </a:ln>
        </p:spPr>
        <p:txBody>
          <a:bodyPr wrap="square" rtlCol="0">
            <a:spAutoFit/>
          </a:bodyPr>
          <a:lstStyle/>
          <a:p>
            <a:pPr marL="285750" indent="-285750" algn="just">
              <a:buFont typeface="Arial" pitchFamily="34" charset="0"/>
              <a:buChar char="•"/>
            </a:pPr>
            <a:r>
              <a:rPr lang="en-US" sz="1600" dirty="0">
                <a:latin typeface="Calibri" pitchFamily="34" charset="0"/>
                <a:cs typeface="Calibri" pitchFamily="34" charset="0"/>
              </a:rPr>
              <a:t>Here after the form is submitted, the form values are stored in variable </a:t>
            </a:r>
            <a:r>
              <a:rPr lang="en-US" sz="1600" i="1" dirty="0" err="1">
                <a:latin typeface="Calibri" pitchFamily="34" charset="0"/>
                <a:cs typeface="Calibri" pitchFamily="34" charset="0"/>
              </a:rPr>
              <a:t>to_predict_list</a:t>
            </a:r>
            <a:r>
              <a:rPr lang="en-US" sz="1600" dirty="0">
                <a:latin typeface="Calibri" pitchFamily="34" charset="0"/>
                <a:cs typeface="Calibri" pitchFamily="34" charset="0"/>
              </a:rPr>
              <a:t> in the form of dictionary. </a:t>
            </a:r>
            <a:endParaRPr lang="en-US" sz="1600" dirty="0" smtClean="0">
              <a:latin typeface="Calibri" pitchFamily="34" charset="0"/>
              <a:cs typeface="Calibri" pitchFamily="34" charset="0"/>
            </a:endParaRPr>
          </a:p>
          <a:p>
            <a:pPr marL="285750" indent="-285750" algn="just">
              <a:buFont typeface="Arial" pitchFamily="34" charset="0"/>
              <a:buChar char="•"/>
            </a:pPr>
            <a:r>
              <a:rPr lang="en-US" sz="1600" dirty="0" smtClean="0">
                <a:latin typeface="Calibri" pitchFamily="34" charset="0"/>
                <a:cs typeface="Calibri" pitchFamily="34" charset="0"/>
              </a:rPr>
              <a:t>We </a:t>
            </a:r>
            <a:r>
              <a:rPr lang="en-US" sz="1600" dirty="0">
                <a:latin typeface="Calibri" pitchFamily="34" charset="0"/>
                <a:cs typeface="Calibri" pitchFamily="34" charset="0"/>
              </a:rPr>
              <a:t>convert it into a list of the dictionary’s values and pass it as an argument to </a:t>
            </a:r>
            <a:r>
              <a:rPr lang="en-US" sz="1600" i="1" dirty="0" err="1">
                <a:latin typeface="Calibri" pitchFamily="34" charset="0"/>
                <a:cs typeface="Calibri" pitchFamily="34" charset="0"/>
              </a:rPr>
              <a:t>ValuePredictor</a:t>
            </a:r>
            <a:r>
              <a:rPr lang="en-US" sz="1600" i="1" dirty="0">
                <a:latin typeface="Calibri" pitchFamily="34" charset="0"/>
                <a:cs typeface="Calibri" pitchFamily="34" charset="0"/>
              </a:rPr>
              <a:t>() </a:t>
            </a:r>
            <a:r>
              <a:rPr lang="en-US" sz="1600" dirty="0">
                <a:latin typeface="Calibri" pitchFamily="34" charset="0"/>
                <a:cs typeface="Calibri" pitchFamily="34" charset="0"/>
              </a:rPr>
              <a:t>function</a:t>
            </a:r>
            <a:r>
              <a:rPr lang="en-US" sz="1600" dirty="0" smtClean="0">
                <a:latin typeface="Calibri" pitchFamily="34" charset="0"/>
                <a:cs typeface="Calibri" pitchFamily="34" charset="0"/>
              </a:rPr>
              <a:t>.</a:t>
            </a:r>
          </a:p>
          <a:p>
            <a:pPr marL="285750" indent="-285750" algn="just">
              <a:buFont typeface="Arial" pitchFamily="34" charset="0"/>
              <a:buChar char="•"/>
            </a:pPr>
            <a:r>
              <a:rPr lang="en-US" sz="1600" dirty="0" smtClean="0">
                <a:latin typeface="Calibri" pitchFamily="34" charset="0"/>
                <a:cs typeface="Calibri" pitchFamily="34" charset="0"/>
              </a:rPr>
              <a:t> </a:t>
            </a:r>
            <a:r>
              <a:rPr lang="en-US" sz="1600" dirty="0">
                <a:latin typeface="Calibri" pitchFamily="34" charset="0"/>
                <a:cs typeface="Calibri" pitchFamily="34" charset="0"/>
              </a:rPr>
              <a:t>In this function, we load the </a:t>
            </a:r>
            <a:r>
              <a:rPr lang="en-US" sz="1600" dirty="0" err="1">
                <a:latin typeface="Calibri" pitchFamily="34" charset="0"/>
                <a:cs typeface="Calibri" pitchFamily="34" charset="0"/>
              </a:rPr>
              <a:t>Logistic_Regression_model.pkl</a:t>
            </a:r>
            <a:r>
              <a:rPr lang="en-US" sz="1600" dirty="0">
                <a:latin typeface="Calibri" pitchFamily="34" charset="0"/>
                <a:cs typeface="Calibri" pitchFamily="34" charset="0"/>
              </a:rPr>
              <a:t> </a:t>
            </a:r>
            <a:r>
              <a:rPr lang="en-US" sz="1600" dirty="0" smtClean="0">
                <a:latin typeface="Calibri" pitchFamily="34" charset="0"/>
                <a:cs typeface="Calibri" pitchFamily="34" charset="0"/>
              </a:rPr>
              <a:t> file </a:t>
            </a:r>
            <a:r>
              <a:rPr lang="en-US" sz="1600" dirty="0">
                <a:latin typeface="Calibri" pitchFamily="34" charset="0"/>
                <a:cs typeface="Calibri" pitchFamily="34" charset="0"/>
              </a:rPr>
              <a:t>and predict the new values and return the result</a:t>
            </a:r>
            <a:r>
              <a:rPr lang="en-US" sz="1600" dirty="0" smtClean="0">
                <a:latin typeface="Calibri" pitchFamily="34" charset="0"/>
                <a:cs typeface="Calibri" pitchFamily="34" charset="0"/>
              </a:rPr>
              <a:t>.</a:t>
            </a:r>
          </a:p>
          <a:p>
            <a:pPr marL="285750" indent="-285750" algn="just">
              <a:buFont typeface="Arial" pitchFamily="34" charset="0"/>
              <a:buChar char="•"/>
            </a:pPr>
            <a:r>
              <a:rPr lang="en-US" sz="1600" dirty="0">
                <a:latin typeface="Calibri" pitchFamily="34" charset="0"/>
                <a:cs typeface="Calibri" pitchFamily="34" charset="0"/>
              </a:rPr>
              <a:t>This </a:t>
            </a:r>
            <a:r>
              <a:rPr lang="en-US" sz="1600" dirty="0" smtClean="0">
                <a:latin typeface="Calibri" pitchFamily="34" charset="0"/>
                <a:cs typeface="Calibri" pitchFamily="34" charset="0"/>
              </a:rPr>
              <a:t>result/prediction is </a:t>
            </a:r>
            <a:r>
              <a:rPr lang="en-US" sz="1600" dirty="0">
                <a:latin typeface="Calibri" pitchFamily="34" charset="0"/>
                <a:cs typeface="Calibri" pitchFamily="34" charset="0"/>
              </a:rPr>
              <a:t>then passed as an argument to the template engine with the html page to be displayed.</a:t>
            </a:r>
          </a:p>
        </p:txBody>
      </p:sp>
    </p:spTree>
    <p:extLst>
      <p:ext uri="{BB962C8B-B14F-4D97-AF65-F5344CB8AC3E}">
        <p14:creationId xmlns:p14="http://schemas.microsoft.com/office/powerpoint/2010/main" val="119546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838200" y="525134"/>
            <a:ext cx="6781800" cy="4339650"/>
          </a:xfrm>
          <a:prstGeom prst="rect">
            <a:avLst/>
          </a:prstGeom>
          <a:noFill/>
        </p:spPr>
        <p:txBody>
          <a:bodyPr wrap="square" rtlCol="0">
            <a:spAutoFit/>
          </a:bodyPr>
          <a:lstStyle/>
          <a:p>
            <a:r>
              <a:rPr lang="en-US" sz="2800" dirty="0">
                <a:latin typeface="Calibri" pitchFamily="34" charset="0"/>
                <a:cs typeface="Calibri" pitchFamily="34" charset="0"/>
              </a:rPr>
              <a:t>Create the following </a:t>
            </a:r>
            <a:r>
              <a:rPr lang="en-US" sz="2800" i="1" dirty="0">
                <a:solidFill>
                  <a:schemeClr val="accent2">
                    <a:lumMod val="75000"/>
                  </a:schemeClr>
                </a:solidFill>
                <a:latin typeface="Calibri" pitchFamily="34" charset="0"/>
                <a:cs typeface="Calibri" pitchFamily="34" charset="0"/>
              </a:rPr>
              <a:t>result.html </a:t>
            </a:r>
            <a:r>
              <a:rPr lang="en-US" sz="2800" dirty="0">
                <a:latin typeface="Calibri" pitchFamily="34" charset="0"/>
                <a:cs typeface="Calibri" pitchFamily="34" charset="0"/>
              </a:rPr>
              <a:t>file and add it to </a:t>
            </a:r>
            <a:r>
              <a:rPr lang="en-US" sz="2800" dirty="0">
                <a:solidFill>
                  <a:schemeClr val="accent2">
                    <a:lumMod val="75000"/>
                  </a:schemeClr>
                </a:solidFill>
                <a:latin typeface="Calibri" pitchFamily="34" charset="0"/>
                <a:cs typeface="Calibri" pitchFamily="34" charset="0"/>
              </a:rPr>
              <a:t>templates</a:t>
            </a:r>
            <a:r>
              <a:rPr lang="en-US" sz="2800" dirty="0">
                <a:latin typeface="Calibri" pitchFamily="34" charset="0"/>
                <a:cs typeface="Calibri" pitchFamily="34" charset="0"/>
              </a:rPr>
              <a:t> </a:t>
            </a:r>
            <a:r>
              <a:rPr lang="en-US" sz="2800" dirty="0" smtClean="0">
                <a:latin typeface="Calibri" pitchFamily="34" charset="0"/>
                <a:cs typeface="Calibri" pitchFamily="34" charset="0"/>
              </a:rPr>
              <a:t>directory.</a:t>
            </a:r>
          </a:p>
          <a:p>
            <a:endParaRPr lang="en-US" sz="1400" dirty="0" smtClean="0">
              <a:latin typeface="Agency FB" pitchFamily="34" charset="0"/>
              <a:cs typeface="Andalus" pitchFamily="18" charset="-78"/>
            </a:endParaRPr>
          </a:p>
          <a:p>
            <a:endParaRPr lang="en-US" sz="1400" dirty="0">
              <a:latin typeface="Agency FB" pitchFamily="34" charset="0"/>
              <a:cs typeface="Andalus" pitchFamily="18" charset="-78"/>
            </a:endParaRPr>
          </a:p>
          <a:p>
            <a:r>
              <a:rPr lang="en-US" sz="3200" dirty="0">
                <a:latin typeface="Agency FB" pitchFamily="34" charset="0"/>
                <a:cs typeface="Andalus" pitchFamily="18" charset="-78"/>
              </a:rPr>
              <a:t>&lt;!</a:t>
            </a:r>
            <a:r>
              <a:rPr lang="en-US" sz="3200" dirty="0" err="1">
                <a:latin typeface="Agency FB" pitchFamily="34" charset="0"/>
                <a:cs typeface="Andalus" pitchFamily="18" charset="-78"/>
              </a:rPr>
              <a:t>doctype</a:t>
            </a:r>
            <a:r>
              <a:rPr lang="en-US" sz="3200" dirty="0">
                <a:latin typeface="Agency FB" pitchFamily="34" charset="0"/>
                <a:cs typeface="Andalus" pitchFamily="18" charset="-78"/>
              </a:rPr>
              <a:t> html&gt;</a:t>
            </a:r>
          </a:p>
          <a:p>
            <a:r>
              <a:rPr lang="en-US" sz="3200" dirty="0">
                <a:latin typeface="Agency FB" pitchFamily="34" charset="0"/>
                <a:cs typeface="Andalus" pitchFamily="18" charset="-78"/>
              </a:rPr>
              <a:t>&lt;html&gt;</a:t>
            </a:r>
          </a:p>
          <a:p>
            <a:r>
              <a:rPr lang="en-US" sz="3200" dirty="0">
                <a:latin typeface="Agency FB" pitchFamily="34" charset="0"/>
                <a:cs typeface="Andalus" pitchFamily="18" charset="-78"/>
              </a:rPr>
              <a:t>   &lt;body&gt;</a:t>
            </a:r>
          </a:p>
          <a:p>
            <a:r>
              <a:rPr lang="en-US" sz="3200" dirty="0">
                <a:latin typeface="Agency FB" pitchFamily="34" charset="0"/>
                <a:cs typeface="Andalus" pitchFamily="18" charset="-78"/>
              </a:rPr>
              <a:t>       &lt;h1&gt; {{ prediction }}&lt;/h1&gt;</a:t>
            </a:r>
          </a:p>
          <a:p>
            <a:r>
              <a:rPr lang="en-US" sz="3200" dirty="0">
                <a:latin typeface="Agency FB" pitchFamily="34" charset="0"/>
                <a:cs typeface="Andalus" pitchFamily="18" charset="-78"/>
              </a:rPr>
              <a:t>   &lt;/body&gt;</a:t>
            </a:r>
          </a:p>
          <a:p>
            <a:r>
              <a:rPr lang="en-US" sz="3200" dirty="0">
                <a:latin typeface="Agency FB" pitchFamily="34" charset="0"/>
                <a:cs typeface="Andalus" pitchFamily="18" charset="-78"/>
              </a:rPr>
              <a:t>&lt;/html&gt;        </a:t>
            </a:r>
          </a:p>
        </p:txBody>
      </p:sp>
      <p:sp>
        <p:nvSpPr>
          <p:cNvPr id="7" name="TextBox 6"/>
          <p:cNvSpPr txBox="1"/>
          <p:nvPr/>
        </p:nvSpPr>
        <p:spPr>
          <a:xfrm>
            <a:off x="6629400" y="2694959"/>
            <a:ext cx="5181600" cy="1569660"/>
          </a:xfrm>
          <a:prstGeom prst="rect">
            <a:avLst/>
          </a:prstGeom>
          <a:noFill/>
          <a:ln w="19050">
            <a:solidFill>
              <a:schemeClr val="tx1"/>
            </a:solidFill>
          </a:ln>
        </p:spPr>
        <p:txBody>
          <a:bodyPr wrap="square" rtlCol="0">
            <a:spAutoFit/>
          </a:bodyPr>
          <a:lstStyle/>
          <a:p>
            <a:pPr marL="285750" indent="-285750" algn="just">
              <a:buFont typeface="Arial" pitchFamily="34" charset="0"/>
              <a:buChar char="•"/>
            </a:pPr>
            <a:r>
              <a:rPr lang="en-US" sz="2400" dirty="0">
                <a:latin typeface="Calibri" pitchFamily="34" charset="0"/>
                <a:cs typeface="Calibri" pitchFamily="34" charset="0"/>
              </a:rPr>
              <a:t>Run the application again </a:t>
            </a:r>
            <a:endParaRPr lang="en-US" sz="2400" dirty="0" smtClean="0">
              <a:latin typeface="Calibri" pitchFamily="34" charset="0"/>
              <a:cs typeface="Calibri" pitchFamily="34" charset="0"/>
            </a:endParaRPr>
          </a:p>
          <a:p>
            <a:pPr marL="285750" indent="-285750" algn="just">
              <a:buFont typeface="Arial" pitchFamily="34" charset="0"/>
              <a:buChar char="•"/>
            </a:pPr>
            <a:r>
              <a:rPr lang="en-US" sz="2400" dirty="0">
                <a:solidFill>
                  <a:schemeClr val="accent2">
                    <a:lumMod val="75000"/>
                  </a:schemeClr>
                </a:solidFill>
                <a:latin typeface="Calibri" pitchFamily="34" charset="0"/>
                <a:cs typeface="Calibri" pitchFamily="34" charset="0"/>
              </a:rPr>
              <a:t>python Logistic_Regression_model.py</a:t>
            </a:r>
          </a:p>
          <a:p>
            <a:pPr marL="285750" indent="-285750" algn="just">
              <a:buFont typeface="Arial" pitchFamily="34" charset="0"/>
              <a:buChar char="•"/>
            </a:pPr>
            <a:r>
              <a:rPr lang="en-US" sz="2400" dirty="0" smtClean="0">
                <a:latin typeface="Calibri" pitchFamily="34" charset="0"/>
                <a:cs typeface="Calibri" pitchFamily="34" charset="0"/>
              </a:rPr>
              <a:t>It </a:t>
            </a:r>
            <a:r>
              <a:rPr lang="en-US" sz="2400" dirty="0">
                <a:latin typeface="Calibri" pitchFamily="34" charset="0"/>
                <a:cs typeface="Calibri" pitchFamily="34" charset="0"/>
              </a:rPr>
              <a:t>should predict the income after submitting the form.</a:t>
            </a:r>
          </a:p>
        </p:txBody>
      </p:sp>
    </p:spTree>
    <p:extLst>
      <p:ext uri="{BB962C8B-B14F-4D97-AF65-F5344CB8AC3E}">
        <p14:creationId xmlns:p14="http://schemas.microsoft.com/office/powerpoint/2010/main" val="887560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2209800" y="2184206"/>
            <a:ext cx="9448800" cy="2893100"/>
          </a:xfrm>
          <a:prstGeom prst="rect">
            <a:avLst/>
          </a:prstGeom>
          <a:noFill/>
        </p:spPr>
        <p:txBody>
          <a:bodyPr wrap="square" rtlCol="0">
            <a:spAutoFit/>
          </a:bodyPr>
          <a:lstStyle/>
          <a:p>
            <a:r>
              <a:rPr lang="en-US" sz="2800" dirty="0">
                <a:latin typeface="Agency FB" pitchFamily="34" charset="0"/>
              </a:rPr>
              <a:t>/flask-app</a:t>
            </a:r>
          </a:p>
          <a:p>
            <a:r>
              <a:rPr lang="en-US" sz="2800" dirty="0" smtClean="0">
                <a:latin typeface="Agency FB" pitchFamily="34" charset="0"/>
              </a:rPr>
              <a:t>├── templates</a:t>
            </a:r>
            <a:br>
              <a:rPr lang="en-US" sz="2800" dirty="0" smtClean="0">
                <a:latin typeface="Agency FB" pitchFamily="34" charset="0"/>
              </a:rPr>
            </a:br>
            <a:r>
              <a:rPr lang="en-US" sz="2800" dirty="0" smtClean="0">
                <a:latin typeface="Agency FB" pitchFamily="34" charset="0"/>
              </a:rPr>
              <a:t>│ └── index.html</a:t>
            </a:r>
          </a:p>
          <a:p>
            <a:r>
              <a:rPr lang="en-US" sz="2800" dirty="0">
                <a:latin typeface="Agency FB" pitchFamily="34" charset="0"/>
              </a:rPr>
              <a:t>│ └── result.html</a:t>
            </a:r>
            <a:br>
              <a:rPr lang="en-US" sz="2800" dirty="0">
                <a:latin typeface="Agency FB" pitchFamily="34" charset="0"/>
              </a:rPr>
            </a:br>
            <a:r>
              <a:rPr lang="en-US" sz="2800" dirty="0">
                <a:latin typeface="Agency FB" pitchFamily="34" charset="0"/>
              </a:rPr>
              <a:t>├── Logistic_Regression_model.py</a:t>
            </a:r>
          </a:p>
          <a:p>
            <a:r>
              <a:rPr lang="en-US" sz="2800" dirty="0">
                <a:latin typeface="Agency FB" pitchFamily="34" charset="0"/>
              </a:rPr>
              <a:t>├── </a:t>
            </a:r>
            <a:r>
              <a:rPr lang="en-US" sz="2800" dirty="0" err="1">
                <a:latin typeface="Agency FB" pitchFamily="34" charset="0"/>
              </a:rPr>
              <a:t>Logistic_Regression_model.pkl</a:t>
            </a:r>
            <a:r>
              <a:rPr lang="en-US" sz="2800" dirty="0" smtClean="0">
                <a:latin typeface="Agency FB" pitchFamily="34" charset="0"/>
              </a:rPr>
              <a:t/>
            </a:r>
            <a:br>
              <a:rPr lang="en-US" sz="2800" dirty="0" smtClean="0">
                <a:latin typeface="Agency FB" pitchFamily="34" charset="0"/>
              </a:rPr>
            </a:br>
            <a:endParaRPr lang="en-US" sz="1400" dirty="0">
              <a:latin typeface="Agency FB" pitchFamily="34" charset="0"/>
              <a:cs typeface="Calibri" pitchFamily="34" charset="0"/>
            </a:endParaRPr>
          </a:p>
        </p:txBody>
      </p:sp>
      <p:sp>
        <p:nvSpPr>
          <p:cNvPr id="6" name="TextBox 5"/>
          <p:cNvSpPr txBox="1"/>
          <p:nvPr/>
        </p:nvSpPr>
        <p:spPr>
          <a:xfrm>
            <a:off x="1600200" y="838200"/>
            <a:ext cx="8077200" cy="584775"/>
          </a:xfrm>
          <a:prstGeom prst="rect">
            <a:avLst/>
          </a:prstGeom>
          <a:noFill/>
        </p:spPr>
        <p:txBody>
          <a:bodyPr wrap="square" rtlCol="0">
            <a:spAutoFit/>
          </a:bodyPr>
          <a:lstStyle/>
          <a:p>
            <a:r>
              <a:rPr lang="en-US" sz="3200" b="1" dirty="0" smtClean="0">
                <a:solidFill>
                  <a:schemeClr val="accent2">
                    <a:lumMod val="75000"/>
                  </a:schemeClr>
                </a:solidFill>
                <a:latin typeface="Calibri" pitchFamily="34" charset="0"/>
                <a:cs typeface="Calibri" pitchFamily="34" charset="0"/>
              </a:rPr>
              <a:t>This </a:t>
            </a:r>
            <a:r>
              <a:rPr lang="en-US" sz="3200" b="1" dirty="0">
                <a:solidFill>
                  <a:schemeClr val="accent2">
                    <a:lumMod val="75000"/>
                  </a:schemeClr>
                </a:solidFill>
                <a:latin typeface="Calibri" pitchFamily="34" charset="0"/>
                <a:cs typeface="Calibri" pitchFamily="34" charset="0"/>
              </a:rPr>
              <a:t>is how our project layout looks like</a:t>
            </a:r>
          </a:p>
        </p:txBody>
      </p:sp>
    </p:spTree>
    <p:extLst>
      <p:ext uri="{BB962C8B-B14F-4D97-AF65-F5344CB8AC3E}">
        <p14:creationId xmlns:p14="http://schemas.microsoft.com/office/powerpoint/2010/main" val="2739494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2209800" y="675225"/>
            <a:ext cx="9448800" cy="4401205"/>
          </a:xfrm>
          <a:prstGeom prst="rect">
            <a:avLst/>
          </a:prstGeom>
          <a:noFill/>
        </p:spPr>
        <p:txBody>
          <a:bodyPr wrap="square" rtlCol="0">
            <a:spAutoFit/>
          </a:bodyPr>
          <a:lstStyle/>
          <a:p>
            <a:r>
              <a:rPr lang="en-US" sz="2800" b="1" dirty="0" smtClean="0">
                <a:latin typeface="Calibri" pitchFamily="34" charset="0"/>
                <a:cs typeface="Calibri" pitchFamily="34" charset="0"/>
              </a:rPr>
              <a:t>	Successfully </a:t>
            </a:r>
            <a:r>
              <a:rPr lang="en-US" sz="2800" b="1" dirty="0">
                <a:latin typeface="Calibri" pitchFamily="34" charset="0"/>
                <a:cs typeface="Calibri" pitchFamily="34" charset="0"/>
              </a:rPr>
              <a:t>created the </a:t>
            </a:r>
            <a:r>
              <a:rPr lang="en-US" sz="2800" b="1" dirty="0" err="1" smtClean="0">
                <a:latin typeface="Calibri" pitchFamily="34" charset="0"/>
                <a:cs typeface="Calibri" pitchFamily="34" charset="0"/>
              </a:rPr>
              <a:t>Webapp</a:t>
            </a:r>
            <a:endParaRPr lang="en-US" sz="2800" b="1" dirty="0" smtClean="0">
              <a:latin typeface="Calibri" pitchFamily="34" charset="0"/>
              <a:cs typeface="Calibri" pitchFamily="34" charset="0"/>
            </a:endParaRPr>
          </a:p>
          <a:p>
            <a:r>
              <a:rPr lang="en-US" sz="2800" b="1" dirty="0" smtClean="0">
                <a:latin typeface="Calibri" pitchFamily="34" charset="0"/>
                <a:cs typeface="Calibri" pitchFamily="34" charset="0"/>
              </a:rPr>
              <a:t>     </a:t>
            </a:r>
            <a:r>
              <a:rPr lang="en-US" sz="2800" b="1" dirty="0">
                <a:latin typeface="Calibri" pitchFamily="34" charset="0"/>
                <a:cs typeface="Calibri" pitchFamily="34" charset="0"/>
              </a:rPr>
              <a:t>Now it’s time to use </a:t>
            </a:r>
            <a:r>
              <a:rPr lang="en-US" sz="2800" b="1" dirty="0" err="1">
                <a:latin typeface="Calibri" pitchFamily="34" charset="0"/>
                <a:cs typeface="Calibri" pitchFamily="34" charset="0"/>
              </a:rPr>
              <a:t>heroku</a:t>
            </a:r>
            <a:r>
              <a:rPr lang="en-US" sz="2800" b="1" dirty="0">
                <a:latin typeface="Calibri" pitchFamily="34" charset="0"/>
                <a:cs typeface="Calibri" pitchFamily="34" charset="0"/>
              </a:rPr>
              <a:t> to deploy </a:t>
            </a:r>
            <a:r>
              <a:rPr lang="en-US" sz="2800" b="1" dirty="0" smtClean="0">
                <a:latin typeface="Calibri" pitchFamily="34" charset="0"/>
                <a:cs typeface="Calibri" pitchFamily="34" charset="0"/>
              </a:rPr>
              <a:t>it</a:t>
            </a:r>
          </a:p>
          <a:p>
            <a:endParaRPr lang="en-US" sz="2800" b="1" dirty="0">
              <a:latin typeface="Calibri" pitchFamily="34" charset="0"/>
              <a:cs typeface="Calibri" pitchFamily="34" charset="0"/>
            </a:endParaRPr>
          </a:p>
          <a:p>
            <a:endParaRPr lang="en-US" sz="2800" b="1" dirty="0" smtClean="0">
              <a:latin typeface="Calibri" pitchFamily="34" charset="0"/>
              <a:cs typeface="Calibri" pitchFamily="34" charset="0"/>
            </a:endParaRPr>
          </a:p>
          <a:p>
            <a:endParaRPr lang="en-US" sz="2800" b="1" dirty="0">
              <a:latin typeface="Calibri" pitchFamily="34" charset="0"/>
              <a:cs typeface="Calibri" pitchFamily="34" charset="0"/>
            </a:endParaRPr>
          </a:p>
          <a:p>
            <a:endParaRPr lang="en-US" sz="2800" b="1" dirty="0" smtClean="0">
              <a:latin typeface="Calibri" pitchFamily="34" charset="0"/>
              <a:cs typeface="Calibri" pitchFamily="34" charset="0"/>
            </a:endParaRPr>
          </a:p>
          <a:p>
            <a:endParaRPr lang="en-US" sz="2800" b="1" dirty="0">
              <a:latin typeface="Calibri" pitchFamily="34" charset="0"/>
              <a:cs typeface="Calibri" pitchFamily="34" charset="0"/>
            </a:endParaRPr>
          </a:p>
          <a:p>
            <a:endParaRPr lang="en-US" sz="2800" b="1" dirty="0" smtClean="0">
              <a:latin typeface="Calibri" pitchFamily="34" charset="0"/>
              <a:cs typeface="Calibri" pitchFamily="34" charset="0"/>
            </a:endParaRPr>
          </a:p>
          <a:p>
            <a:endParaRPr lang="en-US" sz="2800" b="1" dirty="0">
              <a:latin typeface="Calibri" pitchFamily="34" charset="0"/>
              <a:cs typeface="Calibri" pitchFamily="34" charset="0"/>
            </a:endParaRPr>
          </a:p>
          <a:p>
            <a:endParaRPr lang="en-US" sz="2800" b="1" dirty="0" smtClean="0">
              <a:latin typeface="Calibri" pitchFamily="34" charset="0"/>
              <a:cs typeface="Calibri" pitchFamily="34" charset="0"/>
            </a:endParaRPr>
          </a:p>
        </p:txBody>
      </p:sp>
      <p:pic>
        <p:nvPicPr>
          <p:cNvPr id="819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273386"/>
            <a:ext cx="8534400" cy="36034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52600" y="4876800"/>
            <a:ext cx="8686800" cy="1169551"/>
          </a:xfrm>
          <a:prstGeom prst="rect">
            <a:avLst/>
          </a:prstGeom>
          <a:noFill/>
        </p:spPr>
        <p:txBody>
          <a:bodyPr wrap="square" rtlCol="0">
            <a:spAutoFit/>
          </a:bodyPr>
          <a:lstStyle/>
          <a:p>
            <a:r>
              <a:rPr lang="en-US" b="1" dirty="0" err="1" smtClean="0"/>
              <a:t>Heroku</a:t>
            </a:r>
            <a:r>
              <a:rPr lang="en-US" b="1" dirty="0" smtClean="0"/>
              <a:t> i</a:t>
            </a:r>
            <a:r>
              <a:rPr lang="en-US" dirty="0" smtClean="0"/>
              <a:t>s </a:t>
            </a:r>
            <a:r>
              <a:rPr lang="en-US" dirty="0"/>
              <a:t>a platform as a service (</a:t>
            </a:r>
            <a:r>
              <a:rPr lang="en-US" dirty="0" err="1"/>
              <a:t>PaaS</a:t>
            </a:r>
            <a:r>
              <a:rPr lang="en-US" dirty="0"/>
              <a:t>) that enables developers to build, run, and operate applications entirely in the cloud.</a:t>
            </a:r>
            <a:endParaRPr lang="en-US" dirty="0">
              <a:latin typeface="Calibri" pitchFamily="34" charset="0"/>
              <a:cs typeface="Calibri" pitchFamily="34" charset="0"/>
            </a:endParaRPr>
          </a:p>
          <a:p>
            <a:endParaRPr lang="en-US" sz="1600" dirty="0">
              <a:latin typeface="Calibri" pitchFamily="34" charset="0"/>
              <a:cs typeface="Calibri" pitchFamily="34" charset="0"/>
            </a:endParaRPr>
          </a:p>
          <a:p>
            <a:endParaRPr lang="en-US" dirty="0"/>
          </a:p>
        </p:txBody>
      </p:sp>
    </p:spTree>
    <p:extLst>
      <p:ext uri="{BB962C8B-B14F-4D97-AF65-F5344CB8AC3E}">
        <p14:creationId xmlns:p14="http://schemas.microsoft.com/office/powerpoint/2010/main" val="765925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1173480" y="1066800"/>
            <a:ext cx="9829800" cy="2616101"/>
          </a:xfrm>
          <a:prstGeom prst="rect">
            <a:avLst/>
          </a:prstGeom>
          <a:noFill/>
        </p:spPr>
        <p:txBody>
          <a:bodyPr wrap="square" rtlCol="0">
            <a:spAutoFit/>
          </a:bodyPr>
          <a:lstStyle/>
          <a:p>
            <a:r>
              <a:rPr lang="en-US" sz="3200" b="1" dirty="0"/>
              <a:t>Install </a:t>
            </a:r>
            <a:r>
              <a:rPr lang="en-US" sz="3200" b="1" dirty="0" err="1">
                <a:solidFill>
                  <a:schemeClr val="accent2">
                    <a:lumMod val="75000"/>
                  </a:schemeClr>
                </a:solidFill>
              </a:rPr>
              <a:t>gunicorn</a:t>
            </a:r>
            <a:r>
              <a:rPr lang="en-US" sz="3200" dirty="0">
                <a:solidFill>
                  <a:schemeClr val="accent2">
                    <a:lumMod val="75000"/>
                  </a:schemeClr>
                </a:solidFill>
              </a:rPr>
              <a:t> </a:t>
            </a:r>
            <a:endParaRPr lang="en-US" sz="3200" b="1" dirty="0">
              <a:solidFill>
                <a:schemeClr val="accent2">
                  <a:lumMod val="75000"/>
                </a:schemeClr>
              </a:solidFill>
            </a:endParaRPr>
          </a:p>
          <a:p>
            <a:endParaRPr lang="en-US" sz="2000" dirty="0" smtClean="0">
              <a:solidFill>
                <a:schemeClr val="accent2">
                  <a:lumMod val="75000"/>
                </a:schemeClr>
              </a:solidFill>
              <a:latin typeface="Calibri" pitchFamily="34" charset="0"/>
              <a:cs typeface="Calibri" pitchFamily="34" charset="0"/>
            </a:endParaRPr>
          </a:p>
          <a:p>
            <a:r>
              <a:rPr lang="en-US" sz="2800" b="1" dirty="0" smtClean="0">
                <a:latin typeface="Agency FB" pitchFamily="34" charset="0"/>
              </a:rPr>
              <a:t>!pip </a:t>
            </a:r>
            <a:r>
              <a:rPr lang="en-US" sz="2800" b="1" dirty="0">
                <a:latin typeface="Agency FB" pitchFamily="34" charset="0"/>
              </a:rPr>
              <a:t>install </a:t>
            </a:r>
            <a:r>
              <a:rPr lang="en-US" sz="2800" b="1" dirty="0" err="1">
                <a:latin typeface="Agency FB" pitchFamily="34" charset="0"/>
              </a:rPr>
              <a:t>gunicorn</a:t>
            </a:r>
            <a:r>
              <a:rPr lang="en-US" sz="2800" b="1" dirty="0">
                <a:latin typeface="Agency FB" pitchFamily="34" charset="0"/>
              </a:rPr>
              <a:t> </a:t>
            </a:r>
            <a:endParaRPr lang="en-US" sz="2800" b="1" dirty="0" smtClean="0">
              <a:latin typeface="Agency FB" pitchFamily="34" charset="0"/>
            </a:endParaRPr>
          </a:p>
          <a:p>
            <a:endParaRPr lang="en-US" sz="2800" dirty="0" smtClean="0">
              <a:latin typeface="Agency FB" pitchFamily="34" charset="0"/>
              <a:cs typeface="Calibri" pitchFamily="34" charset="0"/>
            </a:endParaRPr>
          </a:p>
          <a:p>
            <a:pPr algn="just"/>
            <a:r>
              <a:rPr lang="en-US" sz="2800" dirty="0" err="1" smtClean="0">
                <a:latin typeface="Calibri" pitchFamily="34" charset="0"/>
                <a:cs typeface="Calibri" pitchFamily="34" charset="0"/>
              </a:rPr>
              <a:t>Gunicorn</a:t>
            </a:r>
            <a:r>
              <a:rPr lang="en-US" sz="2800" dirty="0" smtClean="0">
                <a:latin typeface="Calibri" pitchFamily="34" charset="0"/>
                <a:cs typeface="Calibri" pitchFamily="34" charset="0"/>
              </a:rPr>
              <a:t> </a:t>
            </a:r>
            <a:r>
              <a:rPr lang="en-US" sz="2800" dirty="0">
                <a:latin typeface="Calibri" pitchFamily="34" charset="0"/>
                <a:cs typeface="Calibri" pitchFamily="34" charset="0"/>
              </a:rPr>
              <a:t>handles requests and takes care of complicated things like threading very easily </a:t>
            </a:r>
            <a:r>
              <a:rPr lang="en-US" sz="2800" dirty="0" smtClean="0">
                <a:latin typeface="Calibri" pitchFamily="34" charset="0"/>
                <a:cs typeface="Calibri" pitchFamily="34" charset="0"/>
              </a:rPr>
              <a:t>in real production.</a:t>
            </a:r>
            <a:endParaRPr lang="en-US" sz="3200" b="1" dirty="0">
              <a:latin typeface="Calibri" pitchFamily="34" charset="0"/>
              <a:cs typeface="Calibri" pitchFamily="34" charset="0"/>
            </a:endParaRPr>
          </a:p>
        </p:txBody>
      </p:sp>
    </p:spTree>
    <p:extLst>
      <p:ext uri="{BB962C8B-B14F-4D97-AF65-F5344CB8AC3E}">
        <p14:creationId xmlns:p14="http://schemas.microsoft.com/office/powerpoint/2010/main" val="60754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979714" y="643891"/>
            <a:ext cx="9829800" cy="5909310"/>
          </a:xfrm>
          <a:prstGeom prst="rect">
            <a:avLst/>
          </a:prstGeom>
          <a:noFill/>
        </p:spPr>
        <p:txBody>
          <a:bodyPr wrap="square" rtlCol="0">
            <a:spAutoFit/>
          </a:bodyPr>
          <a:lstStyle/>
          <a:p>
            <a:r>
              <a:rPr lang="en-US" sz="2000" dirty="0"/>
              <a:t>Three common building blocks when deploying a Python web application to production are:</a:t>
            </a:r>
          </a:p>
          <a:p>
            <a:pPr marL="342900" indent="-342900">
              <a:buFont typeface="Arial" pitchFamily="34" charset="0"/>
              <a:buChar char="•"/>
            </a:pPr>
            <a:r>
              <a:rPr lang="en-US" sz="2000" dirty="0"/>
              <a:t>A web server (like </a:t>
            </a:r>
            <a:r>
              <a:rPr lang="en-US" sz="2000" dirty="0" err="1"/>
              <a:t>nginx</a:t>
            </a:r>
            <a:r>
              <a:rPr lang="en-US" sz="2000" dirty="0"/>
              <a:t>)</a:t>
            </a:r>
          </a:p>
          <a:p>
            <a:pPr marL="342900" indent="-342900">
              <a:buFont typeface="Arial" pitchFamily="34" charset="0"/>
              <a:buChar char="•"/>
            </a:pPr>
            <a:r>
              <a:rPr lang="en-US" sz="2000" dirty="0"/>
              <a:t>A WSGI (Web Server Gateway </a:t>
            </a:r>
            <a:r>
              <a:rPr lang="en-US" sz="2000" dirty="0" smtClean="0"/>
              <a:t>Interface) application </a:t>
            </a:r>
            <a:r>
              <a:rPr lang="en-US" sz="2000" dirty="0"/>
              <a:t>server (like </a:t>
            </a:r>
            <a:r>
              <a:rPr lang="en-US" sz="2000" dirty="0" err="1"/>
              <a:t>Gunicorn</a:t>
            </a:r>
            <a:r>
              <a:rPr lang="en-US" sz="2000" dirty="0"/>
              <a:t>)</a:t>
            </a:r>
          </a:p>
          <a:p>
            <a:pPr marL="342900" indent="-342900">
              <a:buFont typeface="Arial" pitchFamily="34" charset="0"/>
              <a:buChar char="•"/>
            </a:pPr>
            <a:r>
              <a:rPr lang="en-US" sz="2000" dirty="0"/>
              <a:t>Your actual application (written using a developer-friendly framework like </a:t>
            </a:r>
            <a:r>
              <a:rPr lang="en-US" sz="2000" dirty="0" err="1"/>
              <a:t>Django</a:t>
            </a:r>
            <a:r>
              <a:rPr lang="en-US" sz="2000" dirty="0" smtClean="0"/>
              <a:t>)</a:t>
            </a:r>
          </a:p>
          <a:p>
            <a:pPr marL="342900" indent="-342900">
              <a:buFont typeface="Arial" pitchFamily="34" charset="0"/>
              <a:buChar char="•"/>
            </a:pPr>
            <a:endParaRPr lang="en-US" sz="2000" dirty="0"/>
          </a:p>
          <a:p>
            <a:pPr marL="342900" indent="-342900">
              <a:buFont typeface="Arial" pitchFamily="34" charset="0"/>
              <a:buChar char="•"/>
            </a:pPr>
            <a:r>
              <a:rPr lang="en-US" sz="2000" dirty="0"/>
              <a:t>The web server accepts requests, takes care of general domain logic and takes care of handling https connections. Only requests which are meant to arrive at the application are passed on toward the application server and the application itself. The application code does not care about anything except being able to process single requests</a:t>
            </a:r>
            <a:r>
              <a:rPr lang="en-US" sz="2000" dirty="0" smtClean="0"/>
              <a:t>.</a:t>
            </a:r>
          </a:p>
          <a:p>
            <a:pPr marL="342900" indent="-342900">
              <a:buFont typeface="Arial" pitchFamily="34" charset="0"/>
              <a:buChar char="•"/>
            </a:pPr>
            <a:endParaRPr lang="en-US" sz="2000" dirty="0"/>
          </a:p>
          <a:p>
            <a:pPr marL="342900" indent="-342900">
              <a:buFont typeface="Arial" pitchFamily="34" charset="0"/>
              <a:buChar char="•"/>
            </a:pPr>
            <a:r>
              <a:rPr lang="en-US" sz="2000" dirty="0" err="1"/>
              <a:t>Gunicorn</a:t>
            </a:r>
            <a:r>
              <a:rPr lang="en-US" sz="2000" dirty="0"/>
              <a:t> takes care of everything which happens in-between the web server and your web application. This way, when coding up your a </a:t>
            </a:r>
            <a:r>
              <a:rPr lang="en-US" sz="2000" dirty="0" err="1"/>
              <a:t>Django</a:t>
            </a:r>
            <a:r>
              <a:rPr lang="en-US" sz="2000" dirty="0"/>
              <a:t> application you don’t need to find your own solutions for:</a:t>
            </a:r>
          </a:p>
          <a:p>
            <a:pPr marL="1257300" lvl="2" indent="-342900">
              <a:buFont typeface="Wingdings" pitchFamily="2" charset="2"/>
              <a:buChar char="§"/>
            </a:pPr>
            <a:r>
              <a:rPr lang="en-US" sz="2000" dirty="0"/>
              <a:t>communicating with multiple web servers</a:t>
            </a:r>
          </a:p>
          <a:p>
            <a:pPr marL="1257300" lvl="2" indent="-342900">
              <a:buFont typeface="Wingdings" pitchFamily="2" charset="2"/>
              <a:buChar char="§"/>
            </a:pPr>
            <a:r>
              <a:rPr lang="en-US" sz="2000" dirty="0"/>
              <a:t>reacting to lots of web requests at once and distributing the load</a:t>
            </a:r>
          </a:p>
          <a:p>
            <a:pPr marL="1257300" lvl="2" indent="-342900">
              <a:buFont typeface="Wingdings" pitchFamily="2" charset="2"/>
              <a:buChar char="§"/>
            </a:pPr>
            <a:r>
              <a:rPr lang="en-US" sz="2000" dirty="0" err="1"/>
              <a:t>keepiung</a:t>
            </a:r>
            <a:r>
              <a:rPr lang="en-US" sz="2000" dirty="0"/>
              <a:t> multiple processes of the web application running</a:t>
            </a:r>
          </a:p>
          <a:p>
            <a:pPr marL="342900" indent="-342900">
              <a:buFont typeface="Arial" pitchFamily="34" charset="0"/>
              <a:buChar char="•"/>
            </a:pPr>
            <a:endParaRPr lang="en-US" sz="2000" dirty="0"/>
          </a:p>
        </p:txBody>
      </p:sp>
    </p:spTree>
    <p:extLst>
      <p:ext uri="{BB962C8B-B14F-4D97-AF65-F5344CB8AC3E}">
        <p14:creationId xmlns:p14="http://schemas.microsoft.com/office/powerpoint/2010/main" val="3607676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979714" y="643891"/>
            <a:ext cx="9829800" cy="4401205"/>
          </a:xfrm>
          <a:prstGeom prst="rect">
            <a:avLst/>
          </a:prstGeom>
          <a:noFill/>
        </p:spPr>
        <p:txBody>
          <a:bodyPr wrap="square" rtlCol="0">
            <a:spAutoFit/>
          </a:bodyPr>
          <a:lstStyle/>
          <a:p>
            <a:r>
              <a:rPr lang="en-US" sz="2800" dirty="0" smtClean="0">
                <a:latin typeface="Calibri" pitchFamily="34" charset="0"/>
                <a:cs typeface="Calibri" pitchFamily="34" charset="0"/>
              </a:rPr>
              <a:t>Creating </a:t>
            </a:r>
            <a:r>
              <a:rPr lang="en-US" sz="2800" dirty="0">
                <a:latin typeface="Calibri" pitchFamily="34" charset="0"/>
                <a:cs typeface="Calibri" pitchFamily="34" charset="0"/>
              </a:rPr>
              <a:t>a </a:t>
            </a:r>
            <a:r>
              <a:rPr lang="en-US" sz="2800" b="1" dirty="0" smtClean="0">
                <a:solidFill>
                  <a:schemeClr val="accent2">
                    <a:lumMod val="75000"/>
                  </a:schemeClr>
                </a:solidFill>
                <a:latin typeface="Calibri" pitchFamily="34" charset="0"/>
                <a:cs typeface="Calibri" pitchFamily="34" charset="0"/>
              </a:rPr>
              <a:t>requirements.txt </a:t>
            </a:r>
            <a:r>
              <a:rPr lang="en-US" sz="2800" b="1" dirty="0" smtClean="0">
                <a:latin typeface="Calibri" pitchFamily="34" charset="0"/>
                <a:cs typeface="Calibri" pitchFamily="34" charset="0"/>
              </a:rPr>
              <a:t>file and put under project directory</a:t>
            </a:r>
          </a:p>
          <a:p>
            <a:endParaRPr lang="en-US" sz="3600" dirty="0">
              <a:latin typeface="Agency FB" pitchFamily="34" charset="0"/>
              <a:cs typeface="Calibri" pitchFamily="34" charset="0"/>
            </a:endParaRPr>
          </a:p>
          <a:p>
            <a:r>
              <a:rPr lang="en-US" sz="3600" dirty="0">
                <a:latin typeface="Agency FB" pitchFamily="34" charset="0"/>
              </a:rPr>
              <a:t>pip freeze &gt; </a:t>
            </a:r>
            <a:r>
              <a:rPr lang="en-US" sz="3600" dirty="0" smtClean="0">
                <a:latin typeface="Agency FB" pitchFamily="34" charset="0"/>
              </a:rPr>
              <a:t>requirements.txt</a:t>
            </a:r>
          </a:p>
          <a:p>
            <a:endParaRPr lang="en-US" sz="3600" dirty="0">
              <a:latin typeface="Agency FB" pitchFamily="34" charset="0"/>
              <a:cs typeface="Calibri" pitchFamily="34" charset="0"/>
            </a:endParaRPr>
          </a:p>
          <a:p>
            <a:pPr marL="342900" indent="-342900">
              <a:buFont typeface="Arial" pitchFamily="34" charset="0"/>
              <a:buChar char="•"/>
            </a:pPr>
            <a:r>
              <a:rPr lang="en-US" sz="2400" dirty="0"/>
              <a:t>The requirements.txt file will contain all of the dependencies for the flask app. </a:t>
            </a:r>
            <a:endParaRPr lang="en-US" sz="2400" dirty="0" smtClean="0"/>
          </a:p>
          <a:p>
            <a:pPr marL="342900" indent="-342900">
              <a:buFont typeface="Arial" pitchFamily="34" charset="0"/>
              <a:buChar char="•"/>
            </a:pPr>
            <a:r>
              <a:rPr lang="en-US" sz="2400" dirty="0" smtClean="0">
                <a:latin typeface="Calibri" pitchFamily="34" charset="0"/>
                <a:cs typeface="Calibri" pitchFamily="34" charset="0"/>
              </a:rPr>
              <a:t>In </a:t>
            </a:r>
            <a:r>
              <a:rPr lang="en-US" sz="2400" dirty="0">
                <a:latin typeface="Calibri" pitchFamily="34" charset="0"/>
                <a:cs typeface="Calibri" pitchFamily="34" charset="0"/>
              </a:rPr>
              <a:t>our local machine, we have installed a lot of libraries and other important files like flask, </a:t>
            </a:r>
            <a:r>
              <a:rPr lang="en-US" sz="2400" dirty="0" err="1">
                <a:latin typeface="Calibri" pitchFamily="34" charset="0"/>
                <a:cs typeface="Calibri" pitchFamily="34" charset="0"/>
              </a:rPr>
              <a:t>gunicorn</a:t>
            </a:r>
            <a:r>
              <a:rPr lang="en-US" sz="2400" dirty="0">
                <a:latin typeface="Calibri" pitchFamily="34" charset="0"/>
                <a:cs typeface="Calibri" pitchFamily="34" charset="0"/>
              </a:rPr>
              <a:t>, </a:t>
            </a:r>
            <a:r>
              <a:rPr lang="en-US" sz="2400" dirty="0" err="1">
                <a:latin typeface="Calibri" pitchFamily="34" charset="0"/>
                <a:cs typeface="Calibri" pitchFamily="34" charset="0"/>
              </a:rPr>
              <a:t>sklearn</a:t>
            </a:r>
            <a:r>
              <a:rPr lang="en-US" sz="2400" dirty="0">
                <a:latin typeface="Calibri" pitchFamily="34" charset="0"/>
                <a:cs typeface="Calibri" pitchFamily="34" charset="0"/>
              </a:rPr>
              <a:t> etc. We need to tell </a:t>
            </a:r>
            <a:r>
              <a:rPr lang="en-US" sz="2400" dirty="0" err="1">
                <a:latin typeface="Calibri" pitchFamily="34" charset="0"/>
                <a:cs typeface="Calibri" pitchFamily="34" charset="0"/>
              </a:rPr>
              <a:t>heroku</a:t>
            </a:r>
            <a:r>
              <a:rPr lang="en-US" sz="2400" dirty="0">
                <a:latin typeface="Calibri" pitchFamily="34" charset="0"/>
                <a:cs typeface="Calibri" pitchFamily="34" charset="0"/>
              </a:rPr>
              <a:t> that our project requires all these libraries to successfully run the application. This is done by creating a </a:t>
            </a:r>
            <a:r>
              <a:rPr lang="en-US" sz="2400" b="1" dirty="0">
                <a:latin typeface="Calibri" pitchFamily="34" charset="0"/>
                <a:cs typeface="Calibri" pitchFamily="34" charset="0"/>
              </a:rPr>
              <a:t>requirements.txt </a:t>
            </a:r>
            <a:r>
              <a:rPr lang="en-US" sz="2400" dirty="0">
                <a:latin typeface="Calibri" pitchFamily="34" charset="0"/>
                <a:cs typeface="Calibri" pitchFamily="34" charset="0"/>
              </a:rPr>
              <a:t>file.</a:t>
            </a:r>
            <a:r>
              <a:rPr lang="en-US" sz="2400" dirty="0" smtClean="0">
                <a:latin typeface="Agency FB" pitchFamily="34" charset="0"/>
                <a:cs typeface="Calibri" pitchFamily="34" charset="0"/>
              </a:rPr>
              <a:t> </a:t>
            </a:r>
            <a:endParaRPr lang="en-US" sz="2400" dirty="0">
              <a:latin typeface="Agency FB" pitchFamily="34" charset="0"/>
              <a:cs typeface="Calibri" pitchFamily="34" charset="0"/>
            </a:endParaRPr>
          </a:p>
        </p:txBody>
      </p:sp>
    </p:spTree>
    <p:extLst>
      <p:ext uri="{BB962C8B-B14F-4D97-AF65-F5344CB8AC3E}">
        <p14:creationId xmlns:p14="http://schemas.microsoft.com/office/powerpoint/2010/main" val="4090681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979714" y="643891"/>
            <a:ext cx="9829800" cy="4031873"/>
          </a:xfrm>
          <a:prstGeom prst="rect">
            <a:avLst/>
          </a:prstGeom>
          <a:noFill/>
        </p:spPr>
        <p:txBody>
          <a:bodyPr wrap="square" rtlCol="0">
            <a:spAutoFit/>
          </a:bodyPr>
          <a:lstStyle/>
          <a:p>
            <a:r>
              <a:rPr lang="en-US" sz="2800" dirty="0" smtClean="0">
                <a:latin typeface="Calibri" pitchFamily="34" charset="0"/>
                <a:cs typeface="Calibri" pitchFamily="34" charset="0"/>
              </a:rPr>
              <a:t>Creating </a:t>
            </a:r>
            <a:r>
              <a:rPr lang="en-US" sz="2800" b="1" dirty="0" err="1" smtClean="0">
                <a:solidFill>
                  <a:schemeClr val="accent2">
                    <a:lumMod val="75000"/>
                  </a:schemeClr>
                </a:solidFill>
              </a:rPr>
              <a:t>Procfile</a:t>
            </a:r>
            <a:r>
              <a:rPr lang="en-US" sz="2800" b="1" dirty="0" smtClean="0"/>
              <a:t> </a:t>
            </a:r>
            <a:r>
              <a:rPr lang="en-US" sz="2800" dirty="0" smtClean="0">
                <a:latin typeface="Calibri" pitchFamily="34" charset="0"/>
                <a:cs typeface="Calibri" pitchFamily="34" charset="0"/>
              </a:rPr>
              <a:t>and put under project directory</a:t>
            </a:r>
          </a:p>
          <a:p>
            <a:endParaRPr lang="en-US" sz="3600" dirty="0">
              <a:latin typeface="Agency FB" pitchFamily="34" charset="0"/>
              <a:cs typeface="Calibri" pitchFamily="34" charset="0"/>
            </a:endParaRPr>
          </a:p>
          <a:p>
            <a:pPr marL="342900" indent="-342900">
              <a:buFont typeface="Arial" pitchFamily="34" charset="0"/>
              <a:buChar char="•"/>
            </a:pPr>
            <a:r>
              <a:rPr lang="en-US" sz="2400" dirty="0" smtClean="0"/>
              <a:t>A </a:t>
            </a:r>
            <a:r>
              <a:rPr lang="en-US" sz="2400" dirty="0" err="1" smtClean="0">
                <a:solidFill>
                  <a:schemeClr val="accent2">
                    <a:lumMod val="75000"/>
                  </a:schemeClr>
                </a:solidFill>
              </a:rPr>
              <a:t>Procfile</a:t>
            </a:r>
            <a:r>
              <a:rPr lang="en-US" sz="2400" dirty="0" smtClean="0">
                <a:solidFill>
                  <a:schemeClr val="accent2">
                    <a:lumMod val="75000"/>
                  </a:schemeClr>
                </a:solidFill>
              </a:rPr>
              <a:t> </a:t>
            </a:r>
            <a:r>
              <a:rPr lang="en-US" sz="2400" dirty="0" smtClean="0"/>
              <a:t>specifies </a:t>
            </a:r>
            <a:r>
              <a:rPr lang="en-US" sz="2400" dirty="0"/>
              <a:t>the commands that are executed by a </a:t>
            </a:r>
            <a:r>
              <a:rPr lang="en-US" sz="2400" dirty="0" err="1"/>
              <a:t>Heroku</a:t>
            </a:r>
            <a:r>
              <a:rPr lang="en-US" sz="2400" dirty="0"/>
              <a:t> app on startup. </a:t>
            </a:r>
            <a:endParaRPr lang="en-US" sz="2400" dirty="0" smtClean="0"/>
          </a:p>
          <a:p>
            <a:pPr marL="342900" indent="-342900">
              <a:buFont typeface="Arial" pitchFamily="34" charset="0"/>
              <a:buChar char="•"/>
            </a:pPr>
            <a:endParaRPr lang="en-US" sz="2400" dirty="0"/>
          </a:p>
          <a:p>
            <a:pPr marL="342900" indent="-342900">
              <a:buFont typeface="Arial" pitchFamily="34" charset="0"/>
              <a:buChar char="•"/>
            </a:pPr>
            <a:r>
              <a:rPr lang="en-US" sz="2400" dirty="0" smtClean="0"/>
              <a:t>To </a:t>
            </a:r>
            <a:r>
              <a:rPr lang="en-US" sz="2400" dirty="0"/>
              <a:t>create one, open up a new file named </a:t>
            </a:r>
            <a:r>
              <a:rPr lang="en-US" sz="2400" dirty="0" err="1"/>
              <a:t>Procfile</a:t>
            </a:r>
            <a:r>
              <a:rPr lang="en-US" sz="2400" dirty="0"/>
              <a:t> (no extension) in the working directory and paste the following</a:t>
            </a:r>
            <a:r>
              <a:rPr lang="en-US" sz="2400" dirty="0" smtClean="0"/>
              <a:t>.</a:t>
            </a:r>
          </a:p>
          <a:p>
            <a:pPr marL="342900" indent="-342900">
              <a:buFont typeface="Arial" pitchFamily="34" charset="0"/>
              <a:buChar char="•"/>
            </a:pPr>
            <a:endParaRPr lang="en-US" sz="2400" dirty="0">
              <a:latin typeface="Agency FB" pitchFamily="34" charset="0"/>
              <a:cs typeface="Calibri" pitchFamily="34" charset="0"/>
            </a:endParaRPr>
          </a:p>
          <a:p>
            <a:r>
              <a:rPr lang="en-US" sz="4800" dirty="0" smtClean="0">
                <a:latin typeface="Agency FB" pitchFamily="34" charset="0"/>
              </a:rPr>
              <a:t>   web</a:t>
            </a:r>
            <a:r>
              <a:rPr lang="en-US" sz="4800" dirty="0">
                <a:latin typeface="Agency FB" pitchFamily="34" charset="0"/>
              </a:rPr>
              <a:t>: </a:t>
            </a:r>
            <a:r>
              <a:rPr lang="en-US" sz="4800" dirty="0" err="1">
                <a:latin typeface="Agency FB" pitchFamily="34" charset="0"/>
              </a:rPr>
              <a:t>gunicorn</a:t>
            </a:r>
            <a:r>
              <a:rPr lang="en-US" sz="4800" dirty="0">
                <a:latin typeface="Agency FB" pitchFamily="34" charset="0"/>
              </a:rPr>
              <a:t> </a:t>
            </a:r>
            <a:r>
              <a:rPr lang="en-US" sz="4800">
                <a:latin typeface="Agency FB" pitchFamily="34" charset="0"/>
              </a:rPr>
              <a:t>Logistic_Regression_model:app</a:t>
            </a:r>
            <a:endParaRPr lang="en-US" sz="4800" dirty="0">
              <a:latin typeface="Agency FB" pitchFamily="34" charset="0"/>
              <a:cs typeface="Calibri" pitchFamily="34" charset="0"/>
            </a:endParaRPr>
          </a:p>
        </p:txBody>
      </p:sp>
    </p:spTree>
    <p:extLst>
      <p:ext uri="{BB962C8B-B14F-4D97-AF65-F5344CB8AC3E}">
        <p14:creationId xmlns:p14="http://schemas.microsoft.com/office/powerpoint/2010/main" val="4285953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2209800" y="2184206"/>
            <a:ext cx="9448800" cy="4185761"/>
          </a:xfrm>
          <a:prstGeom prst="rect">
            <a:avLst/>
          </a:prstGeom>
          <a:noFill/>
        </p:spPr>
        <p:txBody>
          <a:bodyPr wrap="square" rtlCol="0">
            <a:spAutoFit/>
          </a:bodyPr>
          <a:lstStyle/>
          <a:p>
            <a:r>
              <a:rPr lang="en-US" sz="2800" dirty="0">
                <a:latin typeface="Agency FB" pitchFamily="34" charset="0"/>
              </a:rPr>
              <a:t>/flask-app</a:t>
            </a:r>
          </a:p>
          <a:p>
            <a:r>
              <a:rPr lang="en-US" sz="2800" dirty="0" smtClean="0">
                <a:latin typeface="Agency FB" pitchFamily="34" charset="0"/>
              </a:rPr>
              <a:t>├── templates</a:t>
            </a:r>
            <a:br>
              <a:rPr lang="en-US" sz="2800" dirty="0" smtClean="0">
                <a:latin typeface="Agency FB" pitchFamily="34" charset="0"/>
              </a:rPr>
            </a:br>
            <a:r>
              <a:rPr lang="en-US" sz="2800" dirty="0" smtClean="0">
                <a:latin typeface="Agency FB" pitchFamily="34" charset="0"/>
              </a:rPr>
              <a:t>│ └── index.html</a:t>
            </a:r>
          </a:p>
          <a:p>
            <a:r>
              <a:rPr lang="en-US" sz="2800" dirty="0">
                <a:latin typeface="Agency FB" pitchFamily="34" charset="0"/>
              </a:rPr>
              <a:t>│ └── result.html</a:t>
            </a:r>
            <a:br>
              <a:rPr lang="en-US" sz="2800" dirty="0">
                <a:latin typeface="Agency FB" pitchFamily="34" charset="0"/>
              </a:rPr>
            </a:br>
            <a:r>
              <a:rPr lang="en-US" sz="2800" dirty="0">
                <a:latin typeface="Agency FB" pitchFamily="34" charset="0"/>
              </a:rPr>
              <a:t>├── Logistic_Regression_model.py</a:t>
            </a:r>
          </a:p>
          <a:p>
            <a:r>
              <a:rPr lang="en-US" sz="2800" dirty="0">
                <a:latin typeface="Agency FB" pitchFamily="34" charset="0"/>
              </a:rPr>
              <a:t>├── </a:t>
            </a:r>
            <a:r>
              <a:rPr lang="en-US" sz="2800" dirty="0" err="1" smtClean="0">
                <a:latin typeface="Agency FB" pitchFamily="34" charset="0"/>
              </a:rPr>
              <a:t>Logistic_Regression_model.pkl</a:t>
            </a:r>
            <a:endParaRPr lang="en-US" sz="2800" dirty="0" smtClean="0">
              <a:latin typeface="Agency FB" pitchFamily="34" charset="0"/>
            </a:endParaRPr>
          </a:p>
          <a:p>
            <a:r>
              <a:rPr lang="en-US" sz="2800" dirty="0">
                <a:latin typeface="Agency FB" pitchFamily="34" charset="0"/>
              </a:rPr>
              <a:t>├── </a:t>
            </a:r>
            <a:r>
              <a:rPr lang="en-US" sz="2800" dirty="0" err="1">
                <a:latin typeface="Agency FB" pitchFamily="34" charset="0"/>
              </a:rPr>
              <a:t>Procfile</a:t>
            </a:r>
            <a:endParaRPr lang="en-US" sz="2800" dirty="0">
              <a:latin typeface="Agency FB" pitchFamily="34" charset="0"/>
            </a:endParaRPr>
          </a:p>
          <a:p>
            <a:r>
              <a:rPr lang="en-US" sz="2800" dirty="0">
                <a:latin typeface="Agency FB" pitchFamily="34" charset="0"/>
              </a:rPr>
              <a:t>├── requirements.txt</a:t>
            </a:r>
          </a:p>
          <a:p>
            <a:r>
              <a:rPr lang="en-US" sz="2800" dirty="0" smtClean="0">
                <a:latin typeface="Agency FB" pitchFamily="34" charset="0"/>
              </a:rPr>
              <a:t/>
            </a:r>
            <a:br>
              <a:rPr lang="en-US" sz="2800" dirty="0" smtClean="0">
                <a:latin typeface="Agency FB" pitchFamily="34" charset="0"/>
              </a:rPr>
            </a:br>
            <a:endParaRPr lang="en-US" sz="1400" dirty="0">
              <a:latin typeface="Agency FB" pitchFamily="34" charset="0"/>
              <a:cs typeface="Calibri" pitchFamily="34" charset="0"/>
            </a:endParaRPr>
          </a:p>
        </p:txBody>
      </p:sp>
      <p:sp>
        <p:nvSpPr>
          <p:cNvPr id="6" name="TextBox 5"/>
          <p:cNvSpPr txBox="1"/>
          <p:nvPr/>
        </p:nvSpPr>
        <p:spPr>
          <a:xfrm>
            <a:off x="1600200" y="838200"/>
            <a:ext cx="8077200" cy="584775"/>
          </a:xfrm>
          <a:prstGeom prst="rect">
            <a:avLst/>
          </a:prstGeom>
          <a:noFill/>
        </p:spPr>
        <p:txBody>
          <a:bodyPr wrap="square" rtlCol="0">
            <a:spAutoFit/>
          </a:bodyPr>
          <a:lstStyle/>
          <a:p>
            <a:r>
              <a:rPr lang="en-US" sz="3200" b="1" dirty="0" smtClean="0">
                <a:solidFill>
                  <a:schemeClr val="accent2">
                    <a:lumMod val="75000"/>
                  </a:schemeClr>
                </a:solidFill>
                <a:latin typeface="Calibri" pitchFamily="34" charset="0"/>
                <a:cs typeface="Calibri" pitchFamily="34" charset="0"/>
              </a:rPr>
              <a:t>This </a:t>
            </a:r>
            <a:r>
              <a:rPr lang="en-US" sz="3200" b="1" dirty="0">
                <a:solidFill>
                  <a:schemeClr val="accent2">
                    <a:lumMod val="75000"/>
                  </a:schemeClr>
                </a:solidFill>
                <a:latin typeface="Calibri" pitchFamily="34" charset="0"/>
                <a:cs typeface="Calibri" pitchFamily="34" charset="0"/>
              </a:rPr>
              <a:t>is how our project layout looks </a:t>
            </a:r>
            <a:r>
              <a:rPr lang="en-US" sz="3200" b="1" dirty="0" smtClean="0">
                <a:solidFill>
                  <a:schemeClr val="accent2">
                    <a:lumMod val="75000"/>
                  </a:schemeClr>
                </a:solidFill>
                <a:latin typeface="Calibri" pitchFamily="34" charset="0"/>
                <a:cs typeface="Calibri" pitchFamily="34" charset="0"/>
              </a:rPr>
              <a:t>like now</a:t>
            </a:r>
            <a:endParaRPr lang="en-US" sz="3200" b="1" dirty="0">
              <a:solidFill>
                <a:schemeClr val="accent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93280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600200" y="384267"/>
            <a:ext cx="8077200" cy="584775"/>
          </a:xfrm>
          <a:prstGeom prst="rect">
            <a:avLst/>
          </a:prstGeom>
          <a:noFill/>
        </p:spPr>
        <p:txBody>
          <a:bodyPr wrap="square" rtlCol="0">
            <a:spAutoFit/>
          </a:bodyPr>
          <a:lstStyle/>
          <a:p>
            <a:r>
              <a:rPr lang="en-US" sz="3200" b="1" dirty="0" smtClean="0">
                <a:solidFill>
                  <a:schemeClr val="accent2">
                    <a:lumMod val="75000"/>
                  </a:schemeClr>
                </a:solidFill>
                <a:latin typeface="Calibri" pitchFamily="34" charset="0"/>
                <a:cs typeface="Calibri" pitchFamily="34" charset="0"/>
              </a:rPr>
              <a:t>Create New </a:t>
            </a:r>
            <a:r>
              <a:rPr lang="en-US" sz="3200" b="1" dirty="0" err="1" smtClean="0">
                <a:solidFill>
                  <a:schemeClr val="accent2">
                    <a:lumMod val="75000"/>
                  </a:schemeClr>
                </a:solidFill>
                <a:latin typeface="Calibri" pitchFamily="34" charset="0"/>
                <a:cs typeface="Calibri" pitchFamily="34" charset="0"/>
              </a:rPr>
              <a:t>GitHub</a:t>
            </a:r>
            <a:r>
              <a:rPr lang="en-US" sz="3200" b="1" dirty="0" smtClean="0">
                <a:solidFill>
                  <a:schemeClr val="accent2">
                    <a:lumMod val="75000"/>
                  </a:schemeClr>
                </a:solidFill>
                <a:latin typeface="Calibri" pitchFamily="34" charset="0"/>
                <a:cs typeface="Calibri" pitchFamily="34" charset="0"/>
              </a:rPr>
              <a:t> Repository</a:t>
            </a:r>
            <a:endParaRPr lang="en-US" sz="3200" b="1" dirty="0">
              <a:solidFill>
                <a:schemeClr val="accent2">
                  <a:lumMod val="75000"/>
                </a:schemeClr>
              </a:solidFill>
              <a:latin typeface="Calibri" pitchFamily="34" charset="0"/>
              <a:cs typeface="Calibri" pitchFamily="34" charset="0"/>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634" y="1066800"/>
            <a:ext cx="7729537" cy="507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26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1943100" y="1676400"/>
            <a:ext cx="8458200" cy="3539430"/>
          </a:xfrm>
          <a:prstGeom prst="rect">
            <a:avLst/>
          </a:prstGeom>
          <a:noFill/>
        </p:spPr>
        <p:txBody>
          <a:bodyPr wrap="square" rtlCol="0">
            <a:spAutoFit/>
          </a:bodyPr>
          <a:lstStyle/>
          <a:p>
            <a:r>
              <a:rPr lang="en-US" sz="3200" dirty="0" smtClean="0">
                <a:latin typeface="Calibri" pitchFamily="34" charset="0"/>
                <a:cs typeface="Calibri" pitchFamily="34" charset="0"/>
              </a:rPr>
              <a:t>Steps:</a:t>
            </a:r>
          </a:p>
          <a:p>
            <a:pPr marL="571500" indent="-571500">
              <a:buFont typeface="Wingdings" pitchFamily="2" charset="2"/>
              <a:buChar char="§"/>
            </a:pPr>
            <a:r>
              <a:rPr lang="en-US" sz="3200" dirty="0" smtClean="0">
                <a:latin typeface="Calibri" pitchFamily="34" charset="0"/>
                <a:cs typeface="Calibri" pitchFamily="34" charset="0"/>
              </a:rPr>
              <a:t>Create </a:t>
            </a:r>
            <a:r>
              <a:rPr lang="en-US" sz="3200" dirty="0">
                <a:latin typeface="Calibri" pitchFamily="34" charset="0"/>
                <a:cs typeface="Calibri" pitchFamily="34" charset="0"/>
              </a:rPr>
              <a:t>and Pickle a Model Using Titanic Data</a:t>
            </a:r>
          </a:p>
          <a:p>
            <a:pPr marL="571500" indent="-571500">
              <a:buFont typeface="Wingdings" pitchFamily="2" charset="2"/>
              <a:buChar char="§"/>
            </a:pPr>
            <a:r>
              <a:rPr lang="en-US" sz="3200" dirty="0">
                <a:latin typeface="Calibri" pitchFamily="34" charset="0"/>
                <a:cs typeface="Calibri" pitchFamily="34" charset="0"/>
              </a:rPr>
              <a:t>Create Flask App</a:t>
            </a:r>
          </a:p>
          <a:p>
            <a:pPr marL="571500" indent="-571500">
              <a:buFont typeface="Wingdings" pitchFamily="2" charset="2"/>
              <a:buChar char="§"/>
            </a:pPr>
            <a:r>
              <a:rPr lang="en-US" sz="3200" dirty="0">
                <a:latin typeface="Calibri" pitchFamily="34" charset="0"/>
                <a:cs typeface="Calibri" pitchFamily="34" charset="0"/>
              </a:rPr>
              <a:t>Test Flask App in Production (optional</a:t>
            </a:r>
            <a:r>
              <a:rPr lang="en-US" sz="3200" dirty="0" smtClean="0">
                <a:latin typeface="Calibri" pitchFamily="34" charset="0"/>
                <a:cs typeface="Calibri" pitchFamily="34" charset="0"/>
              </a:rPr>
              <a:t>)</a:t>
            </a:r>
          </a:p>
          <a:p>
            <a:pPr marL="571500" indent="-571500">
              <a:buFont typeface="Wingdings" pitchFamily="2" charset="2"/>
              <a:buChar char="§"/>
            </a:pPr>
            <a:r>
              <a:rPr lang="en-US" sz="3200" dirty="0">
                <a:latin typeface="Calibri" pitchFamily="34" charset="0"/>
                <a:cs typeface="Calibri" pitchFamily="34" charset="0"/>
              </a:rPr>
              <a:t>Create </a:t>
            </a:r>
            <a:r>
              <a:rPr lang="en-US" sz="3200" dirty="0" err="1">
                <a:latin typeface="Calibri" pitchFamily="34" charset="0"/>
                <a:cs typeface="Calibri" pitchFamily="34" charset="0"/>
              </a:rPr>
              <a:t>GitHub</a:t>
            </a:r>
            <a:r>
              <a:rPr lang="en-US" sz="3200" dirty="0">
                <a:latin typeface="Calibri" pitchFamily="34" charset="0"/>
                <a:cs typeface="Calibri" pitchFamily="34" charset="0"/>
              </a:rPr>
              <a:t> Repository (optional)</a:t>
            </a:r>
          </a:p>
          <a:p>
            <a:pPr marL="571500" indent="-571500">
              <a:buFont typeface="Wingdings" pitchFamily="2" charset="2"/>
              <a:buChar char="§"/>
            </a:pPr>
            <a:r>
              <a:rPr lang="en-US" sz="3200" dirty="0" smtClean="0">
                <a:latin typeface="Calibri" pitchFamily="34" charset="0"/>
                <a:cs typeface="Calibri" pitchFamily="34" charset="0"/>
              </a:rPr>
              <a:t>Deploy </a:t>
            </a:r>
            <a:r>
              <a:rPr lang="en-US" sz="3200" dirty="0">
                <a:latin typeface="Calibri" pitchFamily="34" charset="0"/>
                <a:cs typeface="Calibri" pitchFamily="34" charset="0"/>
              </a:rPr>
              <a:t>to </a:t>
            </a:r>
            <a:r>
              <a:rPr lang="en-US" sz="3200" dirty="0" err="1">
                <a:latin typeface="Calibri" pitchFamily="34" charset="0"/>
                <a:cs typeface="Calibri" pitchFamily="34" charset="0"/>
              </a:rPr>
              <a:t>Heroku</a:t>
            </a:r>
            <a:endParaRPr lang="en-US" sz="3200" dirty="0">
              <a:latin typeface="Calibri" pitchFamily="34" charset="0"/>
              <a:cs typeface="Calibri" pitchFamily="34" charset="0"/>
            </a:endParaRPr>
          </a:p>
          <a:p>
            <a:pPr marL="571500" indent="-571500">
              <a:buFont typeface="Wingdings" pitchFamily="2" charset="2"/>
              <a:buChar char="§"/>
            </a:pPr>
            <a:r>
              <a:rPr lang="en-US" sz="3200" dirty="0">
                <a:latin typeface="Calibri" pitchFamily="34" charset="0"/>
                <a:cs typeface="Calibri" pitchFamily="34" charset="0"/>
              </a:rPr>
              <a:t>Test Working App</a:t>
            </a:r>
          </a:p>
        </p:txBody>
      </p:sp>
    </p:spTree>
    <p:extLst>
      <p:ext uri="{BB962C8B-B14F-4D97-AF65-F5344CB8AC3E}">
        <p14:creationId xmlns:p14="http://schemas.microsoft.com/office/powerpoint/2010/main" val="4014793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481544" y="361058"/>
            <a:ext cx="9948455" cy="1815882"/>
          </a:xfrm>
          <a:prstGeom prst="rect">
            <a:avLst/>
          </a:prstGeom>
          <a:noFill/>
        </p:spPr>
        <p:txBody>
          <a:bodyPr wrap="square" rtlCol="0">
            <a:spAutoFit/>
          </a:bodyPr>
          <a:lstStyle/>
          <a:p>
            <a:r>
              <a:rPr lang="en-US" sz="3200" b="1" dirty="0" smtClean="0">
                <a:solidFill>
                  <a:schemeClr val="accent2">
                    <a:lumMod val="75000"/>
                  </a:schemeClr>
                </a:solidFill>
                <a:latin typeface="Calibri" pitchFamily="34" charset="0"/>
                <a:cs typeface="Calibri" pitchFamily="34" charset="0"/>
              </a:rPr>
              <a:t>Using </a:t>
            </a:r>
            <a:r>
              <a:rPr lang="en-US" sz="3200" b="1" dirty="0" err="1" smtClean="0">
                <a:solidFill>
                  <a:schemeClr val="accent2">
                    <a:lumMod val="75000"/>
                  </a:schemeClr>
                </a:solidFill>
                <a:latin typeface="Calibri" pitchFamily="34" charset="0"/>
                <a:cs typeface="Calibri" pitchFamily="34" charset="0"/>
              </a:rPr>
              <a:t>GitHUb</a:t>
            </a:r>
            <a:r>
              <a:rPr lang="en-US" sz="3200" b="1" dirty="0" smtClean="0">
                <a:solidFill>
                  <a:schemeClr val="accent2">
                    <a:lumMod val="75000"/>
                  </a:schemeClr>
                </a:solidFill>
                <a:latin typeface="Calibri" pitchFamily="34" charset="0"/>
                <a:cs typeface="Calibri" pitchFamily="34" charset="0"/>
              </a:rPr>
              <a:t> Desktop for Rich Experience</a:t>
            </a:r>
          </a:p>
          <a:p>
            <a:endParaRPr lang="en-US" sz="2000" b="1" dirty="0" smtClean="0">
              <a:latin typeface="Agency FB" pitchFamily="34" charset="0"/>
              <a:cs typeface="Calibri" pitchFamily="34" charset="0"/>
            </a:endParaRPr>
          </a:p>
          <a:p>
            <a:pPr marL="342900" indent="-342900">
              <a:buFont typeface="Arial" pitchFamily="34" charset="0"/>
              <a:buChar char="•"/>
            </a:pPr>
            <a:r>
              <a:rPr lang="en-US" sz="2000" dirty="0" smtClean="0">
                <a:latin typeface="Agency FB" pitchFamily="34" charset="0"/>
                <a:cs typeface="Calibri" pitchFamily="34" charset="0"/>
              </a:rPr>
              <a:t>Download and install it </a:t>
            </a:r>
          </a:p>
          <a:p>
            <a:pPr marL="342900" indent="-342900">
              <a:buFont typeface="Arial" pitchFamily="34" charset="0"/>
              <a:buChar char="•"/>
            </a:pPr>
            <a:r>
              <a:rPr lang="en-US" sz="2000" dirty="0" smtClean="0">
                <a:latin typeface="Agency FB" pitchFamily="34" charset="0"/>
                <a:cs typeface="Calibri" pitchFamily="34" charset="0"/>
              </a:rPr>
              <a:t>We will be COMMIT complete project directory to </a:t>
            </a:r>
            <a:r>
              <a:rPr lang="en-US" sz="2000" dirty="0" err="1" smtClean="0">
                <a:latin typeface="Agency FB" pitchFamily="34" charset="0"/>
                <a:cs typeface="Calibri" pitchFamily="34" charset="0"/>
              </a:rPr>
              <a:t>GitHub</a:t>
            </a:r>
            <a:r>
              <a:rPr lang="en-US" sz="2000" dirty="0" smtClean="0">
                <a:latin typeface="Agency FB" pitchFamily="34" charset="0"/>
                <a:cs typeface="Calibri" pitchFamily="34" charset="0"/>
              </a:rPr>
              <a:t> and Connect </a:t>
            </a:r>
            <a:r>
              <a:rPr lang="en-US" sz="2000" dirty="0" err="1" smtClean="0">
                <a:latin typeface="Agency FB" pitchFamily="34" charset="0"/>
                <a:cs typeface="Calibri" pitchFamily="34" charset="0"/>
              </a:rPr>
              <a:t>Heroku</a:t>
            </a:r>
            <a:r>
              <a:rPr lang="en-US" sz="2000" dirty="0" smtClean="0">
                <a:latin typeface="Agency FB" pitchFamily="34" charset="0"/>
                <a:cs typeface="Calibri" pitchFamily="34" charset="0"/>
              </a:rPr>
              <a:t> to </a:t>
            </a:r>
            <a:r>
              <a:rPr lang="en-US" sz="2000" dirty="0" err="1" smtClean="0">
                <a:latin typeface="Agency FB" pitchFamily="34" charset="0"/>
                <a:cs typeface="Calibri" pitchFamily="34" charset="0"/>
              </a:rPr>
              <a:t>GitHub</a:t>
            </a:r>
            <a:r>
              <a:rPr lang="en-US" sz="2000" dirty="0" smtClean="0">
                <a:latin typeface="Agency FB" pitchFamily="34" charset="0"/>
                <a:cs typeface="Calibri" pitchFamily="34" charset="0"/>
              </a:rPr>
              <a:t> for </a:t>
            </a:r>
            <a:r>
              <a:rPr lang="en-US" sz="2000" dirty="0" err="1" smtClean="0">
                <a:latin typeface="Agency FB" pitchFamily="34" charset="0"/>
                <a:cs typeface="Calibri" pitchFamily="34" charset="0"/>
              </a:rPr>
              <a:t>WebApp</a:t>
            </a:r>
            <a:r>
              <a:rPr lang="en-US" sz="2000" dirty="0" smtClean="0">
                <a:latin typeface="Agency FB" pitchFamily="34" charset="0"/>
                <a:cs typeface="Calibri" pitchFamily="34" charset="0"/>
              </a:rPr>
              <a:t> deployment.</a:t>
            </a:r>
          </a:p>
          <a:p>
            <a:pPr marL="342900" indent="-342900">
              <a:buFont typeface="Arial" pitchFamily="34" charset="0"/>
              <a:buChar char="•"/>
            </a:pPr>
            <a:r>
              <a:rPr lang="en-US" sz="2000" dirty="0" smtClean="0">
                <a:latin typeface="Agency FB" pitchFamily="34" charset="0"/>
                <a:cs typeface="Calibri" pitchFamily="34" charset="0"/>
              </a:rPr>
              <a:t>You can also use </a:t>
            </a:r>
            <a:r>
              <a:rPr lang="en-US" sz="2000" dirty="0" err="1">
                <a:latin typeface="Agency FB" pitchFamily="34" charset="0"/>
                <a:cs typeface="Calibri" pitchFamily="34" charset="0"/>
                <a:hlinkClick r:id="rId4"/>
              </a:rPr>
              <a:t>heroku</a:t>
            </a:r>
            <a:r>
              <a:rPr lang="en-US" sz="2000" dirty="0">
                <a:latin typeface="Agency FB" pitchFamily="34" charset="0"/>
                <a:cs typeface="Calibri" pitchFamily="34" charset="0"/>
                <a:hlinkClick r:id="rId4"/>
              </a:rPr>
              <a:t> </a:t>
            </a:r>
            <a:r>
              <a:rPr lang="en-US" sz="2000" dirty="0" err="1">
                <a:latin typeface="Agency FB" pitchFamily="34" charset="0"/>
                <a:cs typeface="Calibri" pitchFamily="34" charset="0"/>
                <a:hlinkClick r:id="rId4"/>
              </a:rPr>
              <a:t>git</a:t>
            </a:r>
            <a:r>
              <a:rPr lang="en-US" sz="2000" dirty="0">
                <a:latin typeface="Agency FB" pitchFamily="34" charset="0"/>
                <a:cs typeface="Calibri" pitchFamily="34" charset="0"/>
              </a:rPr>
              <a:t> that uses command line to deploy models.</a:t>
            </a:r>
            <a:endParaRPr lang="en-US" sz="2000" dirty="0">
              <a:latin typeface="Agency FB" pitchFamily="34" charset="0"/>
              <a:cs typeface="Calibri" pitchFamily="34" charset="0"/>
            </a:endParaRPr>
          </a:p>
        </p:txBody>
      </p:sp>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08" y="2461056"/>
            <a:ext cx="97440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37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481544" y="361058"/>
            <a:ext cx="9948455" cy="892552"/>
          </a:xfrm>
          <a:prstGeom prst="rect">
            <a:avLst/>
          </a:prstGeom>
          <a:noFill/>
        </p:spPr>
        <p:txBody>
          <a:bodyPr wrap="square" rtlCol="0">
            <a:spAutoFit/>
          </a:bodyPr>
          <a:lstStyle/>
          <a:p>
            <a:r>
              <a:rPr lang="en-US" sz="3200" b="1" dirty="0" smtClean="0">
                <a:solidFill>
                  <a:schemeClr val="accent2">
                    <a:lumMod val="75000"/>
                  </a:schemeClr>
                </a:solidFill>
                <a:latin typeface="Calibri" pitchFamily="34" charset="0"/>
                <a:cs typeface="Calibri" pitchFamily="34" charset="0"/>
              </a:rPr>
              <a:t>Clone </a:t>
            </a:r>
            <a:r>
              <a:rPr lang="en-US" sz="3200" b="1" dirty="0" err="1" smtClean="0">
                <a:solidFill>
                  <a:schemeClr val="accent2">
                    <a:lumMod val="75000"/>
                  </a:schemeClr>
                </a:solidFill>
                <a:latin typeface="Calibri" pitchFamily="34" charset="0"/>
                <a:cs typeface="Calibri" pitchFamily="34" charset="0"/>
              </a:rPr>
              <a:t>GitHub</a:t>
            </a:r>
            <a:r>
              <a:rPr lang="en-US" sz="3200" b="1" dirty="0" smtClean="0">
                <a:solidFill>
                  <a:schemeClr val="accent2">
                    <a:lumMod val="75000"/>
                  </a:schemeClr>
                </a:solidFill>
                <a:latin typeface="Calibri" pitchFamily="34" charset="0"/>
                <a:cs typeface="Calibri" pitchFamily="34" charset="0"/>
              </a:rPr>
              <a:t> repository to local project directory</a:t>
            </a:r>
          </a:p>
          <a:p>
            <a:endParaRPr lang="en-US" sz="2000" b="1" dirty="0" smtClean="0">
              <a:latin typeface="Agency FB" pitchFamily="34" charset="0"/>
              <a:cs typeface="Calibri" pitchFamily="34" charset="0"/>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7691437" cy="496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49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481544" y="361058"/>
            <a:ext cx="9948455" cy="1631216"/>
          </a:xfrm>
          <a:prstGeom prst="rect">
            <a:avLst/>
          </a:prstGeom>
          <a:noFill/>
        </p:spPr>
        <p:txBody>
          <a:bodyPr wrap="square" rtlCol="0">
            <a:spAutoFit/>
          </a:bodyPr>
          <a:lstStyle/>
          <a:p>
            <a:pPr marL="457200" indent="-457200">
              <a:buFont typeface="Arial" pitchFamily="34" charset="0"/>
              <a:buChar char="•"/>
            </a:pPr>
            <a:r>
              <a:rPr lang="en-US" sz="3200" b="1" dirty="0" smtClean="0">
                <a:solidFill>
                  <a:schemeClr val="accent2">
                    <a:lumMod val="75000"/>
                  </a:schemeClr>
                </a:solidFill>
                <a:latin typeface="Calibri" pitchFamily="34" charset="0"/>
                <a:cs typeface="Calibri" pitchFamily="34" charset="0"/>
              </a:rPr>
              <a:t>Create Fee account at </a:t>
            </a:r>
            <a:r>
              <a:rPr lang="en-US" sz="3200" dirty="0" smtClean="0">
                <a:latin typeface="Calibri" pitchFamily="34" charset="0"/>
                <a:cs typeface="Calibri" pitchFamily="34" charset="0"/>
                <a:hlinkClick r:id="rId4"/>
              </a:rPr>
              <a:t>www.heroku.com</a:t>
            </a:r>
            <a:endParaRPr lang="en-US" sz="3200" dirty="0">
              <a:latin typeface="Calibri" pitchFamily="34" charset="0"/>
              <a:cs typeface="Calibri" pitchFamily="34" charset="0"/>
            </a:endParaRPr>
          </a:p>
          <a:p>
            <a:pPr marL="457200" indent="-457200">
              <a:buFont typeface="Arial" pitchFamily="34" charset="0"/>
              <a:buChar char="•"/>
            </a:pPr>
            <a:r>
              <a:rPr lang="en-US" sz="2400" dirty="0">
                <a:latin typeface="Calibri" pitchFamily="34" charset="0"/>
                <a:cs typeface="Calibri" pitchFamily="34" charset="0"/>
              </a:rPr>
              <a:t>Create a new app simply by choosing a name and clicking “create app”. This name doesn’t matter but it does have to be unique.</a:t>
            </a:r>
            <a:endParaRPr lang="en-US" sz="2400" b="1" dirty="0" smtClean="0">
              <a:solidFill>
                <a:schemeClr val="accent2">
                  <a:lumMod val="75000"/>
                </a:schemeClr>
              </a:solidFill>
              <a:latin typeface="Calibri" pitchFamily="34" charset="0"/>
              <a:cs typeface="Calibri" pitchFamily="34" charset="0"/>
            </a:endParaRPr>
          </a:p>
          <a:p>
            <a:endParaRPr lang="en-US" sz="2000" b="1" dirty="0" smtClean="0">
              <a:latin typeface="Agency FB" pitchFamily="34" charset="0"/>
              <a:cs typeface="Calibri" pitchFamily="34" charset="0"/>
            </a:endParaRPr>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285" y="2122651"/>
            <a:ext cx="11145829"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04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481544" y="361058"/>
            <a:ext cx="9948455" cy="1631216"/>
          </a:xfrm>
          <a:prstGeom prst="rect">
            <a:avLst/>
          </a:prstGeom>
          <a:noFill/>
        </p:spPr>
        <p:txBody>
          <a:bodyPr wrap="square" rtlCol="0">
            <a:spAutoFit/>
          </a:bodyPr>
          <a:lstStyle/>
          <a:p>
            <a:pPr marL="457200" indent="-457200">
              <a:buFont typeface="Arial" pitchFamily="34" charset="0"/>
              <a:buChar char="•"/>
            </a:pPr>
            <a:r>
              <a:rPr lang="en-US" sz="3200" b="1" dirty="0" smtClean="0">
                <a:solidFill>
                  <a:schemeClr val="accent2">
                    <a:lumMod val="75000"/>
                  </a:schemeClr>
                </a:solidFill>
                <a:latin typeface="Calibri" pitchFamily="34" charset="0"/>
                <a:cs typeface="Calibri" pitchFamily="34" charset="0"/>
              </a:rPr>
              <a:t>Create Fee account at </a:t>
            </a:r>
            <a:r>
              <a:rPr lang="en-US" sz="3200" dirty="0" smtClean="0">
                <a:latin typeface="Calibri" pitchFamily="34" charset="0"/>
                <a:cs typeface="Calibri" pitchFamily="34" charset="0"/>
                <a:hlinkClick r:id="rId4"/>
              </a:rPr>
              <a:t>www.heroku.com</a:t>
            </a:r>
            <a:endParaRPr lang="en-US" sz="3200" dirty="0">
              <a:latin typeface="Calibri" pitchFamily="34" charset="0"/>
              <a:cs typeface="Calibri" pitchFamily="34" charset="0"/>
            </a:endParaRPr>
          </a:p>
          <a:p>
            <a:pPr marL="457200" indent="-457200">
              <a:buFont typeface="Arial" pitchFamily="34" charset="0"/>
              <a:buChar char="•"/>
            </a:pPr>
            <a:r>
              <a:rPr lang="en-US" sz="2400" dirty="0">
                <a:latin typeface="Calibri" pitchFamily="34" charset="0"/>
                <a:cs typeface="Calibri" pitchFamily="34" charset="0"/>
              </a:rPr>
              <a:t>Create a new app simply by choosing a name and clicking “create app”. This name doesn’t matter but it does have to be unique.</a:t>
            </a:r>
            <a:endParaRPr lang="en-US" sz="2400" b="1" dirty="0" smtClean="0">
              <a:solidFill>
                <a:schemeClr val="accent2">
                  <a:lumMod val="75000"/>
                </a:schemeClr>
              </a:solidFill>
              <a:latin typeface="Calibri" pitchFamily="34" charset="0"/>
              <a:cs typeface="Calibri" pitchFamily="34" charset="0"/>
            </a:endParaRPr>
          </a:p>
          <a:p>
            <a:endParaRPr lang="en-US" sz="2000" b="1" dirty="0" smtClean="0">
              <a:latin typeface="Agency FB" pitchFamily="34" charset="0"/>
              <a:cs typeface="Calibri" pitchFamily="34" charset="0"/>
            </a:endParaRPr>
          </a:p>
        </p:txBody>
      </p:sp>
      <p:pic>
        <p:nvPicPr>
          <p:cNvPr id="184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137891"/>
            <a:ext cx="10780656"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757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214473" y="349086"/>
            <a:ext cx="9948455" cy="1569660"/>
          </a:xfrm>
          <a:prstGeom prst="rect">
            <a:avLst/>
          </a:prstGeom>
          <a:noFill/>
        </p:spPr>
        <p:txBody>
          <a:bodyPr wrap="square" rtlCol="0">
            <a:spAutoFit/>
          </a:bodyPr>
          <a:lstStyle/>
          <a:p>
            <a:pPr marL="457200" indent="-457200">
              <a:buFont typeface="Arial" pitchFamily="34" charset="0"/>
              <a:buChar char="•"/>
            </a:pPr>
            <a:r>
              <a:rPr lang="en-US" sz="2400" dirty="0">
                <a:latin typeface="Calibri" pitchFamily="34" charset="0"/>
                <a:cs typeface="Calibri" pitchFamily="34" charset="0"/>
              </a:rPr>
              <a:t>You have a few options for the way you can deploy the app. </a:t>
            </a:r>
            <a:endParaRPr lang="en-US" sz="2400" dirty="0" smtClean="0">
              <a:latin typeface="Calibri" pitchFamily="34" charset="0"/>
              <a:cs typeface="Calibri" pitchFamily="34" charset="0"/>
            </a:endParaRPr>
          </a:p>
          <a:p>
            <a:pPr marL="457200" indent="-457200">
              <a:buFont typeface="Arial" pitchFamily="34" charset="0"/>
              <a:buChar char="•"/>
            </a:pPr>
            <a:r>
              <a:rPr lang="en-US" sz="2400" dirty="0" err="1" smtClean="0">
                <a:latin typeface="Calibri" pitchFamily="34" charset="0"/>
                <a:cs typeface="Calibri" pitchFamily="34" charset="0"/>
              </a:rPr>
              <a:t>Heroku</a:t>
            </a:r>
            <a:r>
              <a:rPr lang="en-US" sz="2400" dirty="0" smtClean="0">
                <a:latin typeface="Calibri" pitchFamily="34" charset="0"/>
                <a:cs typeface="Calibri" pitchFamily="34" charset="0"/>
              </a:rPr>
              <a:t> </a:t>
            </a:r>
            <a:r>
              <a:rPr lang="en-US" sz="2400" dirty="0">
                <a:latin typeface="Calibri" pitchFamily="34" charset="0"/>
                <a:cs typeface="Calibri" pitchFamily="34" charset="0"/>
              </a:rPr>
              <a:t>CLI and </a:t>
            </a:r>
            <a:r>
              <a:rPr lang="en-US" sz="2400" dirty="0" err="1" smtClean="0">
                <a:latin typeface="Calibri" pitchFamily="34" charset="0"/>
                <a:cs typeface="Calibri" pitchFamily="34" charset="0"/>
              </a:rPr>
              <a:t>GitHub</a:t>
            </a:r>
            <a:endParaRPr lang="en-US" sz="2400" dirty="0" smtClean="0">
              <a:latin typeface="Calibri" pitchFamily="34" charset="0"/>
              <a:cs typeface="Calibri" pitchFamily="34" charset="0"/>
            </a:endParaRPr>
          </a:p>
          <a:p>
            <a:pPr marL="457200" indent="-457200">
              <a:buFont typeface="Arial" pitchFamily="34" charset="0"/>
              <a:buChar char="•"/>
            </a:pPr>
            <a:r>
              <a:rPr lang="en-US" sz="2400" dirty="0" smtClean="0">
                <a:latin typeface="Calibri" pitchFamily="34" charset="0"/>
                <a:cs typeface="Calibri" pitchFamily="34" charset="0"/>
              </a:rPr>
              <a:t>Select </a:t>
            </a:r>
            <a:r>
              <a:rPr lang="en-US" sz="2400" dirty="0" err="1" smtClean="0">
                <a:latin typeface="Calibri" pitchFamily="34" charset="0"/>
                <a:cs typeface="Calibri" pitchFamily="34" charset="0"/>
              </a:rPr>
              <a:t>Github</a:t>
            </a:r>
            <a:endParaRPr lang="en-US" sz="2400" dirty="0" smtClean="0">
              <a:latin typeface="Calibri" pitchFamily="34" charset="0"/>
              <a:cs typeface="Calibri" pitchFamily="34" charset="0"/>
            </a:endParaRPr>
          </a:p>
          <a:p>
            <a:pPr marL="457200" indent="-457200">
              <a:buFont typeface="Arial" pitchFamily="34" charset="0"/>
              <a:buChar char="•"/>
            </a:pPr>
            <a:r>
              <a:rPr lang="en-US" sz="2400" dirty="0" smtClean="0">
                <a:latin typeface="Calibri" pitchFamily="34" charset="0"/>
                <a:cs typeface="Calibri" pitchFamily="34" charset="0"/>
              </a:rPr>
              <a:t>Search repo-name as flask-app and connect</a:t>
            </a:r>
          </a:p>
        </p:txBody>
      </p:sp>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11" y="1918746"/>
            <a:ext cx="10530494"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10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214473" y="529790"/>
            <a:ext cx="9948455" cy="461665"/>
          </a:xfrm>
          <a:prstGeom prst="rect">
            <a:avLst/>
          </a:prstGeom>
          <a:noFill/>
        </p:spPr>
        <p:txBody>
          <a:bodyPr wrap="square" rtlCol="0">
            <a:spAutoFit/>
          </a:bodyPr>
          <a:lstStyle/>
          <a:p>
            <a:r>
              <a:rPr lang="en-US" sz="2400" dirty="0" smtClean="0">
                <a:latin typeface="Calibri" pitchFamily="34" charset="0"/>
                <a:cs typeface="Calibri" pitchFamily="34" charset="0"/>
              </a:rPr>
              <a:t>Just </a:t>
            </a:r>
            <a:r>
              <a:rPr lang="en-US" sz="2400" dirty="0">
                <a:latin typeface="Calibri" pitchFamily="34" charset="0"/>
                <a:cs typeface="Calibri" pitchFamily="34" charset="0"/>
              </a:rPr>
              <a:t>scroll to the bottom of the page and click “Deploy Branch”</a:t>
            </a:r>
            <a:endParaRPr lang="en-US" sz="2400" dirty="0" smtClean="0">
              <a:latin typeface="Calibri" pitchFamily="34" charset="0"/>
              <a:cs typeface="Calibri" pitchFamily="34" charset="0"/>
            </a:endParaRPr>
          </a:p>
        </p:txBody>
      </p:sp>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10891225"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68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214473" y="529790"/>
            <a:ext cx="9948455" cy="3970318"/>
          </a:xfrm>
          <a:prstGeom prst="rect">
            <a:avLst/>
          </a:prstGeom>
          <a:noFill/>
        </p:spPr>
        <p:txBody>
          <a:bodyPr wrap="square" rtlCol="0">
            <a:spAutoFit/>
          </a:bodyPr>
          <a:lstStyle/>
          <a:p>
            <a:r>
              <a:rPr lang="en-US" sz="2800" dirty="0" smtClean="0">
                <a:latin typeface="Calibri" pitchFamily="34" charset="0"/>
                <a:cs typeface="Calibri" pitchFamily="34" charset="0"/>
              </a:rPr>
              <a:t>If everything Goes well, You should see below message</a:t>
            </a:r>
          </a:p>
          <a:p>
            <a:endParaRPr lang="en-US" sz="2800" dirty="0">
              <a:latin typeface="Calibri" pitchFamily="34" charset="0"/>
              <a:cs typeface="Calibri" pitchFamily="34" charset="0"/>
            </a:endParaRPr>
          </a:p>
          <a:p>
            <a:endParaRPr lang="en-US" sz="2800" dirty="0" smtClean="0">
              <a:latin typeface="Calibri" pitchFamily="34" charset="0"/>
              <a:cs typeface="Calibri" pitchFamily="34" charset="0"/>
            </a:endParaRPr>
          </a:p>
          <a:p>
            <a:endParaRPr lang="en-US" sz="2800" dirty="0">
              <a:latin typeface="Calibri" pitchFamily="34" charset="0"/>
              <a:cs typeface="Calibri" pitchFamily="34" charset="0"/>
            </a:endParaRPr>
          </a:p>
          <a:p>
            <a:endParaRPr lang="en-US" sz="2800" dirty="0" smtClean="0">
              <a:latin typeface="Calibri" pitchFamily="34" charset="0"/>
              <a:cs typeface="Calibri" pitchFamily="34" charset="0"/>
            </a:endParaRPr>
          </a:p>
          <a:p>
            <a:endParaRPr lang="en-US" sz="2800" dirty="0">
              <a:latin typeface="Calibri" pitchFamily="34" charset="0"/>
              <a:cs typeface="Calibri" pitchFamily="34" charset="0"/>
            </a:endParaRPr>
          </a:p>
          <a:p>
            <a:endParaRPr lang="en-US" sz="2800" dirty="0" smtClean="0">
              <a:latin typeface="Calibri" pitchFamily="34" charset="0"/>
              <a:cs typeface="Calibri" pitchFamily="34" charset="0"/>
            </a:endParaRPr>
          </a:p>
          <a:p>
            <a:r>
              <a:rPr lang="en-US" sz="2800" dirty="0">
                <a:latin typeface="Calibri" pitchFamily="34" charset="0"/>
                <a:cs typeface="Calibri" pitchFamily="34" charset="0"/>
              </a:rPr>
              <a:t>If something went wrong, check your requirements.txt, delete and dependencies that are giving you problems, and try again </a:t>
            </a:r>
            <a:endParaRPr lang="en-US" sz="2800" dirty="0" smtClean="0">
              <a:latin typeface="Calibri" pitchFamily="34" charset="0"/>
              <a:cs typeface="Calibri" pitchFamily="34" charset="0"/>
            </a:endParaRPr>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655241"/>
            <a:ext cx="56959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087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214473" y="529790"/>
            <a:ext cx="9948455" cy="5262979"/>
          </a:xfrm>
          <a:prstGeom prst="rect">
            <a:avLst/>
          </a:prstGeom>
          <a:noFill/>
        </p:spPr>
        <p:txBody>
          <a:bodyPr wrap="square" rtlCol="0">
            <a:spAutoFit/>
          </a:bodyPr>
          <a:lstStyle/>
          <a:p>
            <a:r>
              <a:rPr lang="en-US" sz="2800" b="1" dirty="0"/>
              <a:t>Deploying with </a:t>
            </a:r>
            <a:r>
              <a:rPr lang="en-US" sz="2800" b="1" dirty="0" err="1"/>
              <a:t>Heroku</a:t>
            </a:r>
            <a:r>
              <a:rPr lang="en-US" sz="2800" b="1" dirty="0"/>
              <a:t> CLI</a:t>
            </a:r>
          </a:p>
          <a:p>
            <a:endParaRPr lang="en-US" sz="2800" dirty="0">
              <a:latin typeface="Calibri" pitchFamily="34" charset="0"/>
              <a:cs typeface="Calibri" pitchFamily="34" charset="0"/>
            </a:endParaRPr>
          </a:p>
          <a:p>
            <a:endParaRPr lang="en-US" sz="2800" dirty="0" smtClean="0">
              <a:latin typeface="Calibri" pitchFamily="34" charset="0"/>
              <a:cs typeface="Calibri" pitchFamily="34" charset="0"/>
            </a:endParaRPr>
          </a:p>
          <a:p>
            <a:pPr marL="457200" indent="-457200">
              <a:buFont typeface="Arial" pitchFamily="34" charset="0"/>
              <a:buChar char="•"/>
            </a:pPr>
            <a:r>
              <a:rPr lang="en-US" sz="2800" dirty="0" smtClean="0">
                <a:latin typeface="Calibri" pitchFamily="34" charset="0"/>
                <a:cs typeface="Calibri" pitchFamily="34" charset="0"/>
              </a:rPr>
              <a:t>In </a:t>
            </a:r>
            <a:r>
              <a:rPr lang="en-US" sz="2800" dirty="0">
                <a:latin typeface="Calibri" pitchFamily="34" charset="0"/>
                <a:cs typeface="Calibri" pitchFamily="34" charset="0"/>
              </a:rPr>
              <a:t>the </a:t>
            </a:r>
            <a:r>
              <a:rPr lang="en-US" sz="2800" dirty="0" err="1">
                <a:latin typeface="Calibri" pitchFamily="34" charset="0"/>
                <a:cs typeface="Calibri" pitchFamily="34" charset="0"/>
              </a:rPr>
              <a:t>Heroku</a:t>
            </a:r>
            <a:r>
              <a:rPr lang="en-US" sz="2800" dirty="0">
                <a:latin typeface="Calibri" pitchFamily="34" charset="0"/>
                <a:cs typeface="Calibri" pitchFamily="34" charset="0"/>
              </a:rPr>
              <a:t> CLI section, you will see these instructions to follow for deployment. </a:t>
            </a:r>
            <a:endParaRPr lang="en-US" sz="2800" dirty="0" smtClean="0">
              <a:latin typeface="Calibri" pitchFamily="34" charset="0"/>
              <a:cs typeface="Calibri" pitchFamily="34" charset="0"/>
            </a:endParaRPr>
          </a:p>
          <a:p>
            <a:pPr marL="457200" indent="-457200">
              <a:buFont typeface="Arial" pitchFamily="34" charset="0"/>
              <a:buChar char="•"/>
            </a:pPr>
            <a:r>
              <a:rPr lang="en-US" sz="2800" dirty="0" smtClean="0">
                <a:latin typeface="Calibri" pitchFamily="34" charset="0"/>
                <a:cs typeface="Calibri" pitchFamily="34" charset="0"/>
              </a:rPr>
              <a:t>Paste </a:t>
            </a:r>
            <a:r>
              <a:rPr lang="en-US" sz="2800" dirty="0">
                <a:latin typeface="Calibri" pitchFamily="34" charset="0"/>
                <a:cs typeface="Calibri" pitchFamily="34" charset="0"/>
              </a:rPr>
              <a:t>each command into your terminal and follow any prompts like logging in</a:t>
            </a:r>
            <a:r>
              <a:rPr lang="en-US" sz="2800" dirty="0" smtClean="0">
                <a:latin typeface="Calibri" pitchFamily="34" charset="0"/>
                <a:cs typeface="Calibri" pitchFamily="34" charset="0"/>
              </a:rPr>
              <a:t>.</a:t>
            </a:r>
          </a:p>
          <a:p>
            <a:pPr marL="457200" indent="-457200">
              <a:buFont typeface="Arial" pitchFamily="34" charset="0"/>
              <a:buChar char="•"/>
            </a:pPr>
            <a:r>
              <a:rPr lang="en-US" sz="2800" dirty="0" smtClean="0">
                <a:latin typeface="Calibri" pitchFamily="34" charset="0"/>
                <a:cs typeface="Calibri" pitchFamily="34" charset="0"/>
              </a:rPr>
              <a:t>Pay </a:t>
            </a:r>
            <a:r>
              <a:rPr lang="en-US" sz="2800" dirty="0">
                <a:latin typeface="Calibri" pitchFamily="34" charset="0"/>
                <a:cs typeface="Calibri" pitchFamily="34" charset="0"/>
              </a:rPr>
              <a:t>attention to any commands you will need to modify, such as cd my-project/ — where my-project/ should actually be your project directory. </a:t>
            </a:r>
            <a:endParaRPr lang="en-US" sz="2800" dirty="0" smtClean="0">
              <a:latin typeface="Calibri" pitchFamily="34" charset="0"/>
              <a:cs typeface="Calibri" pitchFamily="34" charset="0"/>
            </a:endParaRPr>
          </a:p>
          <a:p>
            <a:pPr marL="457200" indent="-457200">
              <a:buFont typeface="Arial" pitchFamily="34" charset="0"/>
              <a:buChar char="•"/>
            </a:pPr>
            <a:r>
              <a:rPr lang="en-US" sz="2800" dirty="0" smtClean="0">
                <a:latin typeface="Calibri" pitchFamily="34" charset="0"/>
                <a:cs typeface="Calibri" pitchFamily="34" charset="0"/>
              </a:rPr>
              <a:t>The </a:t>
            </a:r>
            <a:r>
              <a:rPr lang="en-US" sz="2800" dirty="0" err="1">
                <a:latin typeface="Calibri" pitchFamily="34" charset="0"/>
                <a:cs typeface="Calibri" pitchFamily="34" charset="0"/>
              </a:rPr>
              <a:t>git</a:t>
            </a:r>
            <a:r>
              <a:rPr lang="en-US" sz="2800" dirty="0">
                <a:latin typeface="Calibri" pitchFamily="34" charset="0"/>
                <a:cs typeface="Calibri" pitchFamily="34" charset="0"/>
              </a:rPr>
              <a:t> remote should be set to the app name from </a:t>
            </a:r>
            <a:r>
              <a:rPr lang="en-US" sz="2800" dirty="0" err="1">
                <a:latin typeface="Calibri" pitchFamily="34" charset="0"/>
                <a:cs typeface="Calibri" pitchFamily="34" charset="0"/>
              </a:rPr>
              <a:t>Heroku</a:t>
            </a:r>
            <a:r>
              <a:rPr lang="en-US" sz="2800" dirty="0">
                <a:latin typeface="Calibri" pitchFamily="34" charset="0"/>
                <a:cs typeface="Calibri" pitchFamily="34" charset="0"/>
              </a:rPr>
              <a:t> EXACTLY.</a:t>
            </a:r>
            <a:endParaRPr lang="en-US" sz="2800" dirty="0" smtClean="0">
              <a:latin typeface="Calibri" pitchFamily="34" charset="0"/>
              <a:cs typeface="Calibri" pitchFamily="34" charset="0"/>
            </a:endParaRPr>
          </a:p>
        </p:txBody>
      </p:sp>
    </p:spTree>
    <p:extLst>
      <p:ext uri="{BB962C8B-B14F-4D97-AF65-F5344CB8AC3E}">
        <p14:creationId xmlns:p14="http://schemas.microsoft.com/office/powerpoint/2010/main" val="285109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33401"/>
            <a:ext cx="8061407" cy="539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00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214473" y="529790"/>
            <a:ext cx="9948455" cy="2246769"/>
          </a:xfrm>
          <a:prstGeom prst="rect">
            <a:avLst/>
          </a:prstGeom>
          <a:noFill/>
        </p:spPr>
        <p:txBody>
          <a:bodyPr wrap="square" rtlCol="0">
            <a:spAutoFit/>
          </a:bodyPr>
          <a:lstStyle/>
          <a:p>
            <a:r>
              <a:rPr lang="en-US" sz="2800" b="1" dirty="0"/>
              <a:t>Test the Deployed Model &amp; Generate </a:t>
            </a:r>
            <a:r>
              <a:rPr lang="en-US" sz="2800" b="1" dirty="0" smtClean="0"/>
              <a:t>Prediction</a:t>
            </a:r>
          </a:p>
          <a:p>
            <a:endParaRPr lang="en-US" sz="2800" b="1" dirty="0"/>
          </a:p>
          <a:p>
            <a:r>
              <a:rPr lang="en-US" sz="2800" b="1" dirty="0" smtClean="0"/>
              <a:t>Click on </a:t>
            </a:r>
            <a:r>
              <a:rPr lang="en-US" sz="2800" b="1" dirty="0" smtClean="0">
                <a:solidFill>
                  <a:srgbClr val="00B0F0"/>
                </a:solidFill>
              </a:rPr>
              <a:t>Open App</a:t>
            </a:r>
            <a:endParaRPr lang="en-US" sz="2800" b="1" dirty="0">
              <a:solidFill>
                <a:srgbClr val="00B0F0"/>
              </a:solidFill>
            </a:endParaRPr>
          </a:p>
          <a:p>
            <a:endParaRPr lang="en-US" sz="2800" dirty="0">
              <a:latin typeface="Calibri" pitchFamily="34" charset="0"/>
              <a:cs typeface="Calibri" pitchFamily="34" charset="0"/>
            </a:endParaRPr>
          </a:p>
          <a:p>
            <a:endParaRPr lang="en-US" sz="2800" dirty="0" smtClean="0">
              <a:latin typeface="Calibri" pitchFamily="34" charset="0"/>
              <a:cs typeface="Calibri" pitchFamily="34" charset="0"/>
            </a:endParaRPr>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1047532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76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2735580" y="2484878"/>
            <a:ext cx="8458200" cy="1077218"/>
          </a:xfrm>
          <a:prstGeom prst="rect">
            <a:avLst/>
          </a:prstGeom>
          <a:noFill/>
        </p:spPr>
        <p:txBody>
          <a:bodyPr wrap="square" rtlCol="0">
            <a:spAutoFit/>
          </a:bodyPr>
          <a:lstStyle/>
          <a:p>
            <a:r>
              <a:rPr lang="en-US" sz="4000" b="1" dirty="0" smtClean="0">
                <a:latin typeface="Calibri" pitchFamily="34" charset="0"/>
                <a:cs typeface="Calibri" pitchFamily="34" charset="0"/>
              </a:rPr>
              <a:t>Creating </a:t>
            </a:r>
            <a:r>
              <a:rPr lang="en-US" sz="4000" b="1" dirty="0">
                <a:latin typeface="Calibri" pitchFamily="34" charset="0"/>
                <a:cs typeface="Calibri" pitchFamily="34" charset="0"/>
              </a:rPr>
              <a:t>and </a:t>
            </a:r>
            <a:r>
              <a:rPr lang="en-US" sz="4000" b="1" dirty="0" smtClean="0">
                <a:latin typeface="Calibri" pitchFamily="34" charset="0"/>
                <a:cs typeface="Calibri" pitchFamily="34" charset="0"/>
              </a:rPr>
              <a:t>Training </a:t>
            </a:r>
            <a:r>
              <a:rPr lang="en-US" sz="4000" b="1" dirty="0">
                <a:latin typeface="Calibri" pitchFamily="34" charset="0"/>
                <a:cs typeface="Calibri" pitchFamily="34" charset="0"/>
              </a:rPr>
              <a:t>a </a:t>
            </a:r>
            <a:r>
              <a:rPr lang="en-US" sz="4000" b="1" dirty="0" smtClean="0">
                <a:latin typeface="Calibri" pitchFamily="34" charset="0"/>
                <a:cs typeface="Calibri" pitchFamily="34" charset="0"/>
              </a:rPr>
              <a:t>Model</a:t>
            </a:r>
          </a:p>
          <a:p>
            <a:r>
              <a:rPr lang="en-US" sz="2400" b="1" dirty="0" smtClean="0">
                <a:solidFill>
                  <a:schemeClr val="accent2">
                    <a:lumMod val="75000"/>
                  </a:schemeClr>
                </a:solidFill>
                <a:latin typeface="Calibri" pitchFamily="34" charset="0"/>
                <a:cs typeface="Calibri" pitchFamily="34" charset="0"/>
              </a:rPr>
              <a:t>Titanic Data set</a:t>
            </a:r>
            <a:endParaRPr lang="en-US" sz="2400" b="1" dirty="0">
              <a:solidFill>
                <a:schemeClr val="accent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339333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6" name="TextBox 5"/>
          <p:cNvSpPr txBox="1"/>
          <p:nvPr/>
        </p:nvSpPr>
        <p:spPr>
          <a:xfrm>
            <a:off x="1214473" y="529790"/>
            <a:ext cx="9948455" cy="954107"/>
          </a:xfrm>
          <a:prstGeom prst="rect">
            <a:avLst/>
          </a:prstGeom>
          <a:noFill/>
        </p:spPr>
        <p:txBody>
          <a:bodyPr wrap="square" rtlCol="0">
            <a:spAutoFit/>
          </a:bodyPr>
          <a:lstStyle/>
          <a:p>
            <a:endParaRPr lang="en-US" sz="2800" dirty="0">
              <a:latin typeface="Calibri" pitchFamily="34" charset="0"/>
              <a:cs typeface="Calibri" pitchFamily="34" charset="0"/>
            </a:endParaRPr>
          </a:p>
          <a:p>
            <a:endParaRPr lang="en-US" sz="2800" dirty="0" smtClean="0">
              <a:latin typeface="Calibri" pitchFamily="34" charset="0"/>
              <a:cs typeface="Calibri" pitchFamily="34" charset="0"/>
            </a:endParaRPr>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529790"/>
            <a:ext cx="98393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6514" y="2667000"/>
            <a:ext cx="98964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525" y="4953000"/>
            <a:ext cx="97440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49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1143000" y="914400"/>
            <a:ext cx="9829800" cy="6309420"/>
          </a:xfrm>
          <a:prstGeom prst="rect">
            <a:avLst/>
          </a:prstGeom>
          <a:noFill/>
        </p:spPr>
        <p:txBody>
          <a:bodyPr wrap="square" rtlCol="0">
            <a:spAutoFit/>
          </a:bodyPr>
          <a:lstStyle/>
          <a:p>
            <a:r>
              <a:rPr lang="en-US" sz="3200" b="1" dirty="0">
                <a:latin typeface="Calibri" pitchFamily="34" charset="0"/>
                <a:cs typeface="Calibri" pitchFamily="34" charset="0"/>
              </a:rPr>
              <a:t>#serializing our model to a file called </a:t>
            </a:r>
            <a:r>
              <a:rPr lang="en-US" sz="3200" b="1" dirty="0" err="1" smtClean="0">
                <a:latin typeface="Calibri" pitchFamily="34" charset="0"/>
                <a:cs typeface="Calibri" pitchFamily="34" charset="0"/>
              </a:rPr>
              <a:t>model.pkl</a:t>
            </a:r>
            <a:endParaRPr lang="en-US" sz="3200" b="1" dirty="0" smtClean="0">
              <a:latin typeface="Calibri" pitchFamily="34" charset="0"/>
              <a:cs typeface="Calibri" pitchFamily="34" charset="0"/>
            </a:endParaRPr>
          </a:p>
          <a:p>
            <a:endParaRPr lang="en-US" sz="3200" b="1" dirty="0">
              <a:latin typeface="Calibri" pitchFamily="34" charset="0"/>
              <a:cs typeface="Calibri" pitchFamily="34" charset="0"/>
            </a:endParaRPr>
          </a:p>
          <a:p>
            <a:r>
              <a:rPr lang="en-US" sz="2800" dirty="0">
                <a:latin typeface="Agency FB" pitchFamily="34" charset="0"/>
                <a:cs typeface="Calibri" pitchFamily="34" charset="0"/>
              </a:rPr>
              <a:t>import pickle</a:t>
            </a:r>
          </a:p>
          <a:p>
            <a:r>
              <a:rPr lang="en-US" sz="2800" dirty="0" err="1">
                <a:latin typeface="Agency FB" pitchFamily="34" charset="0"/>
                <a:cs typeface="Calibri" pitchFamily="34" charset="0"/>
              </a:rPr>
              <a:t>pickle.dump</a:t>
            </a:r>
            <a:r>
              <a:rPr lang="en-US" sz="2800" dirty="0">
                <a:latin typeface="Agency FB" pitchFamily="34" charset="0"/>
                <a:cs typeface="Calibri" pitchFamily="34" charset="0"/>
              </a:rPr>
              <a:t>(</a:t>
            </a:r>
            <a:r>
              <a:rPr lang="en-US" sz="2800" dirty="0" err="1">
                <a:latin typeface="Agency FB" pitchFamily="34" charset="0"/>
                <a:cs typeface="Calibri" pitchFamily="34" charset="0"/>
              </a:rPr>
              <a:t>dt_clf_gini</a:t>
            </a:r>
            <a:r>
              <a:rPr lang="en-US" sz="2800" dirty="0">
                <a:latin typeface="Agency FB" pitchFamily="34" charset="0"/>
                <a:cs typeface="Calibri" pitchFamily="34" charset="0"/>
              </a:rPr>
              <a:t>, open(".../Logistic_Regression_model.</a:t>
            </a:r>
            <a:r>
              <a:rPr lang="en-US" sz="2800" dirty="0" err="1">
                <a:latin typeface="Agency FB" pitchFamily="34" charset="0"/>
                <a:cs typeface="Calibri" pitchFamily="34" charset="0"/>
              </a:rPr>
              <a:t>pkl</a:t>
            </a:r>
            <a:r>
              <a:rPr lang="en-US" sz="2800" dirty="0">
                <a:latin typeface="Agency FB" pitchFamily="34" charset="0"/>
                <a:cs typeface="Calibri" pitchFamily="34" charset="0"/>
              </a:rPr>
              <a:t>","</a:t>
            </a:r>
            <a:r>
              <a:rPr lang="en-US" sz="2800" dirty="0" err="1">
                <a:latin typeface="Agency FB" pitchFamily="34" charset="0"/>
                <a:cs typeface="Calibri" pitchFamily="34" charset="0"/>
              </a:rPr>
              <a:t>wb</a:t>
            </a:r>
            <a:r>
              <a:rPr lang="en-US" sz="2800" dirty="0" smtClean="0">
                <a:latin typeface="Agency FB" pitchFamily="34" charset="0"/>
                <a:cs typeface="Calibri" pitchFamily="34" charset="0"/>
              </a:rPr>
              <a:t>"))</a:t>
            </a:r>
          </a:p>
          <a:p>
            <a:endParaRPr lang="en-US" sz="2800" dirty="0">
              <a:latin typeface="Agency FB" pitchFamily="34" charset="0"/>
              <a:cs typeface="Calibri" pitchFamily="34" charset="0"/>
            </a:endParaRPr>
          </a:p>
          <a:p>
            <a:r>
              <a:rPr lang="en-US" sz="1600" dirty="0">
                <a:latin typeface="Calibri" pitchFamily="34" charset="0"/>
                <a:cs typeface="Calibri" pitchFamily="34" charset="0"/>
              </a:rPr>
              <a:t>The </a:t>
            </a:r>
            <a:r>
              <a:rPr lang="en-US" sz="1600" dirty="0">
                <a:latin typeface="Calibri" pitchFamily="34" charset="0"/>
                <a:cs typeface="Calibri" pitchFamily="34" charset="0"/>
                <a:hlinkClick r:id="rId4" tooltip="pickle: Convert Python objects to streams of bytes and back."/>
              </a:rPr>
              <a:t>pickle</a:t>
            </a:r>
            <a:r>
              <a:rPr lang="en-US" sz="1600" dirty="0">
                <a:latin typeface="Calibri" pitchFamily="34" charset="0"/>
                <a:cs typeface="Calibri" pitchFamily="34" charset="0"/>
              </a:rPr>
              <a:t> module implements a fundamental, but powerful algorithm for serializing and de-serializing a Python object structure. “Pickling” is the process whereby a Python object hierarchy is converted into a byte stream, and “</a:t>
            </a:r>
            <a:r>
              <a:rPr lang="en-US" sz="1600" dirty="0" err="1">
                <a:latin typeface="Calibri" pitchFamily="34" charset="0"/>
                <a:cs typeface="Calibri" pitchFamily="34" charset="0"/>
              </a:rPr>
              <a:t>unpickling</a:t>
            </a:r>
            <a:r>
              <a:rPr lang="en-US" sz="1600" dirty="0">
                <a:latin typeface="Calibri" pitchFamily="34" charset="0"/>
                <a:cs typeface="Calibri" pitchFamily="34" charset="0"/>
              </a:rPr>
              <a:t>” is the inverse operation, whereby a byte stream is converted back into an object hierarchy. Pickling (and </a:t>
            </a:r>
            <a:r>
              <a:rPr lang="en-US" sz="1600" dirty="0" err="1">
                <a:latin typeface="Calibri" pitchFamily="34" charset="0"/>
                <a:cs typeface="Calibri" pitchFamily="34" charset="0"/>
              </a:rPr>
              <a:t>unpickling</a:t>
            </a:r>
            <a:r>
              <a:rPr lang="en-US" sz="1600" dirty="0">
                <a:latin typeface="Calibri" pitchFamily="34" charset="0"/>
                <a:cs typeface="Calibri" pitchFamily="34" charset="0"/>
              </a:rPr>
              <a:t>) is alternatively known as “serialization”, “</a:t>
            </a:r>
            <a:r>
              <a:rPr lang="en-US" sz="1600" dirty="0" err="1">
                <a:latin typeface="Calibri" pitchFamily="34" charset="0"/>
                <a:cs typeface="Calibri" pitchFamily="34" charset="0"/>
              </a:rPr>
              <a:t>marshalling</a:t>
            </a:r>
            <a:r>
              <a:rPr lang="en-US" sz="1600" dirty="0">
                <a:latin typeface="Calibri" pitchFamily="34" charset="0"/>
                <a:cs typeface="Calibri" pitchFamily="34" charset="0"/>
              </a:rPr>
              <a:t>,” </a:t>
            </a:r>
            <a:r>
              <a:rPr lang="en-US" sz="1600" dirty="0" smtClean="0">
                <a:latin typeface="Calibri" pitchFamily="34" charset="0"/>
                <a:cs typeface="Calibri" pitchFamily="34" charset="0"/>
              </a:rPr>
              <a:t>1 or </a:t>
            </a:r>
            <a:r>
              <a:rPr lang="en-US" sz="1600" dirty="0">
                <a:latin typeface="Calibri" pitchFamily="34" charset="0"/>
                <a:cs typeface="Calibri" pitchFamily="34" charset="0"/>
              </a:rPr>
              <a:t>“flattening”, however, to avoid confusion, the terms used here are “pickling” and “</a:t>
            </a:r>
            <a:r>
              <a:rPr lang="en-US" sz="1600" dirty="0" err="1">
                <a:latin typeface="Calibri" pitchFamily="34" charset="0"/>
                <a:cs typeface="Calibri" pitchFamily="34" charset="0"/>
              </a:rPr>
              <a:t>unpickling</a:t>
            </a:r>
            <a:r>
              <a:rPr lang="en-US" sz="1600" dirty="0" smtClean="0">
                <a:latin typeface="Calibri" pitchFamily="34" charset="0"/>
                <a:cs typeface="Calibri" pitchFamily="34" charset="0"/>
              </a:rPr>
              <a:t>”.</a:t>
            </a:r>
          </a:p>
          <a:p>
            <a:endParaRPr lang="en-US" sz="1600" dirty="0">
              <a:latin typeface="Calibri" pitchFamily="34" charset="0"/>
              <a:cs typeface="Calibri" pitchFamily="34" charset="0"/>
            </a:endParaRPr>
          </a:p>
          <a:p>
            <a:r>
              <a:rPr lang="en-US" sz="1600" dirty="0">
                <a:latin typeface="Calibri" pitchFamily="34" charset="0"/>
                <a:cs typeface="Calibri" pitchFamily="34" charset="0"/>
              </a:rPr>
              <a:t>As a data scientist, you will use sets of data in the form of dictionaries, </a:t>
            </a:r>
            <a:r>
              <a:rPr lang="en-US" sz="1600" dirty="0" err="1">
                <a:latin typeface="Calibri" pitchFamily="34" charset="0"/>
                <a:cs typeface="Calibri" pitchFamily="34" charset="0"/>
              </a:rPr>
              <a:t>DataFrames</a:t>
            </a:r>
            <a:r>
              <a:rPr lang="en-US" sz="1600" dirty="0">
                <a:latin typeface="Calibri" pitchFamily="34" charset="0"/>
                <a:cs typeface="Calibri" pitchFamily="34" charset="0"/>
              </a:rPr>
              <a:t>, or any other data type. When working with those, you might want to save them to a file, so you can use them later on or send them to someone else. This is what Python's pickle module is for: it serializes objects so they can be saved to a file, and loaded in a program again later on.</a:t>
            </a:r>
            <a:endParaRPr lang="en-US" sz="1600" dirty="0">
              <a:latin typeface="Calibri" pitchFamily="34" charset="0"/>
              <a:cs typeface="Calibri" pitchFamily="34" charset="0"/>
            </a:endParaRPr>
          </a:p>
          <a:p>
            <a:endParaRPr lang="en-US" sz="3200" b="1" dirty="0">
              <a:latin typeface="Calibri" pitchFamily="34" charset="0"/>
              <a:cs typeface="Calibri" pitchFamily="34" charset="0"/>
            </a:endParaRPr>
          </a:p>
          <a:p>
            <a:endParaRPr lang="en-US" sz="3200" b="1" dirty="0" smtClean="0">
              <a:latin typeface="Calibri" pitchFamily="34" charset="0"/>
              <a:cs typeface="Calibri" pitchFamily="34" charset="0"/>
            </a:endParaRPr>
          </a:p>
          <a:p>
            <a:endParaRPr lang="en-US" sz="3200" b="1" dirty="0">
              <a:latin typeface="Calibri" pitchFamily="34" charset="0"/>
              <a:cs typeface="Calibri" pitchFamily="34" charset="0"/>
            </a:endParaRPr>
          </a:p>
        </p:txBody>
      </p:sp>
    </p:spTree>
    <p:extLst>
      <p:ext uri="{BB962C8B-B14F-4D97-AF65-F5344CB8AC3E}">
        <p14:creationId xmlns:p14="http://schemas.microsoft.com/office/powerpoint/2010/main" val="3297211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1177834" y="395152"/>
            <a:ext cx="9829800" cy="2400657"/>
          </a:xfrm>
          <a:prstGeom prst="rect">
            <a:avLst/>
          </a:prstGeom>
          <a:noFill/>
        </p:spPr>
        <p:txBody>
          <a:bodyPr wrap="square" rtlCol="0">
            <a:spAutoFit/>
          </a:bodyPr>
          <a:lstStyle/>
          <a:p>
            <a:r>
              <a:rPr lang="en-US" sz="3200" b="1" dirty="0"/>
              <a:t>Creating a Simple Web Application using </a:t>
            </a:r>
            <a:r>
              <a:rPr lang="en-US" sz="3200" b="1" dirty="0" smtClean="0"/>
              <a:t>Flask</a:t>
            </a:r>
          </a:p>
          <a:p>
            <a:pPr marL="285750" indent="-285750">
              <a:buFont typeface="Arial" pitchFamily="34" charset="0"/>
              <a:buChar char="•"/>
            </a:pPr>
            <a:r>
              <a:rPr lang="en-US" dirty="0">
                <a:latin typeface="Calibri" pitchFamily="34" charset="0"/>
                <a:cs typeface="Calibri" pitchFamily="34" charset="0"/>
              </a:rPr>
              <a:t>Flask is a python based </a:t>
            </a:r>
            <a:r>
              <a:rPr lang="en-US" dirty="0" err="1">
                <a:latin typeface="Calibri" pitchFamily="34" charset="0"/>
                <a:cs typeface="Calibri" pitchFamily="34" charset="0"/>
              </a:rPr>
              <a:t>microframework</a:t>
            </a:r>
            <a:r>
              <a:rPr lang="en-US" dirty="0">
                <a:latin typeface="Calibri" pitchFamily="34" charset="0"/>
                <a:cs typeface="Calibri" pitchFamily="34" charset="0"/>
              </a:rPr>
              <a:t> used for developing small scale websites</a:t>
            </a:r>
            <a:r>
              <a:rPr lang="en-US" dirty="0" smtClean="0">
                <a:latin typeface="Calibri" pitchFamily="34" charset="0"/>
                <a:cs typeface="Calibri" pitchFamily="34" charset="0"/>
              </a:rPr>
              <a:t>.</a:t>
            </a:r>
          </a:p>
          <a:p>
            <a:pPr marL="285750" indent="-285750">
              <a:buFont typeface="Arial" pitchFamily="34" charset="0"/>
              <a:buChar char="•"/>
            </a:pPr>
            <a:r>
              <a:rPr lang="en-US" dirty="0">
                <a:latin typeface="Calibri" pitchFamily="34" charset="0"/>
                <a:cs typeface="Calibri" pitchFamily="34" charset="0"/>
              </a:rPr>
              <a:t>It can create a REST API that allows you to send data, and receive a prediction as a </a:t>
            </a:r>
            <a:r>
              <a:rPr lang="en-US" dirty="0" smtClean="0">
                <a:latin typeface="Calibri" pitchFamily="34" charset="0"/>
                <a:cs typeface="Calibri" pitchFamily="34" charset="0"/>
              </a:rPr>
              <a:t>response.</a:t>
            </a:r>
          </a:p>
          <a:p>
            <a:pPr marL="285750" indent="-285750">
              <a:buFont typeface="Arial" pitchFamily="34" charset="0"/>
              <a:buChar char="•"/>
            </a:pPr>
            <a:r>
              <a:rPr lang="en-US" dirty="0" smtClean="0">
                <a:latin typeface="Calibri" pitchFamily="34" charset="0"/>
                <a:cs typeface="Calibri" pitchFamily="34" charset="0"/>
              </a:rPr>
              <a:t>Similar </a:t>
            </a:r>
            <a:r>
              <a:rPr lang="en-US" dirty="0">
                <a:latin typeface="Calibri" pitchFamily="34" charset="0"/>
                <a:cs typeface="Calibri" pitchFamily="34" charset="0"/>
              </a:rPr>
              <a:t>to what </a:t>
            </a:r>
            <a:r>
              <a:rPr lang="en-US" dirty="0" err="1">
                <a:latin typeface="Calibri" pitchFamily="34" charset="0"/>
                <a:cs typeface="Calibri" pitchFamily="34" charset="0"/>
              </a:rPr>
              <a:t>Django</a:t>
            </a:r>
            <a:r>
              <a:rPr lang="en-US" dirty="0">
                <a:latin typeface="Calibri" pitchFamily="34" charset="0"/>
                <a:cs typeface="Calibri" pitchFamily="34" charset="0"/>
              </a:rPr>
              <a:t> REST framework </a:t>
            </a:r>
            <a:r>
              <a:rPr lang="en-US" dirty="0" smtClean="0">
                <a:latin typeface="Calibri" pitchFamily="34" charset="0"/>
                <a:cs typeface="Calibri" pitchFamily="34" charset="0"/>
              </a:rPr>
              <a:t>.</a:t>
            </a:r>
            <a:endParaRPr lang="en-US" dirty="0">
              <a:latin typeface="Calibri" pitchFamily="34" charset="0"/>
              <a:cs typeface="Calibri" pitchFamily="34" charset="0"/>
            </a:endParaRPr>
          </a:p>
          <a:p>
            <a:endParaRPr lang="en-US" sz="3200" b="1" dirty="0" smtClean="0">
              <a:latin typeface="Calibri" pitchFamily="34" charset="0"/>
              <a:cs typeface="Calibri" pitchFamily="34" charset="0"/>
            </a:endParaRPr>
          </a:p>
          <a:p>
            <a:endParaRPr lang="en-US" sz="3200" b="1" dirty="0">
              <a:latin typeface="Calibri" pitchFamily="34" charset="0"/>
              <a:cs typeface="Calibri" pitchFamily="34" charset="0"/>
            </a:endParaRPr>
          </a:p>
        </p:txBody>
      </p:sp>
      <p:pic>
        <p:nvPicPr>
          <p:cNvPr id="4098" name="Picture 2" descr="https://miro.medium.com/max/800/1*fkgtfwm-q3Cbm4gt7ZiRp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90800"/>
            <a:ext cx="44704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77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1177834" y="395152"/>
            <a:ext cx="9829800" cy="2308324"/>
          </a:xfrm>
          <a:prstGeom prst="rect">
            <a:avLst/>
          </a:prstGeom>
          <a:noFill/>
        </p:spPr>
        <p:txBody>
          <a:bodyPr wrap="square" rtlCol="0">
            <a:spAutoFit/>
          </a:bodyPr>
          <a:lstStyle/>
          <a:p>
            <a:r>
              <a:rPr lang="en-US" sz="3200" b="1" dirty="0"/>
              <a:t>Creating a Simple HTML </a:t>
            </a:r>
            <a:r>
              <a:rPr lang="en-US" sz="3200" b="1" dirty="0" smtClean="0"/>
              <a:t>Form for </a:t>
            </a:r>
            <a:r>
              <a:rPr lang="en-US" sz="3200" b="1" dirty="0" err="1" smtClean="0"/>
              <a:t>WebApp</a:t>
            </a:r>
            <a:endParaRPr lang="en-US" sz="3200" b="1" dirty="0"/>
          </a:p>
          <a:p>
            <a:endParaRPr lang="en-US" sz="2000" dirty="0" smtClean="0">
              <a:solidFill>
                <a:schemeClr val="accent2">
                  <a:lumMod val="75000"/>
                </a:schemeClr>
              </a:solidFill>
              <a:latin typeface="Calibri" pitchFamily="34" charset="0"/>
              <a:cs typeface="Calibri" pitchFamily="34" charset="0"/>
            </a:endParaRPr>
          </a:p>
          <a:p>
            <a:r>
              <a:rPr lang="en-US" sz="2800" b="1" dirty="0" smtClean="0">
                <a:solidFill>
                  <a:schemeClr val="accent2">
                    <a:lumMod val="75000"/>
                  </a:schemeClr>
                </a:solidFill>
                <a:latin typeface="Calibri" pitchFamily="34" charset="0"/>
                <a:cs typeface="Calibri" pitchFamily="34" charset="0"/>
              </a:rPr>
              <a:t>Index.html</a:t>
            </a:r>
            <a:endParaRPr lang="en-US" sz="2800" b="1" dirty="0">
              <a:solidFill>
                <a:schemeClr val="accent2">
                  <a:lumMod val="75000"/>
                </a:schemeClr>
              </a:solidFill>
              <a:latin typeface="Calibri" pitchFamily="34" charset="0"/>
              <a:cs typeface="Calibri" pitchFamily="34" charset="0"/>
            </a:endParaRPr>
          </a:p>
          <a:p>
            <a:endParaRPr lang="en-US" sz="3200" b="1" dirty="0" smtClean="0">
              <a:latin typeface="Calibri" pitchFamily="34" charset="0"/>
              <a:cs typeface="Calibri" pitchFamily="34" charset="0"/>
            </a:endParaRPr>
          </a:p>
          <a:p>
            <a:endParaRPr lang="en-US" sz="3200" b="1" dirty="0">
              <a:latin typeface="Calibri" pitchFamily="34" charset="0"/>
              <a:cs typeface="Calibri"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837" y="3048000"/>
            <a:ext cx="2971800" cy="21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120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1173480" y="1066800"/>
            <a:ext cx="9829800" cy="5262979"/>
          </a:xfrm>
          <a:prstGeom prst="rect">
            <a:avLst/>
          </a:prstGeom>
          <a:noFill/>
        </p:spPr>
        <p:txBody>
          <a:bodyPr wrap="square" rtlCol="0">
            <a:spAutoFit/>
          </a:bodyPr>
          <a:lstStyle/>
          <a:p>
            <a:r>
              <a:rPr lang="en-US" sz="3200" b="1" dirty="0" smtClean="0"/>
              <a:t>Installing Flask</a:t>
            </a:r>
            <a:endParaRPr lang="en-US" sz="3200" b="1" dirty="0"/>
          </a:p>
          <a:p>
            <a:endParaRPr lang="en-US" sz="2000" dirty="0" smtClean="0">
              <a:solidFill>
                <a:schemeClr val="accent2">
                  <a:lumMod val="75000"/>
                </a:schemeClr>
              </a:solidFill>
              <a:latin typeface="Calibri" pitchFamily="34" charset="0"/>
              <a:cs typeface="Calibri" pitchFamily="34" charset="0"/>
            </a:endParaRPr>
          </a:p>
          <a:p>
            <a:r>
              <a:rPr lang="en-US" sz="2800" dirty="0" smtClean="0">
                <a:latin typeface="Agency FB" pitchFamily="34" charset="0"/>
              </a:rPr>
              <a:t>!pip </a:t>
            </a:r>
            <a:r>
              <a:rPr lang="en-US" sz="2800" dirty="0">
                <a:latin typeface="Agency FB" pitchFamily="34" charset="0"/>
              </a:rPr>
              <a:t>install </a:t>
            </a:r>
            <a:r>
              <a:rPr lang="en-US" sz="2800" dirty="0" smtClean="0">
                <a:latin typeface="Agency FB" pitchFamily="34" charset="0"/>
              </a:rPr>
              <a:t>flask</a:t>
            </a:r>
          </a:p>
          <a:p>
            <a:endParaRPr lang="en-US" sz="2800" dirty="0">
              <a:latin typeface="Agency FB" pitchFamily="34" charset="0"/>
              <a:cs typeface="Calibri" pitchFamily="34" charset="0"/>
            </a:endParaRPr>
          </a:p>
          <a:p>
            <a:r>
              <a:rPr lang="en-US" sz="2800" dirty="0" smtClean="0">
                <a:latin typeface="Agency FB" pitchFamily="34" charset="0"/>
                <a:cs typeface="Calibri" pitchFamily="34" charset="0"/>
              </a:rPr>
              <a:t>Create a project directory </a:t>
            </a:r>
            <a:r>
              <a:rPr lang="en-US" sz="2800" dirty="0" err="1" smtClean="0">
                <a:latin typeface="Agency FB" pitchFamily="34" charset="0"/>
                <a:cs typeface="Calibri" pitchFamily="34" charset="0"/>
              </a:rPr>
              <a:t>i.e</a:t>
            </a:r>
            <a:r>
              <a:rPr lang="en-US" sz="2800" dirty="0" smtClean="0">
                <a:latin typeface="Agency FB" pitchFamily="34" charset="0"/>
                <a:cs typeface="Calibri" pitchFamily="34" charset="0"/>
              </a:rPr>
              <a:t> flask-app</a:t>
            </a:r>
          </a:p>
          <a:p>
            <a:endParaRPr lang="en-US" sz="2800" dirty="0">
              <a:latin typeface="Agency FB" pitchFamily="34" charset="0"/>
              <a:cs typeface="Calibri" pitchFamily="34" charset="0"/>
            </a:endParaRPr>
          </a:p>
          <a:p>
            <a:r>
              <a:rPr lang="en-US" sz="2800" dirty="0" smtClean="0">
                <a:latin typeface="Agency FB" pitchFamily="34" charset="0"/>
                <a:cs typeface="Calibri" pitchFamily="34" charset="0"/>
              </a:rPr>
              <a:t>Put </a:t>
            </a:r>
            <a:r>
              <a:rPr lang="en-US" sz="2800" dirty="0" err="1" smtClean="0">
                <a:latin typeface="Agency FB" pitchFamily="34" charset="0"/>
                <a:cs typeface="Calibri" pitchFamily="34" charset="0"/>
              </a:rPr>
              <a:t>Logistic_Regression_model.pkl</a:t>
            </a:r>
            <a:r>
              <a:rPr lang="en-US" sz="2800" dirty="0" smtClean="0">
                <a:latin typeface="Agency FB" pitchFamily="34" charset="0"/>
                <a:cs typeface="Calibri" pitchFamily="34" charset="0"/>
              </a:rPr>
              <a:t> in project </a:t>
            </a:r>
            <a:r>
              <a:rPr lang="en-US" sz="2800" dirty="0">
                <a:latin typeface="Agency FB" pitchFamily="34" charset="0"/>
                <a:cs typeface="Calibri" pitchFamily="34" charset="0"/>
              </a:rPr>
              <a:t>directory </a:t>
            </a:r>
            <a:r>
              <a:rPr lang="en-US" sz="2800" b="1" dirty="0" smtClean="0">
                <a:latin typeface="Agency FB" pitchFamily="34" charset="0"/>
                <a:cs typeface="Calibri" pitchFamily="34" charset="0"/>
              </a:rPr>
              <a:t>flask-app</a:t>
            </a:r>
            <a:endParaRPr lang="en-US" sz="2800" b="1" dirty="0">
              <a:latin typeface="Agency FB" pitchFamily="34" charset="0"/>
              <a:cs typeface="Calibri" pitchFamily="34" charset="0"/>
            </a:endParaRPr>
          </a:p>
          <a:p>
            <a:endParaRPr lang="en-US" sz="2800" dirty="0" smtClean="0">
              <a:latin typeface="Agency FB" pitchFamily="34" charset="0"/>
              <a:cs typeface="Calibri" pitchFamily="34" charset="0"/>
            </a:endParaRPr>
          </a:p>
          <a:p>
            <a:r>
              <a:rPr lang="en-US" sz="2800" dirty="0" err="1" smtClean="0">
                <a:latin typeface="Agency FB" pitchFamily="34" charset="0"/>
                <a:cs typeface="Calibri" pitchFamily="34" charset="0"/>
              </a:rPr>
              <a:t>mkdir</a:t>
            </a:r>
            <a:r>
              <a:rPr lang="en-US" sz="2800" dirty="0" smtClean="0">
                <a:latin typeface="Agency FB" pitchFamily="34" charset="0"/>
                <a:cs typeface="Calibri" pitchFamily="34" charset="0"/>
              </a:rPr>
              <a:t> </a:t>
            </a:r>
            <a:r>
              <a:rPr lang="en-US" sz="2800" b="1" dirty="0" smtClean="0">
                <a:latin typeface="Agency FB" pitchFamily="34" charset="0"/>
                <a:cs typeface="Calibri" pitchFamily="34" charset="0"/>
              </a:rPr>
              <a:t>templates</a:t>
            </a:r>
            <a:r>
              <a:rPr lang="en-US" sz="2800" dirty="0" smtClean="0">
                <a:latin typeface="Agency FB" pitchFamily="34" charset="0"/>
                <a:cs typeface="Calibri" pitchFamily="34" charset="0"/>
              </a:rPr>
              <a:t> under </a:t>
            </a:r>
            <a:r>
              <a:rPr lang="en-US" sz="2800" dirty="0">
                <a:latin typeface="Agency FB" pitchFamily="34" charset="0"/>
                <a:cs typeface="Calibri" pitchFamily="34" charset="0"/>
              </a:rPr>
              <a:t>directory flask-app</a:t>
            </a:r>
          </a:p>
          <a:p>
            <a:endParaRPr lang="en-US" sz="2800" dirty="0">
              <a:latin typeface="Agency FB" pitchFamily="34" charset="0"/>
              <a:cs typeface="Calibri" pitchFamily="34" charset="0"/>
            </a:endParaRPr>
          </a:p>
          <a:p>
            <a:r>
              <a:rPr lang="en-US" sz="2800" dirty="0" smtClean="0">
                <a:latin typeface="Agency FB" pitchFamily="34" charset="0"/>
                <a:cs typeface="Calibri" pitchFamily="34" charset="0"/>
              </a:rPr>
              <a:t>Put index.html in templates directory</a:t>
            </a:r>
            <a:endParaRPr lang="en-US" sz="2800" dirty="0">
              <a:latin typeface="Agency FB" pitchFamily="34" charset="0"/>
              <a:cs typeface="Calibri" pitchFamily="34" charset="0"/>
            </a:endParaRPr>
          </a:p>
          <a:p>
            <a:endParaRPr lang="en-US" sz="3200" b="1" dirty="0">
              <a:latin typeface="Calibri" pitchFamily="34" charset="0"/>
              <a:cs typeface="Calibri" pitchFamily="34" charset="0"/>
            </a:endParaRPr>
          </a:p>
        </p:txBody>
      </p:sp>
    </p:spTree>
    <p:extLst>
      <p:ext uri="{BB962C8B-B14F-4D97-AF65-F5344CB8AC3E}">
        <p14:creationId xmlns:p14="http://schemas.microsoft.com/office/powerpoint/2010/main" val="908204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920932" y="457736"/>
            <a:ext cx="9899468" cy="5970865"/>
          </a:xfrm>
          <a:prstGeom prst="rect">
            <a:avLst/>
          </a:prstGeom>
          <a:noFill/>
        </p:spPr>
        <p:txBody>
          <a:bodyPr wrap="square" rtlCol="0">
            <a:spAutoFit/>
          </a:bodyPr>
          <a:lstStyle/>
          <a:p>
            <a:r>
              <a:rPr lang="en-US" sz="2400" b="1" dirty="0">
                <a:latin typeface="Calibri" pitchFamily="34" charset="0"/>
                <a:cs typeface="Calibri" pitchFamily="34" charset="0"/>
              </a:rPr>
              <a:t>Create </a:t>
            </a:r>
            <a:r>
              <a:rPr lang="en-US" sz="2400" b="1" dirty="0">
                <a:solidFill>
                  <a:schemeClr val="accent2">
                    <a:lumMod val="75000"/>
                  </a:schemeClr>
                </a:solidFill>
                <a:latin typeface="Calibri" pitchFamily="34" charset="0"/>
                <a:cs typeface="Calibri" pitchFamily="34" charset="0"/>
              </a:rPr>
              <a:t>Logistic_Regression_model.py</a:t>
            </a:r>
            <a:r>
              <a:rPr lang="en-US" sz="2400" b="1" dirty="0">
                <a:latin typeface="Calibri" pitchFamily="34" charset="0"/>
                <a:cs typeface="Calibri" pitchFamily="34" charset="0"/>
              </a:rPr>
              <a:t> </a:t>
            </a:r>
            <a:r>
              <a:rPr lang="en-US" sz="2400" b="1" dirty="0" smtClean="0">
                <a:latin typeface="Calibri" pitchFamily="34" charset="0"/>
                <a:cs typeface="Calibri" pitchFamily="34" charset="0"/>
              </a:rPr>
              <a:t>file and put under </a:t>
            </a:r>
            <a:r>
              <a:rPr lang="en-US" sz="2400" b="1" dirty="0" err="1" smtClean="0">
                <a:solidFill>
                  <a:schemeClr val="accent2">
                    <a:lumMod val="75000"/>
                  </a:schemeClr>
                </a:solidFill>
                <a:latin typeface="Agency FB" pitchFamily="34" charset="0"/>
                <a:cs typeface="Calibri" pitchFamily="34" charset="0"/>
              </a:rPr>
              <a:t>Titanic_Flask_Prediction</a:t>
            </a:r>
            <a:r>
              <a:rPr lang="en-US" sz="2400" b="1" dirty="0" smtClean="0">
                <a:solidFill>
                  <a:schemeClr val="accent2">
                    <a:lumMod val="75000"/>
                  </a:schemeClr>
                </a:solidFill>
                <a:latin typeface="Agency FB" pitchFamily="34" charset="0"/>
                <a:cs typeface="Calibri" pitchFamily="34" charset="0"/>
              </a:rPr>
              <a:t> </a:t>
            </a:r>
            <a:r>
              <a:rPr lang="en-US" sz="2400" b="1" dirty="0" smtClean="0">
                <a:latin typeface="Calibri" pitchFamily="34" charset="0"/>
                <a:cs typeface="Calibri" pitchFamily="34" charset="0"/>
              </a:rPr>
              <a:t>directory</a:t>
            </a:r>
          </a:p>
          <a:p>
            <a:endParaRPr lang="en-US" sz="2800" dirty="0" smtClean="0">
              <a:latin typeface="Agency FB" pitchFamily="34" charset="0"/>
              <a:cs typeface="Calibri" pitchFamily="34" charset="0"/>
            </a:endParaRPr>
          </a:p>
          <a:p>
            <a:r>
              <a:rPr lang="en-US" dirty="0">
                <a:latin typeface="Andalus" pitchFamily="18" charset="-78"/>
                <a:cs typeface="Andalus" pitchFamily="18" charset="-78"/>
              </a:rPr>
              <a:t>import </a:t>
            </a:r>
            <a:r>
              <a:rPr lang="en-US" dirty="0" err="1">
                <a:latin typeface="Andalus" pitchFamily="18" charset="-78"/>
                <a:cs typeface="Andalus" pitchFamily="18" charset="-78"/>
              </a:rPr>
              <a:t>os</a:t>
            </a:r>
            <a:endParaRPr lang="en-US" dirty="0">
              <a:latin typeface="Andalus" pitchFamily="18" charset="-78"/>
              <a:cs typeface="Andalus" pitchFamily="18" charset="-78"/>
            </a:endParaRPr>
          </a:p>
          <a:p>
            <a:r>
              <a:rPr lang="en-US" dirty="0">
                <a:latin typeface="Andalus" pitchFamily="18" charset="-78"/>
                <a:cs typeface="Andalus" pitchFamily="18" charset="-78"/>
              </a:rPr>
              <a:t>import </a:t>
            </a:r>
            <a:r>
              <a:rPr lang="en-US" dirty="0" err="1">
                <a:latin typeface="Andalus" pitchFamily="18" charset="-78"/>
                <a:cs typeface="Andalus" pitchFamily="18" charset="-78"/>
              </a:rPr>
              <a:t>numpy</a:t>
            </a:r>
            <a:r>
              <a:rPr lang="en-US" dirty="0">
                <a:latin typeface="Andalus" pitchFamily="18" charset="-78"/>
                <a:cs typeface="Andalus" pitchFamily="18" charset="-78"/>
              </a:rPr>
              <a:t> as </a:t>
            </a:r>
            <a:r>
              <a:rPr lang="en-US" dirty="0" err="1">
                <a:latin typeface="Andalus" pitchFamily="18" charset="-78"/>
                <a:cs typeface="Andalus" pitchFamily="18" charset="-78"/>
              </a:rPr>
              <a:t>np</a:t>
            </a:r>
            <a:endParaRPr lang="en-US" dirty="0">
              <a:latin typeface="Andalus" pitchFamily="18" charset="-78"/>
              <a:cs typeface="Andalus" pitchFamily="18" charset="-78"/>
            </a:endParaRPr>
          </a:p>
          <a:p>
            <a:r>
              <a:rPr lang="en-US" dirty="0">
                <a:latin typeface="Andalus" pitchFamily="18" charset="-78"/>
                <a:cs typeface="Andalus" pitchFamily="18" charset="-78"/>
              </a:rPr>
              <a:t>import flask</a:t>
            </a:r>
          </a:p>
          <a:p>
            <a:r>
              <a:rPr lang="en-US" dirty="0">
                <a:latin typeface="Andalus" pitchFamily="18" charset="-78"/>
                <a:cs typeface="Andalus" pitchFamily="18" charset="-78"/>
              </a:rPr>
              <a:t>import pickle</a:t>
            </a:r>
          </a:p>
          <a:p>
            <a:r>
              <a:rPr lang="en-US" dirty="0">
                <a:latin typeface="Andalus" pitchFamily="18" charset="-78"/>
                <a:cs typeface="Andalus" pitchFamily="18" charset="-78"/>
              </a:rPr>
              <a:t>from flask import Flask, </a:t>
            </a:r>
            <a:r>
              <a:rPr lang="en-US" dirty="0" err="1">
                <a:latin typeface="Andalus" pitchFamily="18" charset="-78"/>
                <a:cs typeface="Andalus" pitchFamily="18" charset="-78"/>
              </a:rPr>
              <a:t>render_template</a:t>
            </a:r>
            <a:r>
              <a:rPr lang="en-US" dirty="0">
                <a:latin typeface="Andalus" pitchFamily="18" charset="-78"/>
                <a:cs typeface="Andalus" pitchFamily="18" charset="-78"/>
              </a:rPr>
              <a:t>, request</a:t>
            </a:r>
          </a:p>
          <a:p>
            <a:endParaRPr lang="en-US" dirty="0">
              <a:latin typeface="Andalus" pitchFamily="18" charset="-78"/>
              <a:cs typeface="Andalus" pitchFamily="18" charset="-78"/>
            </a:endParaRPr>
          </a:p>
          <a:p>
            <a:r>
              <a:rPr lang="en-US" dirty="0">
                <a:latin typeface="Andalus" pitchFamily="18" charset="-78"/>
                <a:cs typeface="Andalus" pitchFamily="18" charset="-78"/>
              </a:rPr>
              <a:t>#creating instance of the class</a:t>
            </a:r>
          </a:p>
          <a:p>
            <a:r>
              <a:rPr lang="en-US" dirty="0">
                <a:latin typeface="Andalus" pitchFamily="18" charset="-78"/>
                <a:cs typeface="Andalus" pitchFamily="18" charset="-78"/>
              </a:rPr>
              <a:t>app=Flask(__name__)</a:t>
            </a:r>
          </a:p>
          <a:p>
            <a:endParaRPr lang="en-US" dirty="0">
              <a:latin typeface="Andalus" pitchFamily="18" charset="-78"/>
              <a:cs typeface="Andalus" pitchFamily="18" charset="-78"/>
            </a:endParaRPr>
          </a:p>
          <a:p>
            <a:r>
              <a:rPr lang="en-US" dirty="0">
                <a:latin typeface="Andalus" pitchFamily="18" charset="-78"/>
                <a:cs typeface="Andalus" pitchFamily="18" charset="-78"/>
              </a:rPr>
              <a:t>#to tell flask what </a:t>
            </a:r>
            <a:r>
              <a:rPr lang="en-US" dirty="0" err="1">
                <a:latin typeface="Andalus" pitchFamily="18" charset="-78"/>
                <a:cs typeface="Andalus" pitchFamily="18" charset="-78"/>
              </a:rPr>
              <a:t>url</a:t>
            </a:r>
            <a:r>
              <a:rPr lang="en-US" dirty="0">
                <a:latin typeface="Andalus" pitchFamily="18" charset="-78"/>
                <a:cs typeface="Andalus" pitchFamily="18" charset="-78"/>
              </a:rPr>
              <a:t> </a:t>
            </a:r>
            <a:r>
              <a:rPr lang="en-US" dirty="0" smtClean="0">
                <a:latin typeface="Andalus" pitchFamily="18" charset="-78"/>
                <a:cs typeface="Andalus" pitchFamily="18" charset="-78"/>
              </a:rPr>
              <a:t>should </a:t>
            </a:r>
            <a:r>
              <a:rPr lang="en-US" dirty="0">
                <a:latin typeface="Andalus" pitchFamily="18" charset="-78"/>
                <a:cs typeface="Andalus" pitchFamily="18" charset="-78"/>
              </a:rPr>
              <a:t>trigger the function index()</a:t>
            </a:r>
          </a:p>
          <a:p>
            <a:r>
              <a:rPr lang="en-US" dirty="0">
                <a:latin typeface="Andalus" pitchFamily="18" charset="-78"/>
                <a:cs typeface="Andalus" pitchFamily="18" charset="-78"/>
              </a:rPr>
              <a:t>@</a:t>
            </a:r>
            <a:r>
              <a:rPr lang="en-US" dirty="0" err="1">
                <a:latin typeface="Andalus" pitchFamily="18" charset="-78"/>
                <a:cs typeface="Andalus" pitchFamily="18" charset="-78"/>
              </a:rPr>
              <a:t>app.route</a:t>
            </a:r>
            <a:r>
              <a:rPr lang="en-US" dirty="0">
                <a:latin typeface="Andalus" pitchFamily="18" charset="-78"/>
                <a:cs typeface="Andalus" pitchFamily="18" charset="-78"/>
              </a:rPr>
              <a:t>('/')</a:t>
            </a:r>
          </a:p>
          <a:p>
            <a:r>
              <a:rPr lang="en-US" dirty="0">
                <a:latin typeface="Andalus" pitchFamily="18" charset="-78"/>
                <a:cs typeface="Andalus" pitchFamily="18" charset="-78"/>
              </a:rPr>
              <a:t>@</a:t>
            </a:r>
            <a:r>
              <a:rPr lang="en-US" dirty="0" err="1">
                <a:latin typeface="Andalus" pitchFamily="18" charset="-78"/>
                <a:cs typeface="Andalus" pitchFamily="18" charset="-78"/>
              </a:rPr>
              <a:t>app.route</a:t>
            </a:r>
            <a:r>
              <a:rPr lang="en-US" dirty="0">
                <a:latin typeface="Andalus" pitchFamily="18" charset="-78"/>
                <a:cs typeface="Andalus" pitchFamily="18" charset="-78"/>
              </a:rPr>
              <a:t>('/index')</a:t>
            </a:r>
          </a:p>
          <a:p>
            <a:r>
              <a:rPr lang="en-US" dirty="0" err="1">
                <a:latin typeface="Andalus" pitchFamily="18" charset="-78"/>
                <a:cs typeface="Andalus" pitchFamily="18" charset="-78"/>
              </a:rPr>
              <a:t>def</a:t>
            </a:r>
            <a:r>
              <a:rPr lang="en-US" dirty="0">
                <a:latin typeface="Andalus" pitchFamily="18" charset="-78"/>
                <a:cs typeface="Andalus" pitchFamily="18" charset="-78"/>
              </a:rPr>
              <a:t> index():</a:t>
            </a:r>
          </a:p>
          <a:p>
            <a:r>
              <a:rPr lang="en-US" dirty="0">
                <a:latin typeface="Andalus" pitchFamily="18" charset="-78"/>
                <a:cs typeface="Andalus" pitchFamily="18" charset="-78"/>
              </a:rPr>
              <a:t>    return </a:t>
            </a:r>
            <a:r>
              <a:rPr lang="en-US" dirty="0" err="1">
                <a:latin typeface="Andalus" pitchFamily="18" charset="-78"/>
                <a:cs typeface="Andalus" pitchFamily="18" charset="-78"/>
              </a:rPr>
              <a:t>flask.render_template</a:t>
            </a:r>
            <a:r>
              <a:rPr lang="en-US" dirty="0">
                <a:latin typeface="Andalus" pitchFamily="18" charset="-78"/>
                <a:cs typeface="Andalus" pitchFamily="18" charset="-78"/>
              </a:rPr>
              <a:t>('index.html</a:t>
            </a:r>
            <a:r>
              <a:rPr lang="en-US" dirty="0" smtClean="0">
                <a:latin typeface="Andalus" pitchFamily="18" charset="-78"/>
                <a:cs typeface="Andalus" pitchFamily="18" charset="-78"/>
              </a:rPr>
              <a:t>')</a:t>
            </a:r>
          </a:p>
          <a:p>
            <a:endParaRPr lang="en-US" b="1" dirty="0">
              <a:latin typeface="Andalus" pitchFamily="18" charset="-78"/>
              <a:cs typeface="Andalus" pitchFamily="18" charset="-78"/>
            </a:endParaRPr>
          </a:p>
          <a:p>
            <a:r>
              <a:rPr lang="en-US" dirty="0">
                <a:latin typeface="Andalus" pitchFamily="18" charset="-78"/>
                <a:cs typeface="Andalus" pitchFamily="18" charset="-78"/>
              </a:rPr>
              <a:t>if __name__ == '__main__':</a:t>
            </a:r>
          </a:p>
          <a:p>
            <a:r>
              <a:rPr lang="en-US" dirty="0">
                <a:latin typeface="Andalus" pitchFamily="18" charset="-78"/>
                <a:cs typeface="Andalus" pitchFamily="18" charset="-78"/>
              </a:rPr>
              <a:t>    </a:t>
            </a:r>
            <a:r>
              <a:rPr lang="en-US" dirty="0" err="1">
                <a:latin typeface="Andalus" pitchFamily="18" charset="-78"/>
                <a:cs typeface="Andalus" pitchFamily="18" charset="-78"/>
              </a:rPr>
              <a:t>app.run</a:t>
            </a:r>
            <a:r>
              <a:rPr lang="en-US" dirty="0">
                <a:latin typeface="Andalus" pitchFamily="18" charset="-78"/>
                <a:cs typeface="Andalus" pitchFamily="18" charset="-78"/>
              </a:rPr>
              <a:t>(port = 5000, debug=True</a:t>
            </a:r>
            <a:r>
              <a:rPr lang="en-US" dirty="0">
                <a:latin typeface="Agency FB" pitchFamily="34" charset="0"/>
                <a:cs typeface="Calibri" pitchFamily="34" charset="0"/>
              </a:rPr>
              <a:t>) </a:t>
            </a:r>
          </a:p>
        </p:txBody>
      </p:sp>
      <p:sp>
        <p:nvSpPr>
          <p:cNvPr id="6" name="TextBox 5"/>
          <p:cNvSpPr txBox="1"/>
          <p:nvPr/>
        </p:nvSpPr>
        <p:spPr>
          <a:xfrm>
            <a:off x="6792686" y="2122651"/>
            <a:ext cx="5257800" cy="2862322"/>
          </a:xfrm>
          <a:prstGeom prst="rect">
            <a:avLst/>
          </a:prstGeom>
          <a:noFill/>
          <a:ln w="12700">
            <a:solidFill>
              <a:schemeClr val="tx1"/>
            </a:solidFill>
          </a:ln>
        </p:spPr>
        <p:txBody>
          <a:bodyPr wrap="square" rtlCol="0">
            <a:spAutoFit/>
          </a:bodyPr>
          <a:lstStyle/>
          <a:p>
            <a:pPr marL="285750" indent="-285750">
              <a:buFont typeface="Arial" pitchFamily="34" charset="0"/>
              <a:buChar char="•"/>
            </a:pPr>
            <a:r>
              <a:rPr lang="en-US" sz="2000" dirty="0">
                <a:latin typeface="Calibri" pitchFamily="34" charset="0"/>
                <a:cs typeface="Calibri" pitchFamily="34" charset="0"/>
              </a:rPr>
              <a:t>app=Flask(__name__) </a:t>
            </a:r>
            <a:r>
              <a:rPr lang="en-US" sz="2000" dirty="0" smtClean="0">
                <a:latin typeface="Calibri" pitchFamily="34" charset="0"/>
                <a:cs typeface="Calibri" pitchFamily="34" charset="0"/>
              </a:rPr>
              <a:t>create </a:t>
            </a:r>
            <a:r>
              <a:rPr lang="en-US" sz="2000" dirty="0">
                <a:latin typeface="Calibri" pitchFamily="34" charset="0"/>
                <a:cs typeface="Calibri" pitchFamily="34" charset="0"/>
              </a:rPr>
              <a:t>an instance of flask</a:t>
            </a:r>
            <a:r>
              <a:rPr lang="en-US" sz="2000" dirty="0" smtClean="0">
                <a:latin typeface="Calibri" pitchFamily="34" charset="0"/>
                <a:cs typeface="Calibri" pitchFamily="34" charset="0"/>
              </a:rPr>
              <a:t>.</a:t>
            </a:r>
          </a:p>
          <a:p>
            <a:pPr marL="285750" indent="-285750">
              <a:buFont typeface="Arial" pitchFamily="34" charset="0"/>
              <a:buChar char="•"/>
            </a:pPr>
            <a:endParaRPr lang="en-US" sz="2000" dirty="0" smtClean="0">
              <a:latin typeface="Calibri" pitchFamily="34" charset="0"/>
              <a:cs typeface="Calibri" pitchFamily="34" charset="0"/>
            </a:endParaRPr>
          </a:p>
          <a:p>
            <a:pPr marL="285750" indent="-285750">
              <a:buFont typeface="Arial" pitchFamily="34" charset="0"/>
              <a:buChar char="•"/>
            </a:pPr>
            <a:r>
              <a:rPr lang="en-US" sz="2000" dirty="0" smtClean="0">
                <a:latin typeface="Calibri" pitchFamily="34" charset="0"/>
                <a:cs typeface="Calibri" pitchFamily="34" charset="0"/>
              </a:rPr>
              <a:t>@</a:t>
            </a:r>
            <a:r>
              <a:rPr lang="en-US" sz="2000" dirty="0" err="1">
                <a:latin typeface="Calibri" pitchFamily="34" charset="0"/>
                <a:cs typeface="Calibri" pitchFamily="34" charset="0"/>
              </a:rPr>
              <a:t>app.route</a:t>
            </a:r>
            <a:r>
              <a:rPr lang="en-US" sz="2000" dirty="0">
                <a:latin typeface="Calibri" pitchFamily="34" charset="0"/>
                <a:cs typeface="Calibri" pitchFamily="34" charset="0"/>
              </a:rPr>
              <a:t>('/') is used to tell flask what </a:t>
            </a:r>
            <a:r>
              <a:rPr lang="en-US" sz="2000" dirty="0" err="1">
                <a:latin typeface="Calibri" pitchFamily="34" charset="0"/>
                <a:cs typeface="Calibri" pitchFamily="34" charset="0"/>
              </a:rPr>
              <a:t>url</a:t>
            </a:r>
            <a:r>
              <a:rPr lang="en-US" sz="2000" dirty="0">
                <a:latin typeface="Calibri" pitchFamily="34" charset="0"/>
                <a:cs typeface="Calibri" pitchFamily="34" charset="0"/>
              </a:rPr>
              <a:t> should trigger the function index() </a:t>
            </a:r>
            <a:endParaRPr lang="en-US" sz="2000" dirty="0" smtClean="0">
              <a:latin typeface="Calibri" pitchFamily="34" charset="0"/>
              <a:cs typeface="Calibri" pitchFamily="34" charset="0"/>
            </a:endParaRPr>
          </a:p>
          <a:p>
            <a:pPr marL="285750" indent="-285750">
              <a:buFont typeface="Arial" pitchFamily="34" charset="0"/>
              <a:buChar char="•"/>
            </a:pPr>
            <a:endParaRPr lang="en-US" sz="2000" dirty="0" smtClean="0">
              <a:latin typeface="Calibri" pitchFamily="34" charset="0"/>
              <a:cs typeface="Calibri" pitchFamily="34" charset="0"/>
            </a:endParaRPr>
          </a:p>
          <a:p>
            <a:pPr marL="285750" indent="-285750">
              <a:buFont typeface="Arial" pitchFamily="34" charset="0"/>
              <a:buChar char="•"/>
            </a:pPr>
            <a:r>
              <a:rPr lang="en-US" sz="2000" dirty="0" smtClean="0">
                <a:latin typeface="Calibri" pitchFamily="34" charset="0"/>
                <a:cs typeface="Calibri" pitchFamily="34" charset="0"/>
              </a:rPr>
              <a:t>In </a:t>
            </a:r>
            <a:r>
              <a:rPr lang="en-US" sz="2000" dirty="0">
                <a:latin typeface="Calibri" pitchFamily="34" charset="0"/>
                <a:cs typeface="Calibri" pitchFamily="34" charset="0"/>
              </a:rPr>
              <a:t>the function index we use </a:t>
            </a:r>
            <a:r>
              <a:rPr lang="en-US" sz="2000" dirty="0" err="1">
                <a:latin typeface="Calibri" pitchFamily="34" charset="0"/>
                <a:cs typeface="Calibri" pitchFamily="34" charset="0"/>
              </a:rPr>
              <a:t>render_template</a:t>
            </a:r>
            <a:r>
              <a:rPr lang="en-US" sz="2000" dirty="0">
                <a:latin typeface="Calibri" pitchFamily="34" charset="0"/>
                <a:cs typeface="Calibri" pitchFamily="34" charset="0"/>
              </a:rPr>
              <a:t>('index.html') to display the script </a:t>
            </a:r>
            <a:r>
              <a:rPr lang="en-US" sz="2000" i="1" dirty="0">
                <a:latin typeface="Calibri" pitchFamily="34" charset="0"/>
                <a:cs typeface="Calibri" pitchFamily="34" charset="0"/>
              </a:rPr>
              <a:t>index.html</a:t>
            </a:r>
            <a:r>
              <a:rPr lang="en-US" sz="2000" dirty="0">
                <a:latin typeface="Calibri" pitchFamily="34" charset="0"/>
                <a:cs typeface="Calibri" pitchFamily="34" charset="0"/>
              </a:rPr>
              <a:t> in the browser.</a:t>
            </a:r>
          </a:p>
        </p:txBody>
      </p:sp>
    </p:spTree>
    <p:extLst>
      <p:ext uri="{BB962C8B-B14F-4D97-AF65-F5344CB8AC3E}">
        <p14:creationId xmlns:p14="http://schemas.microsoft.com/office/powerpoint/2010/main" val="191232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3048000" y="2122651"/>
            <a:ext cx="8153400" cy="646331"/>
          </a:xfrm>
          <a:prstGeom prst="rect">
            <a:avLst/>
          </a:prstGeom>
          <a:noFill/>
        </p:spPr>
        <p:txBody>
          <a:bodyPr wrap="square" rtlCol="0">
            <a:spAutoFit/>
          </a:bodyPr>
          <a:lstStyle/>
          <a:p>
            <a:r>
              <a:rPr lang="en-US" sz="3600" b="1" dirty="0" smtClean="0">
                <a:solidFill>
                  <a:schemeClr val="bg1"/>
                </a:solidFill>
                <a:latin typeface="Calibri" pitchFamily="34" charset="0"/>
                <a:cs typeface="Calibri" pitchFamily="34" charset="0"/>
              </a:rPr>
              <a:t>Machine </a:t>
            </a:r>
            <a:r>
              <a:rPr lang="en-US" sz="3600" b="1" dirty="0">
                <a:solidFill>
                  <a:schemeClr val="bg1"/>
                </a:solidFill>
                <a:latin typeface="Calibri" pitchFamily="34" charset="0"/>
                <a:cs typeface="Calibri" pitchFamily="34" charset="0"/>
              </a:rPr>
              <a:t>Learning </a:t>
            </a:r>
            <a:r>
              <a:rPr lang="en-US" sz="3600" b="1" dirty="0" smtClean="0">
                <a:solidFill>
                  <a:schemeClr val="bg1"/>
                </a:solidFill>
                <a:latin typeface="Calibri" pitchFamily="34" charset="0"/>
                <a:cs typeface="Calibri" pitchFamily="34" charset="0"/>
              </a:rPr>
              <a:t>Model </a:t>
            </a:r>
            <a:r>
              <a:rPr lang="en-US" sz="3600" b="1" dirty="0">
                <a:solidFill>
                  <a:schemeClr val="bg1"/>
                </a:solidFill>
                <a:latin typeface="Calibri" pitchFamily="34" charset="0"/>
                <a:cs typeface="Calibri" pitchFamily="34" charset="0"/>
              </a:rPr>
              <a:t>D</a:t>
            </a:r>
            <a:r>
              <a:rPr lang="en-US" sz="3600" b="1" dirty="0" smtClean="0">
                <a:solidFill>
                  <a:schemeClr val="bg1"/>
                </a:solidFill>
                <a:latin typeface="Calibri" pitchFamily="34" charset="0"/>
                <a:cs typeface="Calibri" pitchFamily="34" charset="0"/>
              </a:rPr>
              <a:t>eployment</a:t>
            </a:r>
            <a:endParaRPr lang="en-US" sz="6000" dirty="0">
              <a:solidFill>
                <a:schemeClr val="bg1"/>
              </a:solidFill>
              <a:latin typeface="Calibri" pitchFamily="34" charset="0"/>
              <a:cs typeface="Calibri" pitchFamily="34" charset="0"/>
            </a:endParaRPr>
          </a:p>
        </p:txBody>
      </p:sp>
      <p:pic>
        <p:nvPicPr>
          <p:cNvPr id="5" name="Picture 4"/>
          <p:cNvPicPr/>
          <p:nvPr/>
        </p:nvPicPr>
        <p:blipFill>
          <a:blip r:embed="rId3"/>
          <a:stretch/>
        </p:blipFill>
        <p:spPr>
          <a:xfrm>
            <a:off x="10820400" y="152401"/>
            <a:ext cx="1219200" cy="381000"/>
          </a:xfrm>
          <a:prstGeom prst="rect">
            <a:avLst/>
          </a:prstGeom>
          <a:ln>
            <a:noFill/>
          </a:ln>
        </p:spPr>
      </p:pic>
      <p:sp>
        <p:nvSpPr>
          <p:cNvPr id="3" name="TextBox 2"/>
          <p:cNvSpPr txBox="1"/>
          <p:nvPr/>
        </p:nvSpPr>
        <p:spPr>
          <a:xfrm>
            <a:off x="914400" y="762000"/>
            <a:ext cx="10515600" cy="3170099"/>
          </a:xfrm>
          <a:prstGeom prst="rect">
            <a:avLst/>
          </a:prstGeom>
          <a:noFill/>
        </p:spPr>
        <p:txBody>
          <a:bodyPr wrap="square" rtlCol="0">
            <a:spAutoFit/>
          </a:bodyPr>
          <a:lstStyle/>
          <a:p>
            <a:r>
              <a:rPr lang="en-US" sz="2800" b="1" dirty="0" smtClean="0">
                <a:latin typeface="Calibri" pitchFamily="34" charset="0"/>
                <a:cs typeface="Calibri" pitchFamily="34" charset="0"/>
              </a:rPr>
              <a:t>Now run the application from </a:t>
            </a:r>
            <a:r>
              <a:rPr lang="en-US" sz="2800" b="1" dirty="0" err="1" smtClean="0">
                <a:latin typeface="Calibri" pitchFamily="34" charset="0"/>
                <a:cs typeface="Calibri" pitchFamily="34" charset="0"/>
              </a:rPr>
              <a:t>jupyter</a:t>
            </a:r>
            <a:r>
              <a:rPr lang="en-US" sz="2800" b="1" dirty="0" smtClean="0">
                <a:latin typeface="Calibri" pitchFamily="34" charset="0"/>
                <a:cs typeface="Calibri" pitchFamily="34" charset="0"/>
              </a:rPr>
              <a:t> terminal</a:t>
            </a:r>
          </a:p>
          <a:p>
            <a:endParaRPr lang="en-US" sz="2800" dirty="0" smtClean="0">
              <a:latin typeface="Agency FB" pitchFamily="34" charset="0"/>
              <a:cs typeface="Calibri" pitchFamily="34" charset="0"/>
            </a:endParaRPr>
          </a:p>
          <a:p>
            <a:r>
              <a:rPr lang="en-US" sz="4000" dirty="0">
                <a:solidFill>
                  <a:schemeClr val="accent2">
                    <a:lumMod val="75000"/>
                  </a:schemeClr>
                </a:solidFill>
                <a:latin typeface="Agency FB" pitchFamily="34" charset="0"/>
                <a:cs typeface="Andalus" pitchFamily="18" charset="-78"/>
              </a:rPr>
              <a:t>python </a:t>
            </a:r>
            <a:r>
              <a:rPr lang="en-US" sz="4000" dirty="0" smtClean="0">
                <a:solidFill>
                  <a:schemeClr val="accent2">
                    <a:lumMod val="75000"/>
                  </a:schemeClr>
                </a:solidFill>
                <a:latin typeface="Agency FB" pitchFamily="34" charset="0"/>
                <a:cs typeface="Andalus" pitchFamily="18" charset="-78"/>
              </a:rPr>
              <a:t>Logistic_Regression_model.py</a:t>
            </a:r>
          </a:p>
          <a:p>
            <a:endParaRPr lang="en-US" sz="4000" b="1" dirty="0">
              <a:latin typeface="Agency FB" pitchFamily="34" charset="0"/>
              <a:cs typeface="Calibri" pitchFamily="34" charset="0"/>
            </a:endParaRPr>
          </a:p>
          <a:p>
            <a:r>
              <a:rPr lang="en-US" sz="3200" dirty="0"/>
              <a:t>This should run the application and launch a simple server. Open </a:t>
            </a:r>
            <a:r>
              <a:rPr lang="en-US" sz="3200" dirty="0">
                <a:hlinkClick r:id="rId4"/>
              </a:rPr>
              <a:t>http://127.0.0.1:5000/</a:t>
            </a:r>
            <a:r>
              <a:rPr lang="en-US" sz="3200" dirty="0"/>
              <a:t> to see the html form.</a:t>
            </a:r>
            <a:endParaRPr lang="en-US" sz="3200" b="1" dirty="0">
              <a:latin typeface="Agency FB" pitchFamily="34" charset="0"/>
              <a:cs typeface="Calibri" pitchFamily="34" charset="0"/>
            </a:endParaRPr>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109" y="4267200"/>
            <a:ext cx="81534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662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108516</TotalTime>
  <Words>1544</Words>
  <Application>Microsoft Office PowerPoint</Application>
  <PresentationFormat>Custom</PresentationFormat>
  <Paragraphs>278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1280</cp:revision>
  <dcterms:created xsi:type="dcterms:W3CDTF">2014-12-15T07:56:09Z</dcterms:created>
  <dcterms:modified xsi:type="dcterms:W3CDTF">2019-10-12T06:21:32Z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