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53"/>
  </p:notesMasterIdLst>
  <p:sldIdLst>
    <p:sldId id="256" r:id="rId2"/>
    <p:sldId id="257" r:id="rId3"/>
    <p:sldId id="258" r:id="rId4"/>
    <p:sldId id="259" r:id="rId5"/>
    <p:sldId id="265" r:id="rId6"/>
    <p:sldId id="266" r:id="rId7"/>
    <p:sldId id="267" r:id="rId8"/>
    <p:sldId id="268" r:id="rId9"/>
    <p:sldId id="269" r:id="rId10"/>
    <p:sldId id="270" r:id="rId11"/>
    <p:sldId id="343" r:id="rId12"/>
    <p:sldId id="340" r:id="rId13"/>
    <p:sldId id="341" r:id="rId14"/>
    <p:sldId id="284" r:id="rId15"/>
    <p:sldId id="344" r:id="rId16"/>
    <p:sldId id="290" r:id="rId17"/>
    <p:sldId id="291" r:id="rId18"/>
    <p:sldId id="329" r:id="rId19"/>
    <p:sldId id="330" r:id="rId20"/>
    <p:sldId id="331" r:id="rId21"/>
    <p:sldId id="332" r:id="rId22"/>
    <p:sldId id="333" r:id="rId23"/>
    <p:sldId id="334" r:id="rId24"/>
    <p:sldId id="335" r:id="rId25"/>
    <p:sldId id="336" r:id="rId26"/>
    <p:sldId id="337" r:id="rId27"/>
    <p:sldId id="338" r:id="rId28"/>
    <p:sldId id="339" r:id="rId29"/>
    <p:sldId id="292" r:id="rId30"/>
    <p:sldId id="296" r:id="rId31"/>
    <p:sldId id="297" r:id="rId32"/>
    <p:sldId id="298" r:id="rId33"/>
    <p:sldId id="299" r:id="rId34"/>
    <p:sldId id="320" r:id="rId35"/>
    <p:sldId id="321" r:id="rId36"/>
    <p:sldId id="300" r:id="rId37"/>
    <p:sldId id="301" r:id="rId38"/>
    <p:sldId id="302" r:id="rId39"/>
    <p:sldId id="303" r:id="rId40"/>
    <p:sldId id="304" r:id="rId41"/>
    <p:sldId id="306" r:id="rId42"/>
    <p:sldId id="307" r:id="rId43"/>
    <p:sldId id="308" r:id="rId44"/>
    <p:sldId id="310" r:id="rId45"/>
    <p:sldId id="311" r:id="rId46"/>
    <p:sldId id="312" r:id="rId47"/>
    <p:sldId id="327" r:id="rId48"/>
    <p:sldId id="342" r:id="rId49"/>
    <p:sldId id="313" r:id="rId50"/>
    <p:sldId id="315" r:id="rId51"/>
    <p:sldId id="314" r:id="rId5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606" autoAdjust="0"/>
  </p:normalViewPr>
  <p:slideViewPr>
    <p:cSldViewPr>
      <p:cViewPr>
        <p:scale>
          <a:sx n="70" d="100"/>
          <a:sy n="70" d="100"/>
        </p:scale>
        <p:origin x="-624" y="-15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82E5B36B-3DB3-40E5-B4A4-20AA10BB0A4F}" type="datetimeFigureOut">
              <a:rPr lang="en-US" smtClean="0"/>
              <a:pPr/>
              <a:t>10/5/2019</a:t>
            </a:fld>
            <a:endParaRPr lang="en-US"/>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8A8245E5-6358-4B16-A473-95BDDA120084}" type="slidenum">
              <a:rPr lang="en-US" smtClean="0"/>
              <a:pPr/>
              <a:t>‹#›</a:t>
            </a:fld>
            <a:endParaRPr lang="en-US"/>
          </a:p>
        </p:txBody>
      </p:sp>
    </p:spTree>
    <p:extLst>
      <p:ext uri="{BB962C8B-B14F-4D97-AF65-F5344CB8AC3E}">
        <p14:creationId xmlns:p14="http://schemas.microsoft.com/office/powerpoint/2010/main" val="1737109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51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CustomShape 1"/>
          <p:cNvSpPr/>
          <p:nvPr/>
        </p:nvSpPr>
        <p:spPr>
          <a:xfrm>
            <a:off x="0" y="0"/>
            <a:ext cx="182160" cy="6857280"/>
          </a:xfrm>
          <a:prstGeom prst="rect">
            <a:avLst/>
          </a:prstGeom>
          <a:solidFill>
            <a:schemeClr val="tx2"/>
          </a:solidFill>
          <a:ln>
            <a:noFill/>
          </a:ln>
          <a:effectLst>
            <a:outerShdw blurRad="38100" dist="2540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41" name="CustomShape 2"/>
          <p:cNvSpPr/>
          <p:nvPr/>
        </p:nvSpPr>
        <p:spPr>
          <a:xfrm flipV="1">
            <a:off x="-4320" y="-299880"/>
            <a:ext cx="1587960" cy="50652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2" name="PlaceHolder 3"/>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43"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Image result for svm"/>
          <p:cNvPicPr>
            <a:picLocks noChangeAspect="1" noChangeArrowheads="1"/>
          </p:cNvPicPr>
          <p:nvPr/>
        </p:nvPicPr>
        <p:blipFill>
          <a:blip r:embed="rId3"/>
          <a:srcRect/>
          <a:stretch>
            <a:fillRect/>
          </a:stretch>
        </p:blipFill>
        <p:spPr bwMode="auto">
          <a:xfrm>
            <a:off x="2209800" y="1295400"/>
            <a:ext cx="7696200" cy="3757620"/>
          </a:xfrm>
          <a:prstGeom prst="rect">
            <a:avLst/>
          </a:prstGeom>
          <a:noFill/>
        </p:spPr>
      </p:pic>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2514600" y="37531"/>
            <a:ext cx="6096000" cy="3964750"/>
          </a:xfrm>
          <a:prstGeom prst="rect">
            <a:avLst/>
          </a:prstGeom>
          <a:noFill/>
          <a:ln w="9525">
            <a:noFill/>
            <a:miter lim="800000"/>
            <a:headEnd/>
            <a:tailEnd/>
          </a:ln>
          <a:effectLst/>
        </p:spPr>
      </p:pic>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990600" y="4267200"/>
            <a:ext cx="10210800" cy="2308324"/>
          </a:xfrm>
          <a:prstGeom prst="rect">
            <a:avLst/>
          </a:prstGeom>
          <a:noFill/>
        </p:spPr>
        <p:txBody>
          <a:bodyPr wrap="square" rtlCol="0">
            <a:spAutoFit/>
          </a:bodyPr>
          <a:lstStyle/>
          <a:p>
            <a:pPr marL="285750" indent="-285750">
              <a:buFont typeface="Arial" pitchFamily="34" charset="0"/>
              <a:buChar char="•"/>
            </a:pPr>
            <a:r>
              <a:rPr lang="en-US" dirty="0"/>
              <a:t>Above the line, the equation returns a value greater than 0 and the point belongs to the first class (class 0).</a:t>
            </a:r>
          </a:p>
          <a:p>
            <a:pPr marL="285750" indent="-285750">
              <a:buFont typeface="Arial" pitchFamily="34" charset="0"/>
              <a:buChar char="•"/>
            </a:pPr>
            <a:r>
              <a:rPr lang="en-US" dirty="0"/>
              <a:t>Below the line, the equation returns a value less than 0 and the point belongs to the second class (class 1).</a:t>
            </a:r>
          </a:p>
          <a:p>
            <a:pPr marL="285750" indent="-285750">
              <a:buFont typeface="Arial" pitchFamily="34" charset="0"/>
              <a:buChar char="•"/>
            </a:pPr>
            <a:r>
              <a:rPr lang="en-US" dirty="0"/>
              <a:t>A value close to the line returns a value close to zero and the point may be difficult to classify</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a:t>If the magnitude of the value is large, the model may have more confidence in the prediction.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3352800" y="381000"/>
            <a:ext cx="4980229" cy="3239069"/>
          </a:xfrm>
          <a:prstGeom prst="rect">
            <a:avLst/>
          </a:prstGeom>
          <a:noFill/>
          <a:ln w="9525">
            <a:noFill/>
            <a:miter lim="800000"/>
            <a:headEnd/>
            <a:tailEnd/>
          </a:ln>
          <a:effectLst/>
        </p:spPr>
      </p:pic>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1066800" y="3967878"/>
            <a:ext cx="10210800" cy="2862322"/>
          </a:xfrm>
          <a:prstGeom prst="rect">
            <a:avLst/>
          </a:prstGeom>
          <a:noFill/>
        </p:spPr>
        <p:txBody>
          <a:bodyPr wrap="square" rtlCol="0">
            <a:spAutoFit/>
          </a:bodyPr>
          <a:lstStyle/>
          <a:p>
            <a:r>
              <a:rPr lang="en-US" b="1" dirty="0"/>
              <a:t>Large Margin Intuition</a:t>
            </a:r>
          </a:p>
          <a:p>
            <a:pPr marL="285750" indent="-285750">
              <a:buFont typeface="Arial" pitchFamily="34" charset="0"/>
              <a:buChar char="•"/>
            </a:pPr>
            <a:r>
              <a:rPr lang="en-US" dirty="0"/>
              <a:t>In logistic regression, we take the output of the linear function and squash the value within the range of [0,1] using the sigmoid function. If the squashed value is greater than a threshold value(0.5) we assign it a label 1, else we assign it a label 0. </a:t>
            </a:r>
            <a:endParaRPr lang="en-US" dirty="0" smtClean="0"/>
          </a:p>
          <a:p>
            <a:pPr marL="285750" indent="-285750">
              <a:buFont typeface="Arial" pitchFamily="34" charset="0"/>
              <a:buChar char="•"/>
            </a:pPr>
            <a:endParaRPr lang="en-US" dirty="0" smtClean="0"/>
          </a:p>
          <a:p>
            <a:pPr marL="285750" indent="-285750">
              <a:buFont typeface="Arial" pitchFamily="34" charset="0"/>
              <a:buChar char="•"/>
            </a:pPr>
            <a:r>
              <a:rPr lang="en-US" dirty="0" smtClean="0"/>
              <a:t>In </a:t>
            </a:r>
            <a:r>
              <a:rPr lang="en-US" dirty="0"/>
              <a:t>SVM, we take the output of the linear function and if that output is greater than 1, we identify it with one class and if the output is -1, we identify is with another class. Since the threshold values are changed to 1 and -1 in SVM, we obtain this reinforcement range of values([-1,1]) which acts as margin.</a:t>
            </a:r>
          </a:p>
          <a:p>
            <a:endParaRPr lang="en-US" dirty="0"/>
          </a:p>
        </p:txBody>
      </p:sp>
    </p:spTree>
    <p:extLst>
      <p:ext uri="{BB962C8B-B14F-4D97-AF65-F5344CB8AC3E}">
        <p14:creationId xmlns:p14="http://schemas.microsoft.com/office/powerpoint/2010/main" val="2421345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pic>
        <p:nvPicPr>
          <p:cNvPr id="2" name="Picture 2" descr="https://miro.medium.com/max/300/0*9jEWNXTAao7phK-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533400"/>
            <a:ext cx="2857500" cy="28003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iro.medium.com/max/300/0*0o8xIA4k3gXUDCFU.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7257" y="533400"/>
            <a:ext cx="2857500" cy="28194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90600" y="3733800"/>
            <a:ext cx="9601200" cy="2554545"/>
          </a:xfrm>
          <a:prstGeom prst="rect">
            <a:avLst/>
          </a:prstGeom>
          <a:noFill/>
        </p:spPr>
        <p:txBody>
          <a:bodyPr wrap="square" rtlCol="0">
            <a:spAutoFit/>
          </a:bodyPr>
          <a:lstStyle/>
          <a:p>
            <a:pPr marL="342900" indent="-342900">
              <a:buFont typeface="Arial" pitchFamily="34" charset="0"/>
              <a:buChar char="•"/>
            </a:pPr>
            <a:r>
              <a:rPr lang="en-US" sz="2000" dirty="0"/>
              <a:t>To separate the two classes of data points, there are many possible </a:t>
            </a:r>
            <a:r>
              <a:rPr lang="en-US" sz="2000" dirty="0" err="1"/>
              <a:t>hyperplanes</a:t>
            </a:r>
            <a:r>
              <a:rPr lang="en-US" sz="2000" dirty="0"/>
              <a:t> that could be chosen. </a:t>
            </a:r>
            <a:endParaRPr lang="en-US" sz="2000" dirty="0" smtClean="0"/>
          </a:p>
          <a:p>
            <a:pPr marL="342900" indent="-342900">
              <a:buFont typeface="Arial" pitchFamily="34" charset="0"/>
              <a:buChar char="•"/>
            </a:pPr>
            <a:endParaRPr lang="en-US" sz="2000" dirty="0" smtClean="0"/>
          </a:p>
          <a:p>
            <a:pPr marL="342900" indent="-342900">
              <a:buFont typeface="Arial" pitchFamily="34" charset="0"/>
              <a:buChar char="•"/>
            </a:pPr>
            <a:r>
              <a:rPr lang="en-US" sz="2000" dirty="0" smtClean="0"/>
              <a:t>Our </a:t>
            </a:r>
            <a:r>
              <a:rPr lang="en-US" sz="2000" dirty="0"/>
              <a:t>objective is to find a plane that has the maximum margin, </a:t>
            </a:r>
            <a:r>
              <a:rPr lang="en-US" sz="2000" dirty="0" err="1"/>
              <a:t>i.e</a:t>
            </a:r>
            <a:r>
              <a:rPr lang="en-US" sz="2000" dirty="0"/>
              <a:t> the maximum distance between data points of both classes. </a:t>
            </a:r>
            <a:endParaRPr lang="en-US" sz="2000" dirty="0" smtClean="0"/>
          </a:p>
          <a:p>
            <a:pPr marL="342900" indent="-342900">
              <a:buFont typeface="Arial" pitchFamily="34" charset="0"/>
              <a:buChar char="•"/>
            </a:pPr>
            <a:endParaRPr lang="en-US" sz="2000" dirty="0" smtClean="0"/>
          </a:p>
          <a:p>
            <a:pPr marL="342900" indent="-342900">
              <a:buFont typeface="Arial" pitchFamily="34" charset="0"/>
              <a:buChar char="•"/>
            </a:pPr>
            <a:r>
              <a:rPr lang="en-US" sz="2000" dirty="0" smtClean="0"/>
              <a:t>Maximizing </a:t>
            </a:r>
            <a:r>
              <a:rPr lang="en-US" sz="2000" dirty="0"/>
              <a:t>the margin distance provides some reinforcement so that future data points can be classified with more confidence.</a:t>
            </a:r>
          </a:p>
        </p:txBody>
      </p:sp>
    </p:spTree>
    <p:extLst>
      <p:ext uri="{BB962C8B-B14F-4D97-AF65-F5344CB8AC3E}">
        <p14:creationId xmlns:p14="http://schemas.microsoft.com/office/powerpoint/2010/main" val="3820782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3" name="TextBox 2"/>
          <p:cNvSpPr txBox="1"/>
          <p:nvPr/>
        </p:nvSpPr>
        <p:spPr>
          <a:xfrm>
            <a:off x="990600" y="3733800"/>
            <a:ext cx="9601200" cy="2554545"/>
          </a:xfrm>
          <a:prstGeom prst="rect">
            <a:avLst/>
          </a:prstGeom>
          <a:noFill/>
        </p:spPr>
        <p:txBody>
          <a:bodyPr wrap="square" rtlCol="0">
            <a:spAutoFit/>
          </a:bodyPr>
          <a:lstStyle/>
          <a:p>
            <a:pPr marL="342900" indent="-342900">
              <a:buFont typeface="Arial" pitchFamily="34" charset="0"/>
              <a:buChar char="•"/>
            </a:pPr>
            <a:r>
              <a:rPr lang="en-US" sz="2000" dirty="0"/>
              <a:t>To separate the two classes of data points, there are many possible </a:t>
            </a:r>
            <a:r>
              <a:rPr lang="en-US" sz="2000" dirty="0" err="1"/>
              <a:t>hyperplanes</a:t>
            </a:r>
            <a:r>
              <a:rPr lang="en-US" sz="2000" dirty="0"/>
              <a:t> that could be chosen. </a:t>
            </a:r>
            <a:endParaRPr lang="en-US" sz="2000" dirty="0" smtClean="0"/>
          </a:p>
          <a:p>
            <a:pPr marL="342900" indent="-342900">
              <a:buFont typeface="Arial" pitchFamily="34" charset="0"/>
              <a:buChar char="•"/>
            </a:pPr>
            <a:endParaRPr lang="en-US" sz="2000" dirty="0" smtClean="0"/>
          </a:p>
          <a:p>
            <a:pPr marL="342900" indent="-342900">
              <a:buFont typeface="Arial" pitchFamily="34" charset="0"/>
              <a:buChar char="•"/>
            </a:pPr>
            <a:r>
              <a:rPr lang="en-US" sz="2000" dirty="0" smtClean="0"/>
              <a:t>Our </a:t>
            </a:r>
            <a:r>
              <a:rPr lang="en-US" sz="2000" dirty="0"/>
              <a:t>objective is to find a plane that has the maximum margin, </a:t>
            </a:r>
            <a:r>
              <a:rPr lang="en-US" sz="2000" dirty="0" err="1"/>
              <a:t>i.e</a:t>
            </a:r>
            <a:r>
              <a:rPr lang="en-US" sz="2000" dirty="0"/>
              <a:t> the maximum distance between data points of both classes. </a:t>
            </a:r>
            <a:endParaRPr lang="en-US" sz="2000" dirty="0" smtClean="0"/>
          </a:p>
          <a:p>
            <a:pPr marL="342900" indent="-342900">
              <a:buFont typeface="Arial" pitchFamily="34" charset="0"/>
              <a:buChar char="•"/>
            </a:pPr>
            <a:endParaRPr lang="en-US" sz="2000" dirty="0" smtClean="0"/>
          </a:p>
          <a:p>
            <a:pPr marL="342900" indent="-342900">
              <a:buFont typeface="Arial" pitchFamily="34" charset="0"/>
              <a:buChar char="•"/>
            </a:pPr>
            <a:r>
              <a:rPr lang="en-US" sz="2000" dirty="0" smtClean="0"/>
              <a:t>Maximizing </a:t>
            </a:r>
            <a:r>
              <a:rPr lang="en-US" sz="2000" dirty="0"/>
              <a:t>the margin distance provides some reinforcement so that future data points can be classified with more confidence.</a:t>
            </a:r>
          </a:p>
        </p:txBody>
      </p:sp>
      <p:pic>
        <p:nvPicPr>
          <p:cNvPr id="3074" name="Picture 2" descr="https://miro.medium.com/max/1418/1*ZpkLQf2FNfzfH4HXeMw4M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0"/>
            <a:ext cx="8915400" cy="3772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72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pic>
        <p:nvPicPr>
          <p:cNvPr id="4098" name="Picture 2" descr="https://miro.medium.com/max/755/0*ecA4Ls8kBYSM5nz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1409" y="457200"/>
            <a:ext cx="7191375" cy="37147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1219200" y="990600"/>
            <a:ext cx="9144000" cy="2308324"/>
          </a:xfrm>
          <a:prstGeom prst="rect">
            <a:avLst/>
          </a:prstGeom>
          <a:noFill/>
        </p:spPr>
        <p:txBody>
          <a:bodyPr wrap="square" rtlCol="0">
            <a:spAutoFit/>
          </a:bodyPr>
          <a:lstStyle/>
          <a:p>
            <a:r>
              <a:rPr lang="en-US" sz="3600" b="1" dirty="0"/>
              <a:t>Cost Function </a:t>
            </a:r>
            <a:endParaRPr lang="en-US" sz="3600" b="1" dirty="0" smtClean="0"/>
          </a:p>
          <a:p>
            <a:endParaRPr lang="en-US" b="1" dirty="0"/>
          </a:p>
          <a:p>
            <a:r>
              <a:rPr lang="en-US" dirty="0" smtClean="0"/>
              <a:t>In </a:t>
            </a:r>
            <a:r>
              <a:rPr lang="en-US" dirty="0"/>
              <a:t>the SVM algorithm, we are looking to maximize the margin between the data points and the </a:t>
            </a:r>
            <a:r>
              <a:rPr lang="en-US" dirty="0" err="1"/>
              <a:t>hyperplane</a:t>
            </a:r>
            <a:r>
              <a:rPr lang="en-US" dirty="0"/>
              <a:t>. The loss function that helps maximize the margin is </a:t>
            </a:r>
            <a:r>
              <a:rPr lang="en-US" b="1" dirty="0"/>
              <a:t>hinge </a:t>
            </a:r>
            <a:r>
              <a:rPr lang="en-US" b="1" dirty="0" smtClean="0"/>
              <a:t>loss</a:t>
            </a:r>
          </a:p>
          <a:p>
            <a:endParaRPr lang="en-US" dirty="0"/>
          </a:p>
          <a:p>
            <a:r>
              <a:rPr lang="en-US" dirty="0" smtClean="0"/>
              <a:t>.</a:t>
            </a:r>
            <a:endParaRPr lang="en-US" dirty="0"/>
          </a:p>
          <a:p>
            <a:endParaRPr lang="en-US" dirty="0"/>
          </a:p>
        </p:txBody>
      </p:sp>
      <p:pic>
        <p:nvPicPr>
          <p:cNvPr id="5122" name="Picture 2" descr="https://miro.medium.com/max/1040/1*3xErahGeTFnbDiRuNXjAu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200400"/>
            <a:ext cx="9906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990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200" y="381000"/>
            <a:ext cx="9448800" cy="646331"/>
          </a:xfrm>
          <a:prstGeom prst="rect">
            <a:avLst/>
          </a:prstGeom>
          <a:noFill/>
        </p:spPr>
        <p:txBody>
          <a:bodyPr wrap="square" rtlCol="0">
            <a:spAutoFit/>
          </a:bodyPr>
          <a:lstStyle/>
          <a:p>
            <a:r>
              <a:rPr lang="en-US" sz="3600" dirty="0" smtClean="0"/>
              <a:t>Soft Margin SVM </a:t>
            </a:r>
            <a:endParaRPr lang="en-US" sz="3600" dirty="0"/>
          </a:p>
        </p:txBody>
      </p:sp>
      <p:sp>
        <p:nvSpPr>
          <p:cNvPr id="5" name="TextBox 4"/>
          <p:cNvSpPr txBox="1"/>
          <p:nvPr/>
        </p:nvSpPr>
        <p:spPr>
          <a:xfrm>
            <a:off x="1295400" y="1524000"/>
            <a:ext cx="9448800" cy="4524315"/>
          </a:xfrm>
          <a:prstGeom prst="rect">
            <a:avLst/>
          </a:prstGeom>
          <a:noFill/>
        </p:spPr>
        <p:txBody>
          <a:bodyPr wrap="square" rtlCol="0">
            <a:spAutoFit/>
          </a:bodyPr>
          <a:lstStyle/>
          <a:p>
            <a:r>
              <a:rPr lang="en-US" sz="2400" b="1" dirty="0" smtClean="0"/>
              <a:t>Dealing with noisy data </a:t>
            </a:r>
          </a:p>
          <a:p>
            <a:endParaRPr lang="en-US" sz="2400" b="1" dirty="0" smtClean="0"/>
          </a:p>
          <a:p>
            <a:r>
              <a:rPr lang="en-US" sz="2400" dirty="0" smtClean="0"/>
              <a:t>The biggest issue with hard margin SVM is that </a:t>
            </a:r>
            <a:r>
              <a:rPr lang="en-US" sz="2400" b="1" dirty="0" smtClean="0"/>
              <a:t>it requires the data to be linearly separable.</a:t>
            </a:r>
            <a:r>
              <a:rPr lang="en-US" sz="2400" dirty="0" smtClean="0"/>
              <a:t> Real-life data is often noisy. Even when the data is linearly separable, a lot of things can happen before you feed it to your model. Maybe someone mistyped a value for an example, or maybe the probe of a sensor returned a crazy value. In </a:t>
            </a:r>
            <a:r>
              <a:rPr lang="en-US" sz="2400" b="1" dirty="0" smtClean="0"/>
              <a:t>the presence of an outlier </a:t>
            </a:r>
            <a:r>
              <a:rPr lang="en-US" sz="2400" dirty="0" smtClean="0"/>
              <a:t>(a data point that seems to be out of its group), </a:t>
            </a:r>
            <a:r>
              <a:rPr lang="en-US" sz="2400" b="1" dirty="0" smtClean="0"/>
              <a:t>there are two cases: the outlier can be closer to the other examples than most of the examples of its class, thus reducing the margin, or it can be among the other examples and break linear </a:t>
            </a:r>
            <a:r>
              <a:rPr lang="en-US" sz="2400" b="1" dirty="0" err="1" smtClean="0"/>
              <a:t>separability</a:t>
            </a:r>
            <a:r>
              <a:rPr lang="en-US" sz="2400" b="1" dirty="0" smtClean="0"/>
              <a:t>. </a:t>
            </a:r>
            <a:endParaRPr lang="en-US" sz="2400" b="1" dirty="0"/>
          </a:p>
        </p:txBody>
      </p:sp>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200" y="381000"/>
            <a:ext cx="9448800" cy="646331"/>
          </a:xfrm>
          <a:prstGeom prst="rect">
            <a:avLst/>
          </a:prstGeom>
          <a:noFill/>
        </p:spPr>
        <p:txBody>
          <a:bodyPr wrap="square" rtlCol="0">
            <a:spAutoFit/>
          </a:bodyPr>
          <a:lstStyle/>
          <a:p>
            <a:r>
              <a:rPr lang="en-US" sz="3600" b="1" dirty="0" smtClean="0"/>
              <a:t>Outlier reducing the margin </a:t>
            </a:r>
          </a:p>
        </p:txBody>
      </p:sp>
      <p:sp>
        <p:nvSpPr>
          <p:cNvPr id="5" name="TextBox 4"/>
          <p:cNvSpPr txBox="1"/>
          <p:nvPr/>
        </p:nvSpPr>
        <p:spPr>
          <a:xfrm>
            <a:off x="1295400" y="1295400"/>
            <a:ext cx="9448800" cy="4985980"/>
          </a:xfrm>
          <a:prstGeom prst="rect">
            <a:avLst/>
          </a:prstGeom>
          <a:noFill/>
        </p:spPr>
        <p:txBody>
          <a:bodyPr wrap="square" rtlCol="0">
            <a:spAutoFit/>
          </a:bodyPr>
          <a:lstStyle/>
          <a:p>
            <a:r>
              <a:rPr lang="en-US" sz="2400" dirty="0" smtClean="0"/>
              <a:t>When the data is linearly separable, the hard margin classifier does not behave as we would like in the presence of outliers. </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dirty="0" smtClean="0"/>
              <a:t>In this case, we can see that the margin is very narrow, and it seems that the outlier is the main reason for this change. Intuitively, we can see that this </a:t>
            </a:r>
            <a:r>
              <a:rPr lang="en-US" dirty="0" err="1" smtClean="0"/>
              <a:t>hyperplane</a:t>
            </a:r>
            <a:r>
              <a:rPr lang="en-US" dirty="0" smtClean="0"/>
              <a:t> might not be the best at separating the data, and that it will probably generalize poorly. </a:t>
            </a:r>
            <a:endParaRPr lang="en-US" dirty="0"/>
          </a:p>
        </p:txBody>
      </p:sp>
      <p:pic>
        <p:nvPicPr>
          <p:cNvPr id="95234" name="Picture 2"/>
          <p:cNvPicPr>
            <a:picLocks noChangeAspect="1" noChangeArrowheads="1"/>
          </p:cNvPicPr>
          <p:nvPr/>
        </p:nvPicPr>
        <p:blipFill>
          <a:blip r:embed="rId3"/>
          <a:srcRect/>
          <a:stretch>
            <a:fillRect/>
          </a:stretch>
        </p:blipFill>
        <p:spPr bwMode="auto">
          <a:xfrm>
            <a:off x="3645191" y="2047182"/>
            <a:ext cx="3517609" cy="3210618"/>
          </a:xfrm>
          <a:prstGeom prst="rect">
            <a:avLst/>
          </a:prstGeom>
          <a:noFill/>
          <a:ln w="9525">
            <a:noFill/>
            <a:miter lim="800000"/>
            <a:headEnd/>
            <a:tailEnd/>
          </a:ln>
          <a:effectLst/>
        </p:spPr>
      </p:pic>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814513"/>
            <a:ext cx="6096000"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6911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2363" y="1752600"/>
            <a:ext cx="486727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1410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0" y="1066800"/>
            <a:ext cx="9448800" cy="5078313"/>
          </a:xfrm>
          <a:prstGeom prst="rect">
            <a:avLst/>
          </a:prstGeom>
          <a:noFill/>
        </p:spPr>
        <p:txBody>
          <a:bodyPr wrap="square" rtlCol="0">
            <a:spAutoFit/>
          </a:bodyPr>
          <a:lstStyle/>
          <a:p>
            <a:r>
              <a:rPr lang="en-US" sz="3600" dirty="0" smtClean="0"/>
              <a:t>Support Vector Machine is one of the most </a:t>
            </a:r>
            <a:r>
              <a:rPr lang="en-US" sz="3600" dirty="0" err="1" smtClean="0"/>
              <a:t>performant</a:t>
            </a:r>
            <a:r>
              <a:rPr lang="en-US" sz="3600" dirty="0" smtClean="0"/>
              <a:t> off-the-shelf supervised machine learning algorithms. </a:t>
            </a:r>
          </a:p>
          <a:p>
            <a:endParaRPr lang="en-US" sz="3600" dirty="0" smtClean="0"/>
          </a:p>
          <a:p>
            <a:r>
              <a:rPr lang="en-US" sz="3600" dirty="0" smtClean="0"/>
              <a:t>This means that when you have a problem and you try to run a SVM on it, you will often get pretty good results without many tweaks, because it is based on a strong mathematical background.</a:t>
            </a:r>
            <a:endParaRPr lang="en-US" sz="3600" dirty="0"/>
          </a:p>
        </p:txBody>
      </p:sp>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4225" y="1857375"/>
            <a:ext cx="5543550"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9086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04800"/>
            <a:ext cx="7803264" cy="4997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295400" y="5715000"/>
            <a:ext cx="9144000" cy="923330"/>
          </a:xfrm>
          <a:prstGeom prst="rect">
            <a:avLst/>
          </a:prstGeom>
          <a:noFill/>
        </p:spPr>
        <p:txBody>
          <a:bodyPr wrap="square" rtlCol="0">
            <a:spAutoFit/>
          </a:bodyPr>
          <a:lstStyle/>
          <a:p>
            <a:r>
              <a:rPr lang="en-US" dirty="0" smtClean="0"/>
              <a:t>Two types of error in SVM</a:t>
            </a:r>
          </a:p>
          <a:p>
            <a:pPr marL="342900" indent="-342900">
              <a:buAutoNum type="arabicPeriod"/>
            </a:pPr>
            <a:r>
              <a:rPr lang="en-US" dirty="0" smtClean="0"/>
              <a:t>Classification Error</a:t>
            </a:r>
          </a:p>
          <a:p>
            <a:pPr marL="342900" indent="-342900">
              <a:buAutoNum type="arabicPeriod"/>
            </a:pPr>
            <a:r>
              <a:rPr lang="en-US" dirty="0" smtClean="0"/>
              <a:t>Margin Error</a:t>
            </a:r>
            <a:endParaRPr lang="en-US" dirty="0"/>
          </a:p>
        </p:txBody>
      </p:sp>
    </p:spTree>
    <p:extLst>
      <p:ext uri="{BB962C8B-B14F-4D97-AF65-F5344CB8AC3E}">
        <p14:creationId xmlns:p14="http://schemas.microsoft.com/office/powerpoint/2010/main" val="321402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779844"/>
            <a:ext cx="8487592" cy="5087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336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959412"/>
            <a:ext cx="9067800" cy="506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4847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57200"/>
            <a:ext cx="8763000" cy="5699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3023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2811" y="838201"/>
            <a:ext cx="8197956"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9469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693266"/>
            <a:ext cx="8456694" cy="5326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2861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1" y="972207"/>
            <a:ext cx="8991600" cy="527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4956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654486"/>
            <a:ext cx="8691562" cy="522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295400" y="6096000"/>
            <a:ext cx="9220200" cy="646331"/>
          </a:xfrm>
          <a:prstGeom prst="rect">
            <a:avLst/>
          </a:prstGeom>
          <a:noFill/>
        </p:spPr>
        <p:txBody>
          <a:bodyPr wrap="square" rtlCol="0">
            <a:spAutoFit/>
          </a:bodyPr>
          <a:lstStyle/>
          <a:p>
            <a:r>
              <a:rPr lang="en-US" dirty="0" smtClean="0"/>
              <a:t>C acts as a Regularization Parameter that prevent </a:t>
            </a:r>
            <a:r>
              <a:rPr lang="en-US" dirty="0" err="1" smtClean="0"/>
              <a:t>overfitting</a:t>
            </a:r>
            <a:r>
              <a:rPr lang="en-US" dirty="0" smtClean="0"/>
              <a:t> by taking tradeoff between Classification error and Margin error.</a:t>
            </a:r>
            <a:endParaRPr lang="en-US" dirty="0"/>
          </a:p>
        </p:txBody>
      </p:sp>
    </p:spTree>
    <p:extLst>
      <p:ext uri="{BB962C8B-B14F-4D97-AF65-F5344CB8AC3E}">
        <p14:creationId xmlns:p14="http://schemas.microsoft.com/office/powerpoint/2010/main" val="1893025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200" y="381000"/>
            <a:ext cx="9448800" cy="646331"/>
          </a:xfrm>
          <a:prstGeom prst="rect">
            <a:avLst/>
          </a:prstGeom>
          <a:noFill/>
        </p:spPr>
        <p:txBody>
          <a:bodyPr wrap="square" rtlCol="0">
            <a:spAutoFit/>
          </a:bodyPr>
          <a:lstStyle/>
          <a:p>
            <a:r>
              <a:rPr lang="en-US" sz="3600" b="1" dirty="0" smtClean="0"/>
              <a:t>Outlier breaking linear </a:t>
            </a:r>
            <a:r>
              <a:rPr lang="en-US" sz="3600" b="1" dirty="0" err="1" smtClean="0"/>
              <a:t>separability</a:t>
            </a:r>
            <a:r>
              <a:rPr lang="en-US" sz="3600" b="1" dirty="0" smtClean="0"/>
              <a:t> </a:t>
            </a:r>
          </a:p>
        </p:txBody>
      </p:sp>
      <p:sp>
        <p:nvSpPr>
          <p:cNvPr id="5" name="TextBox 4"/>
          <p:cNvSpPr txBox="1"/>
          <p:nvPr/>
        </p:nvSpPr>
        <p:spPr>
          <a:xfrm>
            <a:off x="1295400" y="1295400"/>
            <a:ext cx="9448800" cy="4154984"/>
          </a:xfrm>
          <a:prstGeom prst="rect">
            <a:avLst/>
          </a:prstGeom>
          <a:noFill/>
        </p:spPr>
        <p:txBody>
          <a:bodyPr wrap="square" rtlCol="0">
            <a:spAutoFit/>
          </a:bodyPr>
          <a:lstStyle/>
          <a:p>
            <a:r>
              <a:rPr lang="en-US" sz="2400" dirty="0" smtClean="0"/>
              <a:t>Even worse, when the outlier breaks the linear </a:t>
            </a:r>
            <a:r>
              <a:rPr lang="en-US" sz="2400" dirty="0" err="1" smtClean="0"/>
              <a:t>separability</a:t>
            </a:r>
            <a:r>
              <a:rPr lang="en-US" sz="2400" dirty="0" smtClean="0"/>
              <a:t>, the classifier is incapable of finding a </a:t>
            </a:r>
            <a:r>
              <a:rPr lang="en-US" sz="2400" dirty="0" err="1" smtClean="0"/>
              <a:t>hyperplane</a:t>
            </a:r>
            <a:r>
              <a:rPr lang="en-US" sz="2400" dirty="0" smtClean="0"/>
              <a:t>. We are stuck because of a single data point. </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pic>
        <p:nvPicPr>
          <p:cNvPr id="96259" name="Picture 3"/>
          <p:cNvPicPr>
            <a:picLocks noChangeAspect="1" noChangeArrowheads="1"/>
          </p:cNvPicPr>
          <p:nvPr/>
        </p:nvPicPr>
        <p:blipFill>
          <a:blip r:embed="rId3"/>
          <a:srcRect/>
          <a:stretch>
            <a:fillRect/>
          </a:stretch>
        </p:blipFill>
        <p:spPr bwMode="auto">
          <a:xfrm>
            <a:off x="3505200" y="2438400"/>
            <a:ext cx="4495800" cy="3620512"/>
          </a:xfrm>
          <a:prstGeom prst="rect">
            <a:avLst/>
          </a:prstGeom>
          <a:noFill/>
          <a:ln w="9525">
            <a:noFill/>
            <a:miter lim="800000"/>
            <a:headEnd/>
            <a:tailEnd/>
          </a:ln>
          <a:effectLst/>
        </p:spPr>
      </p:pic>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0" y="1066800"/>
            <a:ext cx="9448800" cy="2308324"/>
          </a:xfrm>
          <a:prstGeom prst="rect">
            <a:avLst/>
          </a:prstGeom>
          <a:noFill/>
        </p:spPr>
        <p:txBody>
          <a:bodyPr wrap="square" rtlCol="0">
            <a:spAutoFit/>
          </a:bodyPr>
          <a:lstStyle/>
          <a:p>
            <a:r>
              <a:rPr lang="en-US" sz="3600" dirty="0" smtClean="0"/>
              <a:t>SVMs are the result of the work of several people over many years. The first SVM algorithm is attributed to Vladimir </a:t>
            </a:r>
            <a:r>
              <a:rPr lang="en-US" sz="3600" dirty="0" err="1" smtClean="0"/>
              <a:t>Vapnik</a:t>
            </a:r>
            <a:r>
              <a:rPr lang="en-US" sz="3600" dirty="0" smtClean="0"/>
              <a:t> in 1963 </a:t>
            </a:r>
            <a:endParaRPr lang="en-US" sz="3600" dirty="0"/>
          </a:p>
        </p:txBody>
      </p:sp>
      <p:sp>
        <p:nvSpPr>
          <p:cNvPr id="4" name="Rectangle 5"/>
          <p:cNvSpPr>
            <a:spLocks noChangeArrowheads="1"/>
          </p:cNvSpPr>
          <p:nvPr/>
        </p:nvSpPr>
        <p:spPr bwMode="auto">
          <a:xfrm>
            <a:off x="152400" y="6553201"/>
            <a:ext cx="12039600" cy="304799"/>
          </a:xfrm>
          <a:prstGeom prst="rect">
            <a:avLst/>
          </a:prstGeom>
          <a:solidFill>
            <a:schemeClr val="tx2">
              <a:lumMod val="75000"/>
            </a:schemeClr>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161" y="381000"/>
            <a:ext cx="9030639" cy="6069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561161" y="1905000"/>
            <a:ext cx="7887639"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561161" y="3048000"/>
            <a:ext cx="8344839"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1" y="685800"/>
            <a:ext cx="9677399" cy="5428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143000" y="838200"/>
            <a:ext cx="89154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352800" y="1066800"/>
            <a:ext cx="1295400"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685800"/>
            <a:ext cx="9448800" cy="2677656"/>
          </a:xfrm>
          <a:prstGeom prst="rect">
            <a:avLst/>
          </a:prstGeom>
          <a:noFill/>
        </p:spPr>
        <p:txBody>
          <a:bodyPr wrap="square" rtlCol="0">
            <a:spAutoFit/>
          </a:bodyPr>
          <a:lstStyle/>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2618" y="304800"/>
            <a:ext cx="8924925" cy="607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685800"/>
            <a:ext cx="9448800" cy="2677656"/>
          </a:xfrm>
          <a:prstGeom prst="rect">
            <a:avLst/>
          </a:prstGeom>
          <a:noFill/>
        </p:spPr>
        <p:txBody>
          <a:bodyPr wrap="square" rtlCol="0">
            <a:spAutoFit/>
          </a:bodyPr>
          <a:lstStyle/>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4" name="Rectangle 3"/>
          <p:cNvSpPr/>
          <p:nvPr/>
        </p:nvSpPr>
        <p:spPr>
          <a:xfrm>
            <a:off x="1447800" y="2133600"/>
            <a:ext cx="9220200" cy="2369880"/>
          </a:xfrm>
          <a:prstGeom prst="rect">
            <a:avLst/>
          </a:prstGeom>
        </p:spPr>
        <p:txBody>
          <a:bodyPr wrap="square">
            <a:spAutoFit/>
          </a:bodyPr>
          <a:lstStyle/>
          <a:p>
            <a:r>
              <a:rPr lang="en-US" sz="3600" b="1" dirty="0" smtClean="0"/>
              <a:t>How to find the best C? </a:t>
            </a:r>
          </a:p>
          <a:p>
            <a:endParaRPr lang="en-US" sz="2800" dirty="0" smtClean="0"/>
          </a:p>
          <a:p>
            <a:r>
              <a:rPr lang="en-US" sz="2800" dirty="0" smtClean="0"/>
              <a:t>There is no magic value for that will work for all the problems. The recommended approach to select is to use </a:t>
            </a:r>
            <a:r>
              <a:rPr lang="en-US" sz="2800" b="1" dirty="0" smtClean="0"/>
              <a:t>grid search </a:t>
            </a:r>
            <a:r>
              <a:rPr lang="en-US" sz="2800" dirty="0" smtClean="0"/>
              <a:t>with cross-validation </a:t>
            </a:r>
            <a:endParaRPr lang="en-US" sz="2800" dirty="0"/>
          </a:p>
        </p:txBody>
      </p:sp>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685800"/>
            <a:ext cx="9448800" cy="2677656"/>
          </a:xfrm>
          <a:prstGeom prst="rect">
            <a:avLst/>
          </a:prstGeom>
          <a:noFill/>
        </p:spPr>
        <p:txBody>
          <a:bodyPr wrap="square" rtlCol="0">
            <a:spAutoFit/>
          </a:bodyPr>
          <a:lstStyle/>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644" y="2144256"/>
            <a:ext cx="10177111"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2416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3810000" y="2362200"/>
            <a:ext cx="3962400" cy="1569660"/>
          </a:xfrm>
          <a:prstGeom prst="rect">
            <a:avLst/>
          </a:prstGeom>
          <a:noFill/>
        </p:spPr>
        <p:txBody>
          <a:bodyPr wrap="square" rtlCol="0">
            <a:spAutoFit/>
          </a:bodyPr>
          <a:lstStyle/>
          <a:p>
            <a:r>
              <a:rPr lang="en-US" sz="5400" dirty="0"/>
              <a:t> </a:t>
            </a:r>
            <a:r>
              <a:rPr lang="en-US" sz="5400" dirty="0" smtClean="0"/>
              <a:t>   Kernels</a:t>
            </a:r>
          </a:p>
          <a:p>
            <a:endParaRPr lang="en-US" dirty="0" smtClean="0"/>
          </a:p>
          <a:p>
            <a:r>
              <a:rPr lang="en-US" sz="2400" dirty="0" smtClean="0"/>
              <a:t>    Feature Transformation</a:t>
            </a:r>
            <a:endParaRPr lang="en-US" sz="2400" dirty="0"/>
          </a:p>
        </p:txBody>
      </p:sp>
    </p:spTree>
    <p:extLst>
      <p:ext uri="{BB962C8B-B14F-4D97-AF65-F5344CB8AC3E}">
        <p14:creationId xmlns:p14="http://schemas.microsoft.com/office/powerpoint/2010/main" val="1841592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762000"/>
            <a:ext cx="10287000" cy="1938992"/>
          </a:xfrm>
          <a:prstGeom prst="rect">
            <a:avLst/>
          </a:prstGeom>
        </p:spPr>
        <p:txBody>
          <a:bodyPr wrap="square">
            <a:spAutoFit/>
          </a:bodyPr>
          <a:lstStyle/>
          <a:p>
            <a:r>
              <a:rPr lang="en-US" sz="3600" b="1" dirty="0" smtClean="0"/>
              <a:t>Can we classify non-linearly separable data?</a:t>
            </a:r>
          </a:p>
          <a:p>
            <a:endParaRPr lang="en-US" sz="1200" b="1" dirty="0" smtClean="0"/>
          </a:p>
          <a:p>
            <a:r>
              <a:rPr lang="en-US" dirty="0" smtClean="0"/>
              <a:t>Imagine you have some data that is not separable and you would like to use SVMs to classify it. We have seen that it is not possible because the data is not linearly separable. </a:t>
            </a:r>
            <a:r>
              <a:rPr lang="en-US" b="1" dirty="0" smtClean="0"/>
              <a:t>However, this last assumption is not correct</a:t>
            </a:r>
            <a:r>
              <a:rPr lang="en-US" dirty="0" smtClean="0"/>
              <a:t>. What is important to notice here is that </a:t>
            </a:r>
            <a:r>
              <a:rPr lang="en-US" b="1" dirty="0"/>
              <a:t>the data is not linearly separable in two dimensions. </a:t>
            </a:r>
          </a:p>
        </p:txBody>
      </p:sp>
      <p:pic>
        <p:nvPicPr>
          <p:cNvPr id="4099" name="Picture 3"/>
          <p:cNvPicPr>
            <a:picLocks noChangeAspect="1" noChangeArrowheads="1"/>
          </p:cNvPicPr>
          <p:nvPr/>
        </p:nvPicPr>
        <p:blipFill>
          <a:blip r:embed="rId3"/>
          <a:srcRect/>
          <a:stretch>
            <a:fillRect/>
          </a:stretch>
        </p:blipFill>
        <p:spPr bwMode="auto">
          <a:xfrm>
            <a:off x="381000" y="3200400"/>
            <a:ext cx="3429000" cy="3157933"/>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3733800" y="3276600"/>
            <a:ext cx="8124825" cy="1895475"/>
          </a:xfrm>
          <a:prstGeom prst="rect">
            <a:avLst/>
          </a:prstGeom>
          <a:noFill/>
          <a:ln w="9525">
            <a:noFill/>
            <a:miter lim="800000"/>
            <a:headEnd/>
            <a:tailEnd/>
          </a:ln>
          <a:effectLst/>
        </p:spPr>
      </p:pic>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685800"/>
            <a:ext cx="9448800" cy="2677656"/>
          </a:xfrm>
          <a:prstGeom prst="rect">
            <a:avLst/>
          </a:prstGeom>
          <a:noFill/>
        </p:spPr>
        <p:txBody>
          <a:bodyPr wrap="square" rtlCol="0">
            <a:spAutoFit/>
          </a:bodyPr>
          <a:lstStyle/>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4" name="Rectangle 3"/>
          <p:cNvSpPr/>
          <p:nvPr/>
        </p:nvSpPr>
        <p:spPr>
          <a:xfrm>
            <a:off x="1447800" y="762000"/>
            <a:ext cx="10287000" cy="1015663"/>
          </a:xfrm>
          <a:prstGeom prst="rect">
            <a:avLst/>
          </a:prstGeom>
        </p:spPr>
        <p:txBody>
          <a:bodyPr wrap="square">
            <a:spAutoFit/>
          </a:bodyPr>
          <a:lstStyle/>
          <a:p>
            <a:r>
              <a:rPr lang="en-US" sz="2000" dirty="0" smtClean="0"/>
              <a:t>If you transform the whole data set of Last Figure and plot the result after transformation, you get below Figure, which does not show much improvement. However, after some time playing with the graph, we can see that the data is, in fact, separable in three dimensions </a:t>
            </a:r>
            <a:endParaRPr lang="en-US" sz="2000" dirty="0"/>
          </a:p>
        </p:txBody>
      </p:sp>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029" y="1803777"/>
            <a:ext cx="5781675" cy="4444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002" y="1948428"/>
            <a:ext cx="5462428" cy="39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685800"/>
            <a:ext cx="9448800" cy="2677656"/>
          </a:xfrm>
          <a:prstGeom prst="rect">
            <a:avLst/>
          </a:prstGeom>
          <a:noFill/>
        </p:spPr>
        <p:txBody>
          <a:bodyPr wrap="square" rtlCol="0">
            <a:spAutoFit/>
          </a:bodyPr>
          <a:lstStyle/>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4" name="Rectangle 3"/>
          <p:cNvSpPr/>
          <p:nvPr/>
        </p:nvSpPr>
        <p:spPr>
          <a:xfrm>
            <a:off x="914400" y="762000"/>
            <a:ext cx="10439400" cy="5632311"/>
          </a:xfrm>
          <a:prstGeom prst="rect">
            <a:avLst/>
          </a:prstGeom>
        </p:spPr>
        <p:txBody>
          <a:bodyPr wrap="square">
            <a:spAutoFit/>
          </a:bodyPr>
          <a:lstStyle/>
          <a:p>
            <a:r>
              <a:rPr lang="en-US" sz="2800" b="1" u="sng" dirty="0" smtClean="0"/>
              <a:t>Here is a basic recipe we can use to classify this dataset:</a:t>
            </a:r>
          </a:p>
          <a:p>
            <a:r>
              <a:rPr lang="en-US" sz="2000" dirty="0" smtClean="0"/>
              <a:t> </a:t>
            </a:r>
          </a:p>
          <a:p>
            <a:r>
              <a:rPr lang="en-US" sz="2000" dirty="0" smtClean="0"/>
              <a:t>1. Transform every two-dimensional vector into a three-dimensional vector using the transform method of Code Listing 31. </a:t>
            </a:r>
          </a:p>
          <a:p>
            <a:r>
              <a:rPr lang="en-US" sz="2000" dirty="0" smtClean="0"/>
              <a:t>2. Train the SVMs using the 3D dataset. </a:t>
            </a:r>
          </a:p>
          <a:p>
            <a:r>
              <a:rPr lang="en-US" sz="2000" dirty="0" smtClean="0"/>
              <a:t>3. For each new example we wish to predict, transform it using the </a:t>
            </a:r>
            <a:r>
              <a:rPr lang="en-US" sz="2000" b="1" dirty="0" smtClean="0"/>
              <a:t>transform method before passing it to the predict method. </a:t>
            </a:r>
          </a:p>
          <a:p>
            <a:endParaRPr lang="en-US" sz="2000" dirty="0" smtClean="0"/>
          </a:p>
          <a:p>
            <a:r>
              <a:rPr lang="en-US" sz="2000" b="1" i="1" dirty="0" smtClean="0">
                <a:solidFill>
                  <a:srgbClr val="FF0000"/>
                </a:solidFill>
              </a:rPr>
              <a:t>Of course, you are not forced to transform the data into three dimensions; it could be five, ten, or one hundred dimensions.</a:t>
            </a:r>
          </a:p>
          <a:p>
            <a:r>
              <a:rPr lang="en-US" sz="2000" dirty="0" smtClean="0"/>
              <a:t> </a:t>
            </a:r>
          </a:p>
          <a:p>
            <a:r>
              <a:rPr lang="en-US" sz="3200" b="1" dirty="0" smtClean="0"/>
              <a:t>How do we know which transformation to apply?</a:t>
            </a:r>
            <a:r>
              <a:rPr lang="en-US" sz="2000" b="1" dirty="0" smtClean="0"/>
              <a:t> </a:t>
            </a:r>
          </a:p>
          <a:p>
            <a:endParaRPr lang="en-US" sz="2000" b="1" dirty="0" smtClean="0"/>
          </a:p>
          <a:p>
            <a:r>
              <a:rPr lang="en-US" sz="2000" dirty="0" smtClean="0"/>
              <a:t>Choosing which transformation to apply depends a lot on your dataset. Being able to transform the data so that the machine learning algorithm you wish to use performs at its best is probably one key factor of success in the machine learning world. Unfortunately, there is </a:t>
            </a:r>
            <a:r>
              <a:rPr lang="en-US" sz="2000" b="1" dirty="0" smtClean="0"/>
              <a:t>no perfect recipe, and it will come with experience via trial and error</a:t>
            </a:r>
            <a:r>
              <a:rPr lang="en-US" sz="2000" dirty="0" smtClean="0"/>
              <a:t>. </a:t>
            </a:r>
            <a:endParaRPr lang="en-US" sz="2000" dirty="0"/>
          </a:p>
        </p:txBody>
      </p:sp>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685800"/>
            <a:ext cx="9448800" cy="2677656"/>
          </a:xfrm>
          <a:prstGeom prst="rect">
            <a:avLst/>
          </a:prstGeom>
          <a:noFill/>
        </p:spPr>
        <p:txBody>
          <a:bodyPr wrap="square" rtlCol="0">
            <a:spAutoFit/>
          </a:bodyPr>
          <a:lstStyle/>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4" name="Rectangle 3"/>
          <p:cNvSpPr/>
          <p:nvPr/>
        </p:nvSpPr>
        <p:spPr>
          <a:xfrm>
            <a:off x="914400" y="762000"/>
            <a:ext cx="10439400" cy="2923877"/>
          </a:xfrm>
          <a:prstGeom prst="rect">
            <a:avLst/>
          </a:prstGeom>
        </p:spPr>
        <p:txBody>
          <a:bodyPr wrap="square">
            <a:spAutoFit/>
          </a:bodyPr>
          <a:lstStyle/>
          <a:p>
            <a:r>
              <a:rPr lang="en-US" sz="2800" b="1" dirty="0" smtClean="0"/>
              <a:t>What is a kernel? </a:t>
            </a:r>
          </a:p>
          <a:p>
            <a:r>
              <a:rPr lang="en-US" sz="2000" dirty="0" smtClean="0"/>
              <a:t>In the last section, we saw a quick recipe to use on the non-separable dataset. One of its </a:t>
            </a:r>
            <a:r>
              <a:rPr lang="en-US" sz="2000" b="1" dirty="0" smtClean="0">
                <a:solidFill>
                  <a:srgbClr val="FF0000"/>
                </a:solidFill>
              </a:rPr>
              <a:t>main drawbacks </a:t>
            </a:r>
            <a:r>
              <a:rPr lang="en-US" sz="2000" dirty="0" smtClean="0"/>
              <a:t>is that </a:t>
            </a:r>
            <a:r>
              <a:rPr lang="en-US" sz="2000" b="1" dirty="0" smtClean="0"/>
              <a:t>we must transform every example</a:t>
            </a:r>
            <a:r>
              <a:rPr lang="en-US" sz="2000" dirty="0" smtClean="0"/>
              <a:t>.</a:t>
            </a:r>
          </a:p>
          <a:p>
            <a:r>
              <a:rPr lang="en-US" sz="2000" dirty="0" smtClean="0"/>
              <a:t>If we have millions or billions of examples and that transform method is complex, that can </a:t>
            </a:r>
            <a:r>
              <a:rPr lang="en-US" sz="2000" b="1" dirty="0" smtClean="0"/>
              <a:t>take a huge amount of time</a:t>
            </a:r>
            <a:r>
              <a:rPr lang="en-US" sz="2000" dirty="0" smtClean="0"/>
              <a:t>. </a:t>
            </a:r>
          </a:p>
          <a:p>
            <a:endParaRPr lang="en-US" sz="2000" dirty="0" smtClean="0"/>
          </a:p>
          <a:p>
            <a:r>
              <a:rPr lang="en-US" sz="2800" b="1" dirty="0" smtClean="0"/>
              <a:t>This is when kernels come to the rescue.</a:t>
            </a:r>
          </a:p>
          <a:p>
            <a:endParaRPr lang="en-US" sz="2800" b="1" dirty="0" smtClean="0"/>
          </a:p>
        </p:txBody>
      </p:sp>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5400" y="685800"/>
            <a:ext cx="9677400" cy="5878532"/>
          </a:xfrm>
          <a:prstGeom prst="rect">
            <a:avLst/>
          </a:prstGeom>
          <a:noFill/>
        </p:spPr>
        <p:txBody>
          <a:bodyPr wrap="square" rtlCol="0">
            <a:spAutoFit/>
          </a:bodyPr>
          <a:lstStyle/>
          <a:p>
            <a:r>
              <a:rPr lang="en-US" sz="3600" dirty="0" smtClean="0"/>
              <a:t>SVMs have been successfully used in three main areas:</a:t>
            </a:r>
          </a:p>
          <a:p>
            <a:endParaRPr lang="en-US" sz="3600" dirty="0" smtClean="0"/>
          </a:p>
          <a:p>
            <a:pPr marL="742950" indent="-742950">
              <a:buFont typeface="+mj-lt"/>
              <a:buAutoNum type="arabicPeriod"/>
            </a:pPr>
            <a:r>
              <a:rPr lang="en-US" sz="2800" dirty="0" smtClean="0"/>
              <a:t>Text categorization</a:t>
            </a:r>
          </a:p>
          <a:p>
            <a:pPr marL="742950" indent="-742950">
              <a:buFont typeface="+mj-lt"/>
              <a:buAutoNum type="arabicPeriod"/>
            </a:pPr>
            <a:r>
              <a:rPr lang="en-US" sz="2800" dirty="0" smtClean="0"/>
              <a:t>Image recognition</a:t>
            </a:r>
          </a:p>
          <a:p>
            <a:pPr marL="742950" indent="-742950">
              <a:buFont typeface="+mj-lt"/>
              <a:buAutoNum type="arabicPeriod"/>
            </a:pPr>
            <a:r>
              <a:rPr lang="en-US" sz="2800" dirty="0" smtClean="0"/>
              <a:t>Bioinformatics </a:t>
            </a:r>
          </a:p>
          <a:p>
            <a:pPr marL="742950" indent="-742950">
              <a:buFont typeface="+mj-lt"/>
              <a:buAutoNum type="arabicPeriod"/>
            </a:pPr>
            <a:endParaRPr lang="en-US" sz="2800" dirty="0" smtClean="0"/>
          </a:p>
          <a:p>
            <a:r>
              <a:rPr lang="en-US" sz="3600" dirty="0" smtClean="0"/>
              <a:t>Specific examples include classifying </a:t>
            </a:r>
          </a:p>
          <a:p>
            <a:endParaRPr lang="en-US" sz="3600" dirty="0" smtClean="0"/>
          </a:p>
          <a:p>
            <a:pPr marL="514350" indent="-514350">
              <a:buFont typeface="+mj-lt"/>
              <a:buAutoNum type="arabicPeriod"/>
            </a:pPr>
            <a:r>
              <a:rPr lang="en-US" sz="2800" dirty="0" smtClean="0"/>
              <a:t>News stories</a:t>
            </a:r>
          </a:p>
          <a:p>
            <a:pPr marL="514350" indent="-514350">
              <a:buFont typeface="+mj-lt"/>
              <a:buAutoNum type="arabicPeriod"/>
            </a:pPr>
            <a:r>
              <a:rPr lang="en-US" sz="2800" dirty="0" smtClean="0"/>
              <a:t>Handwritten digit recognition</a:t>
            </a:r>
          </a:p>
          <a:p>
            <a:pPr marL="514350" indent="-514350">
              <a:buFont typeface="+mj-lt"/>
              <a:buAutoNum type="arabicPeriod"/>
            </a:pPr>
            <a:r>
              <a:rPr lang="en-US" sz="2800" dirty="0" smtClean="0"/>
              <a:t>Cancer tissue samples. </a:t>
            </a:r>
            <a:endParaRPr lang="en-US" sz="2800" dirty="0"/>
          </a:p>
        </p:txBody>
      </p:sp>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685800"/>
            <a:ext cx="9448800" cy="2677656"/>
          </a:xfrm>
          <a:prstGeom prst="rect">
            <a:avLst/>
          </a:prstGeom>
          <a:noFill/>
        </p:spPr>
        <p:txBody>
          <a:bodyPr wrap="square" rtlCol="0">
            <a:spAutoFit/>
          </a:bodyPr>
          <a:lstStyle/>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4" name="Rectangle 3"/>
          <p:cNvSpPr/>
          <p:nvPr/>
        </p:nvSpPr>
        <p:spPr>
          <a:xfrm>
            <a:off x="914400" y="762000"/>
            <a:ext cx="10439400" cy="4401205"/>
          </a:xfrm>
          <a:prstGeom prst="rect">
            <a:avLst/>
          </a:prstGeom>
        </p:spPr>
        <p:txBody>
          <a:bodyPr wrap="square">
            <a:spAutoFit/>
          </a:bodyPr>
          <a:lstStyle/>
          <a:p>
            <a:r>
              <a:rPr lang="en-US" sz="2800" dirty="0" smtClean="0"/>
              <a:t>The question is this: </a:t>
            </a:r>
          </a:p>
          <a:p>
            <a:endParaRPr lang="en-US" sz="2800" dirty="0" smtClean="0"/>
          </a:p>
          <a:p>
            <a:r>
              <a:rPr lang="en-US" sz="2800" b="1" dirty="0" smtClean="0"/>
              <a:t>Is there a way to compute this value, without transforming the vectors? </a:t>
            </a:r>
          </a:p>
          <a:p>
            <a:endParaRPr lang="en-US" sz="2800" b="1" dirty="0" smtClean="0"/>
          </a:p>
          <a:p>
            <a:r>
              <a:rPr lang="en-US" sz="2800" dirty="0" smtClean="0">
                <a:solidFill>
                  <a:srgbClr val="FF0000"/>
                </a:solidFill>
              </a:rPr>
              <a:t>And the answer is: </a:t>
            </a:r>
            <a:r>
              <a:rPr lang="en-US" sz="2800" b="1" dirty="0" smtClean="0">
                <a:solidFill>
                  <a:srgbClr val="FF0000"/>
                </a:solidFill>
              </a:rPr>
              <a:t>Yes, with a kernel! </a:t>
            </a:r>
          </a:p>
          <a:p>
            <a:endParaRPr lang="en-US" sz="2800" dirty="0" smtClean="0">
              <a:solidFill>
                <a:srgbClr val="FF0000"/>
              </a:solidFill>
            </a:endParaRPr>
          </a:p>
          <a:p>
            <a:endParaRPr lang="en-US" sz="2800" dirty="0" smtClean="0">
              <a:solidFill>
                <a:srgbClr val="FF0000"/>
              </a:solidFill>
            </a:endParaRPr>
          </a:p>
          <a:p>
            <a:r>
              <a:rPr lang="en-US" sz="2800" dirty="0" smtClean="0"/>
              <a:t>A kernel </a:t>
            </a:r>
            <a:r>
              <a:rPr lang="en-US" sz="2800" b="1" dirty="0" smtClean="0"/>
              <a:t>is a function that returns the result of a dot product performed in another space. </a:t>
            </a:r>
            <a:endParaRPr lang="en-US" sz="2800" dirty="0">
              <a:solidFill>
                <a:srgbClr val="FF0000"/>
              </a:solidFill>
            </a:endParaRPr>
          </a:p>
        </p:txBody>
      </p:sp>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685800"/>
            <a:ext cx="9448800" cy="2677656"/>
          </a:xfrm>
          <a:prstGeom prst="rect">
            <a:avLst/>
          </a:prstGeom>
          <a:noFill/>
        </p:spPr>
        <p:txBody>
          <a:bodyPr wrap="square" rtlCol="0">
            <a:spAutoFit/>
          </a:bodyPr>
          <a:lstStyle/>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4" name="Rectangle 3"/>
          <p:cNvSpPr/>
          <p:nvPr/>
        </p:nvSpPr>
        <p:spPr>
          <a:xfrm>
            <a:off x="914400" y="762000"/>
            <a:ext cx="10439400" cy="4955203"/>
          </a:xfrm>
          <a:prstGeom prst="rect">
            <a:avLst/>
          </a:prstGeom>
        </p:spPr>
        <p:txBody>
          <a:bodyPr wrap="square">
            <a:spAutoFit/>
          </a:bodyPr>
          <a:lstStyle/>
          <a:p>
            <a:r>
              <a:rPr lang="en-US" sz="3600" b="1" dirty="0" smtClean="0"/>
              <a:t>Kernel types </a:t>
            </a:r>
          </a:p>
          <a:p>
            <a:endParaRPr lang="en-US" sz="2800" b="1" dirty="0" smtClean="0"/>
          </a:p>
          <a:p>
            <a:r>
              <a:rPr lang="en-US" sz="2800" b="1" dirty="0" smtClean="0"/>
              <a:t>Linear kernel </a:t>
            </a:r>
          </a:p>
          <a:p>
            <a:r>
              <a:rPr lang="en-US" sz="2800" dirty="0" smtClean="0"/>
              <a:t>This is the simplest kernel. It is simply defined by: </a:t>
            </a:r>
          </a:p>
          <a:p>
            <a:endParaRPr lang="en-US" sz="2800" dirty="0">
              <a:solidFill>
                <a:srgbClr val="FF0000"/>
              </a:solidFill>
            </a:endParaRPr>
          </a:p>
          <a:p>
            <a:endParaRPr lang="en-US" sz="2800" dirty="0" smtClean="0">
              <a:solidFill>
                <a:srgbClr val="FF0000"/>
              </a:solidFill>
            </a:endParaRPr>
          </a:p>
          <a:p>
            <a:endParaRPr lang="en-US" sz="2800" dirty="0">
              <a:solidFill>
                <a:srgbClr val="FF0000"/>
              </a:solidFill>
            </a:endParaRPr>
          </a:p>
          <a:p>
            <a:endParaRPr lang="en-US" sz="2800" dirty="0" smtClean="0">
              <a:solidFill>
                <a:srgbClr val="FF0000"/>
              </a:solidFill>
            </a:endParaRPr>
          </a:p>
          <a:p>
            <a:endParaRPr lang="en-US" sz="2800" dirty="0">
              <a:solidFill>
                <a:srgbClr val="FF0000"/>
              </a:solidFill>
            </a:endParaRPr>
          </a:p>
          <a:p>
            <a:endParaRPr lang="en-US" sz="2800" dirty="0" smtClean="0">
              <a:solidFill>
                <a:srgbClr val="FF0000"/>
              </a:solidFill>
            </a:endParaRPr>
          </a:p>
          <a:p>
            <a:r>
              <a:rPr lang="en-US" sz="2800" dirty="0" smtClean="0"/>
              <a:t>In practice, linear </a:t>
            </a:r>
            <a:r>
              <a:rPr lang="en-US" sz="2800" dirty="0"/>
              <a:t>kernel works well for text classification. </a:t>
            </a:r>
            <a:endParaRPr lang="en-US" sz="2800" dirty="0">
              <a:solidFill>
                <a:srgbClr val="FF0000"/>
              </a:solidFill>
            </a:endParaRPr>
          </a:p>
        </p:txBody>
      </p:sp>
      <p:pic>
        <p:nvPicPr>
          <p:cNvPr id="8195" name="Picture 3"/>
          <p:cNvPicPr>
            <a:picLocks noChangeAspect="1" noChangeArrowheads="1"/>
          </p:cNvPicPr>
          <p:nvPr/>
        </p:nvPicPr>
        <p:blipFill>
          <a:blip r:embed="rId3"/>
          <a:srcRect/>
          <a:stretch>
            <a:fillRect/>
          </a:stretch>
        </p:blipFill>
        <p:spPr bwMode="auto">
          <a:xfrm>
            <a:off x="2514600" y="2667000"/>
            <a:ext cx="6654296" cy="1948070"/>
          </a:xfrm>
          <a:prstGeom prst="rect">
            <a:avLst/>
          </a:prstGeom>
          <a:noFill/>
          <a:ln w="9525">
            <a:noFill/>
            <a:miter lim="800000"/>
            <a:headEnd/>
            <a:tailEnd/>
          </a:ln>
          <a:effectLst/>
        </p:spPr>
      </p:pic>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685800"/>
            <a:ext cx="9448800" cy="2677656"/>
          </a:xfrm>
          <a:prstGeom prst="rect">
            <a:avLst/>
          </a:prstGeom>
          <a:noFill/>
        </p:spPr>
        <p:txBody>
          <a:bodyPr wrap="square" rtlCol="0">
            <a:spAutoFit/>
          </a:bodyPr>
          <a:lstStyle/>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4" name="Rectangle 3"/>
          <p:cNvSpPr/>
          <p:nvPr/>
        </p:nvSpPr>
        <p:spPr>
          <a:xfrm>
            <a:off x="914400" y="762000"/>
            <a:ext cx="10439400" cy="1631216"/>
          </a:xfrm>
          <a:prstGeom prst="rect">
            <a:avLst/>
          </a:prstGeom>
        </p:spPr>
        <p:txBody>
          <a:bodyPr wrap="square">
            <a:spAutoFit/>
          </a:bodyPr>
          <a:lstStyle/>
          <a:p>
            <a:r>
              <a:rPr lang="en-US" sz="3600" b="1" dirty="0" smtClean="0"/>
              <a:t>Polynomial kernel: </a:t>
            </a:r>
            <a:r>
              <a:rPr lang="en-US" sz="2800" dirty="0" smtClean="0"/>
              <a:t>It has two parameters which represents a constant term, and , which represents the degree of the kernel</a:t>
            </a:r>
            <a:r>
              <a:rPr lang="en-US" sz="3600" dirty="0" smtClean="0"/>
              <a:t>. </a:t>
            </a:r>
            <a:r>
              <a:rPr lang="en-US" sz="3600" b="1" dirty="0" smtClean="0"/>
              <a:t> </a:t>
            </a:r>
          </a:p>
        </p:txBody>
      </p:sp>
      <p:pic>
        <p:nvPicPr>
          <p:cNvPr id="9218" name="Picture 2"/>
          <p:cNvPicPr>
            <a:picLocks noChangeAspect="1" noChangeArrowheads="1"/>
          </p:cNvPicPr>
          <p:nvPr/>
        </p:nvPicPr>
        <p:blipFill>
          <a:blip r:embed="rId3"/>
          <a:srcRect/>
          <a:stretch>
            <a:fillRect/>
          </a:stretch>
        </p:blipFill>
        <p:spPr bwMode="auto">
          <a:xfrm>
            <a:off x="3124200" y="1810906"/>
            <a:ext cx="4724400" cy="1164620"/>
          </a:xfrm>
          <a:prstGeom prst="rect">
            <a:avLst/>
          </a:prstGeom>
          <a:noFill/>
          <a:ln w="9525">
            <a:noFill/>
            <a:miter lim="800000"/>
            <a:headEnd/>
            <a:tailEnd/>
          </a:ln>
          <a:effectLst/>
        </p:spPr>
      </p:pic>
      <p:pic>
        <p:nvPicPr>
          <p:cNvPr id="9219" name="Picture 3"/>
          <p:cNvPicPr>
            <a:picLocks noChangeAspect="1" noChangeArrowheads="1"/>
          </p:cNvPicPr>
          <p:nvPr/>
        </p:nvPicPr>
        <p:blipFill>
          <a:blip r:embed="rId4"/>
          <a:srcRect/>
          <a:stretch>
            <a:fillRect/>
          </a:stretch>
        </p:blipFill>
        <p:spPr bwMode="auto">
          <a:xfrm>
            <a:off x="2590800" y="2514600"/>
            <a:ext cx="6784255" cy="3819525"/>
          </a:xfrm>
          <a:prstGeom prst="rect">
            <a:avLst/>
          </a:prstGeom>
          <a:noFill/>
          <a:ln w="9525">
            <a:noFill/>
            <a:miter lim="800000"/>
            <a:headEnd/>
            <a:tailEnd/>
          </a:ln>
          <a:effectLst/>
        </p:spPr>
      </p:pic>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685800"/>
            <a:ext cx="9448800" cy="2677656"/>
          </a:xfrm>
          <a:prstGeom prst="rect">
            <a:avLst/>
          </a:prstGeom>
          <a:noFill/>
        </p:spPr>
        <p:txBody>
          <a:bodyPr wrap="square" rtlCol="0">
            <a:spAutoFit/>
          </a:bodyPr>
          <a:lstStyle/>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4" name="Rectangle 3"/>
          <p:cNvSpPr/>
          <p:nvPr/>
        </p:nvSpPr>
        <p:spPr>
          <a:xfrm>
            <a:off x="914400" y="762000"/>
            <a:ext cx="10439400" cy="2492990"/>
          </a:xfrm>
          <a:prstGeom prst="rect">
            <a:avLst/>
          </a:prstGeom>
        </p:spPr>
        <p:txBody>
          <a:bodyPr wrap="square">
            <a:spAutoFit/>
          </a:bodyPr>
          <a:lstStyle/>
          <a:p>
            <a:r>
              <a:rPr lang="en-US" sz="3600" b="1" dirty="0" smtClean="0"/>
              <a:t>Updating the degree </a:t>
            </a:r>
          </a:p>
          <a:p>
            <a:r>
              <a:rPr lang="en-US" sz="2000" dirty="0" smtClean="0"/>
              <a:t>A polynomial kernel with a degree of 1 and no constant is simply the linear kernel.</a:t>
            </a:r>
          </a:p>
          <a:p>
            <a:r>
              <a:rPr lang="en-US" sz="2000" dirty="0" smtClean="0"/>
              <a:t>When you increase the degree of a polynomial kernel, the decision boundary will become more complex and will have a tendency to be influenced by individual data examples. </a:t>
            </a:r>
            <a:r>
              <a:rPr lang="en-US" sz="2000" b="1" dirty="0" smtClean="0">
                <a:solidFill>
                  <a:srgbClr val="FF0000"/>
                </a:solidFill>
              </a:rPr>
              <a:t>Using a high-degree polynomial is dangerous </a:t>
            </a:r>
            <a:r>
              <a:rPr lang="en-US" sz="2000" dirty="0" smtClean="0"/>
              <a:t>because you can often achieve better performance on your test set, but it leads to what is called </a:t>
            </a:r>
            <a:r>
              <a:rPr lang="en-US" sz="2000" b="1" dirty="0" err="1" smtClean="0"/>
              <a:t>overfitting</a:t>
            </a:r>
            <a:r>
              <a:rPr lang="en-US" sz="2000" b="1" dirty="0" smtClean="0"/>
              <a:t>: the model is too close to the data and does not generalize well. </a:t>
            </a:r>
          </a:p>
        </p:txBody>
      </p:sp>
      <p:pic>
        <p:nvPicPr>
          <p:cNvPr id="10243" name="Picture 3"/>
          <p:cNvPicPr>
            <a:picLocks noChangeAspect="1" noChangeArrowheads="1"/>
          </p:cNvPicPr>
          <p:nvPr/>
        </p:nvPicPr>
        <p:blipFill>
          <a:blip r:embed="rId3"/>
          <a:srcRect/>
          <a:stretch>
            <a:fillRect/>
          </a:stretch>
        </p:blipFill>
        <p:spPr bwMode="auto">
          <a:xfrm>
            <a:off x="2209800" y="3657600"/>
            <a:ext cx="6848475" cy="2752725"/>
          </a:xfrm>
          <a:prstGeom prst="rect">
            <a:avLst/>
          </a:prstGeom>
          <a:noFill/>
          <a:ln w="9525">
            <a:noFill/>
            <a:miter lim="800000"/>
            <a:headEnd/>
            <a:tailEnd/>
          </a:ln>
          <a:effectLst/>
        </p:spPr>
      </p:pic>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685800"/>
            <a:ext cx="9448800" cy="2677656"/>
          </a:xfrm>
          <a:prstGeom prst="rect">
            <a:avLst/>
          </a:prstGeom>
          <a:noFill/>
        </p:spPr>
        <p:txBody>
          <a:bodyPr wrap="square" rtlCol="0">
            <a:spAutoFit/>
          </a:bodyPr>
          <a:lstStyle/>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4" name="Rectangle 3"/>
          <p:cNvSpPr/>
          <p:nvPr/>
        </p:nvSpPr>
        <p:spPr>
          <a:xfrm>
            <a:off x="914400" y="762000"/>
            <a:ext cx="10439400" cy="1754326"/>
          </a:xfrm>
          <a:prstGeom prst="rect">
            <a:avLst/>
          </a:prstGeom>
        </p:spPr>
        <p:txBody>
          <a:bodyPr wrap="square">
            <a:spAutoFit/>
          </a:bodyPr>
          <a:lstStyle/>
          <a:p>
            <a:r>
              <a:rPr lang="en-US" sz="3600" b="1" dirty="0" smtClean="0"/>
              <a:t>RBF or Gaussian kernel </a:t>
            </a:r>
          </a:p>
          <a:p>
            <a:r>
              <a:rPr lang="en-US" sz="2400" dirty="0" smtClean="0"/>
              <a:t>Sometimes polynomial kernels are not sophisticated enough to work. When you have a difficult dataset like the one depicted in Figure.</a:t>
            </a:r>
          </a:p>
          <a:p>
            <a:r>
              <a:rPr lang="en-US" sz="2400" dirty="0" smtClean="0"/>
              <a:t>Earlier kernel will show its limitation in these case.</a:t>
            </a:r>
            <a:endParaRPr lang="en-US" sz="2400" b="1" dirty="0" smtClean="0"/>
          </a:p>
        </p:txBody>
      </p:sp>
      <p:pic>
        <p:nvPicPr>
          <p:cNvPr id="11266" name="Picture 2"/>
          <p:cNvPicPr>
            <a:picLocks noChangeAspect="1" noChangeArrowheads="1"/>
          </p:cNvPicPr>
          <p:nvPr/>
        </p:nvPicPr>
        <p:blipFill>
          <a:blip r:embed="rId3"/>
          <a:srcRect/>
          <a:stretch>
            <a:fillRect/>
          </a:stretch>
        </p:blipFill>
        <p:spPr bwMode="auto">
          <a:xfrm>
            <a:off x="1371600" y="2895600"/>
            <a:ext cx="4191000" cy="3382818"/>
          </a:xfrm>
          <a:prstGeom prst="rect">
            <a:avLst/>
          </a:prstGeom>
          <a:noFill/>
          <a:ln w="9525">
            <a:noFill/>
            <a:miter lim="800000"/>
            <a:headEnd/>
            <a:tailEnd/>
          </a:ln>
          <a:effectLst/>
        </p:spPr>
      </p:pic>
      <p:pic>
        <p:nvPicPr>
          <p:cNvPr id="12290" name="Picture 2"/>
          <p:cNvPicPr>
            <a:picLocks noChangeAspect="1" noChangeArrowheads="1"/>
          </p:cNvPicPr>
          <p:nvPr/>
        </p:nvPicPr>
        <p:blipFill>
          <a:blip r:embed="rId4"/>
          <a:srcRect/>
          <a:stretch>
            <a:fillRect/>
          </a:stretch>
        </p:blipFill>
        <p:spPr bwMode="auto">
          <a:xfrm>
            <a:off x="5257800" y="2895600"/>
            <a:ext cx="5553075" cy="3552825"/>
          </a:xfrm>
          <a:prstGeom prst="rect">
            <a:avLst/>
          </a:prstGeom>
          <a:noFill/>
          <a:ln w="9525">
            <a:noFill/>
            <a:miter lim="800000"/>
            <a:headEnd/>
            <a:tailEnd/>
          </a:ln>
          <a:effectLst/>
        </p:spPr>
      </p:pic>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685800"/>
            <a:ext cx="9448800" cy="2677656"/>
          </a:xfrm>
          <a:prstGeom prst="rect">
            <a:avLst/>
          </a:prstGeom>
          <a:noFill/>
        </p:spPr>
        <p:txBody>
          <a:bodyPr wrap="square" rtlCol="0">
            <a:spAutoFit/>
          </a:bodyPr>
          <a:lstStyle/>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4" name="Rectangle 3"/>
          <p:cNvSpPr/>
          <p:nvPr/>
        </p:nvSpPr>
        <p:spPr>
          <a:xfrm>
            <a:off x="914400" y="762000"/>
            <a:ext cx="10439400" cy="1569660"/>
          </a:xfrm>
          <a:prstGeom prst="rect">
            <a:avLst/>
          </a:prstGeom>
        </p:spPr>
        <p:txBody>
          <a:bodyPr wrap="square">
            <a:spAutoFit/>
          </a:bodyPr>
          <a:lstStyle/>
          <a:p>
            <a:r>
              <a:rPr lang="en-US" sz="2400" b="1" dirty="0" smtClean="0"/>
              <a:t>It is also named RBF kernel, where RBF stands for </a:t>
            </a:r>
            <a:r>
              <a:rPr lang="en-US" sz="2400" b="1" dirty="0" smtClean="0">
                <a:solidFill>
                  <a:srgbClr val="0070C0"/>
                </a:solidFill>
              </a:rPr>
              <a:t>Radial Basis Function</a:t>
            </a:r>
            <a:r>
              <a:rPr lang="en-US" sz="2400" b="1" dirty="0" smtClean="0"/>
              <a:t>. A radial basis function is a function whose value depends only on the distance from the origin or from some point. </a:t>
            </a:r>
          </a:p>
          <a:p>
            <a:r>
              <a:rPr lang="en-US" sz="2400" dirty="0" smtClean="0"/>
              <a:t>The RBF kernel function is: </a:t>
            </a:r>
            <a:endParaRPr lang="en-US" sz="2400" b="1" dirty="0" smtClean="0"/>
          </a:p>
        </p:txBody>
      </p:sp>
      <p:sp>
        <p:nvSpPr>
          <p:cNvPr id="7"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200400"/>
            <a:ext cx="580072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685800"/>
            <a:ext cx="9448800" cy="2677656"/>
          </a:xfrm>
          <a:prstGeom prst="rect">
            <a:avLst/>
          </a:prstGeom>
          <a:noFill/>
        </p:spPr>
        <p:txBody>
          <a:bodyPr wrap="square" rtlCol="0">
            <a:spAutoFit/>
          </a:bodyPr>
          <a:lstStyle/>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4" name="Rectangle 3"/>
          <p:cNvSpPr/>
          <p:nvPr/>
        </p:nvSpPr>
        <p:spPr>
          <a:xfrm>
            <a:off x="914400" y="762000"/>
            <a:ext cx="10439400" cy="5447645"/>
          </a:xfrm>
          <a:prstGeom prst="rect">
            <a:avLst/>
          </a:prstGeom>
        </p:spPr>
        <p:txBody>
          <a:bodyPr wrap="square">
            <a:spAutoFit/>
          </a:bodyPr>
          <a:lstStyle/>
          <a:p>
            <a:r>
              <a:rPr lang="en-US" sz="2400" b="1" dirty="0" smtClean="0"/>
              <a:t>Using RBF kernel:</a:t>
            </a:r>
          </a:p>
          <a:p>
            <a:r>
              <a:rPr lang="en-US" sz="2000" i="1" dirty="0" smtClean="0"/>
              <a:t>The RBF kernel classifies the </a:t>
            </a:r>
          </a:p>
          <a:p>
            <a:r>
              <a:rPr lang="en-US" sz="2000" i="1" dirty="0" smtClean="0"/>
              <a:t>data correctly with gamma = 0.1 </a:t>
            </a:r>
            <a:endParaRPr lang="en-US" sz="2000" b="1" dirty="0" smtClean="0"/>
          </a:p>
          <a:p>
            <a:endParaRPr lang="en-US" sz="2400" b="1" dirty="0" smtClean="0"/>
          </a:p>
          <a:p>
            <a:r>
              <a:rPr lang="en-US" sz="2400" b="1" dirty="0" smtClean="0"/>
              <a:t>Changing the value of gamma</a:t>
            </a:r>
          </a:p>
          <a:p>
            <a:endParaRPr lang="en-US" sz="2400" b="1" dirty="0" smtClean="0"/>
          </a:p>
          <a:p>
            <a:r>
              <a:rPr lang="en-US" sz="2000" dirty="0" smtClean="0"/>
              <a:t>When gamma is too small, </a:t>
            </a:r>
          </a:p>
          <a:p>
            <a:r>
              <a:rPr lang="en-US" sz="2000" dirty="0" smtClean="0"/>
              <a:t>the model behaves like a linear SVM.</a:t>
            </a:r>
          </a:p>
          <a:p>
            <a:r>
              <a:rPr lang="en-US" sz="2000" dirty="0" smtClean="0"/>
              <a:t>When gamma is too large, the model</a:t>
            </a:r>
          </a:p>
          <a:p>
            <a:r>
              <a:rPr lang="en-US" sz="2000" dirty="0" smtClean="0"/>
              <a:t>is too heavily influenced by each </a:t>
            </a:r>
          </a:p>
          <a:p>
            <a:r>
              <a:rPr lang="en-US" sz="2000" dirty="0" smtClean="0"/>
              <a:t>support vector.</a:t>
            </a:r>
          </a:p>
          <a:p>
            <a:endParaRPr lang="en-US" sz="2000" dirty="0"/>
          </a:p>
          <a:p>
            <a:endParaRPr lang="en-US" sz="2000" dirty="0" smtClean="0"/>
          </a:p>
          <a:p>
            <a:endParaRPr lang="en-US" sz="2000" dirty="0" smtClean="0"/>
          </a:p>
          <a:p>
            <a:endParaRPr lang="en-US" sz="2000" b="1" dirty="0"/>
          </a:p>
          <a:p>
            <a:r>
              <a:rPr lang="en-US" sz="1600" b="1" dirty="0">
                <a:solidFill>
                  <a:srgbClr val="0070C0"/>
                </a:solidFill>
              </a:rPr>
              <a:t>When gamma is too small, as in Figure 1</a:t>
            </a:r>
            <a:r>
              <a:rPr lang="en-US" sz="1600" b="1" dirty="0" smtClean="0">
                <a:solidFill>
                  <a:srgbClr val="0070C0"/>
                </a:solidFill>
              </a:rPr>
              <a:t>, </a:t>
            </a:r>
            <a:r>
              <a:rPr lang="en-US" sz="1600" b="1" dirty="0">
                <a:solidFill>
                  <a:srgbClr val="0070C0"/>
                </a:solidFill>
              </a:rPr>
              <a:t>the model behaves like a linear SVM. When gamma is too is too large, the model is too heavily influenced by each support vector </a:t>
            </a:r>
            <a:r>
              <a:rPr lang="en-US" sz="1600" b="1" dirty="0" smtClean="0">
                <a:solidFill>
                  <a:srgbClr val="0070C0"/>
                </a:solidFill>
              </a:rPr>
              <a:t>as shown in figure 2.</a:t>
            </a:r>
            <a:endParaRPr lang="en-US" sz="1600" b="1" dirty="0">
              <a:solidFill>
                <a:srgbClr val="0070C0"/>
              </a:solidFill>
            </a:endParaRPr>
          </a:p>
        </p:txBody>
      </p:sp>
      <p:pic>
        <p:nvPicPr>
          <p:cNvPr id="3075" name="Picture 3"/>
          <p:cNvPicPr>
            <a:picLocks noChangeAspect="1" noChangeArrowheads="1"/>
          </p:cNvPicPr>
          <p:nvPr/>
        </p:nvPicPr>
        <p:blipFill>
          <a:blip r:embed="rId3"/>
          <a:srcRect/>
          <a:stretch>
            <a:fillRect/>
          </a:stretch>
        </p:blipFill>
        <p:spPr bwMode="auto">
          <a:xfrm>
            <a:off x="7162801" y="76201"/>
            <a:ext cx="2667000" cy="249979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5534025" y="2667000"/>
            <a:ext cx="6657975" cy="2809875"/>
          </a:xfrm>
          <a:prstGeom prst="rect">
            <a:avLst/>
          </a:prstGeom>
          <a:noFill/>
          <a:ln w="9525">
            <a:noFill/>
            <a:miter lim="800000"/>
            <a:headEnd/>
            <a:tailEnd/>
          </a:ln>
          <a:effectLst/>
        </p:spPr>
      </p:pic>
      <p:sp>
        <p:nvSpPr>
          <p:cNvPr id="8"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2500" y="2331660"/>
            <a:ext cx="10439400" cy="2923877"/>
          </a:xfrm>
          <a:prstGeom prst="rect">
            <a:avLst/>
          </a:prstGeom>
        </p:spPr>
        <p:txBody>
          <a:bodyPr wrap="square">
            <a:spAutoFit/>
          </a:bodyPr>
          <a:lstStyle/>
          <a:p>
            <a:r>
              <a:rPr lang="en-US" sz="2400" b="1" dirty="0"/>
              <a:t>Which kernel should I use? </a:t>
            </a:r>
            <a:endParaRPr lang="en-US" sz="2400" dirty="0"/>
          </a:p>
          <a:p>
            <a:r>
              <a:rPr lang="en-US" sz="2400" dirty="0"/>
              <a:t>The recommended approach is to try a RBF kernel first, because it usually works well. However, it is good to try the other types of kernels if you have enough time to do so </a:t>
            </a:r>
            <a:r>
              <a:rPr lang="en-US" sz="1600" b="1" dirty="0" smtClean="0">
                <a:solidFill>
                  <a:srgbClr val="0070C0"/>
                </a:solidFill>
                <a:sym typeface="Wingdings" pitchFamily="2" charset="2"/>
              </a:rPr>
              <a:t></a:t>
            </a:r>
          </a:p>
          <a:p>
            <a:endParaRPr lang="en-US" sz="1600" b="1" dirty="0">
              <a:solidFill>
                <a:srgbClr val="0070C0"/>
              </a:solidFill>
              <a:sym typeface="Wingdings" pitchFamily="2" charset="2"/>
            </a:endParaRPr>
          </a:p>
          <a:p>
            <a:r>
              <a:rPr lang="en-US" sz="2400" dirty="0"/>
              <a:t>The kernel trick is one key component making Support Vector Machines powerful. It allows us to apply SVMs on a wide variety of </a:t>
            </a:r>
            <a:r>
              <a:rPr lang="en-US" sz="2400" dirty="0" smtClean="0"/>
              <a:t>problems even if data is non-separable.</a:t>
            </a:r>
            <a:endParaRPr lang="en-US" sz="2400" dirty="0"/>
          </a:p>
        </p:txBody>
      </p:sp>
      <p:sp>
        <p:nvSpPr>
          <p:cNvPr id="8"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extLst>
      <p:ext uri="{BB962C8B-B14F-4D97-AF65-F5344CB8AC3E}">
        <p14:creationId xmlns:p14="http://schemas.microsoft.com/office/powerpoint/2010/main" val="3628172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752600"/>
            <a:ext cx="10439400" cy="3785652"/>
          </a:xfrm>
          <a:prstGeom prst="rect">
            <a:avLst/>
          </a:prstGeom>
        </p:spPr>
        <p:txBody>
          <a:bodyPr wrap="square">
            <a:spAutoFit/>
          </a:bodyPr>
          <a:lstStyle/>
          <a:p>
            <a:r>
              <a:rPr lang="en-US" sz="2400" b="1" dirty="0"/>
              <a:t>Data Preparation for </a:t>
            </a:r>
            <a:r>
              <a:rPr lang="en-US" sz="2400" b="1" dirty="0" smtClean="0"/>
              <a:t>SVM</a:t>
            </a:r>
          </a:p>
          <a:p>
            <a:endParaRPr lang="en-US" sz="2400" b="1" dirty="0"/>
          </a:p>
          <a:p>
            <a:endParaRPr lang="en-US" sz="2400" dirty="0"/>
          </a:p>
          <a:p>
            <a:r>
              <a:rPr lang="en-US" sz="2400" b="1" dirty="0"/>
              <a:t>Numerical Inputs</a:t>
            </a:r>
            <a:r>
              <a:rPr lang="en-US" sz="2400" dirty="0"/>
              <a:t>: SVM assumes that your inputs are numeric. If you have categorical inputs you may need to covert them to binary dummy variables (one variable for each category</a:t>
            </a:r>
            <a:r>
              <a:rPr lang="en-US" sz="2400" dirty="0" smtClean="0"/>
              <a:t>).</a:t>
            </a:r>
          </a:p>
          <a:p>
            <a:endParaRPr lang="en-US" sz="2400" dirty="0"/>
          </a:p>
          <a:p>
            <a:r>
              <a:rPr lang="en-US" sz="2400" b="1" dirty="0"/>
              <a:t>Binary Classification</a:t>
            </a:r>
            <a:r>
              <a:rPr lang="en-US" sz="2400" dirty="0"/>
              <a:t>: Basic SVM as described in this post is intended for binary (two-class) classification problems. Although, extensions have been developed for regression and multi-class classification.</a:t>
            </a:r>
          </a:p>
        </p:txBody>
      </p:sp>
      <p:sp>
        <p:nvSpPr>
          <p:cNvPr id="8"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extLst>
      <p:ext uri="{BB962C8B-B14F-4D97-AF65-F5344CB8AC3E}">
        <p14:creationId xmlns:p14="http://schemas.microsoft.com/office/powerpoint/2010/main" val="10939228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685800"/>
            <a:ext cx="9448800" cy="2677656"/>
          </a:xfrm>
          <a:prstGeom prst="rect">
            <a:avLst/>
          </a:prstGeom>
          <a:noFill/>
        </p:spPr>
        <p:txBody>
          <a:bodyPr wrap="square" rtlCol="0">
            <a:spAutoFit/>
          </a:bodyPr>
          <a:lstStyle/>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4" name="Rectangle 3"/>
          <p:cNvSpPr/>
          <p:nvPr/>
        </p:nvSpPr>
        <p:spPr>
          <a:xfrm>
            <a:off x="914400" y="762000"/>
            <a:ext cx="10439400" cy="3046988"/>
          </a:xfrm>
          <a:prstGeom prst="rect">
            <a:avLst/>
          </a:prstGeom>
        </p:spPr>
        <p:txBody>
          <a:bodyPr wrap="square">
            <a:spAutoFit/>
          </a:bodyPr>
          <a:lstStyle/>
          <a:p>
            <a:r>
              <a:rPr lang="en-US" sz="3600" b="1" dirty="0" smtClean="0"/>
              <a:t>Multi-Class Classification </a:t>
            </a:r>
          </a:p>
          <a:p>
            <a:r>
              <a:rPr lang="en-US" sz="3600" b="1" dirty="0" smtClean="0"/>
              <a:t>Using SVMs :</a:t>
            </a:r>
          </a:p>
          <a:p>
            <a:endParaRPr lang="en-US" sz="2400" b="1" dirty="0" smtClean="0"/>
          </a:p>
          <a:p>
            <a:endParaRPr lang="en-US" sz="2400" b="1" dirty="0" smtClean="0"/>
          </a:p>
          <a:p>
            <a:endParaRPr lang="en-US" sz="2400" b="1" dirty="0" smtClean="0"/>
          </a:p>
          <a:p>
            <a:endParaRPr lang="en-US" sz="2400" b="1" dirty="0" smtClean="0"/>
          </a:p>
          <a:p>
            <a:endParaRPr lang="en-US" sz="2400" b="1" dirty="0" smtClean="0"/>
          </a:p>
        </p:txBody>
      </p:sp>
      <p:pic>
        <p:nvPicPr>
          <p:cNvPr id="4100" name="Picture 4"/>
          <p:cNvPicPr>
            <a:picLocks noChangeAspect="1" noChangeArrowheads="1"/>
          </p:cNvPicPr>
          <p:nvPr/>
        </p:nvPicPr>
        <p:blipFill>
          <a:blip r:embed="rId3"/>
          <a:srcRect/>
          <a:stretch>
            <a:fillRect/>
          </a:stretch>
        </p:blipFill>
        <p:spPr bwMode="auto">
          <a:xfrm>
            <a:off x="6400800" y="1447800"/>
            <a:ext cx="5098279" cy="4944252"/>
          </a:xfrm>
          <a:prstGeom prst="rect">
            <a:avLst/>
          </a:prstGeom>
          <a:noFill/>
          <a:ln w="9525">
            <a:noFill/>
            <a:miter lim="800000"/>
            <a:headEnd/>
            <a:tailEnd/>
          </a:ln>
          <a:effectLst/>
        </p:spPr>
      </p:pic>
      <p:sp>
        <p:nvSpPr>
          <p:cNvPr id="9"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0600" y="685800"/>
            <a:ext cx="10134600" cy="523220"/>
          </a:xfrm>
          <a:prstGeom prst="rect">
            <a:avLst/>
          </a:prstGeom>
          <a:noFill/>
        </p:spPr>
        <p:txBody>
          <a:bodyPr wrap="square" rtlCol="0">
            <a:spAutoFit/>
          </a:bodyPr>
          <a:lstStyle/>
          <a:p>
            <a:r>
              <a:rPr lang="en-US" sz="2800" b="1" dirty="0" smtClean="0"/>
              <a:t>Linearly separable data</a:t>
            </a:r>
            <a:r>
              <a:rPr lang="en-US" b="1" dirty="0" smtClean="0"/>
              <a:t> </a:t>
            </a:r>
            <a:endParaRPr lang="en-US" dirty="0"/>
          </a:p>
        </p:txBody>
      </p:sp>
      <p:pic>
        <p:nvPicPr>
          <p:cNvPr id="89090" name="Picture 2"/>
          <p:cNvPicPr>
            <a:picLocks noChangeAspect="1" noChangeArrowheads="1"/>
          </p:cNvPicPr>
          <p:nvPr/>
        </p:nvPicPr>
        <p:blipFill>
          <a:blip r:embed="rId3"/>
          <a:srcRect/>
          <a:stretch>
            <a:fillRect/>
          </a:stretch>
        </p:blipFill>
        <p:spPr bwMode="auto">
          <a:xfrm>
            <a:off x="2205038" y="1738313"/>
            <a:ext cx="7781925" cy="3381375"/>
          </a:xfrm>
          <a:prstGeom prst="rect">
            <a:avLst/>
          </a:prstGeom>
          <a:noFill/>
          <a:ln w="9525">
            <a:noFill/>
            <a:miter lim="800000"/>
            <a:headEnd/>
            <a:tailEnd/>
          </a:ln>
          <a:effectLst/>
        </p:spPr>
      </p:pic>
      <p:sp>
        <p:nvSpPr>
          <p:cNvPr id="5"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685800"/>
            <a:ext cx="9448800" cy="2677656"/>
          </a:xfrm>
          <a:prstGeom prst="rect">
            <a:avLst/>
          </a:prstGeom>
          <a:noFill/>
        </p:spPr>
        <p:txBody>
          <a:bodyPr wrap="square" rtlCol="0">
            <a:spAutoFit/>
          </a:bodyPr>
          <a:lstStyle/>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4" name="Rectangle 3"/>
          <p:cNvSpPr/>
          <p:nvPr/>
        </p:nvSpPr>
        <p:spPr>
          <a:xfrm>
            <a:off x="914400" y="762000"/>
            <a:ext cx="10439400" cy="6001643"/>
          </a:xfrm>
          <a:prstGeom prst="rect">
            <a:avLst/>
          </a:prstGeom>
        </p:spPr>
        <p:txBody>
          <a:bodyPr wrap="square">
            <a:spAutoFit/>
          </a:bodyPr>
          <a:lstStyle/>
          <a:p>
            <a:endParaRPr lang="en-US" sz="2400" b="1" dirty="0" smtClean="0"/>
          </a:p>
          <a:p>
            <a:endParaRPr lang="en-US" sz="2400" b="1" dirty="0" smtClean="0"/>
          </a:p>
          <a:p>
            <a:endParaRPr lang="en-US" sz="2400" b="1" dirty="0" smtClean="0"/>
          </a:p>
          <a:p>
            <a:r>
              <a:rPr lang="en-US" sz="2400" b="1" dirty="0" smtClean="0"/>
              <a:t>One-against-all </a:t>
            </a:r>
          </a:p>
          <a:p>
            <a:r>
              <a:rPr lang="en-US" sz="2000" dirty="0" smtClean="0"/>
              <a:t>In order to classify K classes, we construct  </a:t>
            </a:r>
          </a:p>
          <a:p>
            <a:r>
              <a:rPr lang="en-US" sz="2000" dirty="0" smtClean="0"/>
              <a:t>K different binary classifiers. </a:t>
            </a:r>
          </a:p>
          <a:p>
            <a:r>
              <a:rPr lang="en-US" sz="2000" dirty="0" smtClean="0"/>
              <a:t>For a given class, the  positive examples are </a:t>
            </a:r>
          </a:p>
          <a:p>
            <a:r>
              <a:rPr lang="en-US" sz="2000" dirty="0" smtClean="0"/>
              <a:t>all the points in the class, and the negative</a:t>
            </a:r>
          </a:p>
          <a:p>
            <a:r>
              <a:rPr lang="en-US" sz="2000" dirty="0" smtClean="0"/>
              <a:t> examples are all the points not in the class.</a:t>
            </a:r>
          </a:p>
          <a:p>
            <a:endParaRPr lang="en-US" sz="2000" dirty="0" smtClean="0"/>
          </a:p>
          <a:p>
            <a:r>
              <a:rPr lang="en-US" sz="2000" dirty="0" smtClean="0"/>
              <a:t>We train one binary classifier on each problem</a:t>
            </a:r>
          </a:p>
          <a:p>
            <a:r>
              <a:rPr lang="en-US" sz="2000" dirty="0" smtClean="0"/>
              <a:t>As a result, we obtain one decision boundary</a:t>
            </a:r>
          </a:p>
          <a:p>
            <a:r>
              <a:rPr lang="en-US" sz="2000" dirty="0" smtClean="0"/>
              <a:t> per classifier .</a:t>
            </a:r>
          </a:p>
          <a:p>
            <a:endParaRPr lang="en-US" sz="2000" b="1" dirty="0"/>
          </a:p>
          <a:p>
            <a:r>
              <a:rPr lang="en-US" sz="2000" dirty="0"/>
              <a:t>In order to make a new prediction, we use each classifier and predict the class of the classifier if it returns a positive answer </a:t>
            </a:r>
            <a:endParaRPr lang="en-US" sz="2000" b="1" dirty="0" smtClean="0"/>
          </a:p>
          <a:p>
            <a:endParaRPr lang="en-US" sz="2400" b="1" dirty="0" smtClean="0"/>
          </a:p>
          <a:p>
            <a:endParaRPr lang="en-US" sz="2400" b="1" dirty="0" smtClean="0"/>
          </a:p>
        </p:txBody>
      </p:sp>
      <p:pic>
        <p:nvPicPr>
          <p:cNvPr id="4098" name="Picture 2"/>
          <p:cNvPicPr>
            <a:picLocks noChangeAspect="1" noChangeArrowheads="1"/>
          </p:cNvPicPr>
          <p:nvPr/>
        </p:nvPicPr>
        <p:blipFill>
          <a:blip r:embed="rId3"/>
          <a:srcRect/>
          <a:stretch>
            <a:fillRect/>
          </a:stretch>
        </p:blipFill>
        <p:spPr bwMode="auto">
          <a:xfrm>
            <a:off x="7162800" y="1125303"/>
            <a:ext cx="4655480" cy="4208697"/>
          </a:xfrm>
          <a:prstGeom prst="rect">
            <a:avLst/>
          </a:prstGeom>
          <a:noFill/>
          <a:ln w="9525">
            <a:noFill/>
            <a:miter lim="800000"/>
            <a:headEnd/>
            <a:tailEnd/>
          </a:ln>
          <a:effectLst/>
        </p:spPr>
      </p:pic>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685800"/>
            <a:ext cx="9448800" cy="2677656"/>
          </a:xfrm>
          <a:prstGeom prst="rect">
            <a:avLst/>
          </a:prstGeom>
          <a:noFill/>
        </p:spPr>
        <p:txBody>
          <a:bodyPr wrap="square" rtlCol="0">
            <a:spAutoFit/>
          </a:bodyPr>
          <a:lstStyle/>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4" name="Rectangle 3"/>
          <p:cNvSpPr/>
          <p:nvPr/>
        </p:nvSpPr>
        <p:spPr>
          <a:xfrm>
            <a:off x="914400" y="762000"/>
            <a:ext cx="10439400" cy="2585323"/>
          </a:xfrm>
          <a:prstGeom prst="rect">
            <a:avLst/>
          </a:prstGeom>
        </p:spPr>
        <p:txBody>
          <a:bodyPr wrap="square">
            <a:spAutoFit/>
          </a:bodyPr>
          <a:lstStyle/>
          <a:p>
            <a:r>
              <a:rPr lang="en-US" b="1" dirty="0" smtClean="0"/>
              <a:t>One-against-one </a:t>
            </a:r>
          </a:p>
          <a:p>
            <a:r>
              <a:rPr lang="en-US" dirty="0" smtClean="0"/>
              <a:t>In this approach, instead of trying to distinguish one class from all the others, we seek to distinguish one class from another one. As a result , we train one classifier per pair of classes, which leads to </a:t>
            </a:r>
            <a:r>
              <a:rPr lang="en-US" i="1" dirty="0" smtClean="0"/>
              <a:t>K(K-1)/2  classifiers for K classes. </a:t>
            </a:r>
          </a:p>
          <a:p>
            <a:r>
              <a:rPr lang="en-US" dirty="0" smtClean="0"/>
              <a:t>Predictions are made using a simple </a:t>
            </a:r>
            <a:r>
              <a:rPr lang="en-US" b="1" dirty="0" smtClean="0"/>
              <a:t>voting strategy. Each example we wish to predict is passed to each classifier, and the predicted class is recorded. Then, the class having the most votes is assigned to the example </a:t>
            </a:r>
          </a:p>
          <a:p>
            <a:r>
              <a:rPr lang="en-US" b="1" dirty="0" smtClean="0"/>
              <a:t> </a:t>
            </a:r>
          </a:p>
          <a:p>
            <a:endParaRPr lang="en-US" b="1" dirty="0" smtClean="0"/>
          </a:p>
        </p:txBody>
      </p:sp>
      <p:pic>
        <p:nvPicPr>
          <p:cNvPr id="4099" name="Picture 3"/>
          <p:cNvPicPr>
            <a:picLocks noChangeAspect="1" noChangeArrowheads="1"/>
          </p:cNvPicPr>
          <p:nvPr/>
        </p:nvPicPr>
        <p:blipFill>
          <a:blip r:embed="rId3"/>
          <a:srcRect/>
          <a:stretch>
            <a:fillRect/>
          </a:stretch>
        </p:blipFill>
        <p:spPr bwMode="auto">
          <a:xfrm>
            <a:off x="3962400" y="2743200"/>
            <a:ext cx="5562600" cy="3704997"/>
          </a:xfrm>
          <a:prstGeom prst="rect">
            <a:avLst/>
          </a:prstGeom>
          <a:noFill/>
          <a:ln w="9525">
            <a:noFill/>
            <a:miter lim="800000"/>
            <a:headEnd/>
            <a:tailEnd/>
          </a:ln>
          <a:effectLst/>
        </p:spPr>
      </p:pic>
      <p:sp>
        <p:nvSpPr>
          <p:cNvPr id="7"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0600" y="685800"/>
            <a:ext cx="10134600" cy="523220"/>
          </a:xfrm>
          <a:prstGeom prst="rect">
            <a:avLst/>
          </a:prstGeom>
          <a:noFill/>
        </p:spPr>
        <p:txBody>
          <a:bodyPr wrap="square" rtlCol="0">
            <a:spAutoFit/>
          </a:bodyPr>
          <a:lstStyle/>
          <a:p>
            <a:r>
              <a:rPr lang="en-US" sz="2800" b="1" dirty="0" smtClean="0"/>
              <a:t>Non-Linearly separable data</a:t>
            </a:r>
            <a:r>
              <a:rPr lang="en-US" b="1" dirty="0" smtClean="0"/>
              <a:t> </a:t>
            </a:r>
            <a:endParaRPr lang="en-US" dirty="0"/>
          </a:p>
        </p:txBody>
      </p:sp>
      <p:pic>
        <p:nvPicPr>
          <p:cNvPr id="90114" name="Picture 2"/>
          <p:cNvPicPr>
            <a:picLocks noChangeAspect="1" noChangeArrowheads="1"/>
          </p:cNvPicPr>
          <p:nvPr/>
        </p:nvPicPr>
        <p:blipFill>
          <a:blip r:embed="rId3"/>
          <a:srcRect/>
          <a:stretch>
            <a:fillRect/>
          </a:stretch>
        </p:blipFill>
        <p:spPr bwMode="auto">
          <a:xfrm>
            <a:off x="1766888" y="1557338"/>
            <a:ext cx="8658225" cy="3743325"/>
          </a:xfrm>
          <a:prstGeom prst="rect">
            <a:avLst/>
          </a:prstGeom>
          <a:noFill/>
          <a:ln w="9525">
            <a:noFill/>
            <a:miter lim="800000"/>
            <a:headEnd/>
            <a:tailEnd/>
          </a:ln>
          <a:effectLst/>
        </p:spPr>
      </p:pic>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0600" y="838200"/>
            <a:ext cx="10134600" cy="2431435"/>
          </a:xfrm>
          <a:prstGeom prst="rect">
            <a:avLst/>
          </a:prstGeom>
          <a:noFill/>
        </p:spPr>
        <p:txBody>
          <a:bodyPr wrap="square" rtlCol="0">
            <a:spAutoFit/>
          </a:bodyPr>
          <a:lstStyle/>
          <a:p>
            <a:r>
              <a:rPr lang="en-US" sz="4000" b="1" dirty="0" smtClean="0"/>
              <a:t>What is a </a:t>
            </a:r>
            <a:r>
              <a:rPr lang="en-US" sz="4000" b="1" dirty="0" err="1" smtClean="0"/>
              <a:t>hyperplane</a:t>
            </a:r>
            <a:r>
              <a:rPr lang="en-US" sz="4000" b="1" dirty="0" smtClean="0"/>
              <a:t>? </a:t>
            </a:r>
          </a:p>
          <a:p>
            <a:endParaRPr lang="en-US" sz="2800" b="1" dirty="0" smtClean="0"/>
          </a:p>
          <a:p>
            <a:r>
              <a:rPr lang="en-US" sz="2800" i="1" dirty="0" smtClean="0"/>
              <a:t>In geometry, a </a:t>
            </a:r>
            <a:r>
              <a:rPr lang="en-US" sz="2800" i="1" dirty="0" err="1" smtClean="0"/>
              <a:t>hyperplane</a:t>
            </a:r>
            <a:r>
              <a:rPr lang="en-US" sz="2800" i="1" dirty="0" smtClean="0"/>
              <a:t> is a subspace of one dimension less than its ambient space. </a:t>
            </a:r>
          </a:p>
          <a:p>
            <a:endParaRPr lang="en-US" sz="2800" i="1" dirty="0" smtClean="0"/>
          </a:p>
        </p:txBody>
      </p:sp>
      <p:pic>
        <p:nvPicPr>
          <p:cNvPr id="91138" name="Picture 2"/>
          <p:cNvPicPr>
            <a:picLocks noChangeAspect="1" noChangeArrowheads="1"/>
          </p:cNvPicPr>
          <p:nvPr/>
        </p:nvPicPr>
        <p:blipFill>
          <a:blip r:embed="rId3"/>
          <a:srcRect/>
          <a:stretch>
            <a:fillRect/>
          </a:stretch>
        </p:blipFill>
        <p:spPr bwMode="auto">
          <a:xfrm>
            <a:off x="890918" y="3024188"/>
            <a:ext cx="10158082" cy="938211"/>
          </a:xfrm>
          <a:prstGeom prst="rect">
            <a:avLst/>
          </a:prstGeom>
          <a:noFill/>
          <a:ln w="9525">
            <a:noFill/>
            <a:miter lim="800000"/>
            <a:headEnd/>
            <a:tailEnd/>
          </a:ln>
          <a:effectLst/>
        </p:spPr>
      </p:pic>
      <p:pic>
        <p:nvPicPr>
          <p:cNvPr id="91139" name="Picture 3"/>
          <p:cNvPicPr>
            <a:picLocks noChangeAspect="1" noChangeArrowheads="1"/>
          </p:cNvPicPr>
          <p:nvPr/>
        </p:nvPicPr>
        <p:blipFill>
          <a:blip r:embed="rId4"/>
          <a:srcRect/>
          <a:stretch>
            <a:fillRect/>
          </a:stretch>
        </p:blipFill>
        <p:spPr bwMode="auto">
          <a:xfrm>
            <a:off x="838201" y="4419600"/>
            <a:ext cx="10591800" cy="1190625"/>
          </a:xfrm>
          <a:prstGeom prst="rect">
            <a:avLst/>
          </a:prstGeom>
          <a:noFill/>
          <a:ln w="9525">
            <a:noFill/>
            <a:miter lim="800000"/>
            <a:headEnd/>
            <a:tailEnd/>
          </a:ln>
          <a:effectLst/>
        </p:spPr>
      </p:pic>
      <p:sp>
        <p:nvSpPr>
          <p:cNvPr id="5"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0600" y="457200"/>
            <a:ext cx="10134600" cy="1138773"/>
          </a:xfrm>
          <a:prstGeom prst="rect">
            <a:avLst/>
          </a:prstGeom>
          <a:noFill/>
        </p:spPr>
        <p:txBody>
          <a:bodyPr wrap="square" rtlCol="0">
            <a:spAutoFit/>
          </a:bodyPr>
          <a:lstStyle/>
          <a:p>
            <a:r>
              <a:rPr lang="en-US" sz="4000" b="1" dirty="0" smtClean="0"/>
              <a:t>Classifying data with a </a:t>
            </a:r>
            <a:r>
              <a:rPr lang="en-US" sz="4000" b="1" dirty="0" err="1" smtClean="0"/>
              <a:t>hyperplane</a:t>
            </a:r>
            <a:r>
              <a:rPr lang="en-US" sz="4000" b="1" dirty="0" smtClean="0"/>
              <a:t> </a:t>
            </a:r>
            <a:endParaRPr lang="en-US" sz="2800" b="1" dirty="0" smtClean="0"/>
          </a:p>
          <a:p>
            <a:endParaRPr lang="en-US" sz="2800" i="1" dirty="0" smtClean="0"/>
          </a:p>
        </p:txBody>
      </p:sp>
      <p:pic>
        <p:nvPicPr>
          <p:cNvPr id="92162" name="Picture 2"/>
          <p:cNvPicPr>
            <a:picLocks noChangeAspect="1" noChangeArrowheads="1"/>
          </p:cNvPicPr>
          <p:nvPr/>
        </p:nvPicPr>
        <p:blipFill>
          <a:blip r:embed="rId3"/>
          <a:srcRect/>
          <a:stretch>
            <a:fillRect/>
          </a:stretch>
        </p:blipFill>
        <p:spPr bwMode="auto">
          <a:xfrm>
            <a:off x="914400" y="1143000"/>
            <a:ext cx="3419475" cy="3076575"/>
          </a:xfrm>
          <a:prstGeom prst="rect">
            <a:avLst/>
          </a:prstGeom>
          <a:noFill/>
          <a:ln w="9525">
            <a:noFill/>
            <a:miter lim="800000"/>
            <a:headEnd/>
            <a:tailEnd/>
          </a:ln>
          <a:effectLst/>
        </p:spPr>
      </p:pic>
      <p:pic>
        <p:nvPicPr>
          <p:cNvPr id="92163" name="Picture 3"/>
          <p:cNvPicPr>
            <a:picLocks noChangeAspect="1" noChangeArrowheads="1"/>
          </p:cNvPicPr>
          <p:nvPr/>
        </p:nvPicPr>
        <p:blipFill>
          <a:blip r:embed="rId4"/>
          <a:srcRect/>
          <a:stretch>
            <a:fillRect/>
          </a:stretch>
        </p:blipFill>
        <p:spPr bwMode="auto">
          <a:xfrm>
            <a:off x="4114800" y="1143000"/>
            <a:ext cx="6867525" cy="295275"/>
          </a:xfrm>
          <a:prstGeom prst="rect">
            <a:avLst/>
          </a:prstGeom>
          <a:noFill/>
          <a:ln w="9525">
            <a:noFill/>
            <a:miter lim="800000"/>
            <a:headEnd/>
            <a:tailEnd/>
          </a:ln>
          <a:effectLst/>
        </p:spPr>
      </p:pic>
      <p:pic>
        <p:nvPicPr>
          <p:cNvPr id="92164" name="Picture 4"/>
          <p:cNvPicPr>
            <a:picLocks noChangeAspect="1" noChangeArrowheads="1"/>
          </p:cNvPicPr>
          <p:nvPr/>
        </p:nvPicPr>
        <p:blipFill>
          <a:blip r:embed="rId5"/>
          <a:srcRect/>
          <a:stretch>
            <a:fillRect/>
          </a:stretch>
        </p:blipFill>
        <p:spPr bwMode="auto">
          <a:xfrm>
            <a:off x="5867400" y="1447800"/>
            <a:ext cx="3248025" cy="2676525"/>
          </a:xfrm>
          <a:prstGeom prst="rect">
            <a:avLst/>
          </a:prstGeom>
          <a:noFill/>
          <a:ln w="9525">
            <a:noFill/>
            <a:miter lim="800000"/>
            <a:headEnd/>
            <a:tailEnd/>
          </a:ln>
          <a:effectLst/>
        </p:spPr>
      </p:pic>
      <p:pic>
        <p:nvPicPr>
          <p:cNvPr id="92165" name="Picture 5"/>
          <p:cNvPicPr>
            <a:picLocks noChangeAspect="1" noChangeArrowheads="1"/>
          </p:cNvPicPr>
          <p:nvPr/>
        </p:nvPicPr>
        <p:blipFill>
          <a:blip r:embed="rId6"/>
          <a:srcRect/>
          <a:stretch>
            <a:fillRect/>
          </a:stretch>
        </p:blipFill>
        <p:spPr bwMode="auto">
          <a:xfrm>
            <a:off x="1295401" y="4200525"/>
            <a:ext cx="9677400" cy="2657475"/>
          </a:xfrm>
          <a:prstGeom prst="rect">
            <a:avLst/>
          </a:prstGeom>
          <a:noFill/>
          <a:ln w="9525">
            <a:noFill/>
            <a:miter lim="800000"/>
            <a:headEnd/>
            <a:tailEnd/>
          </a:ln>
          <a:effectLst/>
        </p:spPr>
      </p:pic>
      <p:sp>
        <p:nvSpPr>
          <p:cNvPr id="7"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3200400"/>
            <a:ext cx="10134600" cy="707886"/>
          </a:xfrm>
          <a:prstGeom prst="rect">
            <a:avLst/>
          </a:prstGeom>
          <a:noFill/>
        </p:spPr>
        <p:txBody>
          <a:bodyPr wrap="square" rtlCol="0">
            <a:spAutoFit/>
          </a:bodyPr>
          <a:lstStyle/>
          <a:p>
            <a:r>
              <a:rPr lang="en-US" sz="4000" b="1" dirty="0" smtClean="0"/>
              <a:t>SVMs search for the optimal </a:t>
            </a:r>
            <a:r>
              <a:rPr lang="en-US" sz="4000" b="1" dirty="0" err="1" smtClean="0"/>
              <a:t>hyperplane</a:t>
            </a:r>
            <a:r>
              <a:rPr lang="en-US" sz="4000" b="1" dirty="0" smtClean="0"/>
              <a:t> </a:t>
            </a:r>
            <a:endParaRPr lang="en-US" sz="2800" i="1" dirty="0" smtClean="0"/>
          </a:p>
        </p:txBody>
      </p:sp>
      <p:sp>
        <p:nvSpPr>
          <p:cNvPr id="3"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100890</TotalTime>
  <Words>1976</Words>
  <Application>Microsoft Office PowerPoint</Application>
  <PresentationFormat>Custom</PresentationFormat>
  <Paragraphs>349</Paragraphs>
  <Slides>51</Slides>
  <Notes>51</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Tableau</dc:title>
  <dc:creator>Gaurav Goel</dc:creator>
  <cp:lastModifiedBy>DELL</cp:lastModifiedBy>
  <cp:revision>1025</cp:revision>
  <dcterms:created xsi:type="dcterms:W3CDTF">2014-12-15T07:56:09Z</dcterms:created>
  <dcterms:modified xsi:type="dcterms:W3CDTF">2019-10-05T18:46:20Z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15</vt:i4>
  </property>
</Properties>
</file>