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1" r:id="rId1"/>
  </p:sldMasterIdLst>
  <p:notesMasterIdLst>
    <p:notesMasterId r:id="rId36"/>
  </p:notesMasterIdLst>
  <p:sldIdLst>
    <p:sldId id="256" r:id="rId2"/>
    <p:sldId id="257" r:id="rId3"/>
    <p:sldId id="374" r:id="rId4"/>
    <p:sldId id="372" r:id="rId5"/>
    <p:sldId id="373" r:id="rId6"/>
    <p:sldId id="377" r:id="rId7"/>
    <p:sldId id="378" r:id="rId8"/>
    <p:sldId id="375" r:id="rId9"/>
    <p:sldId id="379" r:id="rId10"/>
    <p:sldId id="353" r:id="rId11"/>
    <p:sldId id="376" r:id="rId12"/>
    <p:sldId id="263" r:id="rId13"/>
    <p:sldId id="320" r:id="rId14"/>
    <p:sldId id="268" r:id="rId15"/>
    <p:sldId id="276" r:id="rId16"/>
    <p:sldId id="321" r:id="rId17"/>
    <p:sldId id="322" r:id="rId18"/>
    <p:sldId id="354" r:id="rId19"/>
    <p:sldId id="355" r:id="rId20"/>
    <p:sldId id="356" r:id="rId21"/>
    <p:sldId id="357" r:id="rId22"/>
    <p:sldId id="359" r:id="rId23"/>
    <p:sldId id="360" r:id="rId24"/>
    <p:sldId id="361" r:id="rId25"/>
    <p:sldId id="362" r:id="rId26"/>
    <p:sldId id="363" r:id="rId27"/>
    <p:sldId id="364" r:id="rId28"/>
    <p:sldId id="365" r:id="rId29"/>
    <p:sldId id="366" r:id="rId30"/>
    <p:sldId id="367" r:id="rId31"/>
    <p:sldId id="368" r:id="rId32"/>
    <p:sldId id="369" r:id="rId33"/>
    <p:sldId id="370" r:id="rId34"/>
    <p:sldId id="371" r:id="rId35"/>
  </p:sldIdLst>
  <p:sldSz cx="12192000" cy="685800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9606" autoAdjust="0"/>
  </p:normalViewPr>
  <p:slideViewPr>
    <p:cSldViewPr>
      <p:cViewPr varScale="1">
        <p:scale>
          <a:sx n="39" d="100"/>
          <a:sy n="39" d="100"/>
        </p:scale>
        <p:origin x="-444" y="-114"/>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76600" cy="5349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281488" y="0"/>
            <a:ext cx="3276600" cy="534988"/>
          </a:xfrm>
          <a:prstGeom prst="rect">
            <a:avLst/>
          </a:prstGeom>
        </p:spPr>
        <p:txBody>
          <a:bodyPr vert="horz" lIns="91440" tIns="45720" rIns="91440" bIns="45720" rtlCol="0"/>
          <a:lstStyle>
            <a:lvl1pPr algn="r">
              <a:defRPr sz="1200"/>
            </a:lvl1pPr>
          </a:lstStyle>
          <a:p>
            <a:fld id="{82E5B36B-3DB3-40E5-B4A4-20AA10BB0A4F}" type="datetimeFigureOut">
              <a:rPr lang="en-US" smtClean="0"/>
              <a:pPr/>
              <a:t>4/7/2019</a:t>
            </a:fld>
            <a:endParaRPr lang="en-US"/>
          </a:p>
        </p:txBody>
      </p:sp>
      <p:sp>
        <p:nvSpPr>
          <p:cNvPr id="4" name="Slide Image Placeholder 3"/>
          <p:cNvSpPr>
            <a:spLocks noGrp="1" noRot="1" noChangeAspect="1"/>
          </p:cNvSpPr>
          <p:nvPr>
            <p:ph type="sldImg" idx="2"/>
          </p:nvPr>
        </p:nvSpPr>
        <p:spPr>
          <a:xfrm>
            <a:off x="215900" y="801688"/>
            <a:ext cx="7127875" cy="40100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55650" y="5078413"/>
            <a:ext cx="6048375" cy="481171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10155238"/>
            <a:ext cx="3276600" cy="5349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281488" y="10155238"/>
            <a:ext cx="3276600" cy="534987"/>
          </a:xfrm>
          <a:prstGeom prst="rect">
            <a:avLst/>
          </a:prstGeom>
        </p:spPr>
        <p:txBody>
          <a:bodyPr vert="horz" lIns="91440" tIns="45720" rIns="91440" bIns="45720" rtlCol="0" anchor="b"/>
          <a:lstStyle>
            <a:lvl1pPr algn="r">
              <a:defRPr sz="1200"/>
            </a:lvl1pPr>
          </a:lstStyle>
          <a:p>
            <a:fld id="{8A8245E5-6358-4B16-A473-95BDDA120084}" type="slidenum">
              <a:rPr lang="en-US" smtClean="0"/>
              <a:pPr/>
              <a:t>‹#›</a:t>
            </a:fld>
            <a:endParaRPr lang="en-US"/>
          </a:p>
        </p:txBody>
      </p:sp>
    </p:spTree>
    <p:extLst>
      <p:ext uri="{BB962C8B-B14F-4D97-AF65-F5344CB8AC3E}">
        <p14:creationId xmlns:p14="http://schemas.microsoft.com/office/powerpoint/2010/main" val="39861168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A8245E5-6358-4B16-A473-95BDDA120084}"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A8245E5-6358-4B16-A473-95BDDA120084}"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A8245E5-6358-4B16-A473-95BDDA120084}" type="slidenum">
              <a:rPr lang="en-US" smtClean="0"/>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A8245E5-6358-4B16-A473-95BDDA120084}" type="slidenum">
              <a:rPr lang="en-US" smtClean="0"/>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A8245E5-6358-4B16-A473-95BDDA120084}" type="slidenum">
              <a:rPr lang="en-US" smtClean="0"/>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A8245E5-6358-4B16-A473-95BDDA120084}" type="slidenum">
              <a:rPr lang="en-US" smtClean="0"/>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A8245E5-6358-4B16-A473-95BDDA120084}" type="slidenum">
              <a:rPr lang="en-US" smtClean="0"/>
              <a:pPr/>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A8245E5-6358-4B16-A473-95BDDA120084}" type="slidenum">
              <a:rPr lang="en-US" smtClean="0"/>
              <a:pPr/>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A8245E5-6358-4B16-A473-95BDDA120084}" type="slidenum">
              <a:rPr lang="en-US" smtClean="0"/>
              <a:pPr/>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A8245E5-6358-4B16-A473-95BDDA120084}" type="slidenum">
              <a:rPr lang="en-US" smtClean="0"/>
              <a:pPr/>
              <a:t>18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A8245E5-6358-4B16-A473-95BDDA120084}" type="slidenum">
              <a:rPr lang="en-US" smtClean="0"/>
              <a:pPr/>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A8245E5-6358-4B16-A473-95BDDA120084}" type="slidenum">
              <a:rPr lang="en-US" smtClean="0"/>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A8245E5-6358-4B16-A473-95BDDA120084}" type="slidenum">
              <a:rPr lang="en-US" smtClean="0"/>
              <a:pPr/>
              <a:t>20</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A8245E5-6358-4B16-A473-95BDDA120084}" type="slidenum">
              <a:rPr lang="en-US" smtClean="0"/>
              <a:pPr/>
              <a:t>21</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A8245E5-6358-4B16-A473-95BDDA120084}" type="slidenum">
              <a:rPr lang="en-US" smtClean="0"/>
              <a:pPr/>
              <a:t>22</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A8245E5-6358-4B16-A473-95BDDA120084}" type="slidenum">
              <a:rPr lang="en-US" smtClean="0"/>
              <a:pPr/>
              <a:t>23</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A8245E5-6358-4B16-A473-95BDDA120084}" type="slidenum">
              <a:rPr lang="en-US" smtClean="0"/>
              <a:pPr/>
              <a:t>24</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A8245E5-6358-4B16-A473-95BDDA120084}" type="slidenum">
              <a:rPr lang="en-US" smtClean="0"/>
              <a:pPr/>
              <a:t>25</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A8245E5-6358-4B16-A473-95BDDA120084}" type="slidenum">
              <a:rPr lang="en-US" smtClean="0"/>
              <a:pPr/>
              <a:t>26</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A8245E5-6358-4B16-A473-95BDDA120084}" type="slidenum">
              <a:rPr lang="en-US" smtClean="0"/>
              <a:pPr/>
              <a:t>27</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A8245E5-6358-4B16-A473-95BDDA120084}" type="slidenum">
              <a:rPr lang="en-US" smtClean="0"/>
              <a:pPr/>
              <a:t>28</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A8245E5-6358-4B16-A473-95BDDA120084}" type="slidenum">
              <a:rPr lang="en-US" smtClean="0"/>
              <a:pPr/>
              <a:t>29</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A8245E5-6358-4B16-A473-95BDDA120084}" type="slidenum">
              <a:rPr lang="en-US" smtClean="0"/>
              <a:pPr/>
              <a:t>3</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A8245E5-6358-4B16-A473-95BDDA120084}" type="slidenum">
              <a:rPr lang="en-US" smtClean="0"/>
              <a:pPr/>
              <a:t>30</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A8245E5-6358-4B16-A473-95BDDA120084}" type="slidenum">
              <a:rPr lang="en-US" smtClean="0"/>
              <a:pPr/>
              <a:t>31</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A8245E5-6358-4B16-A473-95BDDA120084}" type="slidenum">
              <a:rPr lang="en-US" smtClean="0"/>
              <a:pPr/>
              <a:t>32</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A8245E5-6358-4B16-A473-95BDDA120084}" type="slidenum">
              <a:rPr lang="en-US" smtClean="0"/>
              <a:pPr/>
              <a:t>33</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A8245E5-6358-4B16-A473-95BDDA120084}" type="slidenum">
              <a:rPr lang="en-US" smtClean="0"/>
              <a:pPr/>
              <a:t>34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A8245E5-6358-4B16-A473-95BDDA120084}"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A8245E5-6358-4B16-A473-95BDDA120084}"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A8245E5-6358-4B16-A473-95BDDA120084}"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A8245E5-6358-4B16-A473-95BDDA120084}"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A8245E5-6358-4B16-A473-95BDDA120084}"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A8245E5-6358-4B16-A473-95BDDA120084}"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latin typeface="Arial"/>
            </a:endParaRPr>
          </a:p>
        </p:txBody>
      </p:sp>
      <p:sp>
        <p:nvSpPr>
          <p:cNvPr id="66"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IN" sz="3200" b="0" strike="noStrike" spc="-1">
              <a:latin typeface="Arial"/>
            </a:endParaRPr>
          </a:p>
        </p:txBody>
      </p:sp>
      <p:sp>
        <p:nvSpPr>
          <p:cNvPr id="67"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latin typeface="Arial"/>
            </a:endParaRPr>
          </a:p>
        </p:txBody>
      </p:sp>
      <p:sp>
        <p:nvSpPr>
          <p:cNvPr id="69"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latin typeface="Arial"/>
            </a:endParaRPr>
          </a:p>
        </p:txBody>
      </p:sp>
      <p:sp>
        <p:nvSpPr>
          <p:cNvPr id="70"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latin typeface="Arial"/>
            </a:endParaRPr>
          </a:p>
        </p:txBody>
      </p:sp>
      <p:sp>
        <p:nvSpPr>
          <p:cNvPr id="71"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IN" sz="3200" b="0" strike="noStrike" spc="-1">
              <a:latin typeface="Arial"/>
            </a:endParaRPr>
          </a:p>
        </p:txBody>
      </p:sp>
      <p:sp>
        <p:nvSpPr>
          <p:cNvPr id="72"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latin typeface="Arial"/>
            </a:endParaRPr>
          </a:p>
        </p:txBody>
      </p:sp>
      <p:sp>
        <p:nvSpPr>
          <p:cNvPr id="74"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IN" sz="3200" b="0" strike="noStrike" spc="-1">
              <a:latin typeface="Arial"/>
            </a:endParaRPr>
          </a:p>
        </p:txBody>
      </p:sp>
      <p:sp>
        <p:nvSpPr>
          <p:cNvPr id="75"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IN" sz="3200" b="0" strike="noStrike" spc="-1">
              <a:latin typeface="Arial"/>
            </a:endParaRPr>
          </a:p>
        </p:txBody>
      </p:sp>
      <p:sp>
        <p:nvSpPr>
          <p:cNvPr id="76"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IN" sz="3200" b="0" strike="noStrike" spc="-1">
              <a:latin typeface="Arial"/>
            </a:endParaRPr>
          </a:p>
        </p:txBody>
      </p:sp>
      <p:sp>
        <p:nvSpPr>
          <p:cNvPr id="77"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IN" sz="3200" b="0" strike="noStrike" spc="-1">
              <a:latin typeface="Arial"/>
            </a:endParaRPr>
          </a:p>
        </p:txBody>
      </p:sp>
      <p:sp>
        <p:nvSpPr>
          <p:cNvPr id="78"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IN" sz="3200" b="0" strike="noStrike" spc="-1">
              <a:latin typeface="Arial"/>
            </a:endParaRPr>
          </a:p>
        </p:txBody>
      </p:sp>
      <p:sp>
        <p:nvSpPr>
          <p:cNvPr id="79"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4"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latin typeface="Arial"/>
            </a:endParaRPr>
          </a:p>
        </p:txBody>
      </p:sp>
      <p:sp>
        <p:nvSpPr>
          <p:cNvPr id="45"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latin typeface="Arial"/>
            </a:endParaRPr>
          </a:p>
        </p:txBody>
      </p:sp>
      <p:sp>
        <p:nvSpPr>
          <p:cNvPr id="47"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latin typeface="Arial"/>
            </a:endParaRPr>
          </a:p>
        </p:txBody>
      </p:sp>
      <p:sp>
        <p:nvSpPr>
          <p:cNvPr id="49"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IN" sz="3200" b="0" strike="noStrike" spc="-1">
              <a:latin typeface="Arial"/>
            </a:endParaRPr>
          </a:p>
        </p:txBody>
      </p:sp>
      <p:sp>
        <p:nvSpPr>
          <p:cNvPr id="50"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1"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2" name="PlaceHolder 1"/>
          <p:cNvSpPr>
            <a:spLocks noGrp="1"/>
          </p:cNvSpPr>
          <p:nvPr>
            <p:ph type="subTitle"/>
          </p:nvPr>
        </p:nvSpPr>
        <p:spPr>
          <a:xfrm>
            <a:off x="609480" y="273600"/>
            <a:ext cx="10972440" cy="530784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latin typeface="Arial"/>
            </a:endParaRPr>
          </a:p>
        </p:txBody>
      </p:sp>
      <p:sp>
        <p:nvSpPr>
          <p:cNvPr id="54"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latin typeface="Arial"/>
            </a:endParaRPr>
          </a:p>
        </p:txBody>
      </p:sp>
      <p:sp>
        <p:nvSpPr>
          <p:cNvPr id="55"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IN" sz="3200" b="0" strike="noStrike" spc="-1">
              <a:latin typeface="Arial"/>
            </a:endParaRPr>
          </a:p>
        </p:txBody>
      </p:sp>
      <p:sp>
        <p:nvSpPr>
          <p:cNvPr id="56"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latin typeface="Arial"/>
            </a:endParaRPr>
          </a:p>
        </p:txBody>
      </p:sp>
      <p:sp>
        <p:nvSpPr>
          <p:cNvPr id="58"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IN" sz="3200" b="0" strike="noStrike" spc="-1">
              <a:latin typeface="Arial"/>
            </a:endParaRPr>
          </a:p>
        </p:txBody>
      </p:sp>
      <p:sp>
        <p:nvSpPr>
          <p:cNvPr id="59"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latin typeface="Arial"/>
            </a:endParaRPr>
          </a:p>
        </p:txBody>
      </p:sp>
      <p:sp>
        <p:nvSpPr>
          <p:cNvPr id="60"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latin typeface="Arial"/>
            </a:endParaRPr>
          </a:p>
        </p:txBody>
      </p:sp>
      <p:sp>
        <p:nvSpPr>
          <p:cNvPr id="62"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latin typeface="Arial"/>
            </a:endParaRPr>
          </a:p>
        </p:txBody>
      </p:sp>
      <p:sp>
        <p:nvSpPr>
          <p:cNvPr id="63"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latin typeface="Arial"/>
            </a:endParaRPr>
          </a:p>
        </p:txBody>
      </p:sp>
      <p:sp>
        <p:nvSpPr>
          <p:cNvPr id="64"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0" name="CustomShape 1"/>
          <p:cNvSpPr/>
          <p:nvPr/>
        </p:nvSpPr>
        <p:spPr>
          <a:xfrm>
            <a:off x="0" y="0"/>
            <a:ext cx="182160" cy="6857280"/>
          </a:xfrm>
          <a:prstGeom prst="rect">
            <a:avLst/>
          </a:prstGeom>
          <a:solidFill>
            <a:schemeClr val="tx2"/>
          </a:solidFill>
          <a:ln>
            <a:noFill/>
          </a:ln>
          <a:effectLst>
            <a:outerShdw blurRad="38100" dist="25400" dir="5400000" rotWithShape="0">
              <a:srgbClr val="000000">
                <a:alpha val="25000"/>
              </a:srgbClr>
            </a:outerShdw>
          </a:effectLst>
        </p:spPr>
        <p:style>
          <a:lnRef idx="1">
            <a:schemeClr val="accent1"/>
          </a:lnRef>
          <a:fillRef idx="3">
            <a:schemeClr val="accent1"/>
          </a:fillRef>
          <a:effectRef idx="2">
            <a:schemeClr val="accent1"/>
          </a:effectRef>
          <a:fontRef idx="minor"/>
        </p:style>
      </p:sp>
      <p:sp>
        <p:nvSpPr>
          <p:cNvPr id="41" name="CustomShape 2"/>
          <p:cNvSpPr/>
          <p:nvPr/>
        </p:nvSpPr>
        <p:spPr>
          <a:xfrm flipV="1">
            <a:off x="-4320" y="-299880"/>
            <a:ext cx="1587960" cy="506520"/>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tyle>
          <a:lnRef idx="0">
            <a:scrgbClr r="0" g="0" b="0"/>
          </a:lnRef>
          <a:fillRef idx="0">
            <a:scrgbClr r="0" g="0" b="0"/>
          </a:fillRef>
          <a:effectRef idx="0">
            <a:scrgbClr r="0" g="0" b="0"/>
          </a:effectRef>
          <a:fontRef idx="minor"/>
        </p:style>
      </p:sp>
      <p:sp>
        <p:nvSpPr>
          <p:cNvPr id="42" name="PlaceHolder 3"/>
          <p:cNvSpPr>
            <a:spLocks noGrp="1"/>
          </p:cNvSpPr>
          <p:nvPr>
            <p:ph type="title"/>
          </p:nvPr>
        </p:nvSpPr>
        <p:spPr>
          <a:xfrm>
            <a:off x="609480" y="273600"/>
            <a:ext cx="10972440" cy="1144800"/>
          </a:xfrm>
          <a:prstGeom prst="rect">
            <a:avLst/>
          </a:prstGeom>
        </p:spPr>
        <p:txBody>
          <a:bodyPr lIns="0" tIns="0" rIns="0" bIns="0" anchor="ctr"/>
          <a:lstStyle/>
          <a:p>
            <a:pPr algn="ctr"/>
            <a:r>
              <a:rPr lang="en-IN" sz="4400" b="0" strike="noStrike" spc="-1">
                <a:latin typeface="Arial"/>
              </a:rPr>
              <a:t>Click to edit the title text format</a:t>
            </a:r>
          </a:p>
        </p:txBody>
      </p:sp>
      <p:sp>
        <p:nvSpPr>
          <p:cNvPr id="43" name="PlaceHolder 4"/>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IN"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latin typeface="Arial"/>
              </a:rPr>
              <a:t>Second Outline Level</a:t>
            </a:r>
          </a:p>
          <a:p>
            <a:pPr marL="1296000" lvl="2" indent="-288000">
              <a:spcBef>
                <a:spcPts val="850"/>
              </a:spcBef>
              <a:buClr>
                <a:srgbClr val="000000"/>
              </a:buClr>
              <a:buSzPct val="45000"/>
              <a:buFont typeface="Wingdings" charset="2"/>
              <a:buChar char=""/>
            </a:pPr>
            <a:r>
              <a:rPr lang="en-IN" sz="2400" b="0" strike="noStrike" spc="-1">
                <a:latin typeface="Arial"/>
              </a:rPr>
              <a:t>Third Outline Level</a:t>
            </a:r>
          </a:p>
          <a:p>
            <a:pPr marL="1728000" lvl="3" indent="-216000">
              <a:spcBef>
                <a:spcPts val="567"/>
              </a:spcBef>
              <a:buClr>
                <a:srgbClr val="000000"/>
              </a:buClr>
              <a:buSzPct val="75000"/>
              <a:buFont typeface="Symbol" charset="2"/>
              <a:buChar char=""/>
            </a:pPr>
            <a:r>
              <a:rPr lang="en-IN" sz="2000" b="0" strike="noStrike" spc="-1">
                <a:latin typeface="Arial"/>
              </a:rPr>
              <a:t>Fourth Outline Level</a:t>
            </a:r>
          </a:p>
          <a:p>
            <a:pPr marL="2160000" lvl="4" indent="-216000">
              <a:spcBef>
                <a:spcPts val="283"/>
              </a:spcBef>
              <a:buClr>
                <a:srgbClr val="000000"/>
              </a:buClr>
              <a:buSzPct val="45000"/>
              <a:buFont typeface="Wingdings" charset="2"/>
              <a:buChar char=""/>
            </a:pPr>
            <a:r>
              <a:rPr lang="en-IN" sz="2000" b="0" strike="noStrike" spc="-1">
                <a:latin typeface="Arial"/>
              </a:rPr>
              <a:t>Fifth Outline Level</a:t>
            </a:r>
          </a:p>
          <a:p>
            <a:pPr marL="2592000" lvl="5" indent="-216000">
              <a:spcBef>
                <a:spcPts val="283"/>
              </a:spcBef>
              <a:buClr>
                <a:srgbClr val="000000"/>
              </a:buClr>
              <a:buSzPct val="45000"/>
              <a:buFont typeface="Wingdings" charset="2"/>
              <a:buChar char=""/>
            </a:pPr>
            <a:r>
              <a:rPr lang="en-IN" sz="2000" b="0" strike="noStrike" spc="-1">
                <a:latin typeface="Arial"/>
              </a:rPr>
              <a:t>Sixth Outline Level</a:t>
            </a:r>
          </a:p>
          <a:p>
            <a:pPr marL="3024000" lvl="6" indent="-216000">
              <a:spcBef>
                <a:spcPts val="283"/>
              </a:spcBef>
              <a:buClr>
                <a:srgbClr val="000000"/>
              </a:buClr>
              <a:buSzPct val="45000"/>
              <a:buFont typeface="Wingdings" charset="2"/>
              <a:buChar char=""/>
            </a:pPr>
            <a:r>
              <a:rPr lang="en-IN"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3.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2.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3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5"/>
          <p:cNvSpPr>
            <a:spLocks noChangeArrowheads="1"/>
          </p:cNvSpPr>
          <p:nvPr/>
        </p:nvSpPr>
        <p:spPr bwMode="auto">
          <a:xfrm>
            <a:off x="152400" y="6553201"/>
            <a:ext cx="12039600" cy="304799"/>
          </a:xfrm>
          <a:prstGeom prst="rect">
            <a:avLst/>
          </a:prstGeom>
          <a:solidFill>
            <a:schemeClr val="tx2"/>
          </a:solidFill>
          <a:ln w="9525">
            <a:noFill/>
            <a:round/>
            <a:headEnd/>
            <a:tailEnd/>
          </a:ln>
        </p:spPr>
        <p:txBody>
          <a:bodyPr lIns="90000" tIns="46800" rIns="90000" bIns="46800"/>
          <a:lstStyle/>
          <a:p>
            <a:pPr algn="r" eaLnBrk="1" fontAlgn="auto" hangingPunct="1">
              <a:spcBef>
                <a:spcPts val="0"/>
              </a:spcBef>
              <a:spcAft>
                <a:spcPts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200" dirty="0">
                <a:solidFill>
                  <a:srgbClr val="FFFFFF"/>
                </a:solidFill>
                <a:latin typeface="Georgia" pitchFamily="16" charset="0"/>
              </a:rPr>
              <a:t>Copyright © www.ITbodhi.com</a:t>
            </a:r>
          </a:p>
          <a:p>
            <a:pPr algn="r" eaLnBrk="1" fontAlgn="auto" hangingPunct="1">
              <a:spcBef>
                <a:spcPts val="0"/>
              </a:spcBef>
              <a:spcAft>
                <a:spcPts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dirty="0">
              <a:solidFill>
                <a:srgbClr val="FFFFFF"/>
              </a:solidFill>
              <a:latin typeface="Georgia" pitchFamily="16" charset="0"/>
            </a:endParaRPr>
          </a:p>
        </p:txBody>
      </p:sp>
      <p:sp>
        <p:nvSpPr>
          <p:cNvPr id="2" name="TextBox 1"/>
          <p:cNvSpPr txBox="1"/>
          <p:nvPr/>
        </p:nvSpPr>
        <p:spPr>
          <a:xfrm>
            <a:off x="2095500" y="2971800"/>
            <a:ext cx="8153400" cy="923330"/>
          </a:xfrm>
          <a:prstGeom prst="rect">
            <a:avLst/>
          </a:prstGeom>
          <a:noFill/>
        </p:spPr>
        <p:txBody>
          <a:bodyPr wrap="square" rtlCol="0">
            <a:spAutoFit/>
          </a:bodyPr>
          <a:lstStyle/>
          <a:p>
            <a:r>
              <a:rPr lang="en-US" sz="5400" dirty="0" smtClean="0"/>
              <a:t>Bagging </a:t>
            </a:r>
            <a:r>
              <a:rPr lang="en-US" sz="5400" dirty="0"/>
              <a:t>and </a:t>
            </a:r>
            <a:r>
              <a:rPr lang="en-US" sz="5400" dirty="0" smtClean="0"/>
              <a:t>Boosting</a:t>
            </a:r>
            <a:endParaRPr lang="en-US" sz="5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5"/>
          <p:cNvSpPr>
            <a:spLocks noChangeArrowheads="1"/>
          </p:cNvSpPr>
          <p:nvPr/>
        </p:nvSpPr>
        <p:spPr bwMode="auto">
          <a:xfrm>
            <a:off x="152400" y="6553201"/>
            <a:ext cx="12039600" cy="304799"/>
          </a:xfrm>
          <a:prstGeom prst="rect">
            <a:avLst/>
          </a:prstGeom>
          <a:solidFill>
            <a:schemeClr val="tx2"/>
          </a:solidFill>
          <a:ln w="9525">
            <a:noFill/>
            <a:round/>
            <a:headEnd/>
            <a:tailEnd/>
          </a:ln>
        </p:spPr>
        <p:txBody>
          <a:bodyPr lIns="90000" tIns="46800" rIns="90000" bIns="46800"/>
          <a:lstStyle/>
          <a:p>
            <a:pPr algn="r" eaLnBrk="1" fontAlgn="auto" hangingPunct="1">
              <a:spcBef>
                <a:spcPts val="0"/>
              </a:spcBef>
              <a:spcAft>
                <a:spcPts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200" dirty="0">
                <a:solidFill>
                  <a:srgbClr val="FFFFFF"/>
                </a:solidFill>
                <a:latin typeface="Georgia" pitchFamily="16" charset="0"/>
              </a:rPr>
              <a:t>Copyright © www.ITbodhi.com</a:t>
            </a:r>
          </a:p>
          <a:p>
            <a:pPr algn="r" eaLnBrk="1" fontAlgn="auto" hangingPunct="1">
              <a:spcBef>
                <a:spcPts val="0"/>
              </a:spcBef>
              <a:spcAft>
                <a:spcPts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dirty="0">
              <a:solidFill>
                <a:srgbClr val="FFFFFF"/>
              </a:solidFill>
              <a:latin typeface="Georgia" pitchFamily="16" charset="0"/>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4763" y="1676401"/>
            <a:ext cx="10045842" cy="335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925609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524000" y="1066800"/>
            <a:ext cx="9448800" cy="4893647"/>
          </a:xfrm>
          <a:prstGeom prst="rect">
            <a:avLst/>
          </a:prstGeom>
          <a:noFill/>
        </p:spPr>
        <p:txBody>
          <a:bodyPr wrap="square" rtlCol="0">
            <a:spAutoFit/>
          </a:bodyPr>
          <a:lstStyle/>
          <a:p>
            <a:r>
              <a:rPr lang="en-US" sz="2400" b="1" dirty="0"/>
              <a:t>What does Ada-boost classifier do?</a:t>
            </a:r>
          </a:p>
          <a:p>
            <a:r>
              <a:rPr lang="en-US" sz="2400" dirty="0"/>
              <a:t>Ada-boost classifier combines weak classifier algorithm to form strong classifier. A single algorithm may classify the objects poorly. But if we combine multiple classifiers with selection of training set at every iteration and assigning right amount of weight in final voting, we can have good accuracy score for overall classifier</a:t>
            </a:r>
            <a:r>
              <a:rPr lang="en-US" sz="2400" dirty="0" smtClean="0"/>
              <a:t>.</a:t>
            </a:r>
          </a:p>
          <a:p>
            <a:endParaRPr lang="en-US" sz="2400" dirty="0"/>
          </a:p>
          <a:p>
            <a:r>
              <a:rPr lang="en-US" sz="2400" b="1" dirty="0"/>
              <a:t>In short Ada-boost ,</a:t>
            </a:r>
          </a:p>
          <a:p>
            <a:r>
              <a:rPr lang="en-US" sz="2400" dirty="0"/>
              <a:t>retrains the algorithm iteratively by choosing the training set based on accuracy of previous training.</a:t>
            </a:r>
          </a:p>
          <a:p>
            <a:r>
              <a:rPr lang="en-US" sz="2400" dirty="0"/>
              <a:t>The weight-age of each trained classifier at any iteration depends on the accuracy achieved.</a:t>
            </a:r>
          </a:p>
          <a:p>
            <a:endParaRPr lang="en-US" sz="2400" dirty="0"/>
          </a:p>
        </p:txBody>
      </p:sp>
      <p:sp>
        <p:nvSpPr>
          <p:cNvPr id="6" name="Rectangle 5"/>
          <p:cNvSpPr>
            <a:spLocks noChangeArrowheads="1"/>
          </p:cNvSpPr>
          <p:nvPr/>
        </p:nvSpPr>
        <p:spPr bwMode="auto">
          <a:xfrm>
            <a:off x="152400" y="6553201"/>
            <a:ext cx="12039600" cy="304799"/>
          </a:xfrm>
          <a:prstGeom prst="rect">
            <a:avLst/>
          </a:prstGeom>
          <a:solidFill>
            <a:schemeClr val="tx2"/>
          </a:solidFill>
          <a:ln w="9525">
            <a:noFill/>
            <a:round/>
            <a:headEnd/>
            <a:tailEnd/>
          </a:ln>
        </p:spPr>
        <p:txBody>
          <a:bodyPr lIns="90000" tIns="46800" rIns="90000" bIns="46800"/>
          <a:lstStyle/>
          <a:p>
            <a:pPr algn="r" eaLnBrk="1" fontAlgn="auto" hangingPunct="1">
              <a:spcBef>
                <a:spcPts val="0"/>
              </a:spcBef>
              <a:spcAft>
                <a:spcPts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200" dirty="0">
                <a:solidFill>
                  <a:srgbClr val="FFFFFF"/>
                </a:solidFill>
                <a:latin typeface="Georgia" pitchFamily="16" charset="0"/>
              </a:rPr>
              <a:t>Copyright © www.ITbodhi.com</a:t>
            </a:r>
          </a:p>
          <a:p>
            <a:pPr algn="r" eaLnBrk="1" fontAlgn="auto" hangingPunct="1">
              <a:spcBef>
                <a:spcPts val="0"/>
              </a:spcBef>
              <a:spcAft>
                <a:spcPts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dirty="0">
              <a:solidFill>
                <a:srgbClr val="FFFFFF"/>
              </a:solidFill>
              <a:latin typeface="Georgia" pitchFamily="16" charset="0"/>
            </a:endParaRPr>
          </a:p>
        </p:txBody>
      </p:sp>
    </p:spTree>
    <p:extLst>
      <p:ext uri="{BB962C8B-B14F-4D97-AF65-F5344CB8AC3E}">
        <p14:creationId xmlns:p14="http://schemas.microsoft.com/office/powerpoint/2010/main" val="19163886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295400" y="762000"/>
            <a:ext cx="10287000" cy="4524315"/>
          </a:xfrm>
          <a:prstGeom prst="rect">
            <a:avLst/>
          </a:prstGeom>
          <a:noFill/>
        </p:spPr>
        <p:txBody>
          <a:bodyPr wrap="square" rtlCol="0">
            <a:spAutoFit/>
          </a:bodyPr>
          <a:lstStyle/>
          <a:p>
            <a:r>
              <a:rPr lang="en-US" sz="2400" b="1" dirty="0"/>
              <a:t>How do we select the training set</a:t>
            </a:r>
            <a:r>
              <a:rPr lang="en-US" sz="2400" b="1" dirty="0" smtClean="0"/>
              <a:t>?</a:t>
            </a:r>
          </a:p>
          <a:p>
            <a:endParaRPr lang="en-US" sz="2400" b="1" dirty="0"/>
          </a:p>
          <a:p>
            <a:pPr marL="342900" indent="-342900">
              <a:buFont typeface="Arial" pitchFamily="34" charset="0"/>
              <a:buChar char="•"/>
            </a:pPr>
            <a:r>
              <a:rPr lang="en-US" sz="2400" dirty="0"/>
              <a:t>Each weak classifier is trained using a </a:t>
            </a:r>
            <a:r>
              <a:rPr lang="en-US" sz="2400" b="1" i="1" dirty="0"/>
              <a:t>random subset</a:t>
            </a:r>
            <a:r>
              <a:rPr lang="en-US" sz="2400" dirty="0"/>
              <a:t> of overall training set.</a:t>
            </a:r>
          </a:p>
          <a:p>
            <a:pPr marL="342900" indent="-342900">
              <a:buFont typeface="Arial" pitchFamily="34" charset="0"/>
              <a:buChar char="•"/>
            </a:pPr>
            <a:r>
              <a:rPr lang="en-US" sz="2400" dirty="0" smtClean="0"/>
              <a:t>Random subset </a:t>
            </a:r>
            <a:r>
              <a:rPr lang="en-US" sz="2400" dirty="0"/>
              <a:t>is not actually 100% </a:t>
            </a:r>
            <a:r>
              <a:rPr lang="en-US" sz="2400" dirty="0" smtClean="0"/>
              <a:t>random. After </a:t>
            </a:r>
            <a:r>
              <a:rPr lang="en-US" sz="2400" dirty="0"/>
              <a:t>training a classifier at any level, </a:t>
            </a:r>
            <a:r>
              <a:rPr lang="en-US" sz="2400" dirty="0" err="1"/>
              <a:t>ada</a:t>
            </a:r>
            <a:r>
              <a:rPr lang="en-US" sz="2400" dirty="0"/>
              <a:t>-boost assigns weight to each training item. </a:t>
            </a:r>
            <a:endParaRPr lang="en-US" sz="2400" dirty="0" smtClean="0"/>
          </a:p>
          <a:p>
            <a:pPr marL="342900" indent="-342900">
              <a:buFont typeface="Arial" pitchFamily="34" charset="0"/>
              <a:buChar char="•"/>
            </a:pPr>
            <a:r>
              <a:rPr lang="en-US" sz="2400" dirty="0" smtClean="0"/>
              <a:t>Misclassified </a:t>
            </a:r>
            <a:r>
              <a:rPr lang="en-US" sz="2400" dirty="0"/>
              <a:t>item is assigned higher weight so that it appears in the training subset of next classifier with higher probability.</a:t>
            </a:r>
          </a:p>
          <a:p>
            <a:pPr marL="342900" indent="-342900">
              <a:buFont typeface="Arial" pitchFamily="34" charset="0"/>
              <a:buChar char="•"/>
            </a:pPr>
            <a:r>
              <a:rPr lang="en-US" sz="2400" dirty="0"/>
              <a:t>After each classifier is trained, the weight is assigned to the classifier as well based on accuracy. </a:t>
            </a:r>
            <a:endParaRPr lang="en-US" sz="2400" dirty="0" smtClean="0"/>
          </a:p>
          <a:p>
            <a:pPr marL="342900" indent="-342900">
              <a:buFont typeface="Arial" pitchFamily="34" charset="0"/>
              <a:buChar char="•"/>
            </a:pPr>
            <a:r>
              <a:rPr lang="en-US" sz="2400" dirty="0" smtClean="0"/>
              <a:t>More </a:t>
            </a:r>
            <a:r>
              <a:rPr lang="en-US" sz="2400" dirty="0"/>
              <a:t>accurate classifier is assigned higher weight so that it will have more impact in final outcome.</a:t>
            </a:r>
          </a:p>
        </p:txBody>
      </p:sp>
      <p:sp>
        <p:nvSpPr>
          <p:cNvPr id="6" name="Rectangle 5"/>
          <p:cNvSpPr>
            <a:spLocks noChangeArrowheads="1"/>
          </p:cNvSpPr>
          <p:nvPr/>
        </p:nvSpPr>
        <p:spPr bwMode="auto">
          <a:xfrm>
            <a:off x="152400" y="6553201"/>
            <a:ext cx="12039600" cy="304799"/>
          </a:xfrm>
          <a:prstGeom prst="rect">
            <a:avLst/>
          </a:prstGeom>
          <a:solidFill>
            <a:schemeClr val="tx2"/>
          </a:solidFill>
          <a:ln w="9525">
            <a:noFill/>
            <a:round/>
            <a:headEnd/>
            <a:tailEnd/>
          </a:ln>
        </p:spPr>
        <p:txBody>
          <a:bodyPr lIns="90000" tIns="46800" rIns="90000" bIns="46800"/>
          <a:lstStyle/>
          <a:p>
            <a:pPr algn="r" eaLnBrk="1" fontAlgn="auto" hangingPunct="1">
              <a:spcBef>
                <a:spcPts val="0"/>
              </a:spcBef>
              <a:spcAft>
                <a:spcPts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200" dirty="0">
                <a:solidFill>
                  <a:srgbClr val="FFFFFF"/>
                </a:solidFill>
                <a:latin typeface="Georgia" pitchFamily="16" charset="0"/>
              </a:rPr>
              <a:t>Copyright © www.ITbodhi.com</a:t>
            </a:r>
          </a:p>
          <a:p>
            <a:pPr algn="r" eaLnBrk="1" fontAlgn="auto" hangingPunct="1">
              <a:spcBef>
                <a:spcPts val="0"/>
              </a:spcBef>
              <a:spcAft>
                <a:spcPts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dirty="0">
              <a:solidFill>
                <a:srgbClr val="FFFFFF"/>
              </a:solidFill>
              <a:latin typeface="Georgia" pitchFamily="16"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990600" y="838200"/>
            <a:ext cx="10134600" cy="2554545"/>
          </a:xfrm>
          <a:prstGeom prst="rect">
            <a:avLst/>
          </a:prstGeom>
          <a:noFill/>
        </p:spPr>
        <p:txBody>
          <a:bodyPr wrap="square" rtlCol="0">
            <a:spAutoFit/>
          </a:bodyPr>
          <a:lstStyle/>
          <a:p>
            <a:r>
              <a:rPr lang="en-US" sz="2800" b="1" dirty="0"/>
              <a:t>How to assign weight to each classifier</a:t>
            </a:r>
            <a:r>
              <a:rPr lang="en-US" sz="2800" b="1" dirty="0" smtClean="0"/>
              <a:t>?</a:t>
            </a:r>
          </a:p>
          <a:p>
            <a:endParaRPr lang="en-US" sz="2800" b="1" dirty="0"/>
          </a:p>
          <a:p>
            <a:r>
              <a:rPr lang="en-US" sz="2800" dirty="0"/>
              <a:t>A classifier with 50% accuracy is given a weight of zero, and a classifier with less than 50% accuracy is given negative weight.</a:t>
            </a:r>
          </a:p>
          <a:p>
            <a:endParaRPr lang="en-US" sz="2000" i="1" dirty="0" smtClean="0"/>
          </a:p>
        </p:txBody>
      </p:sp>
      <p:sp>
        <p:nvSpPr>
          <p:cNvPr id="5" name="Rectangle 5"/>
          <p:cNvSpPr>
            <a:spLocks noChangeArrowheads="1"/>
          </p:cNvSpPr>
          <p:nvPr/>
        </p:nvSpPr>
        <p:spPr bwMode="auto">
          <a:xfrm>
            <a:off x="152400" y="6553201"/>
            <a:ext cx="12039600" cy="304799"/>
          </a:xfrm>
          <a:prstGeom prst="rect">
            <a:avLst/>
          </a:prstGeom>
          <a:solidFill>
            <a:schemeClr val="tx2"/>
          </a:solidFill>
          <a:ln w="9525">
            <a:noFill/>
            <a:round/>
            <a:headEnd/>
            <a:tailEnd/>
          </a:ln>
        </p:spPr>
        <p:txBody>
          <a:bodyPr lIns="90000" tIns="46800" rIns="90000" bIns="46800"/>
          <a:lstStyle/>
          <a:p>
            <a:pPr algn="r" eaLnBrk="1" fontAlgn="auto" hangingPunct="1">
              <a:spcBef>
                <a:spcPts val="0"/>
              </a:spcBef>
              <a:spcAft>
                <a:spcPts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200" dirty="0">
                <a:solidFill>
                  <a:srgbClr val="FFFFFF"/>
                </a:solidFill>
                <a:latin typeface="Georgia" pitchFamily="16" charset="0"/>
              </a:rPr>
              <a:t>Copyright © www.ITbodhi.com</a:t>
            </a:r>
          </a:p>
          <a:p>
            <a:pPr algn="r" eaLnBrk="1" fontAlgn="auto" hangingPunct="1">
              <a:spcBef>
                <a:spcPts val="0"/>
              </a:spcBef>
              <a:spcAft>
                <a:spcPts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dirty="0">
              <a:solidFill>
                <a:srgbClr val="FFFFFF"/>
              </a:solidFill>
              <a:latin typeface="Georgia" pitchFamily="16" charset="0"/>
            </a:endParaRPr>
          </a:p>
        </p:txBody>
      </p:sp>
    </p:spTree>
    <p:extLst>
      <p:ext uri="{BB962C8B-B14F-4D97-AF65-F5344CB8AC3E}">
        <p14:creationId xmlns:p14="http://schemas.microsoft.com/office/powerpoint/2010/main" val="7391456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990600" y="457200"/>
            <a:ext cx="10134600" cy="5509200"/>
          </a:xfrm>
          <a:prstGeom prst="rect">
            <a:avLst/>
          </a:prstGeom>
          <a:noFill/>
        </p:spPr>
        <p:txBody>
          <a:bodyPr wrap="square" rtlCol="0">
            <a:spAutoFit/>
          </a:bodyPr>
          <a:lstStyle/>
          <a:p>
            <a:r>
              <a:rPr lang="en-US" sz="3600" dirty="0" smtClean="0"/>
              <a:t>Lets </a:t>
            </a:r>
            <a:r>
              <a:rPr lang="en-US" sz="3600" dirty="0"/>
              <a:t>look at the mathematical formula and parameters</a:t>
            </a:r>
            <a:r>
              <a:rPr lang="en-US" sz="3600" dirty="0" smtClean="0"/>
              <a:t>.</a:t>
            </a:r>
          </a:p>
          <a:p>
            <a:endParaRPr lang="en-US" sz="3600" dirty="0"/>
          </a:p>
          <a:p>
            <a:endParaRPr lang="en-US" sz="3600" dirty="0" smtClean="0"/>
          </a:p>
          <a:p>
            <a:endParaRPr lang="en-US" sz="3600" dirty="0"/>
          </a:p>
          <a:p>
            <a:pPr marL="342900" indent="-342900">
              <a:buFont typeface="Arial" pitchFamily="34" charset="0"/>
              <a:buChar char="•"/>
            </a:pPr>
            <a:r>
              <a:rPr lang="en-US" sz="2000" b="1" dirty="0" err="1"/>
              <a:t>h_t</a:t>
            </a:r>
            <a:r>
              <a:rPr lang="en-US" sz="2000" b="1" dirty="0"/>
              <a:t>(x)</a:t>
            </a:r>
            <a:r>
              <a:rPr lang="en-US" sz="2000" dirty="0"/>
              <a:t> is the output of weak classifier t for input x</a:t>
            </a:r>
          </a:p>
          <a:p>
            <a:pPr marL="342900" indent="-342900">
              <a:buFont typeface="Arial" pitchFamily="34" charset="0"/>
              <a:buChar char="•"/>
            </a:pPr>
            <a:r>
              <a:rPr lang="en-US" sz="2000" dirty="0" err="1"/>
              <a:t>alpha_t</a:t>
            </a:r>
            <a:r>
              <a:rPr lang="en-US" sz="2000" dirty="0"/>
              <a:t> is weight assigned to classifier</a:t>
            </a:r>
            <a:r>
              <a:rPr lang="en-US" sz="2000" dirty="0" smtClean="0"/>
              <a:t>.</a:t>
            </a:r>
          </a:p>
          <a:p>
            <a:pPr marL="342900" indent="-342900">
              <a:buFont typeface="Arial" pitchFamily="34" charset="0"/>
              <a:buChar char="•"/>
            </a:pPr>
            <a:r>
              <a:rPr lang="en-US" sz="2000" dirty="0" err="1" smtClean="0"/>
              <a:t>alpha_t</a:t>
            </a:r>
            <a:r>
              <a:rPr lang="en-US" sz="2000" dirty="0" smtClean="0"/>
              <a:t> </a:t>
            </a:r>
            <a:r>
              <a:rPr lang="en-US" sz="2000" dirty="0"/>
              <a:t>is calculated as follows:</a:t>
            </a:r>
          </a:p>
          <a:p>
            <a:pPr marL="342900" indent="-342900">
              <a:buFont typeface="Arial" pitchFamily="34" charset="0"/>
              <a:buChar char="•"/>
            </a:pPr>
            <a:r>
              <a:rPr lang="en-US" sz="2000" dirty="0" err="1"/>
              <a:t>alpha_t</a:t>
            </a:r>
            <a:r>
              <a:rPr lang="en-US" sz="2000" dirty="0"/>
              <a:t> = 0.5 * </a:t>
            </a:r>
            <a:r>
              <a:rPr lang="en-US" sz="2000" dirty="0" err="1"/>
              <a:t>ln</a:t>
            </a:r>
            <a:r>
              <a:rPr lang="en-US" sz="2000" dirty="0"/>
              <a:t>( (1 — E)/E) : weight of classifier is </a:t>
            </a:r>
            <a:r>
              <a:rPr lang="en-US" sz="2000" dirty="0" err="1"/>
              <a:t>straigt</a:t>
            </a:r>
            <a:r>
              <a:rPr lang="en-US" sz="2000" dirty="0"/>
              <a:t> forward, it is based on the error rate E.</a:t>
            </a:r>
          </a:p>
          <a:p>
            <a:endParaRPr lang="en-US" dirty="0"/>
          </a:p>
          <a:p>
            <a:pPr algn="just"/>
            <a:endParaRPr lang="en-US" dirty="0"/>
          </a:p>
          <a:p>
            <a:pPr algn="just"/>
            <a:r>
              <a:rPr lang="en-US" b="1" dirty="0" smtClean="0"/>
              <a:t> </a:t>
            </a:r>
          </a:p>
          <a:p>
            <a:pPr algn="just"/>
            <a:endParaRPr lang="en-US" i="1" dirty="0" smtClean="0"/>
          </a:p>
        </p:txBody>
      </p:sp>
      <p:sp>
        <p:nvSpPr>
          <p:cNvPr id="7" name="Rectangle 5"/>
          <p:cNvSpPr>
            <a:spLocks noChangeArrowheads="1"/>
          </p:cNvSpPr>
          <p:nvPr/>
        </p:nvSpPr>
        <p:spPr bwMode="auto">
          <a:xfrm>
            <a:off x="152400" y="6553201"/>
            <a:ext cx="12039600" cy="304799"/>
          </a:xfrm>
          <a:prstGeom prst="rect">
            <a:avLst/>
          </a:prstGeom>
          <a:solidFill>
            <a:schemeClr val="tx2"/>
          </a:solidFill>
          <a:ln w="9525">
            <a:noFill/>
            <a:round/>
            <a:headEnd/>
            <a:tailEnd/>
          </a:ln>
        </p:spPr>
        <p:txBody>
          <a:bodyPr lIns="90000" tIns="46800" rIns="90000" bIns="46800"/>
          <a:lstStyle/>
          <a:p>
            <a:pPr algn="r" eaLnBrk="1" fontAlgn="auto" hangingPunct="1">
              <a:spcBef>
                <a:spcPts val="0"/>
              </a:spcBef>
              <a:spcAft>
                <a:spcPts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200" dirty="0">
                <a:solidFill>
                  <a:srgbClr val="FFFFFF"/>
                </a:solidFill>
                <a:latin typeface="Georgia" pitchFamily="16" charset="0"/>
              </a:rPr>
              <a:t>Copyright © www.ITbodhi.com</a:t>
            </a:r>
          </a:p>
          <a:p>
            <a:pPr algn="r" eaLnBrk="1" fontAlgn="auto" hangingPunct="1">
              <a:spcBef>
                <a:spcPts val="0"/>
              </a:spcBef>
              <a:spcAft>
                <a:spcPts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dirty="0">
              <a:solidFill>
                <a:srgbClr val="FFFFFF"/>
              </a:solidFill>
              <a:latin typeface="Georgia" pitchFamily="16" charset="0"/>
            </a:endParaRPr>
          </a:p>
        </p:txBody>
      </p:sp>
      <p:pic>
        <p:nvPicPr>
          <p:cNvPr id="389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86212" y="1447800"/>
            <a:ext cx="4371975" cy="157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38200" y="457200"/>
            <a:ext cx="9220200" cy="6370975"/>
          </a:xfrm>
          <a:prstGeom prst="rect">
            <a:avLst/>
          </a:prstGeom>
          <a:noFill/>
        </p:spPr>
        <p:txBody>
          <a:bodyPr wrap="square" rtlCol="0">
            <a:spAutoFit/>
          </a:bodyPr>
          <a:lstStyle/>
          <a:p>
            <a:r>
              <a:rPr lang="en-US" sz="2800" dirty="0"/>
              <a:t>Updating weight of training </a:t>
            </a:r>
            <a:r>
              <a:rPr lang="en-US" sz="2800" dirty="0" smtClean="0"/>
              <a:t>examples</a:t>
            </a:r>
          </a:p>
          <a:p>
            <a:endParaRPr lang="en-US" sz="2800" dirty="0"/>
          </a:p>
          <a:p>
            <a:pPr marL="342900" indent="-342900">
              <a:buFont typeface="Arial" pitchFamily="34" charset="0"/>
              <a:buChar char="•"/>
            </a:pPr>
            <a:r>
              <a:rPr lang="en-US" sz="2000" dirty="0"/>
              <a:t>Initially, all the input training example has equal weightage.</a:t>
            </a:r>
          </a:p>
          <a:p>
            <a:pPr marL="342900" indent="-342900">
              <a:buFont typeface="Arial" pitchFamily="34" charset="0"/>
              <a:buChar char="•"/>
            </a:pPr>
            <a:r>
              <a:rPr lang="en-US" sz="2000" dirty="0" smtClean="0"/>
              <a:t>After </a:t>
            </a:r>
            <a:r>
              <a:rPr lang="en-US" sz="2000" dirty="0"/>
              <a:t>weak classifier is trained, we update the weight of each training example with following </a:t>
            </a:r>
            <a:r>
              <a:rPr lang="en-US" sz="2000" dirty="0" smtClean="0"/>
              <a:t>formula</a:t>
            </a:r>
          </a:p>
          <a:p>
            <a:endParaRPr lang="en-US" sz="2800" b="1" dirty="0"/>
          </a:p>
          <a:p>
            <a:endParaRPr lang="en-US" sz="1600" b="1" dirty="0" smtClean="0"/>
          </a:p>
          <a:p>
            <a:endParaRPr lang="en-US" sz="1600" b="1" dirty="0"/>
          </a:p>
          <a:p>
            <a:endParaRPr lang="en-US" sz="1600" b="1" dirty="0" smtClean="0"/>
          </a:p>
          <a:p>
            <a:endParaRPr lang="en-US" sz="1600" b="1" dirty="0"/>
          </a:p>
          <a:p>
            <a:endParaRPr lang="en-US" sz="1600" b="1" dirty="0" smtClean="0"/>
          </a:p>
          <a:p>
            <a:endParaRPr lang="en-US" sz="1600" b="1" dirty="0"/>
          </a:p>
          <a:p>
            <a:endParaRPr lang="en-US" sz="1600" b="1" dirty="0" smtClean="0"/>
          </a:p>
          <a:p>
            <a:pPr marL="342900" indent="-342900">
              <a:buFont typeface="Arial" pitchFamily="34" charset="0"/>
              <a:buChar char="•"/>
            </a:pPr>
            <a:r>
              <a:rPr lang="en-US" sz="2000" dirty="0" err="1" smtClean="0"/>
              <a:t>D_t</a:t>
            </a:r>
            <a:r>
              <a:rPr lang="en-US" sz="2000" dirty="0" smtClean="0"/>
              <a:t> </a:t>
            </a:r>
            <a:r>
              <a:rPr lang="en-US" sz="2000" dirty="0"/>
              <a:t>is weight at previous level.</a:t>
            </a:r>
          </a:p>
          <a:p>
            <a:pPr marL="342900" indent="-342900">
              <a:buFont typeface="Arial" pitchFamily="34" charset="0"/>
              <a:buChar char="•"/>
            </a:pPr>
            <a:r>
              <a:rPr lang="en-US" sz="2000" dirty="0"/>
              <a:t>We normalize the weights by dividing each of them by the sum of all the weights, </a:t>
            </a:r>
            <a:r>
              <a:rPr lang="en-US" sz="2000" dirty="0" err="1"/>
              <a:t>Z_t</a:t>
            </a:r>
            <a:r>
              <a:rPr lang="en-US" sz="2000" dirty="0"/>
              <a:t>. For example, if all of the calculated weights added up to 15.7, then we would divide each of the weights by 15.7 so that they sum up to 1.0 instead.</a:t>
            </a:r>
          </a:p>
          <a:p>
            <a:pPr marL="342900" indent="-342900">
              <a:buFont typeface="Arial" pitchFamily="34" charset="0"/>
              <a:buChar char="•"/>
            </a:pPr>
            <a:r>
              <a:rPr lang="en-US" sz="2000" dirty="0" err="1"/>
              <a:t>y_i</a:t>
            </a:r>
            <a:r>
              <a:rPr lang="en-US" sz="2000" dirty="0"/>
              <a:t> is y par of training example (</a:t>
            </a:r>
            <a:r>
              <a:rPr lang="en-US" sz="2000" dirty="0" err="1"/>
              <a:t>x_i</a:t>
            </a:r>
            <a:r>
              <a:rPr lang="en-US" sz="2000" dirty="0"/>
              <a:t>, </a:t>
            </a:r>
            <a:r>
              <a:rPr lang="en-US" sz="2000" dirty="0" err="1"/>
              <a:t>y_i</a:t>
            </a:r>
            <a:r>
              <a:rPr lang="en-US" sz="2000" dirty="0"/>
              <a:t>) y coordinate for simplicity.</a:t>
            </a:r>
          </a:p>
          <a:p>
            <a:endParaRPr lang="en-US" sz="1600" b="1" dirty="0" smtClean="0"/>
          </a:p>
          <a:p>
            <a:endParaRPr lang="en-US" sz="1600" dirty="0"/>
          </a:p>
        </p:txBody>
      </p:sp>
      <p:sp>
        <p:nvSpPr>
          <p:cNvPr id="4" name="Rectangle 5"/>
          <p:cNvSpPr>
            <a:spLocks noChangeArrowheads="1"/>
          </p:cNvSpPr>
          <p:nvPr/>
        </p:nvSpPr>
        <p:spPr bwMode="auto">
          <a:xfrm>
            <a:off x="152400" y="6553201"/>
            <a:ext cx="12039600" cy="304799"/>
          </a:xfrm>
          <a:prstGeom prst="rect">
            <a:avLst/>
          </a:prstGeom>
          <a:solidFill>
            <a:schemeClr val="tx2"/>
          </a:solidFill>
          <a:ln w="9525">
            <a:noFill/>
            <a:round/>
            <a:headEnd/>
            <a:tailEnd/>
          </a:ln>
        </p:spPr>
        <p:txBody>
          <a:bodyPr lIns="90000" tIns="46800" rIns="90000" bIns="46800"/>
          <a:lstStyle/>
          <a:p>
            <a:pPr algn="r" eaLnBrk="1" fontAlgn="auto" hangingPunct="1">
              <a:spcBef>
                <a:spcPts val="0"/>
              </a:spcBef>
              <a:spcAft>
                <a:spcPts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200" dirty="0">
                <a:solidFill>
                  <a:srgbClr val="FFFFFF"/>
                </a:solidFill>
                <a:latin typeface="Georgia" pitchFamily="16" charset="0"/>
              </a:rPr>
              <a:t>Copyright © www.ITbodhi.com</a:t>
            </a:r>
          </a:p>
          <a:p>
            <a:pPr algn="r" eaLnBrk="1" fontAlgn="auto" hangingPunct="1">
              <a:spcBef>
                <a:spcPts val="0"/>
              </a:spcBef>
              <a:spcAft>
                <a:spcPts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dirty="0">
              <a:solidFill>
                <a:srgbClr val="FFFFFF"/>
              </a:solidFill>
              <a:latin typeface="Georgia" pitchFamily="16" charset="0"/>
            </a:endParaRPr>
          </a:p>
        </p:txBody>
      </p:sp>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19513" y="2767013"/>
            <a:ext cx="4752975" cy="1323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5"/>
          <p:cNvSpPr>
            <a:spLocks noChangeArrowheads="1"/>
          </p:cNvSpPr>
          <p:nvPr/>
        </p:nvSpPr>
        <p:spPr bwMode="auto">
          <a:xfrm>
            <a:off x="152400" y="6553201"/>
            <a:ext cx="12039600" cy="304799"/>
          </a:xfrm>
          <a:prstGeom prst="rect">
            <a:avLst/>
          </a:prstGeom>
          <a:solidFill>
            <a:schemeClr val="tx2"/>
          </a:solidFill>
          <a:ln w="9525">
            <a:noFill/>
            <a:round/>
            <a:headEnd/>
            <a:tailEnd/>
          </a:ln>
        </p:spPr>
        <p:txBody>
          <a:bodyPr lIns="90000" tIns="46800" rIns="90000" bIns="46800"/>
          <a:lstStyle/>
          <a:p>
            <a:pPr algn="r" eaLnBrk="1" fontAlgn="auto" hangingPunct="1">
              <a:spcBef>
                <a:spcPts val="0"/>
              </a:spcBef>
              <a:spcAft>
                <a:spcPts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200" dirty="0">
                <a:solidFill>
                  <a:srgbClr val="FFFFFF"/>
                </a:solidFill>
                <a:latin typeface="Georgia" pitchFamily="16" charset="0"/>
              </a:rPr>
              <a:t>Copyright © www.ITbodhi.com</a:t>
            </a:r>
          </a:p>
          <a:p>
            <a:pPr algn="r" eaLnBrk="1" fontAlgn="auto" hangingPunct="1">
              <a:spcBef>
                <a:spcPts val="0"/>
              </a:spcBef>
              <a:spcAft>
                <a:spcPts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dirty="0">
              <a:solidFill>
                <a:srgbClr val="FFFFFF"/>
              </a:solidFill>
              <a:latin typeface="Georgia" pitchFamily="16" charset="0"/>
            </a:endParaRPr>
          </a:p>
        </p:txBody>
      </p:sp>
      <p:pic>
        <p:nvPicPr>
          <p:cNvPr id="8" name="Picture 7" descr="https://cdn-images-1.medium.com/max/1600/1*k-HYpwcgzCq_Yy--05_LAw.png"/>
          <p:cNvPicPr/>
          <p:nvPr/>
        </p:nvPicPr>
        <p:blipFill>
          <a:blip r:embed="rId3">
            <a:extLst>
              <a:ext uri="{28A0092B-C50C-407E-A947-70E740481C1C}">
                <a14:useLocalDpi xmlns:a14="http://schemas.microsoft.com/office/drawing/2010/main" val="0"/>
              </a:ext>
            </a:extLst>
          </a:blip>
          <a:srcRect/>
          <a:stretch>
            <a:fillRect/>
          </a:stretch>
        </p:blipFill>
        <p:spPr bwMode="auto">
          <a:xfrm>
            <a:off x="2057400" y="1066801"/>
            <a:ext cx="8382000" cy="4343400"/>
          </a:xfrm>
          <a:prstGeom prst="rect">
            <a:avLst/>
          </a:prstGeom>
          <a:noFill/>
          <a:ln>
            <a:noFill/>
          </a:ln>
        </p:spPr>
      </p:pic>
    </p:spTree>
    <p:extLst>
      <p:ext uri="{BB962C8B-B14F-4D97-AF65-F5344CB8AC3E}">
        <p14:creationId xmlns:p14="http://schemas.microsoft.com/office/powerpoint/2010/main" val="37650371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01914" y="305337"/>
            <a:ext cx="10591800" cy="6247864"/>
          </a:xfrm>
          <a:prstGeom prst="rect">
            <a:avLst/>
          </a:prstGeom>
          <a:noFill/>
        </p:spPr>
        <p:txBody>
          <a:bodyPr wrap="square" rtlCol="0">
            <a:spAutoFit/>
          </a:bodyPr>
          <a:lstStyle/>
          <a:p>
            <a:r>
              <a:rPr lang="en-US" sz="2000" b="1" i="1" dirty="0"/>
              <a:t>Box 1:</a:t>
            </a:r>
            <a:r>
              <a:rPr lang="en-US" sz="2000" b="1" dirty="0"/>
              <a:t> </a:t>
            </a:r>
            <a:r>
              <a:rPr lang="en-US" sz="2000" dirty="0"/>
              <a:t>You can see that we have assigned equal weights to each data point and applied a decision stump to classify them as + (plus) or — (minus). The decision stump (D1) has generated vertical line at left side to classify the data points. We see that, this vertical line has incorrectly predicted three + (plus) as — (minus). In such case, we’ll assign higher weights to these three + (plus) and apply another decision stump</a:t>
            </a:r>
            <a:r>
              <a:rPr lang="en-US" sz="2000" dirty="0" smtClean="0"/>
              <a:t>.</a:t>
            </a:r>
          </a:p>
          <a:p>
            <a:endParaRPr lang="en-US" sz="2000" dirty="0"/>
          </a:p>
          <a:p>
            <a:r>
              <a:rPr lang="en-US" sz="2000" b="1" i="1" dirty="0" smtClean="0"/>
              <a:t>Box 2:</a:t>
            </a:r>
            <a:r>
              <a:rPr lang="en-US" sz="2000" b="1" dirty="0" smtClean="0"/>
              <a:t> </a:t>
            </a:r>
            <a:r>
              <a:rPr lang="en-US" sz="2000" dirty="0" smtClean="0"/>
              <a:t>Here, you can see that the size of three incorrectly predicted + (plus) is bigger as compared to rest of the data points. In this case, the second decision stump (D2) will try to predict them correctly. Now, a vertical line (D2) at right side of this box has classified three </a:t>
            </a:r>
            <a:r>
              <a:rPr lang="en-US" sz="2000" dirty="0" err="1" smtClean="0"/>
              <a:t>mis</a:t>
            </a:r>
            <a:r>
              <a:rPr lang="en-US" sz="2000" dirty="0" smtClean="0"/>
              <a:t>-classified + (plus) correctly. But again, it has caused </a:t>
            </a:r>
            <a:r>
              <a:rPr lang="en-US" sz="2000" dirty="0" err="1" smtClean="0"/>
              <a:t>mis</a:t>
            </a:r>
            <a:r>
              <a:rPr lang="en-US" sz="2000" dirty="0" smtClean="0"/>
              <a:t>-classification errors. This time with three -(minus). Again, we will assign higher weight to three — (minus) and apply another decision stump.</a:t>
            </a:r>
          </a:p>
          <a:p>
            <a:endParaRPr lang="en-US" sz="2000" dirty="0"/>
          </a:p>
          <a:p>
            <a:r>
              <a:rPr lang="en-US" sz="2000" b="1" i="1" dirty="0"/>
              <a:t>Box 3:</a:t>
            </a:r>
            <a:r>
              <a:rPr lang="en-US" sz="2000" b="1" dirty="0"/>
              <a:t> </a:t>
            </a:r>
            <a:r>
              <a:rPr lang="en-US" sz="2000" dirty="0"/>
              <a:t>Here, three — (minus) are given higher weights. A decision stump (D3) is applied to predict these </a:t>
            </a:r>
            <a:r>
              <a:rPr lang="en-US" sz="2000" dirty="0" err="1"/>
              <a:t>mis</a:t>
            </a:r>
            <a:r>
              <a:rPr lang="en-US" sz="2000" dirty="0"/>
              <a:t>-classified observation correctly. This time a horizontal line is generated to classify + (plus) and — (minus) based on higher weight of </a:t>
            </a:r>
            <a:r>
              <a:rPr lang="en-US" sz="2000" dirty="0" err="1"/>
              <a:t>mis</a:t>
            </a:r>
            <a:r>
              <a:rPr lang="en-US" sz="2000" dirty="0"/>
              <a:t>-classified observation</a:t>
            </a:r>
            <a:r>
              <a:rPr lang="en-US" sz="2000" dirty="0" smtClean="0"/>
              <a:t>.</a:t>
            </a:r>
          </a:p>
          <a:p>
            <a:endParaRPr lang="en-US" sz="2000" dirty="0"/>
          </a:p>
          <a:p>
            <a:r>
              <a:rPr lang="en-US" sz="2000" b="1" i="1" dirty="0"/>
              <a:t>Box 4:</a:t>
            </a:r>
            <a:r>
              <a:rPr lang="en-US" sz="2000" b="1" dirty="0"/>
              <a:t> </a:t>
            </a:r>
            <a:r>
              <a:rPr lang="en-US" sz="2000" dirty="0"/>
              <a:t>Here, we have combined D1, D2 and D3 to form a strong prediction having complex rule as compared to individual weak learner. You can see that this algorithm has classified these observation quite well as compared to any of individual weak learner.</a:t>
            </a:r>
          </a:p>
        </p:txBody>
      </p:sp>
      <p:sp>
        <p:nvSpPr>
          <p:cNvPr id="4" name="Rectangle 5"/>
          <p:cNvSpPr>
            <a:spLocks noChangeArrowheads="1"/>
          </p:cNvSpPr>
          <p:nvPr/>
        </p:nvSpPr>
        <p:spPr bwMode="auto">
          <a:xfrm>
            <a:off x="152400" y="6553201"/>
            <a:ext cx="12039600" cy="304799"/>
          </a:xfrm>
          <a:prstGeom prst="rect">
            <a:avLst/>
          </a:prstGeom>
          <a:solidFill>
            <a:schemeClr val="tx2"/>
          </a:solidFill>
          <a:ln w="9525">
            <a:noFill/>
            <a:round/>
            <a:headEnd/>
            <a:tailEnd/>
          </a:ln>
        </p:spPr>
        <p:txBody>
          <a:bodyPr lIns="90000" tIns="46800" rIns="90000" bIns="46800"/>
          <a:lstStyle/>
          <a:p>
            <a:pPr algn="r" eaLnBrk="1" fontAlgn="auto" hangingPunct="1">
              <a:spcBef>
                <a:spcPts val="0"/>
              </a:spcBef>
              <a:spcAft>
                <a:spcPts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200" dirty="0">
                <a:solidFill>
                  <a:srgbClr val="FFFFFF"/>
                </a:solidFill>
                <a:latin typeface="Georgia" pitchFamily="16" charset="0"/>
              </a:rPr>
              <a:t>Copyright © www.ITbodhi.com</a:t>
            </a:r>
          </a:p>
          <a:p>
            <a:pPr algn="r" eaLnBrk="1" fontAlgn="auto" hangingPunct="1">
              <a:spcBef>
                <a:spcPts val="0"/>
              </a:spcBef>
              <a:spcAft>
                <a:spcPts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dirty="0">
              <a:solidFill>
                <a:srgbClr val="FFFFFF"/>
              </a:solidFill>
              <a:latin typeface="Georgia" pitchFamily="16" charset="0"/>
            </a:endParaRPr>
          </a:p>
        </p:txBody>
      </p:sp>
    </p:spTree>
    <p:extLst>
      <p:ext uri="{BB962C8B-B14F-4D97-AF65-F5344CB8AC3E}">
        <p14:creationId xmlns:p14="http://schemas.microsoft.com/office/powerpoint/2010/main" val="28912675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01914" y="305337"/>
            <a:ext cx="10591800" cy="5570756"/>
          </a:xfrm>
          <a:prstGeom prst="rect">
            <a:avLst/>
          </a:prstGeom>
          <a:noFill/>
        </p:spPr>
        <p:txBody>
          <a:bodyPr wrap="square" rtlCol="0">
            <a:spAutoFit/>
          </a:bodyPr>
          <a:lstStyle/>
          <a:p>
            <a:r>
              <a:rPr lang="en-US" sz="2800" dirty="0"/>
              <a:t>Below are the steps for performing the </a:t>
            </a:r>
            <a:r>
              <a:rPr lang="en-US" sz="2800" dirty="0" err="1"/>
              <a:t>AdaBoost</a:t>
            </a:r>
            <a:r>
              <a:rPr lang="en-US" sz="2800" dirty="0"/>
              <a:t> algorithm</a:t>
            </a:r>
            <a:r>
              <a:rPr lang="en-US" sz="2800" dirty="0" smtClean="0"/>
              <a:t>:</a:t>
            </a:r>
          </a:p>
          <a:p>
            <a:endParaRPr lang="en-US" sz="2000" dirty="0"/>
          </a:p>
          <a:p>
            <a:pPr marL="457200" indent="-457200">
              <a:buFont typeface="+mj-lt"/>
              <a:buAutoNum type="arabicPeriod"/>
            </a:pPr>
            <a:r>
              <a:rPr lang="en-US" dirty="0" smtClean="0"/>
              <a:t>Initially, all observations are given equal weights.</a:t>
            </a:r>
          </a:p>
          <a:p>
            <a:pPr marL="457200" indent="-457200">
              <a:buFont typeface="+mj-lt"/>
              <a:buAutoNum type="arabicPeriod"/>
            </a:pPr>
            <a:endParaRPr lang="en-US" dirty="0" smtClean="0"/>
          </a:p>
          <a:p>
            <a:pPr marL="457200" indent="-457200">
              <a:buFont typeface="+mj-lt"/>
              <a:buAutoNum type="arabicPeriod"/>
            </a:pPr>
            <a:r>
              <a:rPr lang="en-US" dirty="0" smtClean="0"/>
              <a:t>A model is built on a subset of data.</a:t>
            </a:r>
          </a:p>
          <a:p>
            <a:pPr marL="457200" indent="-457200">
              <a:buFont typeface="+mj-lt"/>
              <a:buAutoNum type="arabicPeriod"/>
            </a:pPr>
            <a:endParaRPr lang="en-US" dirty="0" smtClean="0"/>
          </a:p>
          <a:p>
            <a:pPr marL="457200" indent="-457200">
              <a:buFont typeface="+mj-lt"/>
              <a:buAutoNum type="arabicPeriod"/>
            </a:pPr>
            <a:r>
              <a:rPr lang="en-US" dirty="0" smtClean="0"/>
              <a:t>Using this model, predictions are made on the whole dataset.</a:t>
            </a:r>
          </a:p>
          <a:p>
            <a:pPr marL="457200" indent="-457200">
              <a:buFont typeface="+mj-lt"/>
              <a:buAutoNum type="arabicPeriod"/>
            </a:pPr>
            <a:endParaRPr lang="en-US" dirty="0" smtClean="0"/>
          </a:p>
          <a:p>
            <a:pPr marL="457200" indent="-457200">
              <a:buFont typeface="+mj-lt"/>
              <a:buAutoNum type="arabicPeriod"/>
            </a:pPr>
            <a:r>
              <a:rPr lang="en-US" dirty="0" smtClean="0"/>
              <a:t>Errors are calculated by comparing the predictions and actual values.</a:t>
            </a:r>
          </a:p>
          <a:p>
            <a:pPr marL="457200" indent="-457200">
              <a:buFont typeface="+mj-lt"/>
              <a:buAutoNum type="arabicPeriod"/>
            </a:pPr>
            <a:endParaRPr lang="en-US" dirty="0" smtClean="0"/>
          </a:p>
          <a:p>
            <a:pPr marL="457200" indent="-457200">
              <a:buFont typeface="+mj-lt"/>
              <a:buAutoNum type="arabicPeriod"/>
            </a:pPr>
            <a:r>
              <a:rPr lang="en-US" dirty="0" smtClean="0"/>
              <a:t>While creating the next model, higher weights are given to the data points which were predicted incorrectly.</a:t>
            </a:r>
          </a:p>
          <a:p>
            <a:pPr marL="457200" indent="-457200">
              <a:buFont typeface="+mj-lt"/>
              <a:buAutoNum type="arabicPeriod"/>
            </a:pPr>
            <a:endParaRPr lang="en-US" dirty="0" smtClean="0"/>
          </a:p>
          <a:p>
            <a:pPr marL="457200" indent="-457200">
              <a:buFont typeface="+mj-lt"/>
              <a:buAutoNum type="arabicPeriod"/>
            </a:pPr>
            <a:r>
              <a:rPr lang="en-US" dirty="0" smtClean="0"/>
              <a:t>Weights can be determined using the error value. For instance, the higher the error the more is the weight assigned to the observation.</a:t>
            </a:r>
          </a:p>
          <a:p>
            <a:pPr marL="457200" indent="-457200">
              <a:buFont typeface="+mj-lt"/>
              <a:buAutoNum type="arabicPeriod"/>
            </a:pPr>
            <a:endParaRPr lang="en-US" dirty="0" smtClean="0"/>
          </a:p>
          <a:p>
            <a:pPr marL="457200" indent="-457200">
              <a:buFont typeface="+mj-lt"/>
              <a:buAutoNum type="arabicPeriod"/>
            </a:pPr>
            <a:r>
              <a:rPr lang="en-US" dirty="0" smtClean="0"/>
              <a:t>This process is repeated until the error function does not change, or the maximum limit of the number of estimators is reached.</a:t>
            </a:r>
          </a:p>
          <a:p>
            <a:endParaRPr lang="en-US" sz="2000" dirty="0"/>
          </a:p>
        </p:txBody>
      </p:sp>
      <p:sp>
        <p:nvSpPr>
          <p:cNvPr id="4" name="Rectangle 5"/>
          <p:cNvSpPr>
            <a:spLocks noChangeArrowheads="1"/>
          </p:cNvSpPr>
          <p:nvPr/>
        </p:nvSpPr>
        <p:spPr bwMode="auto">
          <a:xfrm>
            <a:off x="152400" y="6553201"/>
            <a:ext cx="12039600" cy="304799"/>
          </a:xfrm>
          <a:prstGeom prst="rect">
            <a:avLst/>
          </a:prstGeom>
          <a:solidFill>
            <a:schemeClr val="tx2"/>
          </a:solidFill>
          <a:ln w="9525">
            <a:noFill/>
            <a:round/>
            <a:headEnd/>
            <a:tailEnd/>
          </a:ln>
        </p:spPr>
        <p:txBody>
          <a:bodyPr lIns="90000" tIns="46800" rIns="90000" bIns="46800"/>
          <a:lstStyle/>
          <a:p>
            <a:pPr algn="r" eaLnBrk="1" fontAlgn="auto" hangingPunct="1">
              <a:spcBef>
                <a:spcPts val="0"/>
              </a:spcBef>
              <a:spcAft>
                <a:spcPts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200" dirty="0">
                <a:solidFill>
                  <a:srgbClr val="FFFFFF"/>
                </a:solidFill>
                <a:latin typeface="Georgia" pitchFamily="16" charset="0"/>
              </a:rPr>
              <a:t>Copyright © www.ITbodhi.com</a:t>
            </a:r>
          </a:p>
          <a:p>
            <a:pPr algn="r" eaLnBrk="1" fontAlgn="auto" hangingPunct="1">
              <a:spcBef>
                <a:spcPts val="0"/>
              </a:spcBef>
              <a:spcAft>
                <a:spcPts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dirty="0">
              <a:solidFill>
                <a:srgbClr val="FFFFFF"/>
              </a:solidFill>
              <a:latin typeface="Georgia" pitchFamily="16" charset="0"/>
            </a:endParaRPr>
          </a:p>
        </p:txBody>
      </p:sp>
    </p:spTree>
    <p:extLst>
      <p:ext uri="{BB962C8B-B14F-4D97-AF65-F5344CB8AC3E}">
        <p14:creationId xmlns:p14="http://schemas.microsoft.com/office/powerpoint/2010/main" val="42724458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01914" y="305337"/>
            <a:ext cx="10591800" cy="4339650"/>
          </a:xfrm>
          <a:prstGeom prst="rect">
            <a:avLst/>
          </a:prstGeom>
          <a:noFill/>
        </p:spPr>
        <p:txBody>
          <a:bodyPr wrap="square" rtlCol="0">
            <a:spAutoFit/>
          </a:bodyPr>
          <a:lstStyle/>
          <a:p>
            <a:r>
              <a:rPr lang="en-US" sz="2800" b="1" dirty="0" err="1" smtClean="0"/>
              <a:t>Hyperparameters</a:t>
            </a:r>
            <a:endParaRPr lang="en-US" sz="2800" b="1" dirty="0" smtClean="0"/>
          </a:p>
          <a:p>
            <a:endParaRPr lang="en-US" sz="2800" b="1" dirty="0"/>
          </a:p>
          <a:p>
            <a:r>
              <a:rPr lang="en-US" sz="2000" b="1" dirty="0" err="1" smtClean="0"/>
              <a:t>base_estimators</a:t>
            </a:r>
            <a:r>
              <a:rPr lang="en-US" sz="2000" dirty="0"/>
              <a:t>: specifies the base type estimator, i.e. the algorithm to be used as base learner</a:t>
            </a:r>
            <a:r>
              <a:rPr lang="en-US" sz="2000" dirty="0" smtClean="0"/>
              <a:t>.</a:t>
            </a:r>
          </a:p>
          <a:p>
            <a:endParaRPr lang="en-US" sz="2000" dirty="0"/>
          </a:p>
          <a:p>
            <a:r>
              <a:rPr lang="en-US" sz="2000" b="1" dirty="0" err="1"/>
              <a:t>n_estimators</a:t>
            </a:r>
            <a:r>
              <a:rPr lang="en-US" sz="2000" b="1" dirty="0"/>
              <a:t>: </a:t>
            </a:r>
            <a:r>
              <a:rPr lang="en-US" sz="2000" dirty="0"/>
              <a:t>It defines the number of base estimators, where the default is 10 but you can increase it in order to obtain a better performance</a:t>
            </a:r>
            <a:r>
              <a:rPr lang="en-US" sz="2000" dirty="0" smtClean="0"/>
              <a:t>.</a:t>
            </a:r>
          </a:p>
          <a:p>
            <a:endParaRPr lang="en-US" sz="2000" dirty="0"/>
          </a:p>
          <a:p>
            <a:r>
              <a:rPr lang="en-US" sz="2000" b="1" dirty="0" err="1"/>
              <a:t>learning_rate</a:t>
            </a:r>
            <a:r>
              <a:rPr lang="en-US" sz="2000" b="1" dirty="0"/>
              <a:t> : </a:t>
            </a:r>
            <a:r>
              <a:rPr lang="en-US" sz="2000" dirty="0"/>
              <a:t>same impact as in gradient descent </a:t>
            </a:r>
            <a:r>
              <a:rPr lang="en-US" sz="2000" dirty="0" smtClean="0"/>
              <a:t>algorithm</a:t>
            </a:r>
          </a:p>
          <a:p>
            <a:endParaRPr lang="en-US" sz="2000" dirty="0"/>
          </a:p>
          <a:p>
            <a:r>
              <a:rPr lang="en-US" sz="2000" b="1" dirty="0" err="1"/>
              <a:t>max_depth</a:t>
            </a:r>
            <a:r>
              <a:rPr lang="en-US" sz="2000" b="1" dirty="0"/>
              <a:t> : </a:t>
            </a:r>
            <a:r>
              <a:rPr lang="en-US" sz="2000" dirty="0"/>
              <a:t>Maximum depth of </a:t>
            </a:r>
            <a:r>
              <a:rPr lang="en-US" sz="2000" dirty="0" smtClean="0"/>
              <a:t>the </a:t>
            </a:r>
            <a:r>
              <a:rPr lang="en-US" sz="2000" dirty="0"/>
              <a:t>individual </a:t>
            </a:r>
            <a:r>
              <a:rPr lang="en-US" sz="2000" dirty="0" smtClean="0"/>
              <a:t>estimator</a:t>
            </a:r>
          </a:p>
          <a:p>
            <a:endParaRPr lang="en-US" sz="2000" dirty="0"/>
          </a:p>
          <a:p>
            <a:endParaRPr lang="en-US" sz="2000" dirty="0"/>
          </a:p>
        </p:txBody>
      </p:sp>
      <p:sp>
        <p:nvSpPr>
          <p:cNvPr id="4" name="Rectangle 5"/>
          <p:cNvSpPr>
            <a:spLocks noChangeArrowheads="1"/>
          </p:cNvSpPr>
          <p:nvPr/>
        </p:nvSpPr>
        <p:spPr bwMode="auto">
          <a:xfrm>
            <a:off x="152400" y="6553201"/>
            <a:ext cx="12039600" cy="304799"/>
          </a:xfrm>
          <a:prstGeom prst="rect">
            <a:avLst/>
          </a:prstGeom>
          <a:solidFill>
            <a:schemeClr val="tx2"/>
          </a:solidFill>
          <a:ln w="9525">
            <a:noFill/>
            <a:round/>
            <a:headEnd/>
            <a:tailEnd/>
          </a:ln>
        </p:spPr>
        <p:txBody>
          <a:bodyPr lIns="90000" tIns="46800" rIns="90000" bIns="46800"/>
          <a:lstStyle/>
          <a:p>
            <a:pPr algn="r" eaLnBrk="1" fontAlgn="auto" hangingPunct="1">
              <a:spcBef>
                <a:spcPts val="0"/>
              </a:spcBef>
              <a:spcAft>
                <a:spcPts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200" dirty="0">
                <a:solidFill>
                  <a:srgbClr val="FFFFFF"/>
                </a:solidFill>
                <a:latin typeface="Georgia" pitchFamily="16" charset="0"/>
              </a:rPr>
              <a:t>Copyright © www.ITbodhi.com</a:t>
            </a:r>
          </a:p>
          <a:p>
            <a:pPr algn="r" eaLnBrk="1" fontAlgn="auto" hangingPunct="1">
              <a:spcBef>
                <a:spcPts val="0"/>
              </a:spcBef>
              <a:spcAft>
                <a:spcPts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dirty="0">
              <a:solidFill>
                <a:srgbClr val="FFFFFF"/>
              </a:solidFill>
              <a:latin typeface="Georgia" pitchFamily="16" charset="0"/>
            </a:endParaRPr>
          </a:p>
        </p:txBody>
      </p:sp>
    </p:spTree>
    <p:extLst>
      <p:ext uri="{BB962C8B-B14F-4D97-AF65-F5344CB8AC3E}">
        <p14:creationId xmlns:p14="http://schemas.microsoft.com/office/powerpoint/2010/main" val="34692838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219200" y="1905000"/>
            <a:ext cx="9448800" cy="2677656"/>
          </a:xfrm>
          <a:prstGeom prst="rect">
            <a:avLst/>
          </a:prstGeom>
          <a:noFill/>
        </p:spPr>
        <p:txBody>
          <a:bodyPr wrap="square" rtlCol="0">
            <a:spAutoFit/>
          </a:bodyPr>
          <a:lstStyle/>
          <a:p>
            <a:r>
              <a:rPr lang="en-US" sz="2400" b="1" dirty="0"/>
              <a:t>Bagging and </a:t>
            </a:r>
            <a:r>
              <a:rPr lang="en-US" sz="2400" b="1" dirty="0" smtClean="0"/>
              <a:t>Boosting</a:t>
            </a:r>
          </a:p>
          <a:p>
            <a:endParaRPr lang="en-US" sz="2400" dirty="0"/>
          </a:p>
          <a:p>
            <a:r>
              <a:rPr lang="en-US" sz="2400" dirty="0"/>
              <a:t>Bagging and Boosting are similar in that they are both </a:t>
            </a:r>
            <a:r>
              <a:rPr lang="en-US" sz="2400" b="1" i="1" dirty="0"/>
              <a:t>ensemble techniques</a:t>
            </a:r>
            <a:r>
              <a:rPr lang="en-US" sz="2400" dirty="0"/>
              <a:t>, where a set of weak learners are combined to create a strong learner that obtains better performance than a single one</a:t>
            </a:r>
            <a:r>
              <a:rPr lang="en-US" sz="2400" dirty="0" smtClean="0"/>
              <a:t>.</a:t>
            </a:r>
          </a:p>
          <a:p>
            <a:endParaRPr lang="en-US" sz="2400" dirty="0"/>
          </a:p>
          <a:p>
            <a:endParaRPr lang="en-US" sz="2400" dirty="0"/>
          </a:p>
        </p:txBody>
      </p:sp>
      <p:sp>
        <p:nvSpPr>
          <p:cNvPr id="6" name="Rectangle 5"/>
          <p:cNvSpPr>
            <a:spLocks noChangeArrowheads="1"/>
          </p:cNvSpPr>
          <p:nvPr/>
        </p:nvSpPr>
        <p:spPr bwMode="auto">
          <a:xfrm>
            <a:off x="152400" y="6553201"/>
            <a:ext cx="12039600" cy="304799"/>
          </a:xfrm>
          <a:prstGeom prst="rect">
            <a:avLst/>
          </a:prstGeom>
          <a:solidFill>
            <a:schemeClr val="tx2"/>
          </a:solidFill>
          <a:ln w="9525">
            <a:noFill/>
            <a:round/>
            <a:headEnd/>
            <a:tailEnd/>
          </a:ln>
        </p:spPr>
        <p:txBody>
          <a:bodyPr lIns="90000" tIns="46800" rIns="90000" bIns="46800"/>
          <a:lstStyle/>
          <a:p>
            <a:pPr algn="r" eaLnBrk="1" fontAlgn="auto" hangingPunct="1">
              <a:spcBef>
                <a:spcPts val="0"/>
              </a:spcBef>
              <a:spcAft>
                <a:spcPts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200" dirty="0">
                <a:solidFill>
                  <a:srgbClr val="FFFFFF"/>
                </a:solidFill>
                <a:latin typeface="Georgia" pitchFamily="16" charset="0"/>
              </a:rPr>
              <a:t>Copyright © www.ITbodhi.com</a:t>
            </a:r>
          </a:p>
          <a:p>
            <a:pPr algn="r" eaLnBrk="1" fontAlgn="auto" hangingPunct="1">
              <a:spcBef>
                <a:spcPts val="0"/>
              </a:spcBef>
              <a:spcAft>
                <a:spcPts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dirty="0">
              <a:solidFill>
                <a:srgbClr val="FFFFFF"/>
              </a:solidFill>
              <a:latin typeface="Georgia" pitchFamily="16"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01914" y="305337"/>
            <a:ext cx="10591800" cy="5693866"/>
          </a:xfrm>
          <a:prstGeom prst="rect">
            <a:avLst/>
          </a:prstGeom>
          <a:noFill/>
        </p:spPr>
        <p:txBody>
          <a:bodyPr wrap="square" rtlCol="0">
            <a:spAutoFit/>
          </a:bodyPr>
          <a:lstStyle/>
          <a:p>
            <a:r>
              <a:rPr lang="en-US" sz="4400" b="1" dirty="0"/>
              <a:t>Gradient Boosting</a:t>
            </a:r>
          </a:p>
          <a:p>
            <a:endParaRPr lang="en-US" sz="2800" b="1" dirty="0"/>
          </a:p>
          <a:p>
            <a:r>
              <a:rPr lang="en-US" sz="2800" dirty="0"/>
              <a:t>Gradient Boosting works by sequentially adding the previous predictors </a:t>
            </a:r>
            <a:r>
              <a:rPr lang="en-US" sz="2800" dirty="0" err="1"/>
              <a:t>underfitted</a:t>
            </a:r>
            <a:r>
              <a:rPr lang="en-US" sz="2800" dirty="0"/>
              <a:t> </a:t>
            </a:r>
            <a:r>
              <a:rPr lang="en-US" sz="2800" dirty="0"/>
              <a:t>predictions to the ensemble, ensuring the </a:t>
            </a:r>
            <a:r>
              <a:rPr lang="en-US" sz="2800" dirty="0" err="1"/>
              <a:t>erros</a:t>
            </a:r>
            <a:r>
              <a:rPr lang="en-US" sz="2800" dirty="0"/>
              <a:t> made previously are corrected</a:t>
            </a:r>
            <a:r>
              <a:rPr lang="en-US" sz="2800" dirty="0" smtClean="0"/>
              <a:t>.</a:t>
            </a:r>
          </a:p>
          <a:p>
            <a:endParaRPr lang="en-US" sz="2800" dirty="0"/>
          </a:p>
          <a:p>
            <a:r>
              <a:rPr lang="en-US" sz="2800" dirty="0"/>
              <a:t>The difference lies in what it does with the </a:t>
            </a:r>
            <a:r>
              <a:rPr lang="en-US" sz="2800" dirty="0" err="1"/>
              <a:t>underfitted</a:t>
            </a:r>
            <a:r>
              <a:rPr lang="en-US" sz="2800" dirty="0"/>
              <a:t> values of its predecessor. </a:t>
            </a:r>
            <a:r>
              <a:rPr lang="en-US" sz="2800" dirty="0" smtClean="0"/>
              <a:t>Contrary </a:t>
            </a:r>
            <a:r>
              <a:rPr lang="en-US" sz="2800" dirty="0"/>
              <a:t>to </a:t>
            </a:r>
            <a:r>
              <a:rPr lang="en-US" sz="2800" dirty="0" err="1"/>
              <a:t>AdaBoost</a:t>
            </a:r>
            <a:r>
              <a:rPr lang="en-US" sz="2800" dirty="0"/>
              <a:t>, which tweaks the instance weights at every interaction, this method </a:t>
            </a:r>
            <a:r>
              <a:rPr lang="en-US" sz="2800" b="1" dirty="0"/>
              <a:t>tries to fit the new predictor to the </a:t>
            </a:r>
            <a:r>
              <a:rPr lang="en-US" sz="2800" b="1" i="1" dirty="0"/>
              <a:t>residual errors</a:t>
            </a:r>
            <a:r>
              <a:rPr lang="en-US" sz="2800" b="1" dirty="0"/>
              <a:t> made by the previous predictor.</a:t>
            </a:r>
            <a:endParaRPr lang="en-US" sz="2800" dirty="0"/>
          </a:p>
          <a:p>
            <a:endParaRPr lang="en-US" sz="2000" dirty="0"/>
          </a:p>
          <a:p>
            <a:endParaRPr lang="en-US" sz="2000" dirty="0"/>
          </a:p>
        </p:txBody>
      </p:sp>
      <p:sp>
        <p:nvSpPr>
          <p:cNvPr id="4" name="Rectangle 5"/>
          <p:cNvSpPr>
            <a:spLocks noChangeArrowheads="1"/>
          </p:cNvSpPr>
          <p:nvPr/>
        </p:nvSpPr>
        <p:spPr bwMode="auto">
          <a:xfrm>
            <a:off x="152400" y="6553201"/>
            <a:ext cx="12039600" cy="304799"/>
          </a:xfrm>
          <a:prstGeom prst="rect">
            <a:avLst/>
          </a:prstGeom>
          <a:solidFill>
            <a:schemeClr val="tx2"/>
          </a:solidFill>
          <a:ln w="9525">
            <a:noFill/>
            <a:round/>
            <a:headEnd/>
            <a:tailEnd/>
          </a:ln>
        </p:spPr>
        <p:txBody>
          <a:bodyPr lIns="90000" tIns="46800" rIns="90000" bIns="46800"/>
          <a:lstStyle/>
          <a:p>
            <a:pPr algn="r" eaLnBrk="1" fontAlgn="auto" hangingPunct="1">
              <a:spcBef>
                <a:spcPts val="0"/>
              </a:spcBef>
              <a:spcAft>
                <a:spcPts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200" dirty="0">
                <a:solidFill>
                  <a:srgbClr val="FFFFFF"/>
                </a:solidFill>
                <a:latin typeface="Georgia" pitchFamily="16" charset="0"/>
              </a:rPr>
              <a:t>Copyright © www.ITbodhi.com</a:t>
            </a:r>
          </a:p>
          <a:p>
            <a:pPr algn="r" eaLnBrk="1" fontAlgn="auto" hangingPunct="1">
              <a:spcBef>
                <a:spcPts val="0"/>
              </a:spcBef>
              <a:spcAft>
                <a:spcPts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dirty="0">
              <a:solidFill>
                <a:srgbClr val="FFFFFF"/>
              </a:solidFill>
              <a:latin typeface="Georgia" pitchFamily="16" charset="0"/>
            </a:endParaRPr>
          </a:p>
        </p:txBody>
      </p:sp>
    </p:spTree>
    <p:extLst>
      <p:ext uri="{BB962C8B-B14F-4D97-AF65-F5344CB8AC3E}">
        <p14:creationId xmlns:p14="http://schemas.microsoft.com/office/powerpoint/2010/main" val="37655110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01914" y="305337"/>
            <a:ext cx="10591800" cy="5262979"/>
          </a:xfrm>
          <a:prstGeom prst="rect">
            <a:avLst/>
          </a:prstGeom>
          <a:noFill/>
        </p:spPr>
        <p:txBody>
          <a:bodyPr wrap="square" rtlCol="0">
            <a:spAutoFit/>
          </a:bodyPr>
          <a:lstStyle/>
          <a:p>
            <a:r>
              <a:rPr lang="en-US" sz="2400" b="1" dirty="0"/>
              <a:t>Below are the steps for performing the </a:t>
            </a:r>
            <a:r>
              <a:rPr lang="en-US" sz="2400" b="1" dirty="0" err="1"/>
              <a:t>Gradien</a:t>
            </a:r>
            <a:r>
              <a:rPr lang="en-US" sz="2400" b="1" dirty="0"/>
              <a:t> Boosting algorithm</a:t>
            </a:r>
            <a:r>
              <a:rPr lang="en-US" sz="2400" b="1" dirty="0" smtClean="0"/>
              <a:t>:</a:t>
            </a:r>
          </a:p>
          <a:p>
            <a:endParaRPr lang="en-US" sz="2400" b="1" dirty="0"/>
          </a:p>
          <a:p>
            <a:pPr marL="457200" indent="-457200">
              <a:buFont typeface="+mj-lt"/>
              <a:buAutoNum type="arabicPeriod"/>
            </a:pPr>
            <a:r>
              <a:rPr lang="en-US" sz="2400" dirty="0"/>
              <a:t>A model is built on a subset of data.</a:t>
            </a:r>
          </a:p>
          <a:p>
            <a:pPr marL="457200" indent="-457200">
              <a:buFont typeface="+mj-lt"/>
              <a:buAutoNum type="arabicPeriod"/>
            </a:pPr>
            <a:r>
              <a:rPr lang="en-US" sz="2400" dirty="0"/>
              <a:t>Using this model, predictions are made on the whole dataset.</a:t>
            </a:r>
          </a:p>
          <a:p>
            <a:pPr marL="457200" indent="-457200">
              <a:buFont typeface="+mj-lt"/>
              <a:buAutoNum type="arabicPeriod"/>
            </a:pPr>
            <a:r>
              <a:rPr lang="en-US" sz="2400" dirty="0"/>
              <a:t>Errors are calculated by comparing the predictions and actual values.</a:t>
            </a:r>
          </a:p>
          <a:p>
            <a:pPr marL="457200" indent="-457200">
              <a:buFont typeface="+mj-lt"/>
              <a:buAutoNum type="arabicPeriod"/>
            </a:pPr>
            <a:r>
              <a:rPr lang="en-US" sz="2400" dirty="0"/>
              <a:t>A new model is created using the errors calculated as target variable. Our objective is to find the best split to </a:t>
            </a:r>
            <a:r>
              <a:rPr lang="en-US" sz="2400" dirty="0" err="1"/>
              <a:t>minimise</a:t>
            </a:r>
            <a:r>
              <a:rPr lang="en-US" sz="2400" dirty="0"/>
              <a:t> the error.</a:t>
            </a:r>
          </a:p>
          <a:p>
            <a:pPr marL="457200" indent="-457200">
              <a:buFont typeface="+mj-lt"/>
              <a:buAutoNum type="arabicPeriod"/>
            </a:pPr>
            <a:r>
              <a:rPr lang="en-US" sz="2400" dirty="0"/>
              <a:t>The predictions made by this new model are combined with the predictions of the previous.</a:t>
            </a:r>
          </a:p>
          <a:p>
            <a:pPr marL="457200" indent="-457200">
              <a:buFont typeface="+mj-lt"/>
              <a:buAutoNum type="arabicPeriod"/>
            </a:pPr>
            <a:r>
              <a:rPr lang="en-US" sz="2400" dirty="0"/>
              <a:t>New errors are calculated using this predicted value and actual value.</a:t>
            </a:r>
          </a:p>
          <a:p>
            <a:pPr marL="457200" indent="-457200">
              <a:buFont typeface="+mj-lt"/>
              <a:buAutoNum type="arabicPeriod"/>
            </a:pPr>
            <a:r>
              <a:rPr lang="en-US" sz="2400" dirty="0"/>
              <a:t>This process is repeated until the error function does not change, or the maximum limit of the number of estimators is reached.</a:t>
            </a:r>
          </a:p>
          <a:p>
            <a:endParaRPr lang="en-US" sz="2400" dirty="0"/>
          </a:p>
          <a:p>
            <a:endParaRPr lang="en-US" sz="2400" dirty="0"/>
          </a:p>
        </p:txBody>
      </p:sp>
      <p:sp>
        <p:nvSpPr>
          <p:cNvPr id="4" name="Rectangle 5"/>
          <p:cNvSpPr>
            <a:spLocks noChangeArrowheads="1"/>
          </p:cNvSpPr>
          <p:nvPr/>
        </p:nvSpPr>
        <p:spPr bwMode="auto">
          <a:xfrm>
            <a:off x="152400" y="6553201"/>
            <a:ext cx="12039600" cy="304799"/>
          </a:xfrm>
          <a:prstGeom prst="rect">
            <a:avLst/>
          </a:prstGeom>
          <a:solidFill>
            <a:schemeClr val="tx2"/>
          </a:solidFill>
          <a:ln w="9525">
            <a:noFill/>
            <a:round/>
            <a:headEnd/>
            <a:tailEnd/>
          </a:ln>
        </p:spPr>
        <p:txBody>
          <a:bodyPr lIns="90000" tIns="46800" rIns="90000" bIns="46800"/>
          <a:lstStyle/>
          <a:p>
            <a:pPr algn="r" eaLnBrk="1" fontAlgn="auto" hangingPunct="1">
              <a:spcBef>
                <a:spcPts val="0"/>
              </a:spcBef>
              <a:spcAft>
                <a:spcPts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200" dirty="0">
                <a:solidFill>
                  <a:srgbClr val="FFFFFF"/>
                </a:solidFill>
                <a:latin typeface="Georgia" pitchFamily="16" charset="0"/>
              </a:rPr>
              <a:t>Copyright © www.ITbodhi.com</a:t>
            </a:r>
          </a:p>
          <a:p>
            <a:pPr algn="r" eaLnBrk="1" fontAlgn="auto" hangingPunct="1">
              <a:spcBef>
                <a:spcPts val="0"/>
              </a:spcBef>
              <a:spcAft>
                <a:spcPts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dirty="0">
              <a:solidFill>
                <a:srgbClr val="FFFFFF"/>
              </a:solidFill>
              <a:latin typeface="Georgia" pitchFamily="16" charset="0"/>
            </a:endParaRPr>
          </a:p>
        </p:txBody>
      </p:sp>
    </p:spTree>
    <p:extLst>
      <p:ext uri="{BB962C8B-B14F-4D97-AF65-F5344CB8AC3E}">
        <p14:creationId xmlns:p14="http://schemas.microsoft.com/office/powerpoint/2010/main" val="10557817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76300" y="1644702"/>
            <a:ext cx="10591800" cy="2677656"/>
          </a:xfrm>
          <a:prstGeom prst="rect">
            <a:avLst/>
          </a:prstGeom>
          <a:noFill/>
        </p:spPr>
        <p:txBody>
          <a:bodyPr wrap="square" rtlCol="0">
            <a:spAutoFit/>
          </a:bodyPr>
          <a:lstStyle/>
          <a:p>
            <a:r>
              <a:rPr lang="en-US" sz="2400" dirty="0"/>
              <a:t>Gradient boosting is a machine learning technique for </a:t>
            </a:r>
            <a:r>
              <a:rPr lang="en-US" sz="2400" b="1" dirty="0"/>
              <a:t>regression and classification problems,</a:t>
            </a:r>
            <a:r>
              <a:rPr lang="en-US" sz="2400" dirty="0"/>
              <a:t> which produces a prediction model in the form of an ensemble of weak prediction models, </a:t>
            </a:r>
            <a:r>
              <a:rPr lang="en-US" sz="2400" b="1" dirty="0"/>
              <a:t>typically decision trees. </a:t>
            </a:r>
            <a:endParaRPr lang="en-US" sz="2400" b="1" dirty="0" smtClean="0"/>
          </a:p>
          <a:p>
            <a:endParaRPr lang="en-US" sz="2400" b="1" dirty="0"/>
          </a:p>
          <a:p>
            <a:r>
              <a:rPr lang="en-US" sz="2400" dirty="0"/>
              <a:t>The objective of any supervised learning algorithm is to define a </a:t>
            </a:r>
            <a:r>
              <a:rPr lang="en-US" sz="2400" b="1" dirty="0"/>
              <a:t>loss function </a:t>
            </a:r>
            <a:r>
              <a:rPr lang="en-US" sz="2400" dirty="0"/>
              <a:t>and minimize it. </a:t>
            </a:r>
            <a:endParaRPr lang="en-US" sz="2400" dirty="0"/>
          </a:p>
          <a:p>
            <a:endParaRPr lang="en-US" sz="2400" dirty="0"/>
          </a:p>
        </p:txBody>
      </p:sp>
      <p:sp>
        <p:nvSpPr>
          <p:cNvPr id="4" name="Rectangle 5"/>
          <p:cNvSpPr>
            <a:spLocks noChangeArrowheads="1"/>
          </p:cNvSpPr>
          <p:nvPr/>
        </p:nvSpPr>
        <p:spPr bwMode="auto">
          <a:xfrm>
            <a:off x="152400" y="6553201"/>
            <a:ext cx="12039600" cy="304799"/>
          </a:xfrm>
          <a:prstGeom prst="rect">
            <a:avLst/>
          </a:prstGeom>
          <a:solidFill>
            <a:schemeClr val="tx2"/>
          </a:solidFill>
          <a:ln w="9525">
            <a:noFill/>
            <a:round/>
            <a:headEnd/>
            <a:tailEnd/>
          </a:ln>
        </p:spPr>
        <p:txBody>
          <a:bodyPr lIns="90000" tIns="46800" rIns="90000" bIns="46800"/>
          <a:lstStyle/>
          <a:p>
            <a:pPr algn="r" eaLnBrk="1" fontAlgn="auto" hangingPunct="1">
              <a:spcBef>
                <a:spcPts val="0"/>
              </a:spcBef>
              <a:spcAft>
                <a:spcPts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200" dirty="0">
                <a:solidFill>
                  <a:srgbClr val="FFFFFF"/>
                </a:solidFill>
                <a:latin typeface="Georgia" pitchFamily="16" charset="0"/>
              </a:rPr>
              <a:t>Copyright © www.ITbodhi.com</a:t>
            </a:r>
          </a:p>
          <a:p>
            <a:pPr algn="r" eaLnBrk="1" fontAlgn="auto" hangingPunct="1">
              <a:spcBef>
                <a:spcPts val="0"/>
              </a:spcBef>
              <a:spcAft>
                <a:spcPts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dirty="0">
              <a:solidFill>
                <a:srgbClr val="FFFFFF"/>
              </a:solidFill>
              <a:latin typeface="Georgia" pitchFamily="16" charset="0"/>
            </a:endParaRPr>
          </a:p>
        </p:txBody>
      </p:sp>
    </p:spTree>
    <p:extLst>
      <p:ext uri="{BB962C8B-B14F-4D97-AF65-F5344CB8AC3E}">
        <p14:creationId xmlns:p14="http://schemas.microsoft.com/office/powerpoint/2010/main" val="27497575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5"/>
          <p:cNvSpPr>
            <a:spLocks noChangeArrowheads="1"/>
          </p:cNvSpPr>
          <p:nvPr/>
        </p:nvSpPr>
        <p:spPr bwMode="auto">
          <a:xfrm>
            <a:off x="152400" y="6553201"/>
            <a:ext cx="12039600" cy="304799"/>
          </a:xfrm>
          <a:prstGeom prst="rect">
            <a:avLst/>
          </a:prstGeom>
          <a:solidFill>
            <a:schemeClr val="tx2"/>
          </a:solidFill>
          <a:ln w="9525">
            <a:noFill/>
            <a:round/>
            <a:headEnd/>
            <a:tailEnd/>
          </a:ln>
        </p:spPr>
        <p:txBody>
          <a:bodyPr lIns="90000" tIns="46800" rIns="90000" bIns="46800"/>
          <a:lstStyle/>
          <a:p>
            <a:pPr algn="r" eaLnBrk="1" fontAlgn="auto" hangingPunct="1">
              <a:spcBef>
                <a:spcPts val="0"/>
              </a:spcBef>
              <a:spcAft>
                <a:spcPts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200" dirty="0">
                <a:solidFill>
                  <a:srgbClr val="FFFFFF"/>
                </a:solidFill>
                <a:latin typeface="Georgia" pitchFamily="16" charset="0"/>
              </a:rPr>
              <a:t>Copyright © www.ITbodhi.com</a:t>
            </a:r>
          </a:p>
          <a:p>
            <a:pPr algn="r" eaLnBrk="1" fontAlgn="auto" hangingPunct="1">
              <a:spcBef>
                <a:spcPts val="0"/>
              </a:spcBef>
              <a:spcAft>
                <a:spcPts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dirty="0">
              <a:solidFill>
                <a:srgbClr val="FFFFFF"/>
              </a:solidFill>
              <a:latin typeface="Georgia" pitchFamily="16" charset="0"/>
            </a:endParaRPr>
          </a:p>
        </p:txBody>
      </p:sp>
      <p:pic>
        <p:nvPicPr>
          <p:cNvPr id="5" name="Picture 4" descr="https://cdn-images-1.medium.com/max/800/1*fHenn7NVqcWvw25D3-zRiQ.png"/>
          <p:cNvPicPr/>
          <p:nvPr/>
        </p:nvPicPr>
        <p:blipFill>
          <a:blip r:embed="rId3">
            <a:extLst>
              <a:ext uri="{28A0092B-C50C-407E-A947-70E740481C1C}">
                <a14:useLocalDpi xmlns:a14="http://schemas.microsoft.com/office/drawing/2010/main" val="0"/>
              </a:ext>
            </a:extLst>
          </a:blip>
          <a:srcRect/>
          <a:stretch>
            <a:fillRect/>
          </a:stretch>
        </p:blipFill>
        <p:spPr bwMode="auto">
          <a:xfrm>
            <a:off x="1447800" y="685800"/>
            <a:ext cx="9144000" cy="1828800"/>
          </a:xfrm>
          <a:prstGeom prst="rect">
            <a:avLst/>
          </a:prstGeom>
          <a:noFill/>
          <a:ln>
            <a:noFill/>
          </a:ln>
        </p:spPr>
      </p:pic>
      <p:sp>
        <p:nvSpPr>
          <p:cNvPr id="2" name="TextBox 1"/>
          <p:cNvSpPr txBox="1"/>
          <p:nvPr/>
        </p:nvSpPr>
        <p:spPr>
          <a:xfrm>
            <a:off x="1447800" y="2819400"/>
            <a:ext cx="9525000" cy="1292662"/>
          </a:xfrm>
          <a:prstGeom prst="rect">
            <a:avLst/>
          </a:prstGeom>
          <a:noFill/>
        </p:spPr>
        <p:txBody>
          <a:bodyPr wrap="square" rtlCol="0">
            <a:spAutoFit/>
          </a:bodyPr>
          <a:lstStyle/>
          <a:p>
            <a:r>
              <a:rPr lang="en-US" sz="2000" dirty="0"/>
              <a:t>We want our predictions, such that our loss function (MSE) is minimum. By using </a:t>
            </a:r>
            <a:r>
              <a:rPr lang="en-US" sz="2000" b="1" dirty="0"/>
              <a:t>gradient descent</a:t>
            </a:r>
            <a:r>
              <a:rPr lang="en-US" sz="2000" dirty="0"/>
              <a:t> and updating our predictions based on a learning rate, we can find the values where MSE is minimum.</a:t>
            </a:r>
          </a:p>
          <a:p>
            <a:endParaRPr lang="en-US" dirty="0"/>
          </a:p>
        </p:txBody>
      </p:sp>
      <p:pic>
        <p:nvPicPr>
          <p:cNvPr id="6" name="Picture 5" descr="https://cdn-images-1.medium.com/max/800/1*LLbC4TstqzXQ3hzA8wCmeg.png"/>
          <p:cNvPicPr/>
          <p:nvPr/>
        </p:nvPicPr>
        <p:blipFill>
          <a:blip r:embed="rId4">
            <a:extLst>
              <a:ext uri="{28A0092B-C50C-407E-A947-70E740481C1C}">
                <a14:useLocalDpi xmlns:a14="http://schemas.microsoft.com/office/drawing/2010/main" val="0"/>
              </a:ext>
            </a:extLst>
          </a:blip>
          <a:srcRect/>
          <a:stretch>
            <a:fillRect/>
          </a:stretch>
        </p:blipFill>
        <p:spPr bwMode="auto">
          <a:xfrm>
            <a:off x="1447800" y="4343400"/>
            <a:ext cx="9525000" cy="1676400"/>
          </a:xfrm>
          <a:prstGeom prst="rect">
            <a:avLst/>
          </a:prstGeom>
          <a:noFill/>
          <a:ln>
            <a:noFill/>
          </a:ln>
        </p:spPr>
      </p:pic>
    </p:spTree>
    <p:extLst>
      <p:ext uri="{BB962C8B-B14F-4D97-AF65-F5344CB8AC3E}">
        <p14:creationId xmlns:p14="http://schemas.microsoft.com/office/powerpoint/2010/main" val="10957315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5"/>
          <p:cNvSpPr>
            <a:spLocks noChangeArrowheads="1"/>
          </p:cNvSpPr>
          <p:nvPr/>
        </p:nvSpPr>
        <p:spPr bwMode="auto">
          <a:xfrm>
            <a:off x="152400" y="6553201"/>
            <a:ext cx="12039600" cy="304799"/>
          </a:xfrm>
          <a:prstGeom prst="rect">
            <a:avLst/>
          </a:prstGeom>
          <a:solidFill>
            <a:schemeClr val="tx2"/>
          </a:solidFill>
          <a:ln w="9525">
            <a:noFill/>
            <a:round/>
            <a:headEnd/>
            <a:tailEnd/>
          </a:ln>
        </p:spPr>
        <p:txBody>
          <a:bodyPr lIns="90000" tIns="46800" rIns="90000" bIns="46800"/>
          <a:lstStyle/>
          <a:p>
            <a:pPr algn="r" eaLnBrk="1" fontAlgn="auto" hangingPunct="1">
              <a:spcBef>
                <a:spcPts val="0"/>
              </a:spcBef>
              <a:spcAft>
                <a:spcPts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200" dirty="0">
                <a:solidFill>
                  <a:srgbClr val="FFFFFF"/>
                </a:solidFill>
                <a:latin typeface="Georgia" pitchFamily="16" charset="0"/>
              </a:rPr>
              <a:t>Copyright © www.ITbodhi.com</a:t>
            </a:r>
          </a:p>
          <a:p>
            <a:pPr algn="r" eaLnBrk="1" fontAlgn="auto" hangingPunct="1">
              <a:spcBef>
                <a:spcPts val="0"/>
              </a:spcBef>
              <a:spcAft>
                <a:spcPts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dirty="0">
              <a:solidFill>
                <a:srgbClr val="FFFFFF"/>
              </a:solidFill>
              <a:latin typeface="Georgia" pitchFamily="16" charset="0"/>
            </a:endParaRPr>
          </a:p>
        </p:txBody>
      </p:sp>
      <p:sp>
        <p:nvSpPr>
          <p:cNvPr id="2" name="TextBox 1"/>
          <p:cNvSpPr txBox="1"/>
          <p:nvPr/>
        </p:nvSpPr>
        <p:spPr>
          <a:xfrm>
            <a:off x="1219200" y="1828800"/>
            <a:ext cx="9525000" cy="2339102"/>
          </a:xfrm>
          <a:prstGeom prst="rect">
            <a:avLst/>
          </a:prstGeom>
          <a:noFill/>
        </p:spPr>
        <p:txBody>
          <a:bodyPr wrap="square" rtlCol="0">
            <a:spAutoFit/>
          </a:bodyPr>
          <a:lstStyle/>
          <a:p>
            <a:r>
              <a:rPr lang="en-US" sz="3200" dirty="0" smtClean="0"/>
              <a:t>We are </a:t>
            </a:r>
            <a:r>
              <a:rPr lang="en-US" sz="3200" dirty="0"/>
              <a:t>basically updating the predictions such that the sum of our residuals is close to 0 (or minimum) and predicted values are sufficiently close to actual values.</a:t>
            </a:r>
          </a:p>
          <a:p>
            <a:endParaRPr lang="en-US" dirty="0"/>
          </a:p>
        </p:txBody>
      </p:sp>
    </p:spTree>
    <p:extLst>
      <p:ext uri="{BB962C8B-B14F-4D97-AF65-F5344CB8AC3E}">
        <p14:creationId xmlns:p14="http://schemas.microsoft.com/office/powerpoint/2010/main" val="31068389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5"/>
          <p:cNvSpPr>
            <a:spLocks noChangeArrowheads="1"/>
          </p:cNvSpPr>
          <p:nvPr/>
        </p:nvSpPr>
        <p:spPr bwMode="auto">
          <a:xfrm>
            <a:off x="152400" y="6553201"/>
            <a:ext cx="12039600" cy="304799"/>
          </a:xfrm>
          <a:prstGeom prst="rect">
            <a:avLst/>
          </a:prstGeom>
          <a:solidFill>
            <a:schemeClr val="tx2"/>
          </a:solidFill>
          <a:ln w="9525">
            <a:noFill/>
            <a:round/>
            <a:headEnd/>
            <a:tailEnd/>
          </a:ln>
        </p:spPr>
        <p:txBody>
          <a:bodyPr lIns="90000" tIns="46800" rIns="90000" bIns="46800"/>
          <a:lstStyle/>
          <a:p>
            <a:pPr algn="r" eaLnBrk="1" fontAlgn="auto" hangingPunct="1">
              <a:spcBef>
                <a:spcPts val="0"/>
              </a:spcBef>
              <a:spcAft>
                <a:spcPts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200" dirty="0">
                <a:solidFill>
                  <a:srgbClr val="FFFFFF"/>
                </a:solidFill>
                <a:latin typeface="Georgia" pitchFamily="16" charset="0"/>
              </a:rPr>
              <a:t>Copyright © www.ITbodhi.com</a:t>
            </a:r>
          </a:p>
          <a:p>
            <a:pPr algn="r" eaLnBrk="1" fontAlgn="auto" hangingPunct="1">
              <a:spcBef>
                <a:spcPts val="0"/>
              </a:spcBef>
              <a:spcAft>
                <a:spcPts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dirty="0">
              <a:solidFill>
                <a:srgbClr val="FFFFFF"/>
              </a:solidFill>
              <a:latin typeface="Georgia" pitchFamily="16" charset="0"/>
            </a:endParaRPr>
          </a:p>
        </p:txBody>
      </p:sp>
      <p:sp>
        <p:nvSpPr>
          <p:cNvPr id="2" name="TextBox 1"/>
          <p:cNvSpPr txBox="1"/>
          <p:nvPr/>
        </p:nvSpPr>
        <p:spPr>
          <a:xfrm>
            <a:off x="990600" y="685800"/>
            <a:ext cx="9525000" cy="2585323"/>
          </a:xfrm>
          <a:prstGeom prst="rect">
            <a:avLst/>
          </a:prstGeom>
          <a:noFill/>
        </p:spPr>
        <p:txBody>
          <a:bodyPr wrap="square" rtlCol="0">
            <a:spAutoFit/>
          </a:bodyPr>
          <a:lstStyle/>
          <a:p>
            <a:r>
              <a:rPr lang="en-US" sz="3200" b="1" dirty="0"/>
              <a:t>Intuition behind Gradient </a:t>
            </a:r>
            <a:r>
              <a:rPr lang="en-US" sz="3200" b="1" dirty="0" smtClean="0"/>
              <a:t>Boosting</a:t>
            </a:r>
          </a:p>
          <a:p>
            <a:endParaRPr lang="en-US" sz="3200" b="1" dirty="0"/>
          </a:p>
          <a:p>
            <a:r>
              <a:rPr lang="en-US" sz="2400" dirty="0" smtClean="0"/>
              <a:t>A </a:t>
            </a:r>
            <a:r>
              <a:rPr lang="en-US" sz="2400" dirty="0"/>
              <a:t>basic assumption of linear regression is that sum of its residuals is 0, i.e. the residuals should be spread randomly around zero.</a:t>
            </a:r>
          </a:p>
          <a:p>
            <a:endParaRPr lang="en-US" sz="3200" b="1" dirty="0"/>
          </a:p>
          <a:p>
            <a:endParaRPr lang="en-US" dirty="0"/>
          </a:p>
        </p:txBody>
      </p:sp>
      <p:pic>
        <p:nvPicPr>
          <p:cNvPr id="5" name="Picture 4" descr="https://cdn-images-1.medium.com/max/800/1*mBStjWVK-yLvPvGYjw-1dA.png"/>
          <p:cNvPicPr/>
          <p:nvPr/>
        </p:nvPicPr>
        <p:blipFill>
          <a:blip r:embed="rId3">
            <a:extLst>
              <a:ext uri="{28A0092B-C50C-407E-A947-70E740481C1C}">
                <a14:useLocalDpi xmlns:a14="http://schemas.microsoft.com/office/drawing/2010/main" val="0"/>
              </a:ext>
            </a:extLst>
          </a:blip>
          <a:srcRect/>
          <a:stretch>
            <a:fillRect/>
          </a:stretch>
        </p:blipFill>
        <p:spPr bwMode="auto">
          <a:xfrm>
            <a:off x="3138170" y="2514600"/>
            <a:ext cx="5229860" cy="3188335"/>
          </a:xfrm>
          <a:prstGeom prst="rect">
            <a:avLst/>
          </a:prstGeom>
          <a:noFill/>
          <a:ln>
            <a:noFill/>
          </a:ln>
        </p:spPr>
      </p:pic>
    </p:spTree>
    <p:extLst>
      <p:ext uri="{BB962C8B-B14F-4D97-AF65-F5344CB8AC3E}">
        <p14:creationId xmlns:p14="http://schemas.microsoft.com/office/powerpoint/2010/main" val="29945427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5"/>
          <p:cNvSpPr>
            <a:spLocks noChangeArrowheads="1"/>
          </p:cNvSpPr>
          <p:nvPr/>
        </p:nvSpPr>
        <p:spPr bwMode="auto">
          <a:xfrm>
            <a:off x="152400" y="6553201"/>
            <a:ext cx="12039600" cy="304799"/>
          </a:xfrm>
          <a:prstGeom prst="rect">
            <a:avLst/>
          </a:prstGeom>
          <a:solidFill>
            <a:schemeClr val="tx2"/>
          </a:solidFill>
          <a:ln w="9525">
            <a:noFill/>
            <a:round/>
            <a:headEnd/>
            <a:tailEnd/>
          </a:ln>
        </p:spPr>
        <p:txBody>
          <a:bodyPr lIns="90000" tIns="46800" rIns="90000" bIns="46800"/>
          <a:lstStyle/>
          <a:p>
            <a:pPr algn="r" eaLnBrk="1" fontAlgn="auto" hangingPunct="1">
              <a:spcBef>
                <a:spcPts val="0"/>
              </a:spcBef>
              <a:spcAft>
                <a:spcPts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200" dirty="0">
                <a:solidFill>
                  <a:srgbClr val="FFFFFF"/>
                </a:solidFill>
                <a:latin typeface="Georgia" pitchFamily="16" charset="0"/>
              </a:rPr>
              <a:t>Copyright © www.ITbodhi.com</a:t>
            </a:r>
          </a:p>
          <a:p>
            <a:pPr algn="r" eaLnBrk="1" fontAlgn="auto" hangingPunct="1">
              <a:spcBef>
                <a:spcPts val="0"/>
              </a:spcBef>
              <a:spcAft>
                <a:spcPts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dirty="0">
              <a:solidFill>
                <a:srgbClr val="FFFFFF"/>
              </a:solidFill>
              <a:latin typeface="Georgia" pitchFamily="16" charset="0"/>
            </a:endParaRPr>
          </a:p>
        </p:txBody>
      </p:sp>
      <p:sp>
        <p:nvSpPr>
          <p:cNvPr id="2" name="TextBox 1"/>
          <p:cNvSpPr txBox="1"/>
          <p:nvPr/>
        </p:nvSpPr>
        <p:spPr>
          <a:xfrm>
            <a:off x="990600" y="685800"/>
            <a:ext cx="9525000" cy="6032421"/>
          </a:xfrm>
          <a:prstGeom prst="rect">
            <a:avLst/>
          </a:prstGeom>
          <a:noFill/>
        </p:spPr>
        <p:txBody>
          <a:bodyPr wrap="square" rtlCol="0">
            <a:spAutoFit/>
          </a:bodyPr>
          <a:lstStyle/>
          <a:p>
            <a:r>
              <a:rPr lang="en-US" sz="2400" dirty="0"/>
              <a:t>Now think of these residuals as mistakes committed by our predictor </a:t>
            </a:r>
            <a:r>
              <a:rPr lang="en-US" sz="2400" dirty="0" smtClean="0"/>
              <a:t>model, </a:t>
            </a:r>
            <a:r>
              <a:rPr lang="en-US" sz="2400" b="1" i="1" dirty="0" smtClean="0"/>
              <a:t>we </a:t>
            </a:r>
            <a:r>
              <a:rPr lang="en-US" sz="2400" b="1" i="1" dirty="0"/>
              <a:t>might argue that, if we are able to see some pattern of residuals around 0, we can leverage that pattern to fit a model</a:t>
            </a:r>
            <a:r>
              <a:rPr lang="en-US" sz="2400" b="1" i="1" dirty="0" smtClean="0"/>
              <a:t>.</a:t>
            </a:r>
          </a:p>
          <a:p>
            <a:endParaRPr lang="en-US" sz="2400" b="1" i="1" dirty="0"/>
          </a:p>
          <a:p>
            <a:r>
              <a:rPr lang="en-US" sz="2400" dirty="0"/>
              <a:t>So, the intuition behind gradient boosting algorithm is to repetitively leverage the patterns in residuals and strengthen a model with weak predictions and make it better. </a:t>
            </a:r>
            <a:endParaRPr lang="en-US" sz="2400" dirty="0" smtClean="0"/>
          </a:p>
          <a:p>
            <a:endParaRPr lang="en-US" sz="2400" dirty="0"/>
          </a:p>
          <a:p>
            <a:r>
              <a:rPr lang="en-US" sz="2400" dirty="0" smtClean="0"/>
              <a:t>Once </a:t>
            </a:r>
            <a:r>
              <a:rPr lang="en-US" sz="2400" dirty="0"/>
              <a:t>we reach a stage that residuals do not have any pattern that could be modeled, we can stop modeling residuals (otherwise it might lead to </a:t>
            </a:r>
            <a:r>
              <a:rPr lang="en-US" sz="2400" dirty="0" err="1"/>
              <a:t>overfitting</a:t>
            </a:r>
            <a:r>
              <a:rPr lang="en-US" sz="2400" dirty="0"/>
              <a:t>). Algorithmically, we are minimizing our loss function, such that test loss reach its minima.</a:t>
            </a:r>
          </a:p>
          <a:p>
            <a:endParaRPr lang="en-US" sz="2400" dirty="0"/>
          </a:p>
          <a:p>
            <a:endParaRPr lang="en-US" sz="2400" dirty="0"/>
          </a:p>
          <a:p>
            <a:endParaRPr lang="en-US" sz="3200" b="1" dirty="0"/>
          </a:p>
          <a:p>
            <a:endParaRPr lang="en-US" dirty="0"/>
          </a:p>
        </p:txBody>
      </p:sp>
    </p:spTree>
    <p:extLst>
      <p:ext uri="{BB962C8B-B14F-4D97-AF65-F5344CB8AC3E}">
        <p14:creationId xmlns:p14="http://schemas.microsoft.com/office/powerpoint/2010/main" val="25689495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5"/>
          <p:cNvSpPr>
            <a:spLocks noChangeArrowheads="1"/>
          </p:cNvSpPr>
          <p:nvPr/>
        </p:nvSpPr>
        <p:spPr bwMode="auto">
          <a:xfrm>
            <a:off x="152400" y="6553201"/>
            <a:ext cx="12039600" cy="304799"/>
          </a:xfrm>
          <a:prstGeom prst="rect">
            <a:avLst/>
          </a:prstGeom>
          <a:solidFill>
            <a:schemeClr val="tx2"/>
          </a:solidFill>
          <a:ln w="9525">
            <a:noFill/>
            <a:round/>
            <a:headEnd/>
            <a:tailEnd/>
          </a:ln>
        </p:spPr>
        <p:txBody>
          <a:bodyPr lIns="90000" tIns="46800" rIns="90000" bIns="46800"/>
          <a:lstStyle/>
          <a:p>
            <a:pPr algn="r" eaLnBrk="1" fontAlgn="auto" hangingPunct="1">
              <a:spcBef>
                <a:spcPts val="0"/>
              </a:spcBef>
              <a:spcAft>
                <a:spcPts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200" dirty="0">
                <a:solidFill>
                  <a:srgbClr val="FFFFFF"/>
                </a:solidFill>
                <a:latin typeface="Georgia" pitchFamily="16" charset="0"/>
              </a:rPr>
              <a:t>Copyright © www.ITbodhi.com</a:t>
            </a:r>
          </a:p>
          <a:p>
            <a:pPr algn="r" eaLnBrk="1" fontAlgn="auto" hangingPunct="1">
              <a:spcBef>
                <a:spcPts val="0"/>
              </a:spcBef>
              <a:spcAft>
                <a:spcPts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dirty="0">
              <a:solidFill>
                <a:srgbClr val="FFFFFF"/>
              </a:solidFill>
              <a:latin typeface="Georgia" pitchFamily="16" charset="0"/>
            </a:endParaRPr>
          </a:p>
        </p:txBody>
      </p:sp>
      <p:sp>
        <p:nvSpPr>
          <p:cNvPr id="2" name="TextBox 1"/>
          <p:cNvSpPr txBox="1"/>
          <p:nvPr/>
        </p:nvSpPr>
        <p:spPr>
          <a:xfrm>
            <a:off x="990600" y="685800"/>
            <a:ext cx="9525000" cy="5293757"/>
          </a:xfrm>
          <a:prstGeom prst="rect">
            <a:avLst/>
          </a:prstGeom>
          <a:noFill/>
        </p:spPr>
        <p:txBody>
          <a:bodyPr wrap="square" rtlCol="0">
            <a:spAutoFit/>
          </a:bodyPr>
          <a:lstStyle/>
          <a:p>
            <a:r>
              <a:rPr lang="en-US" sz="2400" dirty="0"/>
              <a:t>In summary, </a:t>
            </a:r>
            <a:endParaRPr lang="en-US" sz="2400" dirty="0" smtClean="0"/>
          </a:p>
          <a:p>
            <a:r>
              <a:rPr lang="en-US" sz="2400" dirty="0"/>
              <a:t/>
            </a:r>
            <a:br>
              <a:rPr lang="en-US" sz="2400" dirty="0"/>
            </a:br>
            <a:r>
              <a:rPr lang="en-US" sz="2400" dirty="0"/>
              <a:t>• We first model data with simple models and analyze data for errors. </a:t>
            </a:r>
            <a:br>
              <a:rPr lang="en-US" sz="2400" dirty="0"/>
            </a:br>
            <a:r>
              <a:rPr lang="en-US" sz="2400" dirty="0"/>
              <a:t>• These errors signify data points that are difficult to fit by a simple model. </a:t>
            </a:r>
            <a:br>
              <a:rPr lang="en-US" sz="2400" dirty="0"/>
            </a:br>
            <a:r>
              <a:rPr lang="en-US" sz="2400" dirty="0"/>
              <a:t>• Then for later models, we particularly focus on those hard to fit data to get them right. </a:t>
            </a:r>
            <a:br>
              <a:rPr lang="en-US" sz="2400" dirty="0"/>
            </a:br>
            <a:r>
              <a:rPr lang="en-US" sz="2400" dirty="0"/>
              <a:t>• In the end, we combine all the predictors by giving some weights to each predictor.</a:t>
            </a:r>
          </a:p>
          <a:p>
            <a:endParaRPr lang="en-US" sz="2400" dirty="0"/>
          </a:p>
          <a:p>
            <a:endParaRPr lang="en-US" sz="2400" dirty="0"/>
          </a:p>
          <a:p>
            <a:endParaRPr lang="en-US" sz="3200" b="1" dirty="0"/>
          </a:p>
          <a:p>
            <a:endParaRPr lang="en-US" dirty="0"/>
          </a:p>
        </p:txBody>
      </p:sp>
    </p:spTree>
    <p:extLst>
      <p:ext uri="{BB962C8B-B14F-4D97-AF65-F5344CB8AC3E}">
        <p14:creationId xmlns:p14="http://schemas.microsoft.com/office/powerpoint/2010/main" val="13468402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5"/>
          <p:cNvSpPr>
            <a:spLocks noChangeArrowheads="1"/>
          </p:cNvSpPr>
          <p:nvPr/>
        </p:nvSpPr>
        <p:spPr bwMode="auto">
          <a:xfrm>
            <a:off x="152400" y="6553201"/>
            <a:ext cx="12039600" cy="304799"/>
          </a:xfrm>
          <a:prstGeom prst="rect">
            <a:avLst/>
          </a:prstGeom>
          <a:solidFill>
            <a:schemeClr val="tx2"/>
          </a:solidFill>
          <a:ln w="9525">
            <a:noFill/>
            <a:round/>
            <a:headEnd/>
            <a:tailEnd/>
          </a:ln>
        </p:spPr>
        <p:txBody>
          <a:bodyPr lIns="90000" tIns="46800" rIns="90000" bIns="46800"/>
          <a:lstStyle/>
          <a:p>
            <a:pPr algn="r" eaLnBrk="1" fontAlgn="auto" hangingPunct="1">
              <a:spcBef>
                <a:spcPts val="0"/>
              </a:spcBef>
              <a:spcAft>
                <a:spcPts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200" dirty="0">
                <a:solidFill>
                  <a:srgbClr val="FFFFFF"/>
                </a:solidFill>
                <a:latin typeface="Georgia" pitchFamily="16" charset="0"/>
              </a:rPr>
              <a:t>Copyright © www.ITbodhi.com</a:t>
            </a:r>
          </a:p>
          <a:p>
            <a:pPr algn="r" eaLnBrk="1" fontAlgn="auto" hangingPunct="1">
              <a:spcBef>
                <a:spcPts val="0"/>
              </a:spcBef>
              <a:spcAft>
                <a:spcPts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dirty="0">
              <a:solidFill>
                <a:srgbClr val="FFFFFF"/>
              </a:solidFill>
              <a:latin typeface="Georgia" pitchFamily="16" charset="0"/>
            </a:endParaRPr>
          </a:p>
        </p:txBody>
      </p:sp>
      <p:sp>
        <p:nvSpPr>
          <p:cNvPr id="2" name="TextBox 1"/>
          <p:cNvSpPr txBox="1"/>
          <p:nvPr/>
        </p:nvSpPr>
        <p:spPr>
          <a:xfrm>
            <a:off x="990600" y="685800"/>
            <a:ext cx="9525000" cy="3077766"/>
          </a:xfrm>
          <a:prstGeom prst="rect">
            <a:avLst/>
          </a:prstGeom>
          <a:noFill/>
        </p:spPr>
        <p:txBody>
          <a:bodyPr wrap="square" rtlCol="0">
            <a:spAutoFit/>
          </a:bodyPr>
          <a:lstStyle/>
          <a:p>
            <a:r>
              <a:rPr lang="en-US" sz="2400" b="1" dirty="0"/>
              <a:t>Steps to fit a Gradient Boosting model</a:t>
            </a:r>
          </a:p>
          <a:p>
            <a:r>
              <a:rPr lang="en-US" sz="2400" dirty="0"/>
              <a:t/>
            </a:r>
            <a:br>
              <a:rPr lang="en-US" sz="2400" dirty="0"/>
            </a:br>
            <a:r>
              <a:rPr lang="en-US" sz="2400" i="1" dirty="0"/>
              <a:t>Let’s consider simulated data as shown in scatter plot below with 1 input (x) and 1 output (y) variables.</a:t>
            </a:r>
            <a:endParaRPr lang="en-US" sz="2400" dirty="0"/>
          </a:p>
          <a:p>
            <a:endParaRPr lang="en-US" sz="2400" dirty="0"/>
          </a:p>
          <a:p>
            <a:endParaRPr lang="en-US" sz="2400" dirty="0"/>
          </a:p>
          <a:p>
            <a:endParaRPr lang="en-US" sz="3200" b="1" dirty="0"/>
          </a:p>
          <a:p>
            <a:endParaRPr lang="en-US" dirty="0"/>
          </a:p>
        </p:txBody>
      </p:sp>
      <p:pic>
        <p:nvPicPr>
          <p:cNvPr id="5" name="Picture 4" descr="https://cdn-images-1.medium.com/max/800/1*7EPVSm_80fyh-29g8q6yRQ.png"/>
          <p:cNvPicPr/>
          <p:nvPr/>
        </p:nvPicPr>
        <p:blipFill>
          <a:blip r:embed="rId3">
            <a:extLst>
              <a:ext uri="{28A0092B-C50C-407E-A947-70E740481C1C}">
                <a14:useLocalDpi xmlns:a14="http://schemas.microsoft.com/office/drawing/2010/main" val="0"/>
              </a:ext>
            </a:extLst>
          </a:blip>
          <a:srcRect/>
          <a:stretch>
            <a:fillRect/>
          </a:stretch>
        </p:blipFill>
        <p:spPr bwMode="auto">
          <a:xfrm>
            <a:off x="3399472" y="2213796"/>
            <a:ext cx="4707255" cy="3681095"/>
          </a:xfrm>
          <a:prstGeom prst="rect">
            <a:avLst/>
          </a:prstGeom>
          <a:noFill/>
          <a:ln>
            <a:noFill/>
          </a:ln>
        </p:spPr>
      </p:pic>
    </p:spTree>
    <p:extLst>
      <p:ext uri="{BB962C8B-B14F-4D97-AF65-F5344CB8AC3E}">
        <p14:creationId xmlns:p14="http://schemas.microsoft.com/office/powerpoint/2010/main" val="35679587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5"/>
          <p:cNvSpPr>
            <a:spLocks noChangeArrowheads="1"/>
          </p:cNvSpPr>
          <p:nvPr/>
        </p:nvSpPr>
        <p:spPr bwMode="auto">
          <a:xfrm>
            <a:off x="152400" y="6553201"/>
            <a:ext cx="12039600" cy="304799"/>
          </a:xfrm>
          <a:prstGeom prst="rect">
            <a:avLst/>
          </a:prstGeom>
          <a:solidFill>
            <a:schemeClr val="tx2"/>
          </a:solidFill>
          <a:ln w="9525">
            <a:noFill/>
            <a:round/>
            <a:headEnd/>
            <a:tailEnd/>
          </a:ln>
        </p:spPr>
        <p:txBody>
          <a:bodyPr lIns="90000" tIns="46800" rIns="90000" bIns="46800"/>
          <a:lstStyle/>
          <a:p>
            <a:pPr algn="r" eaLnBrk="1" fontAlgn="auto" hangingPunct="1">
              <a:spcBef>
                <a:spcPts val="0"/>
              </a:spcBef>
              <a:spcAft>
                <a:spcPts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200" dirty="0">
                <a:solidFill>
                  <a:srgbClr val="FFFFFF"/>
                </a:solidFill>
                <a:latin typeface="Georgia" pitchFamily="16" charset="0"/>
              </a:rPr>
              <a:t>Copyright © www.ITbodhi.com</a:t>
            </a:r>
          </a:p>
          <a:p>
            <a:pPr algn="r" eaLnBrk="1" fontAlgn="auto" hangingPunct="1">
              <a:spcBef>
                <a:spcPts val="0"/>
              </a:spcBef>
              <a:spcAft>
                <a:spcPts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dirty="0">
              <a:solidFill>
                <a:srgbClr val="FFFFFF"/>
              </a:solidFill>
              <a:latin typeface="Georgia" pitchFamily="16" charset="0"/>
            </a:endParaRPr>
          </a:p>
        </p:txBody>
      </p:sp>
      <p:sp>
        <p:nvSpPr>
          <p:cNvPr id="2" name="TextBox 1"/>
          <p:cNvSpPr txBox="1"/>
          <p:nvPr/>
        </p:nvSpPr>
        <p:spPr>
          <a:xfrm>
            <a:off x="990600" y="685800"/>
            <a:ext cx="9525000" cy="6401753"/>
          </a:xfrm>
          <a:prstGeom prst="rect">
            <a:avLst/>
          </a:prstGeom>
          <a:noFill/>
        </p:spPr>
        <p:txBody>
          <a:bodyPr wrap="square" rtlCol="0">
            <a:spAutoFit/>
          </a:bodyPr>
          <a:lstStyle/>
          <a:p>
            <a:pPr marL="457200" lvl="0" indent="-457200">
              <a:buFont typeface="+mj-lt"/>
              <a:buAutoNum type="arabicPeriod"/>
            </a:pPr>
            <a:r>
              <a:rPr lang="en-US" sz="2400" dirty="0"/>
              <a:t>Fit a simple linear </a:t>
            </a:r>
            <a:r>
              <a:rPr lang="en-US" sz="2400" dirty="0" err="1"/>
              <a:t>regressor</a:t>
            </a:r>
            <a:r>
              <a:rPr lang="en-US" sz="2400" dirty="0"/>
              <a:t> or decision tree on data </a:t>
            </a:r>
            <a:r>
              <a:rPr lang="en-US" sz="2400" b="1" dirty="0" smtClean="0"/>
              <a:t>[</a:t>
            </a:r>
            <a:r>
              <a:rPr lang="en-US" sz="2400" b="1" dirty="0"/>
              <a:t>call x as input and y as output</a:t>
            </a:r>
            <a:r>
              <a:rPr lang="en-US" sz="2400" b="1" dirty="0" smtClean="0"/>
              <a:t>]</a:t>
            </a:r>
          </a:p>
          <a:p>
            <a:pPr marL="457200" lvl="0" indent="-457200">
              <a:buFont typeface="+mj-lt"/>
              <a:buAutoNum type="arabicPeriod"/>
            </a:pPr>
            <a:endParaRPr lang="en-US" sz="2400" dirty="0"/>
          </a:p>
          <a:p>
            <a:pPr marL="457200" lvl="0" indent="-457200">
              <a:buFont typeface="+mj-lt"/>
              <a:buAutoNum type="arabicPeriod"/>
            </a:pPr>
            <a:r>
              <a:rPr lang="en-US" sz="2400" dirty="0"/>
              <a:t>Calculate error residuals. Actual target value, minus predicted target value </a:t>
            </a:r>
            <a:r>
              <a:rPr lang="en-US" sz="2400" b="1" dirty="0"/>
              <a:t>[e1= y - y_predicted1 ]</a:t>
            </a:r>
            <a:endParaRPr lang="en-US" sz="2400" dirty="0"/>
          </a:p>
          <a:p>
            <a:pPr marL="457200" lvl="0" indent="-457200">
              <a:buFont typeface="+mj-lt"/>
              <a:buAutoNum type="arabicPeriod"/>
            </a:pPr>
            <a:r>
              <a:rPr lang="en-US" sz="2400" dirty="0"/>
              <a:t>Fit a new model on error residuals as target variable with same input variables </a:t>
            </a:r>
            <a:r>
              <a:rPr lang="en-US" sz="2400" b="1" dirty="0"/>
              <a:t>[call it e1_predicted]</a:t>
            </a:r>
            <a:endParaRPr lang="en-US" sz="2400" dirty="0"/>
          </a:p>
          <a:p>
            <a:pPr marL="457200" lvl="0" indent="-457200">
              <a:buFont typeface="+mj-lt"/>
              <a:buAutoNum type="arabicPeriod"/>
            </a:pPr>
            <a:r>
              <a:rPr lang="en-US" sz="2400" b="1" i="1" dirty="0"/>
              <a:t> </a:t>
            </a:r>
            <a:r>
              <a:rPr lang="en-US" sz="2400" dirty="0"/>
              <a:t>Add the predicted residuals to the previous predictions</a:t>
            </a:r>
            <a:br>
              <a:rPr lang="en-US" sz="2400" dirty="0"/>
            </a:br>
            <a:r>
              <a:rPr lang="en-US" sz="2400" b="1" dirty="0"/>
              <a:t>[y_predicted2 = y_predicted1 + e1_predicted]</a:t>
            </a:r>
            <a:endParaRPr lang="en-US" sz="2400" dirty="0"/>
          </a:p>
          <a:p>
            <a:pPr marL="457200" lvl="0" indent="-457200">
              <a:buFont typeface="+mj-lt"/>
              <a:buAutoNum type="arabicPeriod"/>
            </a:pPr>
            <a:r>
              <a:rPr lang="en-US" sz="2400" dirty="0"/>
              <a:t>Fit another model on residuals that is still left. i.e. </a:t>
            </a:r>
            <a:r>
              <a:rPr lang="en-US" sz="2400" b="1" dirty="0"/>
              <a:t>[e2 = y - y_predicted2] </a:t>
            </a:r>
            <a:r>
              <a:rPr lang="en-US" sz="2400" dirty="0"/>
              <a:t>and repeat steps 2 to 5 until it starts </a:t>
            </a:r>
            <a:r>
              <a:rPr lang="en-US" sz="2400" dirty="0" err="1"/>
              <a:t>overfitting</a:t>
            </a:r>
            <a:r>
              <a:rPr lang="en-US" sz="2400" dirty="0"/>
              <a:t> or the sum of residuals become constant. </a:t>
            </a:r>
            <a:r>
              <a:rPr lang="en-US" sz="2400" dirty="0" err="1"/>
              <a:t>Overfitting</a:t>
            </a:r>
            <a:r>
              <a:rPr lang="en-US" sz="2400" dirty="0"/>
              <a:t> can be controlled by consistently checking accuracy on validation data.</a:t>
            </a:r>
          </a:p>
          <a:p>
            <a:endParaRPr lang="en-US" sz="2400" dirty="0"/>
          </a:p>
          <a:p>
            <a:endParaRPr lang="en-US" sz="2400" dirty="0"/>
          </a:p>
          <a:p>
            <a:endParaRPr lang="en-US" sz="3200" b="1" dirty="0"/>
          </a:p>
          <a:p>
            <a:endParaRPr lang="en-US" dirty="0"/>
          </a:p>
        </p:txBody>
      </p:sp>
    </p:spTree>
    <p:extLst>
      <p:ext uri="{BB962C8B-B14F-4D97-AF65-F5344CB8AC3E}">
        <p14:creationId xmlns:p14="http://schemas.microsoft.com/office/powerpoint/2010/main" val="17929067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447800" y="838200"/>
            <a:ext cx="9448800" cy="5262979"/>
          </a:xfrm>
          <a:prstGeom prst="rect">
            <a:avLst/>
          </a:prstGeom>
          <a:noFill/>
        </p:spPr>
        <p:txBody>
          <a:bodyPr wrap="square" rtlCol="0">
            <a:spAutoFit/>
          </a:bodyPr>
          <a:lstStyle/>
          <a:p>
            <a:r>
              <a:rPr lang="en-US" sz="2400" b="1" dirty="0"/>
              <a:t>ENSEMBLE </a:t>
            </a:r>
            <a:r>
              <a:rPr lang="en-US" sz="2400" b="1" dirty="0" smtClean="0"/>
              <a:t>LEARNING</a:t>
            </a:r>
          </a:p>
          <a:p>
            <a:endParaRPr lang="en-US" sz="2400" dirty="0"/>
          </a:p>
          <a:p>
            <a:r>
              <a:rPr lang="en-US" sz="2400" dirty="0"/>
              <a:t>Ensemble methods combine several decision trees classifiers to produce better predictive performance than a single decision tree classifier. The main principle behind the ensemble model is that a group of weak learners come together to form a strong learner, thus increasing the accuracy of the model</a:t>
            </a:r>
            <a:r>
              <a:rPr lang="en-US" sz="2400" dirty="0" smtClean="0"/>
              <a:t>.</a:t>
            </a:r>
          </a:p>
          <a:p>
            <a:endParaRPr lang="en-US" sz="2400" dirty="0"/>
          </a:p>
          <a:p>
            <a:r>
              <a:rPr lang="en-US" sz="2400" dirty="0"/>
              <a:t>When we try to predict the target variable using any machine learning technique, the main causes of difference in actual and predicted values are </a:t>
            </a:r>
            <a:r>
              <a:rPr lang="en-US" sz="2400" b="1" dirty="0"/>
              <a:t>noise, variance, and bias</a:t>
            </a:r>
            <a:r>
              <a:rPr lang="en-US" sz="2400" dirty="0"/>
              <a:t>. Ensemble helps to reduce these factors (except noise, which is irreducible error).</a:t>
            </a:r>
          </a:p>
          <a:p>
            <a:endParaRPr lang="en-US" sz="2400" dirty="0"/>
          </a:p>
          <a:p>
            <a:endParaRPr lang="en-US" sz="2400" dirty="0"/>
          </a:p>
        </p:txBody>
      </p:sp>
      <p:sp>
        <p:nvSpPr>
          <p:cNvPr id="6" name="Rectangle 5"/>
          <p:cNvSpPr>
            <a:spLocks noChangeArrowheads="1"/>
          </p:cNvSpPr>
          <p:nvPr/>
        </p:nvSpPr>
        <p:spPr bwMode="auto">
          <a:xfrm>
            <a:off x="152400" y="6553201"/>
            <a:ext cx="12039600" cy="304799"/>
          </a:xfrm>
          <a:prstGeom prst="rect">
            <a:avLst/>
          </a:prstGeom>
          <a:solidFill>
            <a:schemeClr val="tx2"/>
          </a:solidFill>
          <a:ln w="9525">
            <a:noFill/>
            <a:round/>
            <a:headEnd/>
            <a:tailEnd/>
          </a:ln>
        </p:spPr>
        <p:txBody>
          <a:bodyPr lIns="90000" tIns="46800" rIns="90000" bIns="46800"/>
          <a:lstStyle/>
          <a:p>
            <a:pPr algn="r" eaLnBrk="1" fontAlgn="auto" hangingPunct="1">
              <a:spcBef>
                <a:spcPts val="0"/>
              </a:spcBef>
              <a:spcAft>
                <a:spcPts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200" dirty="0">
                <a:solidFill>
                  <a:srgbClr val="FFFFFF"/>
                </a:solidFill>
                <a:latin typeface="Georgia" pitchFamily="16" charset="0"/>
              </a:rPr>
              <a:t>Copyright © www.ITbodhi.com</a:t>
            </a:r>
          </a:p>
          <a:p>
            <a:pPr algn="r" eaLnBrk="1" fontAlgn="auto" hangingPunct="1">
              <a:spcBef>
                <a:spcPts val="0"/>
              </a:spcBef>
              <a:spcAft>
                <a:spcPts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dirty="0">
              <a:solidFill>
                <a:srgbClr val="FFFFFF"/>
              </a:solidFill>
              <a:latin typeface="Georgia" pitchFamily="16" charset="0"/>
            </a:endParaRPr>
          </a:p>
        </p:txBody>
      </p:sp>
    </p:spTree>
    <p:extLst>
      <p:ext uri="{BB962C8B-B14F-4D97-AF65-F5344CB8AC3E}">
        <p14:creationId xmlns:p14="http://schemas.microsoft.com/office/powerpoint/2010/main" val="251312313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5"/>
          <p:cNvSpPr>
            <a:spLocks noChangeArrowheads="1"/>
          </p:cNvSpPr>
          <p:nvPr/>
        </p:nvSpPr>
        <p:spPr bwMode="auto">
          <a:xfrm>
            <a:off x="152400" y="6553201"/>
            <a:ext cx="12039600" cy="304799"/>
          </a:xfrm>
          <a:prstGeom prst="rect">
            <a:avLst/>
          </a:prstGeom>
          <a:solidFill>
            <a:schemeClr val="tx2"/>
          </a:solidFill>
          <a:ln w="9525">
            <a:noFill/>
            <a:round/>
            <a:headEnd/>
            <a:tailEnd/>
          </a:ln>
        </p:spPr>
        <p:txBody>
          <a:bodyPr lIns="90000" tIns="46800" rIns="90000" bIns="46800"/>
          <a:lstStyle/>
          <a:p>
            <a:pPr algn="r" eaLnBrk="1" fontAlgn="auto" hangingPunct="1">
              <a:spcBef>
                <a:spcPts val="0"/>
              </a:spcBef>
              <a:spcAft>
                <a:spcPts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200" dirty="0">
                <a:solidFill>
                  <a:srgbClr val="FFFFFF"/>
                </a:solidFill>
                <a:latin typeface="Georgia" pitchFamily="16" charset="0"/>
              </a:rPr>
              <a:t>Copyright © www.ITbodhi.com</a:t>
            </a:r>
          </a:p>
          <a:p>
            <a:pPr algn="r" eaLnBrk="1" fontAlgn="auto" hangingPunct="1">
              <a:spcBef>
                <a:spcPts val="0"/>
              </a:spcBef>
              <a:spcAft>
                <a:spcPts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dirty="0">
              <a:solidFill>
                <a:srgbClr val="FFFFFF"/>
              </a:solidFill>
              <a:latin typeface="Georgia" pitchFamily="16" charset="0"/>
            </a:endParaRPr>
          </a:p>
        </p:txBody>
      </p:sp>
      <p:sp>
        <p:nvSpPr>
          <p:cNvPr id="2" name="TextBox 1"/>
          <p:cNvSpPr txBox="1"/>
          <p:nvPr/>
        </p:nvSpPr>
        <p:spPr>
          <a:xfrm>
            <a:off x="990600" y="685800"/>
            <a:ext cx="9525000" cy="4185761"/>
          </a:xfrm>
          <a:prstGeom prst="rect">
            <a:avLst/>
          </a:prstGeom>
          <a:noFill/>
        </p:spPr>
        <p:txBody>
          <a:bodyPr wrap="square" rtlCol="0">
            <a:spAutoFit/>
          </a:bodyPr>
          <a:lstStyle/>
          <a:p>
            <a:r>
              <a:rPr lang="en-US" sz="2400" b="1" dirty="0"/>
              <a:t>Visualization of working Gradient Boosting </a:t>
            </a:r>
            <a:r>
              <a:rPr lang="en-US" sz="2400" b="1" dirty="0" smtClean="0"/>
              <a:t>Tree</a:t>
            </a:r>
          </a:p>
          <a:p>
            <a:endParaRPr lang="en-US" sz="2400" b="1" dirty="0"/>
          </a:p>
          <a:p>
            <a:r>
              <a:rPr lang="en-US" sz="2400" i="1" dirty="0"/>
              <a:t>Blue dots (left) plots are input (x) vs. output (y) • Red line (left) shows values predicted by decision tree • Green dots (right) shows residuals vs. input (x) for </a:t>
            </a:r>
            <a:r>
              <a:rPr lang="en-US" sz="2400" i="1" dirty="0" err="1"/>
              <a:t>ith</a:t>
            </a:r>
            <a:r>
              <a:rPr lang="en-US" sz="2400" i="1" dirty="0"/>
              <a:t> iteration • Iteration represent sequential order of fitting gradient boosting tree</a:t>
            </a:r>
            <a:endParaRPr lang="en-US" sz="2400" dirty="0"/>
          </a:p>
          <a:p>
            <a:pPr lvl="0"/>
            <a:endParaRPr lang="en-US" sz="2400" dirty="0"/>
          </a:p>
          <a:p>
            <a:endParaRPr lang="en-US" sz="2400" dirty="0"/>
          </a:p>
          <a:p>
            <a:endParaRPr lang="en-US" sz="2400" dirty="0"/>
          </a:p>
          <a:p>
            <a:endParaRPr lang="en-US" sz="3200" b="1" dirty="0"/>
          </a:p>
          <a:p>
            <a:endParaRPr lang="en-US" dirty="0"/>
          </a:p>
        </p:txBody>
      </p:sp>
    </p:spTree>
    <p:extLst>
      <p:ext uri="{BB962C8B-B14F-4D97-AF65-F5344CB8AC3E}">
        <p14:creationId xmlns:p14="http://schemas.microsoft.com/office/powerpoint/2010/main" val="299697405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5"/>
          <p:cNvSpPr>
            <a:spLocks noChangeArrowheads="1"/>
          </p:cNvSpPr>
          <p:nvPr/>
        </p:nvSpPr>
        <p:spPr bwMode="auto">
          <a:xfrm>
            <a:off x="152400" y="6553201"/>
            <a:ext cx="12039600" cy="304799"/>
          </a:xfrm>
          <a:prstGeom prst="rect">
            <a:avLst/>
          </a:prstGeom>
          <a:solidFill>
            <a:schemeClr val="tx2"/>
          </a:solidFill>
          <a:ln w="9525">
            <a:noFill/>
            <a:round/>
            <a:headEnd/>
            <a:tailEnd/>
          </a:ln>
        </p:spPr>
        <p:txBody>
          <a:bodyPr lIns="90000" tIns="46800" rIns="90000" bIns="46800"/>
          <a:lstStyle/>
          <a:p>
            <a:pPr algn="r" eaLnBrk="1" fontAlgn="auto" hangingPunct="1">
              <a:spcBef>
                <a:spcPts val="0"/>
              </a:spcBef>
              <a:spcAft>
                <a:spcPts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200" dirty="0">
                <a:solidFill>
                  <a:srgbClr val="FFFFFF"/>
                </a:solidFill>
                <a:latin typeface="Georgia" pitchFamily="16" charset="0"/>
              </a:rPr>
              <a:t>Copyright © www.ITbodhi.com</a:t>
            </a:r>
          </a:p>
          <a:p>
            <a:pPr algn="r" eaLnBrk="1" fontAlgn="auto" hangingPunct="1">
              <a:spcBef>
                <a:spcPts val="0"/>
              </a:spcBef>
              <a:spcAft>
                <a:spcPts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dirty="0">
              <a:solidFill>
                <a:srgbClr val="FFFFFF"/>
              </a:solidFill>
              <a:latin typeface="Georgia" pitchFamily="16" charset="0"/>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3200" y="913005"/>
            <a:ext cx="6215063" cy="46638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2950101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5"/>
          <p:cNvSpPr>
            <a:spLocks noChangeArrowheads="1"/>
          </p:cNvSpPr>
          <p:nvPr/>
        </p:nvSpPr>
        <p:spPr bwMode="auto">
          <a:xfrm>
            <a:off x="152400" y="6553201"/>
            <a:ext cx="12039600" cy="304799"/>
          </a:xfrm>
          <a:prstGeom prst="rect">
            <a:avLst/>
          </a:prstGeom>
          <a:solidFill>
            <a:schemeClr val="tx2"/>
          </a:solidFill>
          <a:ln w="9525">
            <a:noFill/>
            <a:round/>
            <a:headEnd/>
            <a:tailEnd/>
          </a:ln>
        </p:spPr>
        <p:txBody>
          <a:bodyPr lIns="90000" tIns="46800" rIns="90000" bIns="46800"/>
          <a:lstStyle/>
          <a:p>
            <a:pPr algn="r" eaLnBrk="1" fontAlgn="auto" hangingPunct="1">
              <a:spcBef>
                <a:spcPts val="0"/>
              </a:spcBef>
              <a:spcAft>
                <a:spcPts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200" dirty="0">
                <a:solidFill>
                  <a:srgbClr val="FFFFFF"/>
                </a:solidFill>
                <a:latin typeface="Georgia" pitchFamily="16" charset="0"/>
              </a:rPr>
              <a:t>Copyright © www.ITbodhi.com</a:t>
            </a:r>
          </a:p>
          <a:p>
            <a:pPr algn="r" eaLnBrk="1" fontAlgn="auto" hangingPunct="1">
              <a:spcBef>
                <a:spcPts val="0"/>
              </a:spcBef>
              <a:spcAft>
                <a:spcPts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dirty="0">
              <a:solidFill>
                <a:srgbClr val="FFFFFF"/>
              </a:solidFill>
              <a:latin typeface="Georgia" pitchFamily="16" charset="0"/>
            </a:endParaRP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7000" y="533400"/>
            <a:ext cx="6162675" cy="2333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78592" y="3048000"/>
            <a:ext cx="6238875" cy="2200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6232158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5"/>
          <p:cNvSpPr>
            <a:spLocks noChangeArrowheads="1"/>
          </p:cNvSpPr>
          <p:nvPr/>
        </p:nvSpPr>
        <p:spPr bwMode="auto">
          <a:xfrm>
            <a:off x="152400" y="6553201"/>
            <a:ext cx="12039600" cy="304799"/>
          </a:xfrm>
          <a:prstGeom prst="rect">
            <a:avLst/>
          </a:prstGeom>
          <a:solidFill>
            <a:schemeClr val="tx2"/>
          </a:solidFill>
          <a:ln w="9525">
            <a:noFill/>
            <a:round/>
            <a:headEnd/>
            <a:tailEnd/>
          </a:ln>
        </p:spPr>
        <p:txBody>
          <a:bodyPr lIns="90000" tIns="46800" rIns="90000" bIns="46800"/>
          <a:lstStyle/>
          <a:p>
            <a:pPr algn="r" eaLnBrk="1" fontAlgn="auto" hangingPunct="1">
              <a:spcBef>
                <a:spcPts val="0"/>
              </a:spcBef>
              <a:spcAft>
                <a:spcPts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200" dirty="0">
                <a:solidFill>
                  <a:srgbClr val="FFFFFF"/>
                </a:solidFill>
                <a:latin typeface="Georgia" pitchFamily="16" charset="0"/>
              </a:rPr>
              <a:t>Copyright © www.ITbodhi.com</a:t>
            </a:r>
          </a:p>
          <a:p>
            <a:pPr algn="r" eaLnBrk="1" fontAlgn="auto" hangingPunct="1">
              <a:spcBef>
                <a:spcPts val="0"/>
              </a:spcBef>
              <a:spcAft>
                <a:spcPts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dirty="0">
              <a:solidFill>
                <a:srgbClr val="FFFFFF"/>
              </a:solidFill>
              <a:latin typeface="Georgia" pitchFamily="16" charset="0"/>
            </a:endParaRP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71813" y="1090613"/>
            <a:ext cx="6048375" cy="4676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8231406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5"/>
          <p:cNvSpPr>
            <a:spLocks noChangeArrowheads="1"/>
          </p:cNvSpPr>
          <p:nvPr/>
        </p:nvSpPr>
        <p:spPr bwMode="auto">
          <a:xfrm>
            <a:off x="152400" y="6553201"/>
            <a:ext cx="12039600" cy="304799"/>
          </a:xfrm>
          <a:prstGeom prst="rect">
            <a:avLst/>
          </a:prstGeom>
          <a:solidFill>
            <a:schemeClr val="tx2"/>
          </a:solidFill>
          <a:ln w="9525">
            <a:noFill/>
            <a:round/>
            <a:headEnd/>
            <a:tailEnd/>
          </a:ln>
        </p:spPr>
        <p:txBody>
          <a:bodyPr lIns="90000" tIns="46800" rIns="90000" bIns="46800"/>
          <a:lstStyle/>
          <a:p>
            <a:pPr algn="r" eaLnBrk="1" fontAlgn="auto" hangingPunct="1">
              <a:spcBef>
                <a:spcPts val="0"/>
              </a:spcBef>
              <a:spcAft>
                <a:spcPts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200" dirty="0">
                <a:solidFill>
                  <a:srgbClr val="FFFFFF"/>
                </a:solidFill>
                <a:latin typeface="Georgia" pitchFamily="16" charset="0"/>
              </a:rPr>
              <a:t>Copyright © www.ITbodhi.com</a:t>
            </a:r>
          </a:p>
          <a:p>
            <a:pPr algn="r" eaLnBrk="1" fontAlgn="auto" hangingPunct="1">
              <a:spcBef>
                <a:spcPts val="0"/>
              </a:spcBef>
              <a:spcAft>
                <a:spcPts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dirty="0">
              <a:solidFill>
                <a:srgbClr val="FFFFFF"/>
              </a:solidFill>
              <a:latin typeface="Georgia" pitchFamily="16" charset="0"/>
            </a:endParaRPr>
          </a:p>
        </p:txBody>
      </p:sp>
      <p:sp>
        <p:nvSpPr>
          <p:cNvPr id="2" name="TextBox 1"/>
          <p:cNvSpPr txBox="1"/>
          <p:nvPr/>
        </p:nvSpPr>
        <p:spPr>
          <a:xfrm>
            <a:off x="990600" y="685800"/>
            <a:ext cx="9525000" cy="5293757"/>
          </a:xfrm>
          <a:prstGeom prst="rect">
            <a:avLst/>
          </a:prstGeom>
          <a:noFill/>
        </p:spPr>
        <p:txBody>
          <a:bodyPr wrap="square" rtlCol="0">
            <a:spAutoFit/>
          </a:bodyPr>
          <a:lstStyle/>
          <a:p>
            <a:r>
              <a:rPr lang="en-US" sz="2400" dirty="0"/>
              <a:t>We observe that after 20th iteration , residuals are randomly </a:t>
            </a:r>
            <a:r>
              <a:rPr lang="en-US" sz="2400" dirty="0" smtClean="0"/>
              <a:t>distributed </a:t>
            </a:r>
            <a:r>
              <a:rPr lang="en-US" sz="2400" dirty="0"/>
              <a:t>around 0 and our predictions are very close to true values</a:t>
            </a:r>
            <a:r>
              <a:rPr lang="en-US" sz="2400" dirty="0" smtClean="0"/>
              <a:t>.</a:t>
            </a:r>
          </a:p>
          <a:p>
            <a:endParaRPr lang="en-US" sz="2400" dirty="0"/>
          </a:p>
          <a:p>
            <a:r>
              <a:rPr lang="en-US" sz="2400" dirty="0" smtClean="0"/>
              <a:t> </a:t>
            </a:r>
            <a:r>
              <a:rPr lang="en-US" sz="2400" dirty="0"/>
              <a:t>(</a:t>
            </a:r>
            <a:r>
              <a:rPr lang="en-US" sz="2400" i="1" dirty="0"/>
              <a:t>iterations</a:t>
            </a:r>
            <a:r>
              <a:rPr lang="en-US" sz="2400" dirty="0"/>
              <a:t> are called </a:t>
            </a:r>
            <a:r>
              <a:rPr lang="en-US" sz="2400" i="1" dirty="0" err="1"/>
              <a:t>n_estimators</a:t>
            </a:r>
            <a:r>
              <a:rPr lang="en-US" sz="2400" dirty="0"/>
              <a:t> in </a:t>
            </a:r>
            <a:r>
              <a:rPr lang="en-US" sz="2400" dirty="0" err="1"/>
              <a:t>sklearn</a:t>
            </a:r>
            <a:r>
              <a:rPr lang="en-US" sz="2400" dirty="0"/>
              <a:t> implementation). This would be a good point to stop or our model will start </a:t>
            </a:r>
            <a:r>
              <a:rPr lang="en-US" sz="2400" dirty="0" err="1"/>
              <a:t>overfitting</a:t>
            </a:r>
            <a:r>
              <a:rPr lang="en-US" sz="2400" dirty="0" smtClean="0"/>
              <a:t>.</a:t>
            </a:r>
          </a:p>
          <a:p>
            <a:endParaRPr lang="en-US" sz="2400" dirty="0"/>
          </a:p>
          <a:p>
            <a:r>
              <a:rPr lang="en-US" sz="2400" dirty="0"/>
              <a:t>Let’s see how our model look like for 50th iteration.</a:t>
            </a:r>
          </a:p>
          <a:p>
            <a:endParaRPr lang="en-US" sz="2400" dirty="0"/>
          </a:p>
          <a:p>
            <a:pPr lvl="0"/>
            <a:endParaRPr lang="en-US" sz="2400" dirty="0"/>
          </a:p>
          <a:p>
            <a:endParaRPr lang="en-US" sz="2400" dirty="0"/>
          </a:p>
          <a:p>
            <a:endParaRPr lang="en-US" sz="2400" dirty="0"/>
          </a:p>
          <a:p>
            <a:endParaRPr lang="en-US" sz="3200" b="1" dirty="0"/>
          </a:p>
          <a:p>
            <a:endParaRPr lang="en-US" dirty="0"/>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81275" y="3886200"/>
            <a:ext cx="6343650" cy="2505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362810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5"/>
          <p:cNvSpPr>
            <a:spLocks noChangeArrowheads="1"/>
          </p:cNvSpPr>
          <p:nvPr/>
        </p:nvSpPr>
        <p:spPr bwMode="auto">
          <a:xfrm>
            <a:off x="152400" y="6553201"/>
            <a:ext cx="12039600" cy="304799"/>
          </a:xfrm>
          <a:prstGeom prst="rect">
            <a:avLst/>
          </a:prstGeom>
          <a:solidFill>
            <a:schemeClr val="tx2"/>
          </a:solidFill>
          <a:ln w="9525">
            <a:noFill/>
            <a:round/>
            <a:headEnd/>
            <a:tailEnd/>
          </a:ln>
        </p:spPr>
        <p:txBody>
          <a:bodyPr lIns="90000" tIns="46800" rIns="90000" bIns="46800"/>
          <a:lstStyle/>
          <a:p>
            <a:pPr algn="r" eaLnBrk="1" fontAlgn="auto" hangingPunct="1">
              <a:spcBef>
                <a:spcPts val="0"/>
              </a:spcBef>
              <a:spcAft>
                <a:spcPts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200" dirty="0">
                <a:solidFill>
                  <a:srgbClr val="FFFFFF"/>
                </a:solidFill>
                <a:latin typeface="Georgia" pitchFamily="16" charset="0"/>
              </a:rPr>
              <a:t>Copyright © www.ITbodhi.com</a:t>
            </a:r>
          </a:p>
          <a:p>
            <a:pPr algn="r" eaLnBrk="1" fontAlgn="auto" hangingPunct="1">
              <a:spcBef>
                <a:spcPts val="0"/>
              </a:spcBef>
              <a:spcAft>
                <a:spcPts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dirty="0">
              <a:solidFill>
                <a:srgbClr val="FFFFFF"/>
              </a:solidFill>
              <a:latin typeface="Georgia" pitchFamily="16" charset="0"/>
            </a:endParaRPr>
          </a:p>
        </p:txBody>
      </p:sp>
      <p:pic>
        <p:nvPicPr>
          <p:cNvPr id="5" name="Picture 4" descr="https://cdn-images-1.medium.com/max/1200/1*10t9S7xvWE5Z3NEZrmHG2w.jpeg"/>
          <p:cNvPicPr/>
          <p:nvPr/>
        </p:nvPicPr>
        <p:blipFill>
          <a:blip r:embed="rId3">
            <a:extLst>
              <a:ext uri="{28A0092B-C50C-407E-A947-70E740481C1C}">
                <a14:useLocalDpi xmlns:a14="http://schemas.microsoft.com/office/drawing/2010/main" val="0"/>
              </a:ext>
            </a:extLst>
          </a:blip>
          <a:srcRect/>
          <a:stretch>
            <a:fillRect/>
          </a:stretch>
        </p:blipFill>
        <p:spPr bwMode="auto">
          <a:xfrm>
            <a:off x="2743200" y="1219200"/>
            <a:ext cx="6629400" cy="3962399"/>
          </a:xfrm>
          <a:prstGeom prst="rect">
            <a:avLst/>
          </a:prstGeom>
          <a:noFill/>
          <a:ln>
            <a:noFill/>
          </a:ln>
        </p:spPr>
      </p:pic>
    </p:spTree>
    <p:extLst>
      <p:ext uri="{BB962C8B-B14F-4D97-AF65-F5344CB8AC3E}">
        <p14:creationId xmlns:p14="http://schemas.microsoft.com/office/powerpoint/2010/main" val="26995612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524000" y="1981200"/>
            <a:ext cx="9448800" cy="2677656"/>
          </a:xfrm>
          <a:prstGeom prst="rect">
            <a:avLst/>
          </a:prstGeom>
          <a:noFill/>
        </p:spPr>
        <p:txBody>
          <a:bodyPr wrap="square" rtlCol="0">
            <a:spAutoFit/>
          </a:bodyPr>
          <a:lstStyle/>
          <a:p>
            <a:r>
              <a:rPr lang="en-US" sz="2400" dirty="0"/>
              <a:t>Using techniques like Bagging and Boosting helps to </a:t>
            </a:r>
            <a:r>
              <a:rPr lang="en-US" sz="2400" b="1" dirty="0"/>
              <a:t>decrease the variance</a:t>
            </a:r>
            <a:r>
              <a:rPr lang="en-US" sz="2400" dirty="0"/>
              <a:t> and </a:t>
            </a:r>
            <a:r>
              <a:rPr lang="en-US" sz="2400" b="1" dirty="0"/>
              <a:t>increased the robustness </a:t>
            </a:r>
            <a:r>
              <a:rPr lang="en-US" sz="2400" dirty="0"/>
              <a:t>of the model. </a:t>
            </a:r>
            <a:endParaRPr lang="en-US" sz="2400" dirty="0" smtClean="0"/>
          </a:p>
          <a:p>
            <a:endParaRPr lang="en-US" sz="2400" dirty="0"/>
          </a:p>
          <a:p>
            <a:r>
              <a:rPr lang="en-US" sz="2400" dirty="0" smtClean="0"/>
              <a:t>Combinations </a:t>
            </a:r>
            <a:r>
              <a:rPr lang="en-US" sz="2400" dirty="0"/>
              <a:t>of multiple classifiers </a:t>
            </a:r>
            <a:r>
              <a:rPr lang="en-US" sz="2400" b="1" dirty="0"/>
              <a:t>decrease variance</a:t>
            </a:r>
            <a:r>
              <a:rPr lang="en-US" sz="2400" dirty="0"/>
              <a:t>, especially in the case of unstable classifiers, and may produce a more reliable classification than a single classifier.</a:t>
            </a:r>
          </a:p>
          <a:p>
            <a:endParaRPr lang="en-US" sz="2400" dirty="0"/>
          </a:p>
        </p:txBody>
      </p:sp>
      <p:sp>
        <p:nvSpPr>
          <p:cNvPr id="6" name="Rectangle 5"/>
          <p:cNvSpPr>
            <a:spLocks noChangeArrowheads="1"/>
          </p:cNvSpPr>
          <p:nvPr/>
        </p:nvSpPr>
        <p:spPr bwMode="auto">
          <a:xfrm>
            <a:off x="152400" y="6553201"/>
            <a:ext cx="12039600" cy="304799"/>
          </a:xfrm>
          <a:prstGeom prst="rect">
            <a:avLst/>
          </a:prstGeom>
          <a:solidFill>
            <a:schemeClr val="tx2"/>
          </a:solidFill>
          <a:ln w="9525">
            <a:noFill/>
            <a:round/>
            <a:headEnd/>
            <a:tailEnd/>
          </a:ln>
        </p:spPr>
        <p:txBody>
          <a:bodyPr lIns="90000" tIns="46800" rIns="90000" bIns="46800"/>
          <a:lstStyle/>
          <a:p>
            <a:pPr algn="r" eaLnBrk="1" fontAlgn="auto" hangingPunct="1">
              <a:spcBef>
                <a:spcPts val="0"/>
              </a:spcBef>
              <a:spcAft>
                <a:spcPts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200" dirty="0">
                <a:solidFill>
                  <a:srgbClr val="FFFFFF"/>
                </a:solidFill>
                <a:latin typeface="Georgia" pitchFamily="16" charset="0"/>
              </a:rPr>
              <a:t>Copyright © www.ITbodhi.com</a:t>
            </a:r>
          </a:p>
          <a:p>
            <a:pPr algn="r" eaLnBrk="1" fontAlgn="auto" hangingPunct="1">
              <a:spcBef>
                <a:spcPts val="0"/>
              </a:spcBef>
              <a:spcAft>
                <a:spcPts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dirty="0">
              <a:solidFill>
                <a:srgbClr val="FFFFFF"/>
              </a:solidFill>
              <a:latin typeface="Georgia" pitchFamily="16" charset="0"/>
            </a:endParaRPr>
          </a:p>
        </p:txBody>
      </p:sp>
    </p:spTree>
    <p:extLst>
      <p:ext uri="{BB962C8B-B14F-4D97-AF65-F5344CB8AC3E}">
        <p14:creationId xmlns:p14="http://schemas.microsoft.com/office/powerpoint/2010/main" val="21866534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990600" y="609600"/>
            <a:ext cx="9448800" cy="3170099"/>
          </a:xfrm>
          <a:prstGeom prst="rect">
            <a:avLst/>
          </a:prstGeom>
          <a:noFill/>
        </p:spPr>
        <p:txBody>
          <a:bodyPr wrap="square" rtlCol="0">
            <a:spAutoFit/>
          </a:bodyPr>
          <a:lstStyle/>
          <a:p>
            <a:r>
              <a:rPr lang="en-US" sz="2400" dirty="0" smtClean="0"/>
              <a:t>BOOTSTRAPPING</a:t>
            </a:r>
          </a:p>
          <a:p>
            <a:endParaRPr lang="en-US" sz="2400" dirty="0"/>
          </a:p>
          <a:p>
            <a:pPr marL="342900" indent="-342900">
              <a:buFont typeface="Arial" pitchFamily="34" charset="0"/>
              <a:buChar char="•"/>
            </a:pPr>
            <a:r>
              <a:rPr lang="en-US" sz="2000" dirty="0"/>
              <a:t>Bootstrap refers to </a:t>
            </a:r>
            <a:r>
              <a:rPr lang="en-US" sz="2000" b="1" dirty="0"/>
              <a:t>random sampling with replacement</a:t>
            </a:r>
            <a:r>
              <a:rPr lang="en-US" sz="2000" dirty="0"/>
              <a:t>. Bootstrap allows us to better understand the </a:t>
            </a:r>
            <a:r>
              <a:rPr lang="en-US" sz="2000" b="1" dirty="0"/>
              <a:t>bias and the variance</a:t>
            </a:r>
            <a:r>
              <a:rPr lang="en-US" sz="2000" dirty="0"/>
              <a:t> with the dataset. </a:t>
            </a:r>
            <a:endParaRPr lang="en-US" sz="2000" dirty="0" smtClean="0"/>
          </a:p>
          <a:p>
            <a:pPr marL="342900" indent="-342900">
              <a:buFont typeface="Arial" pitchFamily="34" charset="0"/>
              <a:buChar char="•"/>
            </a:pPr>
            <a:r>
              <a:rPr lang="en-US" sz="2000" dirty="0" smtClean="0"/>
              <a:t>Bootstrap </a:t>
            </a:r>
            <a:r>
              <a:rPr lang="en-US" sz="2000" dirty="0"/>
              <a:t>involves random sampling of small subset of data from the dataset. </a:t>
            </a:r>
            <a:endParaRPr lang="en-US" sz="2000" dirty="0" smtClean="0"/>
          </a:p>
          <a:p>
            <a:pPr marL="342900" indent="-342900">
              <a:buFont typeface="Arial" pitchFamily="34" charset="0"/>
              <a:buChar char="•"/>
            </a:pPr>
            <a:r>
              <a:rPr lang="en-US" sz="2000" dirty="0" smtClean="0"/>
              <a:t>This </a:t>
            </a:r>
            <a:r>
              <a:rPr lang="en-US" sz="2000" dirty="0"/>
              <a:t>subset can be </a:t>
            </a:r>
            <a:r>
              <a:rPr lang="en-US" sz="2000" dirty="0" smtClean="0"/>
              <a:t>replaced. </a:t>
            </a:r>
          </a:p>
          <a:p>
            <a:pPr marL="342900" indent="-342900">
              <a:buFont typeface="Arial" pitchFamily="34" charset="0"/>
              <a:buChar char="•"/>
            </a:pPr>
            <a:r>
              <a:rPr lang="en-US" sz="2000" dirty="0" smtClean="0"/>
              <a:t>The </a:t>
            </a:r>
            <a:r>
              <a:rPr lang="en-US" sz="2000" dirty="0"/>
              <a:t>selection of all the example in the dataset has equal probability</a:t>
            </a:r>
            <a:r>
              <a:rPr lang="en-US" sz="2400" dirty="0"/>
              <a:t>. </a:t>
            </a:r>
            <a:endParaRPr lang="en-US" sz="2400" dirty="0" smtClean="0"/>
          </a:p>
          <a:p>
            <a:endParaRPr lang="en-US" sz="2400" dirty="0"/>
          </a:p>
          <a:p>
            <a:endParaRPr lang="en-US" sz="2400" dirty="0"/>
          </a:p>
        </p:txBody>
      </p:sp>
      <p:sp>
        <p:nvSpPr>
          <p:cNvPr id="6" name="Rectangle 5"/>
          <p:cNvSpPr>
            <a:spLocks noChangeArrowheads="1"/>
          </p:cNvSpPr>
          <p:nvPr/>
        </p:nvSpPr>
        <p:spPr bwMode="auto">
          <a:xfrm>
            <a:off x="152400" y="6553201"/>
            <a:ext cx="12039600" cy="304799"/>
          </a:xfrm>
          <a:prstGeom prst="rect">
            <a:avLst/>
          </a:prstGeom>
          <a:solidFill>
            <a:schemeClr val="tx2"/>
          </a:solidFill>
          <a:ln w="9525">
            <a:noFill/>
            <a:round/>
            <a:headEnd/>
            <a:tailEnd/>
          </a:ln>
        </p:spPr>
        <p:txBody>
          <a:bodyPr lIns="90000" tIns="46800" rIns="90000" bIns="46800"/>
          <a:lstStyle/>
          <a:p>
            <a:pPr algn="r" eaLnBrk="1" fontAlgn="auto" hangingPunct="1">
              <a:spcBef>
                <a:spcPts val="0"/>
              </a:spcBef>
              <a:spcAft>
                <a:spcPts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200" dirty="0">
                <a:solidFill>
                  <a:srgbClr val="FFFFFF"/>
                </a:solidFill>
                <a:latin typeface="Georgia" pitchFamily="16" charset="0"/>
              </a:rPr>
              <a:t>Copyright © www.ITbodhi.com</a:t>
            </a:r>
          </a:p>
          <a:p>
            <a:pPr algn="r" eaLnBrk="1" fontAlgn="auto" hangingPunct="1">
              <a:spcBef>
                <a:spcPts val="0"/>
              </a:spcBef>
              <a:spcAft>
                <a:spcPts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dirty="0">
              <a:solidFill>
                <a:srgbClr val="FFFFFF"/>
              </a:solidFill>
              <a:latin typeface="Georgia" pitchFamily="16" charset="0"/>
            </a:endParaRPr>
          </a:p>
        </p:txBody>
      </p:sp>
      <p:pic>
        <p:nvPicPr>
          <p:cNvPr id="4" name="Picture 3" descr="https://cdn-images-1.medium.com/max/1200/1*YYom-NKDaZ-B7RB_891DgQ.png"/>
          <p:cNvPicPr/>
          <p:nvPr/>
        </p:nvPicPr>
        <p:blipFill>
          <a:blip r:embed="rId3">
            <a:extLst>
              <a:ext uri="{28A0092B-C50C-407E-A947-70E740481C1C}">
                <a14:useLocalDpi xmlns:a14="http://schemas.microsoft.com/office/drawing/2010/main" val="0"/>
              </a:ext>
            </a:extLst>
          </a:blip>
          <a:srcRect/>
          <a:stretch>
            <a:fillRect/>
          </a:stretch>
        </p:blipFill>
        <p:spPr bwMode="auto">
          <a:xfrm>
            <a:off x="2590800" y="3048000"/>
            <a:ext cx="5586730" cy="3297873"/>
          </a:xfrm>
          <a:prstGeom prst="rect">
            <a:avLst/>
          </a:prstGeom>
          <a:noFill/>
          <a:ln>
            <a:noFill/>
          </a:ln>
        </p:spPr>
      </p:pic>
    </p:spTree>
    <p:extLst>
      <p:ext uri="{BB962C8B-B14F-4D97-AF65-F5344CB8AC3E}">
        <p14:creationId xmlns:p14="http://schemas.microsoft.com/office/powerpoint/2010/main" val="39727274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990600" y="609600"/>
            <a:ext cx="9448800" cy="6001643"/>
          </a:xfrm>
          <a:prstGeom prst="rect">
            <a:avLst/>
          </a:prstGeom>
          <a:noFill/>
        </p:spPr>
        <p:txBody>
          <a:bodyPr wrap="square" rtlCol="0">
            <a:spAutoFit/>
          </a:bodyPr>
          <a:lstStyle/>
          <a:p>
            <a:r>
              <a:rPr lang="en-US" sz="2400" b="1" dirty="0"/>
              <a:t>BAGGING</a:t>
            </a:r>
            <a:endParaRPr lang="en-US" sz="2000" dirty="0"/>
          </a:p>
          <a:p>
            <a:r>
              <a:rPr lang="en-US" sz="2000" b="1" dirty="0"/>
              <a:t>Bootstrap Aggregation </a:t>
            </a:r>
            <a:r>
              <a:rPr lang="en-US" sz="2000" dirty="0"/>
              <a:t>(or Bagging for short), is a simple and very powerful ensemble method. Bagging is the application of the Bootstrap procedure to a high-variance machine learning algorithm, typically </a:t>
            </a:r>
            <a:r>
              <a:rPr lang="en-US" sz="2000" b="1" dirty="0"/>
              <a:t>decision trees</a:t>
            </a:r>
            <a:r>
              <a:rPr lang="en-US" sz="2000" dirty="0" smtClean="0"/>
              <a:t>.</a:t>
            </a:r>
          </a:p>
          <a:p>
            <a:endParaRPr lang="en-US" sz="2000" dirty="0"/>
          </a:p>
          <a:p>
            <a:pPr marL="457200" lvl="0" indent="-457200">
              <a:buFont typeface="+mj-lt"/>
              <a:buAutoNum type="arabicPeriod"/>
            </a:pPr>
            <a:r>
              <a:rPr lang="en-US" sz="2000" dirty="0"/>
              <a:t>Suppose there are N observations and M features. A sample from observation is selected randomly with replacement(Bootstrapping</a:t>
            </a:r>
            <a:r>
              <a:rPr lang="en-US" sz="2000" dirty="0" smtClean="0"/>
              <a:t>).</a:t>
            </a:r>
          </a:p>
          <a:p>
            <a:pPr marL="457200" lvl="0" indent="-457200">
              <a:buFont typeface="+mj-lt"/>
              <a:buAutoNum type="arabicPeriod"/>
            </a:pPr>
            <a:endParaRPr lang="en-US" sz="2000" dirty="0"/>
          </a:p>
          <a:p>
            <a:pPr marL="457200" lvl="0" indent="-457200">
              <a:buFont typeface="+mj-lt"/>
              <a:buAutoNum type="arabicPeriod"/>
            </a:pPr>
            <a:r>
              <a:rPr lang="en-US" sz="2000" dirty="0"/>
              <a:t>A subset of features are selected to create a model with sample of observations and subset of features</a:t>
            </a:r>
            <a:r>
              <a:rPr lang="en-US" sz="2000" dirty="0" smtClean="0"/>
              <a:t>.</a:t>
            </a:r>
          </a:p>
          <a:p>
            <a:pPr marL="457200" lvl="0" indent="-457200">
              <a:buFont typeface="+mj-lt"/>
              <a:buAutoNum type="arabicPeriod"/>
            </a:pPr>
            <a:endParaRPr lang="en-US" sz="2000" dirty="0"/>
          </a:p>
          <a:p>
            <a:pPr marL="457200" lvl="0" indent="-457200">
              <a:buFont typeface="+mj-lt"/>
              <a:buAutoNum type="arabicPeriod"/>
            </a:pPr>
            <a:r>
              <a:rPr lang="en-US" sz="2000" dirty="0"/>
              <a:t>Feature from the subset is selected which gives the best split on the training data</a:t>
            </a:r>
            <a:r>
              <a:rPr lang="en-US" sz="2000" dirty="0" smtClean="0"/>
              <a:t>.</a:t>
            </a:r>
          </a:p>
          <a:p>
            <a:pPr marL="457200" lvl="0" indent="-457200">
              <a:buFont typeface="+mj-lt"/>
              <a:buAutoNum type="arabicPeriod"/>
            </a:pPr>
            <a:endParaRPr lang="en-US" sz="2000" dirty="0"/>
          </a:p>
          <a:p>
            <a:pPr marL="457200" lvl="0" indent="-457200">
              <a:buFont typeface="+mj-lt"/>
              <a:buAutoNum type="arabicPeriod"/>
            </a:pPr>
            <a:r>
              <a:rPr lang="en-US" sz="2000" dirty="0"/>
              <a:t>This is repeated to create many models and every model is trained in parallel</a:t>
            </a:r>
          </a:p>
          <a:p>
            <a:pPr marL="457200" lvl="0" indent="-457200">
              <a:buFont typeface="+mj-lt"/>
              <a:buAutoNum type="arabicPeriod"/>
            </a:pPr>
            <a:r>
              <a:rPr lang="en-US" sz="2000" dirty="0"/>
              <a:t>Prediction is given based on the aggregation of predictions from all the models.</a:t>
            </a:r>
          </a:p>
          <a:p>
            <a:endParaRPr lang="en-US" sz="2000" dirty="0"/>
          </a:p>
          <a:p>
            <a:endParaRPr lang="en-US" sz="2000" dirty="0"/>
          </a:p>
        </p:txBody>
      </p:sp>
      <p:sp>
        <p:nvSpPr>
          <p:cNvPr id="6" name="Rectangle 5"/>
          <p:cNvSpPr>
            <a:spLocks noChangeArrowheads="1"/>
          </p:cNvSpPr>
          <p:nvPr/>
        </p:nvSpPr>
        <p:spPr bwMode="auto">
          <a:xfrm>
            <a:off x="152400" y="6553201"/>
            <a:ext cx="12039600" cy="304799"/>
          </a:xfrm>
          <a:prstGeom prst="rect">
            <a:avLst/>
          </a:prstGeom>
          <a:solidFill>
            <a:schemeClr val="tx2"/>
          </a:solidFill>
          <a:ln w="9525">
            <a:noFill/>
            <a:round/>
            <a:headEnd/>
            <a:tailEnd/>
          </a:ln>
        </p:spPr>
        <p:txBody>
          <a:bodyPr lIns="90000" tIns="46800" rIns="90000" bIns="46800"/>
          <a:lstStyle/>
          <a:p>
            <a:pPr algn="r" eaLnBrk="1" fontAlgn="auto" hangingPunct="1">
              <a:spcBef>
                <a:spcPts val="0"/>
              </a:spcBef>
              <a:spcAft>
                <a:spcPts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200" dirty="0">
                <a:solidFill>
                  <a:srgbClr val="FFFFFF"/>
                </a:solidFill>
                <a:latin typeface="Georgia" pitchFamily="16" charset="0"/>
              </a:rPr>
              <a:t>Copyright © www.ITbodhi.com</a:t>
            </a:r>
          </a:p>
          <a:p>
            <a:pPr algn="r" eaLnBrk="1" fontAlgn="auto" hangingPunct="1">
              <a:spcBef>
                <a:spcPts val="0"/>
              </a:spcBef>
              <a:spcAft>
                <a:spcPts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dirty="0">
              <a:solidFill>
                <a:srgbClr val="FFFFFF"/>
              </a:solidFill>
              <a:latin typeface="Georgia" pitchFamily="16" charset="0"/>
            </a:endParaRPr>
          </a:p>
        </p:txBody>
      </p:sp>
    </p:spTree>
    <p:extLst>
      <p:ext uri="{BB962C8B-B14F-4D97-AF65-F5344CB8AC3E}">
        <p14:creationId xmlns:p14="http://schemas.microsoft.com/office/powerpoint/2010/main" val="4330422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5"/>
          <p:cNvSpPr>
            <a:spLocks noChangeArrowheads="1"/>
          </p:cNvSpPr>
          <p:nvPr/>
        </p:nvSpPr>
        <p:spPr bwMode="auto">
          <a:xfrm>
            <a:off x="152400" y="6553201"/>
            <a:ext cx="12039600" cy="304799"/>
          </a:xfrm>
          <a:prstGeom prst="rect">
            <a:avLst/>
          </a:prstGeom>
          <a:solidFill>
            <a:schemeClr val="tx2"/>
          </a:solidFill>
          <a:ln w="9525">
            <a:noFill/>
            <a:round/>
            <a:headEnd/>
            <a:tailEnd/>
          </a:ln>
        </p:spPr>
        <p:txBody>
          <a:bodyPr lIns="90000" tIns="46800" rIns="90000" bIns="46800"/>
          <a:lstStyle/>
          <a:p>
            <a:pPr algn="r" eaLnBrk="1" fontAlgn="auto" hangingPunct="1">
              <a:spcBef>
                <a:spcPts val="0"/>
              </a:spcBef>
              <a:spcAft>
                <a:spcPts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200" dirty="0">
                <a:solidFill>
                  <a:srgbClr val="FFFFFF"/>
                </a:solidFill>
                <a:latin typeface="Georgia" pitchFamily="16" charset="0"/>
              </a:rPr>
              <a:t>Copyright © www.ITbodhi.com</a:t>
            </a:r>
          </a:p>
          <a:p>
            <a:pPr algn="r" eaLnBrk="1" fontAlgn="auto" hangingPunct="1">
              <a:spcBef>
                <a:spcPts val="0"/>
              </a:spcBef>
              <a:spcAft>
                <a:spcPts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dirty="0">
              <a:solidFill>
                <a:srgbClr val="FFFFFF"/>
              </a:solidFill>
              <a:latin typeface="Georgia" pitchFamily="16" charset="0"/>
            </a:endParaRPr>
          </a:p>
        </p:txBody>
      </p:sp>
      <p:pic>
        <p:nvPicPr>
          <p:cNvPr id="6" name="Picture 5" descr="https://cdn-images-1.medium.com/max/800/1*DFHUbdz6EyOuMYP4pDnFlw.jpeg"/>
          <p:cNvPicPr/>
          <p:nvPr/>
        </p:nvPicPr>
        <p:blipFill>
          <a:blip r:embed="rId3">
            <a:extLst>
              <a:ext uri="{28A0092B-C50C-407E-A947-70E740481C1C}">
                <a14:useLocalDpi xmlns:a14="http://schemas.microsoft.com/office/drawing/2010/main" val="0"/>
              </a:ext>
            </a:extLst>
          </a:blip>
          <a:srcRect/>
          <a:stretch>
            <a:fillRect/>
          </a:stretch>
        </p:blipFill>
        <p:spPr bwMode="auto">
          <a:xfrm>
            <a:off x="2590800" y="838201"/>
            <a:ext cx="5901055" cy="4387532"/>
          </a:xfrm>
          <a:prstGeom prst="rect">
            <a:avLst/>
          </a:prstGeom>
          <a:noFill/>
          <a:ln>
            <a:noFill/>
          </a:ln>
        </p:spPr>
      </p:pic>
    </p:spTree>
    <p:extLst>
      <p:ext uri="{BB962C8B-B14F-4D97-AF65-F5344CB8AC3E}">
        <p14:creationId xmlns:p14="http://schemas.microsoft.com/office/powerpoint/2010/main" val="35589438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5"/>
          <p:cNvSpPr>
            <a:spLocks noChangeArrowheads="1"/>
          </p:cNvSpPr>
          <p:nvPr/>
        </p:nvSpPr>
        <p:spPr bwMode="auto">
          <a:xfrm>
            <a:off x="152400" y="6553201"/>
            <a:ext cx="12039600" cy="304799"/>
          </a:xfrm>
          <a:prstGeom prst="rect">
            <a:avLst/>
          </a:prstGeom>
          <a:solidFill>
            <a:schemeClr val="tx2"/>
          </a:solidFill>
          <a:ln w="9525">
            <a:noFill/>
            <a:round/>
            <a:headEnd/>
            <a:tailEnd/>
          </a:ln>
        </p:spPr>
        <p:txBody>
          <a:bodyPr lIns="90000" tIns="46800" rIns="90000" bIns="46800"/>
          <a:lstStyle/>
          <a:p>
            <a:pPr algn="r" eaLnBrk="1" fontAlgn="auto" hangingPunct="1">
              <a:spcBef>
                <a:spcPts val="0"/>
              </a:spcBef>
              <a:spcAft>
                <a:spcPts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200" dirty="0">
                <a:solidFill>
                  <a:srgbClr val="FFFFFF"/>
                </a:solidFill>
                <a:latin typeface="Georgia" pitchFamily="16" charset="0"/>
              </a:rPr>
              <a:t>Copyright © www.ITbodhi.com</a:t>
            </a:r>
          </a:p>
          <a:p>
            <a:pPr algn="r" eaLnBrk="1" fontAlgn="auto" hangingPunct="1">
              <a:spcBef>
                <a:spcPts val="0"/>
              </a:spcBef>
              <a:spcAft>
                <a:spcPts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dirty="0">
              <a:solidFill>
                <a:srgbClr val="FFFFFF"/>
              </a:solidFill>
              <a:latin typeface="Georgia" pitchFamily="16" charset="0"/>
            </a:endParaRPr>
          </a:p>
        </p:txBody>
      </p:sp>
      <p:pic>
        <p:nvPicPr>
          <p:cNvPr id="5" name="Picture 4" descr="https://cdn-images-1.medium.com/max/800/1*PaXJ8HCYE9r2MgiZ32TQ2A.png"/>
          <p:cNvPicPr/>
          <p:nvPr/>
        </p:nvPicPr>
        <p:blipFill>
          <a:blip r:embed="rId3">
            <a:extLst>
              <a:ext uri="{28A0092B-C50C-407E-A947-70E740481C1C}">
                <a14:useLocalDpi xmlns:a14="http://schemas.microsoft.com/office/drawing/2010/main" val="0"/>
              </a:ext>
            </a:extLst>
          </a:blip>
          <a:srcRect/>
          <a:stretch>
            <a:fillRect/>
          </a:stretch>
        </p:blipFill>
        <p:spPr bwMode="auto">
          <a:xfrm>
            <a:off x="1790700" y="1295400"/>
            <a:ext cx="8763000" cy="3733799"/>
          </a:xfrm>
          <a:prstGeom prst="rect">
            <a:avLst/>
          </a:prstGeom>
          <a:noFill/>
          <a:ln>
            <a:noFill/>
          </a:ln>
        </p:spPr>
      </p:pic>
    </p:spTree>
    <p:extLst>
      <p:ext uri="{BB962C8B-B14F-4D97-AF65-F5344CB8AC3E}">
        <p14:creationId xmlns:p14="http://schemas.microsoft.com/office/powerpoint/2010/main" val="15861275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Wisp</Template>
  <TotalTime>108407</TotalTime>
  <Words>1403</Words>
  <Application>Microsoft Office PowerPoint</Application>
  <PresentationFormat>Custom</PresentationFormat>
  <Paragraphs>230</Paragraphs>
  <Slides>34</Slides>
  <Notes>34</Notes>
  <HiddenSlides>0</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Tableau</dc:title>
  <dc:creator>Gaurav Goel</dc:creator>
  <cp:lastModifiedBy>DELL</cp:lastModifiedBy>
  <cp:revision>1036</cp:revision>
  <dcterms:created xsi:type="dcterms:W3CDTF">2014-12-15T07:56:09Z</dcterms:created>
  <dcterms:modified xsi:type="dcterms:W3CDTF">2019-04-08T09:55:46Z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false</vt:bool>
  </property>
  <property fmtid="{D5CDD505-2E9C-101B-9397-08002B2CF9AE}" pid="10" name="ShareDoc">
    <vt:bool>false</vt:bool>
  </property>
  <property fmtid="{D5CDD505-2E9C-101B-9397-08002B2CF9AE}" pid="11" name="Slides">
    <vt:i4>15</vt:i4>
  </property>
</Properties>
</file>