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39"/>
  </p:notesMasterIdLst>
  <p:sldIdLst>
    <p:sldId id="256" r:id="rId6"/>
    <p:sldId id="257" r:id="rId7"/>
    <p:sldId id="258" r:id="rId8"/>
    <p:sldId id="259" r:id="rId9"/>
    <p:sldId id="260" r:id="rId10"/>
    <p:sldId id="261" r:id="rId11"/>
    <p:sldId id="262" r:id="rId12"/>
    <p:sldId id="263"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092" autoAdjust="0"/>
  </p:normalViewPr>
  <p:slideViewPr>
    <p:cSldViewPr>
      <p:cViewPr>
        <p:scale>
          <a:sx n="60" d="100"/>
          <a:sy n="60" d="100"/>
        </p:scale>
        <p:origin x="-120"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IN" sz="4400" b="0" strike="noStrike" spc="-1">
                <a:latin typeface="Arial"/>
              </a:rPr>
              <a:t>Click to move the slide</a:t>
            </a:r>
          </a:p>
        </p:txBody>
      </p:sp>
      <p:sp>
        <p:nvSpPr>
          <p:cNvPr id="305"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306"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a:rPr>
              <a:t> </a:t>
            </a:r>
          </a:p>
        </p:txBody>
      </p:sp>
      <p:sp>
        <p:nvSpPr>
          <p:cNvPr id="307"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a:rPr>
              <a:t> </a:t>
            </a:r>
          </a:p>
        </p:txBody>
      </p:sp>
      <p:sp>
        <p:nvSpPr>
          <p:cNvPr id="308"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a:rPr>
              <a:t> </a:t>
            </a:r>
          </a:p>
        </p:txBody>
      </p:sp>
      <p:sp>
        <p:nvSpPr>
          <p:cNvPr id="309" name="PlaceHolder 6"/>
          <p:cNvSpPr>
            <a:spLocks noGrp="1"/>
          </p:cNvSpPr>
          <p:nvPr>
            <p:ph type="sldNum"/>
          </p:nvPr>
        </p:nvSpPr>
        <p:spPr>
          <a:xfrm>
            <a:off x="4278960" y="10157400"/>
            <a:ext cx="3280680" cy="534240"/>
          </a:xfrm>
          <a:prstGeom prst="rect">
            <a:avLst/>
          </a:prstGeom>
        </p:spPr>
        <p:txBody>
          <a:bodyPr lIns="0" tIns="0" rIns="0" bIns="0" anchor="b"/>
          <a:lstStyle/>
          <a:p>
            <a:pPr algn="r"/>
            <a:fld id="{C36E2E2C-DC97-4F63-8C8D-8E5579C9DF9F}"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1372264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Tag_and_release"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PlaceHolder 1"/>
          <p:cNvSpPr>
            <a:spLocks noGrp="1" noRot="1" noChangeAspect="1"/>
          </p:cNvSpPr>
          <p:nvPr>
            <p:ph type="sldImg"/>
          </p:nvPr>
        </p:nvSpPr>
        <p:spPr>
          <a:xfrm>
            <a:off x="217488" y="812800"/>
            <a:ext cx="7124700" cy="4008438"/>
          </a:xfrm>
          <a:prstGeom prst="rect">
            <a:avLst/>
          </a:prstGeom>
        </p:spPr>
      </p:sp>
      <p:sp>
        <p:nvSpPr>
          <p:cNvPr id="421" name="PlaceHolder 2"/>
          <p:cNvSpPr>
            <a:spLocks noGrp="1"/>
          </p:cNvSpPr>
          <p:nvPr>
            <p:ph type="body"/>
          </p:nvPr>
        </p:nvSpPr>
        <p:spPr>
          <a:xfrm>
            <a:off x="756000" y="5078520"/>
            <a:ext cx="6047640" cy="4811040"/>
          </a:xfrm>
          <a:prstGeom prst="rect">
            <a:avLst/>
          </a:prstGeom>
        </p:spPr>
        <p:txBody>
          <a:bodyPr lIns="0" tIns="0" rIns="0" bIns="0"/>
          <a:lstStyle/>
          <a:p>
            <a:r>
              <a:rPr lang="en-IN" sz="1400" b="0" strike="noStrike" spc="-1">
                <a:solidFill>
                  <a:srgbClr val="1A1A1A"/>
                </a:solidFill>
                <a:latin typeface="Arial"/>
                <a:ea typeface="Arial"/>
              </a:rPr>
              <a:t>For example, if we catch fish, measure them, and immediately return them to the water before continuing with the sample, this is a WR design, because we might end up catching and measuring the same fish more than once. However, if we do not return the fish to the water, this becomes a WOR design. If we </a:t>
            </a:r>
            <a:r>
              <a:rPr lang="en-IN" sz="1400" b="0" strike="noStrike" spc="-1">
                <a:solidFill>
                  <a:srgbClr val="1A1A1A"/>
                </a:solidFill>
                <a:latin typeface="Arial"/>
                <a:ea typeface="Arial"/>
                <a:hlinkClick r:id="rId3"/>
              </a:rPr>
              <a:t>tag and release</a:t>
            </a:r>
            <a:r>
              <a:rPr lang="en-IN" sz="1400" b="0" strike="noStrike" spc="-1">
                <a:solidFill>
                  <a:srgbClr val="1A1A1A"/>
                </a:solidFill>
                <a:latin typeface="Arial"/>
                <a:ea typeface="Arial"/>
              </a:rPr>
              <a:t> the fish we caught, we can see whether we have caught a particular fish before.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5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5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5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6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6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6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6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6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6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9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9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3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1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1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1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1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2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2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2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2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2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2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3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3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6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6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6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3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7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7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7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8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8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8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9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9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9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9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9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9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9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2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3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3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3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3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3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3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3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24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4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4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4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4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4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4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5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5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5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25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5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25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26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26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26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26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6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7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7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7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7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2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8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8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9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9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9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29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9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29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0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0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0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0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4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4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4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5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0" name="Group 1"/>
          <p:cNvGrpSpPr/>
          <p:nvPr/>
        </p:nvGrpSpPr>
        <p:grpSpPr>
          <a:xfrm>
            <a:off x="0" y="228600"/>
            <a:ext cx="2850840" cy="6638040"/>
            <a:chOff x="0" y="228600"/>
            <a:chExt cx="2850840" cy="6638040"/>
          </a:xfrm>
        </p:grpSpPr>
        <p:sp>
          <p:nvSpPr>
            <p:cNvPr id="31" name="CustomShape 2"/>
            <p:cNvSpPr/>
            <p:nvPr/>
          </p:nvSpPr>
          <p:spPr>
            <a:xfrm>
              <a:off x="0" y="2575080"/>
              <a:ext cx="100080" cy="62532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 name="CustomShape 3"/>
            <p:cNvSpPr/>
            <p:nvPr/>
          </p:nvSpPr>
          <p:spPr>
            <a:xfrm>
              <a:off x="128520" y="3156480"/>
              <a:ext cx="645840" cy="232164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807120" y="5447160"/>
              <a:ext cx="608760" cy="141948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959760" y="6503760"/>
              <a:ext cx="170640" cy="36288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100800" y="3201120"/>
              <a:ext cx="821160" cy="332784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22320" y="228600"/>
              <a:ext cx="105480" cy="292716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78120" y="2944080"/>
              <a:ext cx="77400" cy="49320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769680" y="5478840"/>
              <a:ext cx="189360" cy="102420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775440" y="1398960"/>
              <a:ext cx="2075400" cy="404748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922680" y="6530040"/>
              <a:ext cx="161280" cy="33660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769680" y="5359320"/>
              <a:ext cx="36720" cy="22104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849960" y="6244560"/>
              <a:ext cx="237960" cy="62172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13" name="Group 14"/>
          <p:cNvGrpSpPr/>
          <p:nvPr/>
        </p:nvGrpSpPr>
        <p:grpSpPr>
          <a:xfrm>
            <a:off x="27360" y="0"/>
            <a:ext cx="2355840" cy="6852600"/>
            <a:chOff x="27360" y="0"/>
            <a:chExt cx="2355840" cy="6852600"/>
          </a:xfrm>
        </p:grpSpPr>
        <p:sp>
          <p:nvSpPr>
            <p:cNvPr id="14" name="CustomShape 15"/>
            <p:cNvSpPr/>
            <p:nvPr/>
          </p:nvSpPr>
          <p:spPr>
            <a:xfrm>
              <a:off x="27360" y="0"/>
              <a:ext cx="493560" cy="440028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550440" y="4316400"/>
              <a:ext cx="422640" cy="158004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1006200" y="5862600"/>
              <a:ext cx="430200" cy="99000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521640" y="4364280"/>
              <a:ext cx="551160" cy="223524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468000" y="1289160"/>
              <a:ext cx="173520" cy="302652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1111680" y="6571440"/>
              <a:ext cx="133560" cy="28080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502560" y="4107600"/>
              <a:ext cx="81720" cy="51084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973800" y="3145680"/>
              <a:ext cx="1409400" cy="271620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1073520" y="6600240"/>
              <a:ext cx="119880" cy="25236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973800" y="5897160"/>
              <a:ext cx="137160" cy="67356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973800" y="5772600"/>
              <a:ext cx="37440" cy="22716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5" name="CustomShape 26"/>
            <p:cNvSpPr/>
            <p:nvPr/>
          </p:nvSpPr>
          <p:spPr>
            <a:xfrm>
              <a:off x="1006200" y="6322680"/>
              <a:ext cx="209880" cy="52992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26" name="CustomShape 27"/>
          <p:cNvSpPr/>
          <p:nvPr/>
        </p:nvSpPr>
        <p:spPr>
          <a:xfrm>
            <a:off x="0" y="0"/>
            <a:ext cx="182160" cy="685728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CustomShape 28"/>
          <p:cNvSpPr/>
          <p:nvPr/>
        </p:nvSpPr>
        <p:spPr>
          <a:xfrm>
            <a:off x="0" y="4323960"/>
            <a:ext cx="1743840" cy="777960"/>
          </a:xfrm>
          <a:custGeom>
            <a:avLst/>
            <a:gdLst/>
            <a:ahLst/>
            <a:cxn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8" name="PlaceHolder 29"/>
          <p:cNvSpPr>
            <a:spLocks noGrp="1"/>
          </p:cNvSpPr>
          <p:nvPr>
            <p:ph type="title"/>
          </p:nvPr>
        </p:nvSpPr>
        <p:spPr>
          <a:xfrm>
            <a:off x="2593080" y="624240"/>
            <a:ext cx="8911080" cy="1280160"/>
          </a:xfrm>
          <a:prstGeom prst="rect">
            <a:avLst/>
          </a:prstGeom>
        </p:spPr>
        <p:txBody>
          <a:bodyPr lIns="0" tIns="0" rIns="0" bIns="0" anchor="ctr"/>
          <a:lstStyle/>
          <a:p>
            <a:r>
              <a:rPr lang="en-IN" sz="1800" b="0" strike="noStrike" spc="-1">
                <a:latin typeface="Arial"/>
              </a:rPr>
              <a:t>Click to edit the title text format</a:t>
            </a:r>
          </a:p>
        </p:txBody>
      </p:sp>
      <p:sp>
        <p:nvSpPr>
          <p:cNvPr id="29" name="PlaceHolder 3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6" name="Group 1"/>
          <p:cNvGrpSpPr/>
          <p:nvPr/>
        </p:nvGrpSpPr>
        <p:grpSpPr>
          <a:xfrm>
            <a:off x="0" y="228600"/>
            <a:ext cx="2850840" cy="6638040"/>
            <a:chOff x="0" y="228600"/>
            <a:chExt cx="2850840" cy="6638040"/>
          </a:xfrm>
        </p:grpSpPr>
        <p:sp>
          <p:nvSpPr>
            <p:cNvPr id="67" name="CustomShape 2"/>
            <p:cNvSpPr/>
            <p:nvPr/>
          </p:nvSpPr>
          <p:spPr>
            <a:xfrm>
              <a:off x="0" y="2575080"/>
              <a:ext cx="100080" cy="62532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8" name="CustomShape 3"/>
            <p:cNvSpPr/>
            <p:nvPr/>
          </p:nvSpPr>
          <p:spPr>
            <a:xfrm>
              <a:off x="128520" y="3156480"/>
              <a:ext cx="645840" cy="232164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9" name="CustomShape 4"/>
            <p:cNvSpPr/>
            <p:nvPr/>
          </p:nvSpPr>
          <p:spPr>
            <a:xfrm>
              <a:off x="807120" y="5447160"/>
              <a:ext cx="608760" cy="141948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0" name="CustomShape 5"/>
            <p:cNvSpPr/>
            <p:nvPr/>
          </p:nvSpPr>
          <p:spPr>
            <a:xfrm>
              <a:off x="959760" y="6503760"/>
              <a:ext cx="170640" cy="36288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1" name="CustomShape 6"/>
            <p:cNvSpPr/>
            <p:nvPr/>
          </p:nvSpPr>
          <p:spPr>
            <a:xfrm>
              <a:off x="100800" y="3201120"/>
              <a:ext cx="821160" cy="332784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2" name="CustomShape 7"/>
            <p:cNvSpPr/>
            <p:nvPr/>
          </p:nvSpPr>
          <p:spPr>
            <a:xfrm>
              <a:off x="22320" y="228600"/>
              <a:ext cx="105480" cy="292716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3" name="CustomShape 8"/>
            <p:cNvSpPr/>
            <p:nvPr/>
          </p:nvSpPr>
          <p:spPr>
            <a:xfrm>
              <a:off x="78120" y="2944080"/>
              <a:ext cx="77400" cy="49320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4" name="CustomShape 9"/>
            <p:cNvSpPr/>
            <p:nvPr/>
          </p:nvSpPr>
          <p:spPr>
            <a:xfrm>
              <a:off x="769680" y="5478840"/>
              <a:ext cx="189360" cy="102420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5" name="CustomShape 10"/>
            <p:cNvSpPr/>
            <p:nvPr/>
          </p:nvSpPr>
          <p:spPr>
            <a:xfrm>
              <a:off x="775440" y="1398960"/>
              <a:ext cx="2075400" cy="404748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6" name="CustomShape 11"/>
            <p:cNvSpPr/>
            <p:nvPr/>
          </p:nvSpPr>
          <p:spPr>
            <a:xfrm>
              <a:off x="922680" y="6530040"/>
              <a:ext cx="161280" cy="33660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7" name="CustomShape 12"/>
            <p:cNvSpPr/>
            <p:nvPr/>
          </p:nvSpPr>
          <p:spPr>
            <a:xfrm>
              <a:off x="769680" y="5359320"/>
              <a:ext cx="36720" cy="22104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8" name="CustomShape 13"/>
            <p:cNvSpPr/>
            <p:nvPr/>
          </p:nvSpPr>
          <p:spPr>
            <a:xfrm>
              <a:off x="849960" y="6244560"/>
              <a:ext cx="237960" cy="62172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79" name="Group 14"/>
          <p:cNvGrpSpPr/>
          <p:nvPr/>
        </p:nvGrpSpPr>
        <p:grpSpPr>
          <a:xfrm>
            <a:off x="27360" y="0"/>
            <a:ext cx="2355840" cy="6852600"/>
            <a:chOff x="27360" y="0"/>
            <a:chExt cx="2355840" cy="6852600"/>
          </a:xfrm>
        </p:grpSpPr>
        <p:sp>
          <p:nvSpPr>
            <p:cNvPr id="80" name="CustomShape 15"/>
            <p:cNvSpPr/>
            <p:nvPr/>
          </p:nvSpPr>
          <p:spPr>
            <a:xfrm>
              <a:off x="27360" y="0"/>
              <a:ext cx="493560" cy="440028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1" name="CustomShape 16"/>
            <p:cNvSpPr/>
            <p:nvPr/>
          </p:nvSpPr>
          <p:spPr>
            <a:xfrm>
              <a:off x="550440" y="4316400"/>
              <a:ext cx="422640" cy="158004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2" name="CustomShape 17"/>
            <p:cNvSpPr/>
            <p:nvPr/>
          </p:nvSpPr>
          <p:spPr>
            <a:xfrm>
              <a:off x="1006200" y="5862600"/>
              <a:ext cx="430200" cy="99000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3" name="CustomShape 18"/>
            <p:cNvSpPr/>
            <p:nvPr/>
          </p:nvSpPr>
          <p:spPr>
            <a:xfrm>
              <a:off x="521640" y="4364280"/>
              <a:ext cx="551160" cy="223524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4" name="CustomShape 19"/>
            <p:cNvSpPr/>
            <p:nvPr/>
          </p:nvSpPr>
          <p:spPr>
            <a:xfrm>
              <a:off x="468000" y="1289160"/>
              <a:ext cx="173520" cy="302652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5" name="CustomShape 20"/>
            <p:cNvSpPr/>
            <p:nvPr/>
          </p:nvSpPr>
          <p:spPr>
            <a:xfrm>
              <a:off x="1111680" y="6571440"/>
              <a:ext cx="133560" cy="28080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6" name="CustomShape 21"/>
            <p:cNvSpPr/>
            <p:nvPr/>
          </p:nvSpPr>
          <p:spPr>
            <a:xfrm>
              <a:off x="502560" y="4107600"/>
              <a:ext cx="81720" cy="51084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7" name="CustomShape 22"/>
            <p:cNvSpPr/>
            <p:nvPr/>
          </p:nvSpPr>
          <p:spPr>
            <a:xfrm>
              <a:off x="973800" y="3145680"/>
              <a:ext cx="1409400" cy="271620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8" name="CustomShape 23"/>
            <p:cNvSpPr/>
            <p:nvPr/>
          </p:nvSpPr>
          <p:spPr>
            <a:xfrm>
              <a:off x="1073520" y="6600240"/>
              <a:ext cx="119880" cy="25236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9" name="CustomShape 24"/>
            <p:cNvSpPr/>
            <p:nvPr/>
          </p:nvSpPr>
          <p:spPr>
            <a:xfrm>
              <a:off x="973800" y="5897160"/>
              <a:ext cx="137160" cy="67356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0" name="CustomShape 25"/>
            <p:cNvSpPr/>
            <p:nvPr/>
          </p:nvSpPr>
          <p:spPr>
            <a:xfrm>
              <a:off x="973800" y="5772600"/>
              <a:ext cx="37440" cy="22716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1" name="CustomShape 26"/>
            <p:cNvSpPr/>
            <p:nvPr/>
          </p:nvSpPr>
          <p:spPr>
            <a:xfrm>
              <a:off x="1006200" y="6322680"/>
              <a:ext cx="209880" cy="52992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92" name="CustomShape 27"/>
          <p:cNvSpPr/>
          <p:nvPr/>
        </p:nvSpPr>
        <p:spPr>
          <a:xfrm>
            <a:off x="0" y="0"/>
            <a:ext cx="182160" cy="685728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3" name="CustomShape 28"/>
          <p:cNvSpPr/>
          <p:nvPr/>
        </p:nvSpPr>
        <p:spPr>
          <a:xfrm flipV="1">
            <a:off x="-4320" y="-299880"/>
            <a:ext cx="1587960" cy="50652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4" name="PlaceHolder 29"/>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95" name="PlaceHolder 3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2" name="Group 1"/>
          <p:cNvGrpSpPr/>
          <p:nvPr/>
        </p:nvGrpSpPr>
        <p:grpSpPr>
          <a:xfrm>
            <a:off x="0" y="228600"/>
            <a:ext cx="2850840" cy="6638040"/>
            <a:chOff x="0" y="228600"/>
            <a:chExt cx="2850840" cy="6638040"/>
          </a:xfrm>
        </p:grpSpPr>
        <p:sp>
          <p:nvSpPr>
            <p:cNvPr id="133" name="CustomShape 2"/>
            <p:cNvSpPr/>
            <p:nvPr/>
          </p:nvSpPr>
          <p:spPr>
            <a:xfrm>
              <a:off x="0" y="2575080"/>
              <a:ext cx="100080" cy="62532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4" name="CustomShape 3"/>
            <p:cNvSpPr/>
            <p:nvPr/>
          </p:nvSpPr>
          <p:spPr>
            <a:xfrm>
              <a:off x="128520" y="3156480"/>
              <a:ext cx="645840" cy="232164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5" name="CustomShape 4"/>
            <p:cNvSpPr/>
            <p:nvPr/>
          </p:nvSpPr>
          <p:spPr>
            <a:xfrm>
              <a:off x="807120" y="5447160"/>
              <a:ext cx="608760" cy="141948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6" name="CustomShape 5"/>
            <p:cNvSpPr/>
            <p:nvPr/>
          </p:nvSpPr>
          <p:spPr>
            <a:xfrm>
              <a:off x="959760" y="6503760"/>
              <a:ext cx="170640" cy="36288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7" name="CustomShape 6"/>
            <p:cNvSpPr/>
            <p:nvPr/>
          </p:nvSpPr>
          <p:spPr>
            <a:xfrm>
              <a:off x="100800" y="3201120"/>
              <a:ext cx="821160" cy="332784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8" name="CustomShape 7"/>
            <p:cNvSpPr/>
            <p:nvPr/>
          </p:nvSpPr>
          <p:spPr>
            <a:xfrm>
              <a:off x="22320" y="228600"/>
              <a:ext cx="105480" cy="292716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9" name="CustomShape 8"/>
            <p:cNvSpPr/>
            <p:nvPr/>
          </p:nvSpPr>
          <p:spPr>
            <a:xfrm>
              <a:off x="78120" y="2944080"/>
              <a:ext cx="77400" cy="49320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0" name="CustomShape 9"/>
            <p:cNvSpPr/>
            <p:nvPr/>
          </p:nvSpPr>
          <p:spPr>
            <a:xfrm>
              <a:off x="769680" y="5478840"/>
              <a:ext cx="189360" cy="102420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1" name="CustomShape 10"/>
            <p:cNvSpPr/>
            <p:nvPr/>
          </p:nvSpPr>
          <p:spPr>
            <a:xfrm>
              <a:off x="775440" y="1398960"/>
              <a:ext cx="2075400" cy="404748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2" name="CustomShape 11"/>
            <p:cNvSpPr/>
            <p:nvPr/>
          </p:nvSpPr>
          <p:spPr>
            <a:xfrm>
              <a:off x="922680" y="6530040"/>
              <a:ext cx="161280" cy="33660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3" name="CustomShape 12"/>
            <p:cNvSpPr/>
            <p:nvPr/>
          </p:nvSpPr>
          <p:spPr>
            <a:xfrm>
              <a:off x="769680" y="5359320"/>
              <a:ext cx="36720" cy="22104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4" name="CustomShape 13"/>
            <p:cNvSpPr/>
            <p:nvPr/>
          </p:nvSpPr>
          <p:spPr>
            <a:xfrm>
              <a:off x="849960" y="6244560"/>
              <a:ext cx="237960" cy="62172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145" name="Group 14"/>
          <p:cNvGrpSpPr/>
          <p:nvPr/>
        </p:nvGrpSpPr>
        <p:grpSpPr>
          <a:xfrm>
            <a:off x="27360" y="0"/>
            <a:ext cx="2355840" cy="6852600"/>
            <a:chOff x="27360" y="0"/>
            <a:chExt cx="2355840" cy="6852600"/>
          </a:xfrm>
        </p:grpSpPr>
        <p:sp>
          <p:nvSpPr>
            <p:cNvPr id="146" name="CustomShape 15"/>
            <p:cNvSpPr/>
            <p:nvPr/>
          </p:nvSpPr>
          <p:spPr>
            <a:xfrm>
              <a:off x="27360" y="0"/>
              <a:ext cx="493560" cy="440028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7" name="CustomShape 16"/>
            <p:cNvSpPr/>
            <p:nvPr/>
          </p:nvSpPr>
          <p:spPr>
            <a:xfrm>
              <a:off x="550440" y="4316400"/>
              <a:ext cx="422640" cy="158004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8" name="CustomShape 17"/>
            <p:cNvSpPr/>
            <p:nvPr/>
          </p:nvSpPr>
          <p:spPr>
            <a:xfrm>
              <a:off x="1006200" y="5862600"/>
              <a:ext cx="430200" cy="99000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9" name="CustomShape 18"/>
            <p:cNvSpPr/>
            <p:nvPr/>
          </p:nvSpPr>
          <p:spPr>
            <a:xfrm>
              <a:off x="521640" y="4364280"/>
              <a:ext cx="551160" cy="223524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0" name="CustomShape 19"/>
            <p:cNvSpPr/>
            <p:nvPr/>
          </p:nvSpPr>
          <p:spPr>
            <a:xfrm>
              <a:off x="468000" y="1289160"/>
              <a:ext cx="173520" cy="302652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1" name="CustomShape 20"/>
            <p:cNvSpPr/>
            <p:nvPr/>
          </p:nvSpPr>
          <p:spPr>
            <a:xfrm>
              <a:off x="1111680" y="6571440"/>
              <a:ext cx="133560" cy="28080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2" name="CustomShape 21"/>
            <p:cNvSpPr/>
            <p:nvPr/>
          </p:nvSpPr>
          <p:spPr>
            <a:xfrm>
              <a:off x="502560" y="4107600"/>
              <a:ext cx="81720" cy="51084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3" name="CustomShape 22"/>
            <p:cNvSpPr/>
            <p:nvPr/>
          </p:nvSpPr>
          <p:spPr>
            <a:xfrm>
              <a:off x="973800" y="3145680"/>
              <a:ext cx="1409400" cy="271620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4" name="CustomShape 23"/>
            <p:cNvSpPr/>
            <p:nvPr/>
          </p:nvSpPr>
          <p:spPr>
            <a:xfrm>
              <a:off x="1073520" y="6600240"/>
              <a:ext cx="119880" cy="25236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5" name="CustomShape 24"/>
            <p:cNvSpPr/>
            <p:nvPr/>
          </p:nvSpPr>
          <p:spPr>
            <a:xfrm>
              <a:off x="973800" y="5897160"/>
              <a:ext cx="137160" cy="67356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6" name="CustomShape 25"/>
            <p:cNvSpPr/>
            <p:nvPr/>
          </p:nvSpPr>
          <p:spPr>
            <a:xfrm>
              <a:off x="973800" y="5772600"/>
              <a:ext cx="37440" cy="22716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7" name="CustomShape 26"/>
            <p:cNvSpPr/>
            <p:nvPr/>
          </p:nvSpPr>
          <p:spPr>
            <a:xfrm>
              <a:off x="1006200" y="6322680"/>
              <a:ext cx="209880" cy="52992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158" name="CustomShape 27"/>
          <p:cNvSpPr/>
          <p:nvPr/>
        </p:nvSpPr>
        <p:spPr>
          <a:xfrm>
            <a:off x="0" y="0"/>
            <a:ext cx="182160" cy="685728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159" name="CustomShape 28"/>
          <p:cNvSpPr/>
          <p:nvPr/>
        </p:nvSpPr>
        <p:spPr>
          <a:xfrm flipV="1">
            <a:off x="-4320" y="-299880"/>
            <a:ext cx="1587960" cy="50652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60" name="PlaceHolder 29"/>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161" name="PlaceHolder 3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98" name="Group 1"/>
          <p:cNvGrpSpPr/>
          <p:nvPr/>
        </p:nvGrpSpPr>
        <p:grpSpPr>
          <a:xfrm>
            <a:off x="0" y="228600"/>
            <a:ext cx="2850840" cy="6638040"/>
            <a:chOff x="0" y="228600"/>
            <a:chExt cx="2850840" cy="6638040"/>
          </a:xfrm>
        </p:grpSpPr>
        <p:sp>
          <p:nvSpPr>
            <p:cNvPr id="199" name="CustomShape 2"/>
            <p:cNvSpPr/>
            <p:nvPr/>
          </p:nvSpPr>
          <p:spPr>
            <a:xfrm>
              <a:off x="0" y="2575080"/>
              <a:ext cx="100080" cy="62532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0" name="CustomShape 3"/>
            <p:cNvSpPr/>
            <p:nvPr/>
          </p:nvSpPr>
          <p:spPr>
            <a:xfrm>
              <a:off x="128520" y="3156480"/>
              <a:ext cx="645840" cy="232164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1" name="CustomShape 4"/>
            <p:cNvSpPr/>
            <p:nvPr/>
          </p:nvSpPr>
          <p:spPr>
            <a:xfrm>
              <a:off x="807120" y="5447160"/>
              <a:ext cx="608760" cy="141948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2" name="CustomShape 5"/>
            <p:cNvSpPr/>
            <p:nvPr/>
          </p:nvSpPr>
          <p:spPr>
            <a:xfrm>
              <a:off x="959760" y="6503760"/>
              <a:ext cx="170640" cy="36288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3" name="CustomShape 6"/>
            <p:cNvSpPr/>
            <p:nvPr/>
          </p:nvSpPr>
          <p:spPr>
            <a:xfrm>
              <a:off x="100800" y="3201120"/>
              <a:ext cx="821160" cy="332784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4" name="CustomShape 7"/>
            <p:cNvSpPr/>
            <p:nvPr/>
          </p:nvSpPr>
          <p:spPr>
            <a:xfrm>
              <a:off x="22320" y="228600"/>
              <a:ext cx="105480" cy="292716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5" name="CustomShape 8"/>
            <p:cNvSpPr/>
            <p:nvPr/>
          </p:nvSpPr>
          <p:spPr>
            <a:xfrm>
              <a:off x="78120" y="2944080"/>
              <a:ext cx="77400" cy="49320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6" name="CustomShape 9"/>
            <p:cNvSpPr/>
            <p:nvPr/>
          </p:nvSpPr>
          <p:spPr>
            <a:xfrm>
              <a:off x="769680" y="5478840"/>
              <a:ext cx="189360" cy="102420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7" name="CustomShape 10"/>
            <p:cNvSpPr/>
            <p:nvPr/>
          </p:nvSpPr>
          <p:spPr>
            <a:xfrm>
              <a:off x="775440" y="1398960"/>
              <a:ext cx="2075400" cy="404748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8" name="CustomShape 11"/>
            <p:cNvSpPr/>
            <p:nvPr/>
          </p:nvSpPr>
          <p:spPr>
            <a:xfrm>
              <a:off x="922680" y="6530040"/>
              <a:ext cx="161280" cy="33660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9" name="CustomShape 12"/>
            <p:cNvSpPr/>
            <p:nvPr/>
          </p:nvSpPr>
          <p:spPr>
            <a:xfrm>
              <a:off x="769680" y="5359320"/>
              <a:ext cx="36720" cy="22104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10" name="CustomShape 13"/>
            <p:cNvSpPr/>
            <p:nvPr/>
          </p:nvSpPr>
          <p:spPr>
            <a:xfrm>
              <a:off x="849960" y="6244560"/>
              <a:ext cx="237960" cy="62172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211" name="Group 14"/>
          <p:cNvGrpSpPr/>
          <p:nvPr/>
        </p:nvGrpSpPr>
        <p:grpSpPr>
          <a:xfrm>
            <a:off x="27360" y="0"/>
            <a:ext cx="2355840" cy="6852600"/>
            <a:chOff x="27360" y="0"/>
            <a:chExt cx="2355840" cy="6852600"/>
          </a:xfrm>
        </p:grpSpPr>
        <p:sp>
          <p:nvSpPr>
            <p:cNvPr id="212" name="CustomShape 15"/>
            <p:cNvSpPr/>
            <p:nvPr/>
          </p:nvSpPr>
          <p:spPr>
            <a:xfrm>
              <a:off x="27360" y="0"/>
              <a:ext cx="493560" cy="440028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3" name="CustomShape 16"/>
            <p:cNvSpPr/>
            <p:nvPr/>
          </p:nvSpPr>
          <p:spPr>
            <a:xfrm>
              <a:off x="550440" y="4316400"/>
              <a:ext cx="422640" cy="158004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4" name="CustomShape 17"/>
            <p:cNvSpPr/>
            <p:nvPr/>
          </p:nvSpPr>
          <p:spPr>
            <a:xfrm>
              <a:off x="1006200" y="5862600"/>
              <a:ext cx="430200" cy="99000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5" name="CustomShape 18"/>
            <p:cNvSpPr/>
            <p:nvPr/>
          </p:nvSpPr>
          <p:spPr>
            <a:xfrm>
              <a:off x="521640" y="4364280"/>
              <a:ext cx="551160" cy="223524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6" name="CustomShape 19"/>
            <p:cNvSpPr/>
            <p:nvPr/>
          </p:nvSpPr>
          <p:spPr>
            <a:xfrm>
              <a:off x="468000" y="1289160"/>
              <a:ext cx="173520" cy="302652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7" name="CustomShape 20"/>
            <p:cNvSpPr/>
            <p:nvPr/>
          </p:nvSpPr>
          <p:spPr>
            <a:xfrm>
              <a:off x="1111680" y="6571440"/>
              <a:ext cx="133560" cy="28080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8" name="CustomShape 21"/>
            <p:cNvSpPr/>
            <p:nvPr/>
          </p:nvSpPr>
          <p:spPr>
            <a:xfrm>
              <a:off x="502560" y="4107600"/>
              <a:ext cx="81720" cy="51084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9" name="CustomShape 22"/>
            <p:cNvSpPr/>
            <p:nvPr/>
          </p:nvSpPr>
          <p:spPr>
            <a:xfrm>
              <a:off x="973800" y="3145680"/>
              <a:ext cx="1409400" cy="271620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0" name="CustomShape 23"/>
            <p:cNvSpPr/>
            <p:nvPr/>
          </p:nvSpPr>
          <p:spPr>
            <a:xfrm>
              <a:off x="1073520" y="6600240"/>
              <a:ext cx="119880" cy="25236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1" name="CustomShape 24"/>
            <p:cNvSpPr/>
            <p:nvPr/>
          </p:nvSpPr>
          <p:spPr>
            <a:xfrm>
              <a:off x="973800" y="5897160"/>
              <a:ext cx="137160" cy="67356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2" name="CustomShape 25"/>
            <p:cNvSpPr/>
            <p:nvPr/>
          </p:nvSpPr>
          <p:spPr>
            <a:xfrm>
              <a:off x="973800" y="5772600"/>
              <a:ext cx="37440" cy="22716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3" name="CustomShape 26"/>
            <p:cNvSpPr/>
            <p:nvPr/>
          </p:nvSpPr>
          <p:spPr>
            <a:xfrm>
              <a:off x="1006200" y="6322680"/>
              <a:ext cx="209880" cy="52992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224" name="CustomShape 27"/>
          <p:cNvSpPr/>
          <p:nvPr/>
        </p:nvSpPr>
        <p:spPr>
          <a:xfrm>
            <a:off x="0" y="0"/>
            <a:ext cx="182160" cy="685728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25" name="CustomShape 28"/>
          <p:cNvSpPr/>
          <p:nvPr/>
        </p:nvSpPr>
        <p:spPr>
          <a:xfrm flipV="1">
            <a:off x="-4320" y="-299880"/>
            <a:ext cx="1587960" cy="50652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26" name="PlaceHolder 29"/>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227" name="PlaceHolder 3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4" name="CustomShape 1"/>
          <p:cNvSpPr/>
          <p:nvPr/>
        </p:nvSpPr>
        <p:spPr>
          <a:xfrm>
            <a:off x="0" y="0"/>
            <a:ext cx="182160" cy="685728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65" name="CustomShape 2"/>
          <p:cNvSpPr/>
          <p:nvPr/>
        </p:nvSpPr>
        <p:spPr>
          <a:xfrm flipV="1">
            <a:off x="-4320" y="-299880"/>
            <a:ext cx="1587960" cy="50652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66" name="PlaceHolder 3"/>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267"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5.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7.xml"/><Relationship Id="rId5" Type="http://schemas.openxmlformats.org/officeDocument/2006/relationships/image" Target="../media/image1.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9.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49.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Information_gain_in_decision_trees"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3886200" y="1681655"/>
            <a:ext cx="8914680" cy="226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5400" b="0" strike="noStrike" spc="-1" dirty="0" smtClean="0">
                <a:solidFill>
                  <a:srgbClr val="178DBB"/>
                </a:solidFill>
                <a:latin typeface="Calibri" pitchFamily="34" charset="0"/>
                <a:cs typeface="Calibri" pitchFamily="34" charset="0"/>
              </a:rPr>
              <a:t> Decision Tree</a:t>
            </a:r>
          </a:p>
          <a:p>
            <a:pPr>
              <a:lnSpc>
                <a:spcPct val="100000"/>
              </a:lnSpc>
            </a:pPr>
            <a:r>
              <a:rPr lang="en-IN" sz="5400" spc="-1" dirty="0" smtClean="0">
                <a:solidFill>
                  <a:srgbClr val="178DBB"/>
                </a:solidFill>
                <a:latin typeface="Calibri" pitchFamily="34" charset="0"/>
                <a:cs typeface="Calibri" pitchFamily="34" charset="0"/>
              </a:rPr>
              <a:t>Random Forest</a:t>
            </a:r>
            <a:endParaRPr lang="en-IN" sz="5400" b="0" strike="noStrike" spc="-1" dirty="0">
              <a:latin typeface="Calibri" pitchFamily="34" charset="0"/>
              <a:cs typeface="Calibri" pitchFamily="34" charset="0"/>
            </a:endParaRPr>
          </a:p>
        </p:txBody>
      </p:sp>
      <p:sp>
        <p:nvSpPr>
          <p:cNvPr id="311" name="CustomShape 2"/>
          <p:cNvSpPr/>
          <p:nvPr/>
        </p:nvSpPr>
        <p:spPr>
          <a:xfrm>
            <a:off x="2589120" y="4777200"/>
            <a:ext cx="8914680" cy="155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p:txBody>
      </p:sp>
      <p:pic>
        <p:nvPicPr>
          <p:cNvPr id="4" name="Picture 3"/>
          <p:cNvPicPr/>
          <p:nvPr/>
        </p:nvPicPr>
        <p:blipFill>
          <a:blip r:embed="rId2"/>
          <a:stretch/>
        </p:blipFill>
        <p:spPr>
          <a:xfrm>
            <a:off x="10515600" y="97191"/>
            <a:ext cx="1524000" cy="588609"/>
          </a:xfrm>
          <a:prstGeom prst="rect">
            <a:avLst/>
          </a:prstGeom>
          <a:ln>
            <a:noFill/>
          </a:ln>
        </p:spPr>
      </p:pic>
      <p:sp>
        <p:nvSpPr>
          <p:cNvPr id="5" name="Rectangle 4"/>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CustomShape 1"/>
          <p:cNvSpPr/>
          <p:nvPr/>
        </p:nvSpPr>
        <p:spPr>
          <a:xfrm>
            <a:off x="1515240" y="51480"/>
            <a:ext cx="9883080" cy="70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178DBB"/>
                </a:solidFill>
                <a:latin typeface="Century Gothic"/>
              </a:rPr>
              <a:t>Gini</a:t>
            </a:r>
            <a:endParaRPr lang="en-IN" sz="3600" b="0" strike="noStrike" spc="-1">
              <a:latin typeface="Arial"/>
            </a:endParaRPr>
          </a:p>
        </p:txBody>
      </p:sp>
      <p:sp>
        <p:nvSpPr>
          <p:cNvPr id="354" name="CustomShape 2"/>
          <p:cNvSpPr/>
          <p:nvPr/>
        </p:nvSpPr>
        <p:spPr>
          <a:xfrm>
            <a:off x="1632919" y="990600"/>
            <a:ext cx="9636720" cy="534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a:lnSpc>
                <a:spcPct val="100000"/>
              </a:lnSpc>
              <a:spcBef>
                <a:spcPts val="1001"/>
              </a:spcBef>
            </a:pPr>
            <a:r>
              <a:rPr lang="en-IN" sz="1700" b="1" strike="noStrike" spc="-1" dirty="0" err="1">
                <a:solidFill>
                  <a:srgbClr val="404040"/>
                </a:solidFill>
                <a:latin typeface="Century Gothic"/>
              </a:rPr>
              <a:t>Gini</a:t>
            </a:r>
            <a:r>
              <a:rPr lang="en-IN" sz="1700" b="1" strike="noStrike" spc="-1" dirty="0">
                <a:solidFill>
                  <a:srgbClr val="404040"/>
                </a:solidFill>
                <a:latin typeface="Century Gothic"/>
              </a:rPr>
              <a:t> Index: </a:t>
            </a:r>
            <a:r>
              <a:rPr lang="en-IN" sz="1700" b="0" strike="noStrike" spc="-1" dirty="0">
                <a:solidFill>
                  <a:srgbClr val="404040"/>
                </a:solidFill>
                <a:latin typeface="Century Gothic"/>
              </a:rPr>
              <a:t>It is the measure of inequality of distribution. It says if we select two items from a population at random then they must be of same class  and probability for this is 1 if population is pure.</a:t>
            </a:r>
            <a:endParaRPr lang="en-IN" sz="1700" b="0" strike="noStrike" spc="-1" dirty="0">
              <a:latin typeface="Arial"/>
            </a:endParaRPr>
          </a:p>
          <a:p>
            <a:pPr marL="343080" indent="-342360">
              <a:lnSpc>
                <a:spcPct val="100000"/>
              </a:lnSpc>
              <a:spcBef>
                <a:spcPts val="1001"/>
              </a:spcBef>
              <a:buClr>
                <a:srgbClr val="353535"/>
              </a:buClr>
              <a:buFont typeface="Wingdings 3" charset="2"/>
              <a:buChar char=""/>
            </a:pPr>
            <a:r>
              <a:rPr lang="en-IN" sz="1700" b="0" strike="noStrike" spc="-1" dirty="0">
                <a:solidFill>
                  <a:srgbClr val="404040"/>
                </a:solidFill>
                <a:latin typeface="Century Gothic"/>
              </a:rPr>
              <a:t>It works with </a:t>
            </a:r>
            <a:r>
              <a:rPr lang="en-IN" sz="1700" b="1" strike="noStrike" spc="-1" dirty="0">
                <a:solidFill>
                  <a:srgbClr val="404040"/>
                </a:solidFill>
                <a:latin typeface="Century Gothic"/>
              </a:rPr>
              <a:t>categorical target variable </a:t>
            </a:r>
            <a:r>
              <a:rPr lang="en-IN" sz="1700" b="0" strike="noStrike" spc="-1" dirty="0">
                <a:solidFill>
                  <a:srgbClr val="404040"/>
                </a:solidFill>
                <a:latin typeface="Century Gothic"/>
              </a:rPr>
              <a:t>“Success” or “Failure”.</a:t>
            </a:r>
            <a:endParaRPr lang="en-IN" sz="1700" b="0" strike="noStrike" spc="-1" dirty="0">
              <a:latin typeface="Arial"/>
            </a:endParaRPr>
          </a:p>
          <a:p>
            <a:pPr marL="343080" indent="-342360">
              <a:lnSpc>
                <a:spcPct val="100000"/>
              </a:lnSpc>
              <a:spcBef>
                <a:spcPts val="1001"/>
              </a:spcBef>
              <a:buClr>
                <a:srgbClr val="353535"/>
              </a:buClr>
              <a:buFont typeface="Wingdings 3" charset="2"/>
              <a:buChar char=""/>
            </a:pPr>
            <a:r>
              <a:rPr lang="en-IN" sz="1700" b="0" strike="noStrike" spc="-1" dirty="0">
                <a:solidFill>
                  <a:srgbClr val="404040"/>
                </a:solidFill>
                <a:latin typeface="Century Gothic"/>
              </a:rPr>
              <a:t>It performs only Binary splits</a:t>
            </a:r>
            <a:endParaRPr lang="en-IN" sz="1700" b="0" strike="noStrike" spc="-1" dirty="0">
              <a:latin typeface="Arial"/>
            </a:endParaRPr>
          </a:p>
          <a:p>
            <a:pPr marL="343080" indent="-342360">
              <a:lnSpc>
                <a:spcPct val="100000"/>
              </a:lnSpc>
              <a:spcBef>
                <a:spcPts val="1001"/>
              </a:spcBef>
              <a:buClr>
                <a:srgbClr val="353535"/>
              </a:buClr>
              <a:buFont typeface="Wingdings 3" charset="2"/>
              <a:buChar char=""/>
            </a:pPr>
            <a:r>
              <a:rPr lang="en-IN" sz="1700" b="1" strike="noStrike" spc="-1" dirty="0">
                <a:solidFill>
                  <a:srgbClr val="404040"/>
                </a:solidFill>
                <a:latin typeface="Century Gothic"/>
              </a:rPr>
              <a:t>Lower the value of </a:t>
            </a:r>
            <a:r>
              <a:rPr lang="en-IN" sz="1700" b="1" strike="noStrike" spc="-1" dirty="0" err="1">
                <a:solidFill>
                  <a:srgbClr val="404040"/>
                </a:solidFill>
                <a:latin typeface="Century Gothic"/>
              </a:rPr>
              <a:t>Gini</a:t>
            </a:r>
            <a:r>
              <a:rPr lang="en-IN" sz="1700" b="1" strike="noStrike" spc="-1" dirty="0">
                <a:solidFill>
                  <a:srgbClr val="404040"/>
                </a:solidFill>
                <a:latin typeface="Century Gothic"/>
              </a:rPr>
              <a:t>, higher the homogeneity</a:t>
            </a:r>
            <a:r>
              <a:rPr lang="en-IN" sz="1700" b="0" strike="noStrike" spc="-1" dirty="0">
                <a:solidFill>
                  <a:srgbClr val="404040"/>
                </a:solidFill>
                <a:latin typeface="Century Gothic"/>
              </a:rPr>
              <a:t>.</a:t>
            </a:r>
            <a:endParaRPr lang="en-IN" sz="1700" b="0" strike="noStrike" spc="-1" dirty="0">
              <a:latin typeface="Arial"/>
            </a:endParaRPr>
          </a:p>
          <a:p>
            <a:pPr marL="343080" indent="-342360">
              <a:lnSpc>
                <a:spcPct val="100000"/>
              </a:lnSpc>
              <a:spcBef>
                <a:spcPts val="1001"/>
              </a:spcBef>
              <a:buClr>
                <a:srgbClr val="353535"/>
              </a:buClr>
              <a:buFont typeface="Wingdings 3" charset="2"/>
              <a:buChar char=""/>
            </a:pPr>
            <a:r>
              <a:rPr lang="en-IN" sz="1700" b="0" strike="noStrike" spc="-1" dirty="0">
                <a:solidFill>
                  <a:srgbClr val="404040"/>
                </a:solidFill>
                <a:latin typeface="Century Gothic"/>
              </a:rPr>
              <a:t>CART (Classification and Regression Tree) uses </a:t>
            </a:r>
            <a:r>
              <a:rPr lang="en-IN" sz="1700" b="0" strike="noStrike" spc="-1" dirty="0" err="1">
                <a:solidFill>
                  <a:srgbClr val="404040"/>
                </a:solidFill>
                <a:latin typeface="Century Gothic"/>
              </a:rPr>
              <a:t>Gini</a:t>
            </a:r>
            <a:r>
              <a:rPr lang="en-IN" sz="1700" b="0" strike="noStrike" spc="-1" dirty="0">
                <a:solidFill>
                  <a:srgbClr val="404040"/>
                </a:solidFill>
                <a:latin typeface="Century Gothic"/>
              </a:rPr>
              <a:t> method to create binary splits.</a:t>
            </a:r>
            <a:endParaRPr lang="en-IN" sz="1700" b="0" strike="noStrike" spc="-1" dirty="0">
              <a:latin typeface="Arial"/>
            </a:endParaRPr>
          </a:p>
          <a:p>
            <a:pPr>
              <a:lnSpc>
                <a:spcPct val="100000"/>
              </a:lnSpc>
              <a:spcBef>
                <a:spcPts val="1001"/>
              </a:spcBef>
            </a:pPr>
            <a:r>
              <a:rPr lang="en-IN" sz="1700" b="0" strike="noStrike" spc="-1" dirty="0">
                <a:solidFill>
                  <a:srgbClr val="404040"/>
                </a:solidFill>
                <a:latin typeface="Century Gothic"/>
              </a:rPr>
              <a:t>Process to calculate </a:t>
            </a:r>
            <a:r>
              <a:rPr lang="en-IN" sz="1700" b="0" strike="noStrike" spc="-1" dirty="0" err="1">
                <a:solidFill>
                  <a:srgbClr val="404040"/>
                </a:solidFill>
                <a:latin typeface="Century Gothic"/>
              </a:rPr>
              <a:t>Gini</a:t>
            </a:r>
            <a:r>
              <a:rPr lang="en-IN" sz="1700" b="0" strike="noStrike" spc="-1" dirty="0">
                <a:solidFill>
                  <a:srgbClr val="404040"/>
                </a:solidFill>
                <a:latin typeface="Century Gothic"/>
              </a:rPr>
              <a:t> Measure:</a:t>
            </a:r>
            <a:endParaRPr lang="en-IN" sz="1700" b="0" strike="noStrike" spc="-1" dirty="0">
              <a:latin typeface="Arial"/>
            </a:endParaRPr>
          </a:p>
          <a:p>
            <a:pPr>
              <a:lnSpc>
                <a:spcPct val="100000"/>
              </a:lnSpc>
              <a:spcBef>
                <a:spcPts val="1001"/>
              </a:spcBef>
            </a:pPr>
            <a:endParaRPr lang="en-IN" sz="1700" b="0" strike="noStrike" spc="-1" dirty="0">
              <a:latin typeface="Arial"/>
            </a:endParaRPr>
          </a:p>
          <a:p>
            <a:pPr>
              <a:lnSpc>
                <a:spcPct val="100000"/>
              </a:lnSpc>
              <a:spcBef>
                <a:spcPts val="1001"/>
              </a:spcBef>
            </a:pPr>
            <a:endParaRPr lang="en-IN" sz="1700" b="0" strike="noStrike" spc="-1" dirty="0">
              <a:latin typeface="Arial"/>
            </a:endParaRPr>
          </a:p>
          <a:p>
            <a:pPr>
              <a:lnSpc>
                <a:spcPct val="100000"/>
              </a:lnSpc>
              <a:spcBef>
                <a:spcPts val="1001"/>
              </a:spcBef>
            </a:pPr>
            <a:r>
              <a:rPr lang="en-IN" sz="1600" b="0" strike="noStrike" spc="-1" dirty="0" smtClean="0">
                <a:solidFill>
                  <a:srgbClr val="404040"/>
                </a:solidFill>
                <a:latin typeface="Century Gothic"/>
              </a:rPr>
              <a:t>P(j</a:t>
            </a:r>
            <a:r>
              <a:rPr lang="en-IN" sz="1600" b="0" strike="noStrike" spc="-1" dirty="0">
                <a:solidFill>
                  <a:srgbClr val="404040"/>
                </a:solidFill>
                <a:latin typeface="Century Gothic"/>
              </a:rPr>
              <a:t>) is the Probability of Class </a:t>
            </a:r>
            <a:r>
              <a:rPr lang="en-IN" sz="1600" b="0" strike="noStrike" spc="-1" dirty="0" smtClean="0">
                <a:solidFill>
                  <a:srgbClr val="404040"/>
                </a:solidFill>
                <a:latin typeface="Century Gothic"/>
              </a:rPr>
              <a:t>j</a:t>
            </a:r>
          </a:p>
          <a:p>
            <a:pPr>
              <a:lnSpc>
                <a:spcPct val="100000"/>
              </a:lnSpc>
              <a:spcBef>
                <a:spcPts val="1001"/>
              </a:spcBef>
            </a:pPr>
            <a:endParaRPr lang="en-IN" sz="1600" b="0" strike="noStrike" spc="-1" dirty="0" smtClean="0">
              <a:solidFill>
                <a:srgbClr val="404040"/>
              </a:solidFill>
              <a:latin typeface="Century Gothic"/>
            </a:endParaRPr>
          </a:p>
          <a:p>
            <a:r>
              <a:rPr lang="en-US" sz="1700" spc="-1" dirty="0" smtClean="0">
                <a:solidFill>
                  <a:srgbClr val="404040"/>
                </a:solidFill>
                <a:latin typeface="Century Gothic"/>
              </a:rPr>
              <a:t>A </a:t>
            </a:r>
            <a:r>
              <a:rPr lang="en-US" sz="1700" spc="-1" dirty="0" err="1">
                <a:solidFill>
                  <a:srgbClr val="404040"/>
                </a:solidFill>
                <a:latin typeface="Century Gothic"/>
              </a:rPr>
              <a:t>Gini</a:t>
            </a:r>
            <a:r>
              <a:rPr lang="en-US" sz="1700" spc="-1" dirty="0">
                <a:solidFill>
                  <a:srgbClr val="404040"/>
                </a:solidFill>
                <a:latin typeface="Century Gothic"/>
              </a:rPr>
              <a:t> score gives an idea of how good a split is by how mixed the classes are in the two groups created by the split. A perfect separation results in a </a:t>
            </a:r>
            <a:r>
              <a:rPr lang="en-US" sz="1700" spc="-1" dirty="0" err="1">
                <a:solidFill>
                  <a:srgbClr val="404040"/>
                </a:solidFill>
                <a:latin typeface="Century Gothic"/>
              </a:rPr>
              <a:t>Gini</a:t>
            </a:r>
            <a:r>
              <a:rPr lang="en-US" sz="1700" spc="-1" dirty="0">
                <a:solidFill>
                  <a:srgbClr val="404040"/>
                </a:solidFill>
                <a:latin typeface="Century Gothic"/>
              </a:rPr>
              <a:t> score of 0, whereas the worst case split that results in 50/50 classes</a:t>
            </a:r>
            <a:r>
              <a:rPr lang="en-US" sz="1700" spc="-1" dirty="0" smtClean="0">
                <a:solidFill>
                  <a:srgbClr val="404040"/>
                </a:solidFill>
                <a:latin typeface="Century Gothic"/>
              </a:rPr>
              <a:t>.</a:t>
            </a:r>
          </a:p>
          <a:p>
            <a:endParaRPr lang="en-US" sz="1700" spc="-1" dirty="0">
              <a:solidFill>
                <a:srgbClr val="404040"/>
              </a:solidFill>
              <a:latin typeface="Century Gothic"/>
            </a:endParaRPr>
          </a:p>
          <a:p>
            <a:r>
              <a:rPr lang="en-US" sz="1700" spc="-1" dirty="0">
                <a:solidFill>
                  <a:srgbClr val="404040"/>
                </a:solidFill>
                <a:latin typeface="Century Gothic"/>
              </a:rPr>
              <a:t>We calculate it for every row and split the data accordingly in our binary tree. We repeat this process recursively.</a:t>
            </a:r>
          </a:p>
          <a:p>
            <a:pPr>
              <a:lnSpc>
                <a:spcPct val="100000"/>
              </a:lnSpc>
              <a:spcBef>
                <a:spcPts val="1001"/>
              </a:spcBef>
            </a:pPr>
            <a:endParaRPr lang="en-IN" sz="1600" b="0" strike="noStrike" spc="-1" dirty="0">
              <a:latin typeface="Arial"/>
            </a:endParaRPr>
          </a:p>
        </p:txBody>
      </p:sp>
      <p:pic>
        <p:nvPicPr>
          <p:cNvPr id="355" name="Picture 4"/>
          <p:cNvPicPr/>
          <p:nvPr/>
        </p:nvPicPr>
        <p:blipFill>
          <a:blip r:embed="rId2"/>
          <a:stretch/>
        </p:blipFill>
        <p:spPr>
          <a:xfrm>
            <a:off x="5715000" y="3581400"/>
            <a:ext cx="2428200" cy="656640"/>
          </a:xfrm>
          <a:prstGeom prst="rect">
            <a:avLst/>
          </a:prstGeom>
          <a:ln>
            <a:noFill/>
          </a:ln>
        </p:spPr>
      </p:pic>
      <p:pic>
        <p:nvPicPr>
          <p:cNvPr id="5" name="Picture 3"/>
          <p:cNvPicPr/>
          <p:nvPr/>
        </p:nvPicPr>
        <p:blipFill>
          <a:blip r:embed="rId3"/>
          <a:stretch/>
        </p:blipFill>
        <p:spPr>
          <a:xfrm>
            <a:off x="10515600" y="97191"/>
            <a:ext cx="1524000" cy="588609"/>
          </a:xfrm>
          <a:prstGeom prst="rect">
            <a:avLst/>
          </a:prstGeom>
          <a:ln>
            <a:noFill/>
          </a:ln>
        </p:spPr>
      </p:pic>
      <p:sp>
        <p:nvSpPr>
          <p:cNvPr id="6" name="Rectangle 5"/>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CustomShape 1"/>
          <p:cNvSpPr/>
          <p:nvPr/>
        </p:nvSpPr>
        <p:spPr>
          <a:xfrm>
            <a:off x="1515240" y="51480"/>
            <a:ext cx="9883080" cy="70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178DBB"/>
                </a:solidFill>
                <a:latin typeface="Century Gothic"/>
              </a:rPr>
              <a:t>Split Example</a:t>
            </a:r>
            <a:endParaRPr lang="en-IN" sz="3600" b="0" strike="noStrike" spc="-1">
              <a:latin typeface="Arial"/>
            </a:endParaRPr>
          </a:p>
        </p:txBody>
      </p:sp>
      <p:pic>
        <p:nvPicPr>
          <p:cNvPr id="357" name="Picture 4"/>
          <p:cNvPicPr/>
          <p:nvPr/>
        </p:nvPicPr>
        <p:blipFill>
          <a:blip r:embed="rId2"/>
          <a:stretch/>
        </p:blipFill>
        <p:spPr>
          <a:xfrm>
            <a:off x="1353960" y="2874600"/>
            <a:ext cx="10580040" cy="2570760"/>
          </a:xfrm>
          <a:prstGeom prst="rect">
            <a:avLst/>
          </a:prstGeom>
          <a:ln>
            <a:noFill/>
          </a:ln>
        </p:spPr>
      </p:pic>
      <p:sp>
        <p:nvSpPr>
          <p:cNvPr id="358" name="CustomShape 2"/>
          <p:cNvSpPr/>
          <p:nvPr/>
        </p:nvSpPr>
        <p:spPr>
          <a:xfrm>
            <a:off x="1619280" y="1257120"/>
            <a:ext cx="1031472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80E14"/>
                </a:solidFill>
                <a:latin typeface="Raleway"/>
                <a:ea typeface="DejaVu Sans"/>
              </a:rPr>
              <a:t>Let’s say we have a sample of 30 students with three variables Gender (Boy/ Girl), Class( IX/ X) and Height (5 to 6 ft). 15 out of these 30 play cricket in leisure time. Now, I want to create a model to predict who will play cricket during leisure period?</a:t>
            </a:r>
            <a:endParaRPr lang="en-IN" sz="1800" b="0" strike="noStrike" spc="-1">
              <a:latin typeface="Arial"/>
            </a:endParaRPr>
          </a:p>
        </p:txBody>
      </p:sp>
      <p:pic>
        <p:nvPicPr>
          <p:cNvPr id="5" name="Picture 3"/>
          <p:cNvPicPr/>
          <p:nvPr/>
        </p:nvPicPr>
        <p:blipFill>
          <a:blip r:embed="rId3"/>
          <a:stretch/>
        </p:blipFill>
        <p:spPr>
          <a:xfrm>
            <a:off x="10515600" y="97191"/>
            <a:ext cx="1524000" cy="588609"/>
          </a:xfrm>
          <a:prstGeom prst="rect">
            <a:avLst/>
          </a:prstGeom>
          <a:ln>
            <a:noFill/>
          </a:ln>
        </p:spPr>
      </p:pic>
      <p:sp>
        <p:nvSpPr>
          <p:cNvPr id="6" name="Rectangle 5"/>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CustomShape 1"/>
          <p:cNvSpPr/>
          <p:nvPr/>
        </p:nvSpPr>
        <p:spPr>
          <a:xfrm>
            <a:off x="1722960" y="10800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178DBB"/>
                </a:solidFill>
                <a:latin typeface="Century Gothic"/>
              </a:rPr>
              <a:t>Entropy</a:t>
            </a:r>
            <a:endParaRPr lang="en-IN" sz="3600" b="0" strike="noStrike" spc="-1">
              <a:latin typeface="Arial"/>
            </a:endParaRPr>
          </a:p>
        </p:txBody>
      </p:sp>
      <p:sp>
        <p:nvSpPr>
          <p:cNvPr id="360" name="CustomShape 2"/>
          <p:cNvSpPr/>
          <p:nvPr/>
        </p:nvSpPr>
        <p:spPr>
          <a:xfrm>
            <a:off x="1971360" y="933120"/>
            <a:ext cx="9122040" cy="514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r>
              <a:rPr lang="en-IN" sz="1800" b="0" strike="noStrike" spc="-1" dirty="0">
                <a:solidFill>
                  <a:srgbClr val="404040"/>
                </a:solidFill>
                <a:latin typeface="Century Gothic"/>
              </a:rPr>
              <a:t>Entropy is a way to measure impurity.</a:t>
            </a:r>
            <a:endParaRPr lang="en-IN" sz="1800" b="0" strike="noStrike" spc="-1" dirty="0">
              <a:latin typeface="Arial"/>
            </a:endParaRPr>
          </a:p>
          <a:p>
            <a:pPr>
              <a:lnSpc>
                <a:spcPct val="100000"/>
              </a:lnSpc>
              <a:spcBef>
                <a:spcPts val="1001"/>
              </a:spcBef>
            </a:pPr>
            <a:r>
              <a:rPr lang="en-IN" sz="1800" b="0" strike="noStrike" spc="-1" dirty="0">
                <a:solidFill>
                  <a:srgbClr val="404040"/>
                </a:solidFill>
                <a:latin typeface="Century Gothic"/>
              </a:rPr>
              <a:t>Less impure node requires less information to describe it and more impure node requires more information. </a:t>
            </a:r>
            <a:r>
              <a:rPr lang="en-IN" sz="1800" b="1" strike="noStrike" spc="-1" dirty="0">
                <a:solidFill>
                  <a:srgbClr val="404040"/>
                </a:solidFill>
                <a:latin typeface="Century Gothic"/>
              </a:rPr>
              <a:t>If the sample is completely homogeneous, then the entropy is zero and if the sample is an equally divided it has entropy of one</a:t>
            </a:r>
            <a:r>
              <a:rPr lang="en-IN" sz="1800" b="0" strike="noStrike" spc="-1" dirty="0">
                <a:solidFill>
                  <a:srgbClr val="404040"/>
                </a:solidFill>
                <a:latin typeface="Century Gothic"/>
              </a:rPr>
              <a:t>.</a:t>
            </a:r>
            <a:endParaRPr lang="en-IN" sz="1800" b="0" strike="noStrike" spc="-1" dirty="0">
              <a:latin typeface="Arial"/>
            </a:endParaRPr>
          </a:p>
          <a:p>
            <a:pPr>
              <a:lnSpc>
                <a:spcPct val="100000"/>
              </a:lnSpc>
              <a:spcBef>
                <a:spcPts val="1001"/>
              </a:spcBef>
            </a:pPr>
            <a:endParaRPr lang="en-IN" sz="1800" b="0" strike="noStrike" spc="-1" dirty="0">
              <a:latin typeface="Arial"/>
            </a:endParaRPr>
          </a:p>
        </p:txBody>
      </p:sp>
      <p:pic>
        <p:nvPicPr>
          <p:cNvPr id="361" name="Picture 360"/>
          <p:cNvPicPr/>
          <p:nvPr/>
        </p:nvPicPr>
        <p:blipFill>
          <a:blip r:embed="rId2"/>
          <a:stretch/>
        </p:blipFill>
        <p:spPr>
          <a:xfrm>
            <a:off x="3672000" y="2908080"/>
            <a:ext cx="3959640" cy="1231560"/>
          </a:xfrm>
          <a:prstGeom prst="rect">
            <a:avLst/>
          </a:prstGeom>
          <a:ln>
            <a:noFill/>
          </a:ln>
        </p:spPr>
      </p:pic>
      <p:pic>
        <p:nvPicPr>
          <p:cNvPr id="362" name="Picture 361"/>
          <p:cNvPicPr/>
          <p:nvPr/>
        </p:nvPicPr>
        <p:blipFill>
          <a:blip r:embed="rId3"/>
          <a:stretch/>
        </p:blipFill>
        <p:spPr>
          <a:xfrm>
            <a:off x="3722760" y="4262760"/>
            <a:ext cx="4002840" cy="1064880"/>
          </a:xfrm>
          <a:prstGeom prst="rect">
            <a:avLst/>
          </a:prstGeom>
          <a:ln>
            <a:noFill/>
          </a:ln>
        </p:spPr>
      </p:pic>
      <p:pic>
        <p:nvPicPr>
          <p:cNvPr id="6" name="Picture 3"/>
          <p:cNvPicPr/>
          <p:nvPr/>
        </p:nvPicPr>
        <p:blipFill>
          <a:blip r:embed="rId4"/>
          <a:stretch/>
        </p:blipFill>
        <p:spPr>
          <a:xfrm>
            <a:off x="10515600" y="97191"/>
            <a:ext cx="1524000" cy="588609"/>
          </a:xfrm>
          <a:prstGeom prst="rect">
            <a:avLst/>
          </a:prstGeom>
          <a:ln>
            <a:noFill/>
          </a:ln>
        </p:spPr>
      </p:pic>
      <p:sp>
        <p:nvSpPr>
          <p:cNvPr id="7" name="Rectangle 6"/>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1722960" y="10800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178DBB"/>
                </a:solidFill>
                <a:latin typeface="Century Gothic"/>
              </a:rPr>
              <a:t>Information Gain</a:t>
            </a:r>
            <a:endParaRPr lang="en-IN" sz="3600" b="0" strike="noStrike" spc="-1">
              <a:latin typeface="Arial"/>
            </a:endParaRPr>
          </a:p>
        </p:txBody>
      </p:sp>
      <p:sp>
        <p:nvSpPr>
          <p:cNvPr id="364" name="CustomShape 2"/>
          <p:cNvSpPr/>
          <p:nvPr/>
        </p:nvSpPr>
        <p:spPr>
          <a:xfrm>
            <a:off x="2053440" y="933120"/>
            <a:ext cx="9122040" cy="514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r>
              <a:rPr lang="en-IN" sz="1800" b="0" strike="noStrike" spc="-1">
                <a:solidFill>
                  <a:srgbClr val="404040"/>
                </a:solidFill>
                <a:latin typeface="Century Gothic"/>
              </a:rPr>
              <a:t>Information Gain is simply a mathematical way to capture the amount of information one gains(or reduction in randomness) by picking a particular attribute</a:t>
            </a:r>
            <a:endParaRPr lang="en-IN" sz="1800" b="0" strike="noStrike" spc="-1">
              <a:latin typeface="Arial"/>
            </a:endParaRPr>
          </a:p>
          <a:p>
            <a:pPr>
              <a:lnSpc>
                <a:spcPct val="100000"/>
              </a:lnSpc>
              <a:spcBef>
                <a:spcPts val="1001"/>
              </a:spcBef>
            </a:pPr>
            <a:r>
              <a:rPr lang="en-IN" sz="1800" b="0" strike="noStrike" spc="-1">
                <a:solidFill>
                  <a:srgbClr val="404040"/>
                </a:solidFill>
                <a:latin typeface="Century Gothic"/>
              </a:rPr>
              <a:t>In a decision algorithm, we start at the tree root and split the data on the feature that results in the largest </a:t>
            </a:r>
            <a:r>
              <a:rPr lang="en-IN" sz="1800" b="1" strike="noStrike" spc="-1">
                <a:solidFill>
                  <a:srgbClr val="404040"/>
                </a:solidFill>
                <a:latin typeface="Century Gothic"/>
              </a:rPr>
              <a:t>information gain (IG)</a:t>
            </a:r>
            <a:r>
              <a:rPr lang="en-IN" sz="1800" b="0" strike="noStrike" spc="-1">
                <a:solidFill>
                  <a:srgbClr val="404040"/>
                </a:solidFill>
                <a:latin typeface="Century Gothic"/>
              </a:rPr>
              <a:t>. In other words, IG tells us how important a given attribute is.</a:t>
            </a: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r>
              <a:rPr lang="en-IN" sz="1800" b="0" strike="noStrike" spc="-1">
                <a:solidFill>
                  <a:srgbClr val="404040"/>
                </a:solidFill>
                <a:latin typeface="Century Gothic"/>
              </a:rPr>
              <a:t>The </a:t>
            </a:r>
            <a:r>
              <a:rPr lang="en-IN" sz="1800" b="1" strike="noStrike" spc="-1">
                <a:solidFill>
                  <a:srgbClr val="404040"/>
                </a:solidFill>
                <a:latin typeface="Century Gothic"/>
              </a:rPr>
              <a:t>Information Gain (IG)</a:t>
            </a:r>
            <a:r>
              <a:rPr lang="en-IN" sz="1800" b="0" strike="noStrike" spc="-1">
                <a:solidFill>
                  <a:srgbClr val="404040"/>
                </a:solidFill>
                <a:latin typeface="Century Gothic"/>
              </a:rPr>
              <a:t> can be defined as follows:</a:t>
            </a: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p:txBody>
      </p:sp>
      <p:pic>
        <p:nvPicPr>
          <p:cNvPr id="365" name="Picture 364"/>
          <p:cNvPicPr/>
          <p:nvPr/>
        </p:nvPicPr>
        <p:blipFill>
          <a:blip r:embed="rId2"/>
          <a:stretch/>
        </p:blipFill>
        <p:spPr>
          <a:xfrm>
            <a:off x="2193120" y="3744000"/>
            <a:ext cx="7382520" cy="928800"/>
          </a:xfrm>
          <a:prstGeom prst="rect">
            <a:avLst/>
          </a:prstGeom>
          <a:ln>
            <a:noFill/>
          </a:ln>
        </p:spPr>
      </p:pic>
      <p:pic>
        <p:nvPicPr>
          <p:cNvPr id="5" name="Picture 3"/>
          <p:cNvPicPr/>
          <p:nvPr/>
        </p:nvPicPr>
        <p:blipFill>
          <a:blip r:embed="rId3"/>
          <a:stretch/>
        </p:blipFill>
        <p:spPr>
          <a:xfrm>
            <a:off x="10515600" y="97191"/>
            <a:ext cx="1524000" cy="588609"/>
          </a:xfrm>
          <a:prstGeom prst="rect">
            <a:avLst/>
          </a:prstGeom>
          <a:ln>
            <a:noFill/>
          </a:ln>
        </p:spPr>
      </p:pic>
      <p:sp>
        <p:nvSpPr>
          <p:cNvPr id="6" name="Rectangle 5"/>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6" name="Picture 365"/>
          <p:cNvPicPr/>
          <p:nvPr/>
        </p:nvPicPr>
        <p:blipFill>
          <a:blip r:embed="rId2"/>
          <a:stretch/>
        </p:blipFill>
        <p:spPr>
          <a:xfrm>
            <a:off x="2736000" y="543600"/>
            <a:ext cx="8063640" cy="6008040"/>
          </a:xfrm>
          <a:prstGeom prst="rect">
            <a:avLst/>
          </a:prstGeom>
          <a:ln>
            <a:noFill/>
          </a:ln>
        </p:spPr>
      </p:pic>
      <p:pic>
        <p:nvPicPr>
          <p:cNvPr id="3" name="Picture 3"/>
          <p:cNvPicPr/>
          <p:nvPr/>
        </p:nvPicPr>
        <p:blipFill>
          <a:blip r:embed="rId3"/>
          <a:stretch/>
        </p:blipFill>
        <p:spPr>
          <a:xfrm>
            <a:off x="10515600" y="97191"/>
            <a:ext cx="1524000" cy="588609"/>
          </a:xfrm>
          <a:prstGeom prst="rect">
            <a:avLst/>
          </a:prstGeom>
          <a:ln>
            <a:noFill/>
          </a:ln>
        </p:spPr>
      </p:pic>
      <p:sp>
        <p:nvSpPr>
          <p:cNvPr id="4" name="Rectangle 3"/>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7" name="Picture 366"/>
          <p:cNvPicPr/>
          <p:nvPr/>
        </p:nvPicPr>
        <p:blipFill>
          <a:blip r:embed="rId2"/>
          <a:stretch/>
        </p:blipFill>
        <p:spPr>
          <a:xfrm>
            <a:off x="3168000" y="623160"/>
            <a:ext cx="5493960" cy="2112480"/>
          </a:xfrm>
          <a:prstGeom prst="rect">
            <a:avLst/>
          </a:prstGeom>
          <a:ln>
            <a:noFill/>
          </a:ln>
        </p:spPr>
      </p:pic>
      <p:pic>
        <p:nvPicPr>
          <p:cNvPr id="368" name="Picture 367"/>
          <p:cNvPicPr/>
          <p:nvPr/>
        </p:nvPicPr>
        <p:blipFill>
          <a:blip r:embed="rId3"/>
          <a:stretch/>
        </p:blipFill>
        <p:spPr>
          <a:xfrm>
            <a:off x="3148920" y="2880000"/>
            <a:ext cx="7434720" cy="3708720"/>
          </a:xfrm>
          <a:prstGeom prst="rect">
            <a:avLst/>
          </a:prstGeom>
          <a:ln>
            <a:noFill/>
          </a:ln>
        </p:spPr>
      </p:pic>
      <p:pic>
        <p:nvPicPr>
          <p:cNvPr id="4" name="Picture 3"/>
          <p:cNvPicPr/>
          <p:nvPr/>
        </p:nvPicPr>
        <p:blipFill>
          <a:blip r:embed="rId4"/>
          <a:stretch/>
        </p:blipFill>
        <p:spPr>
          <a:xfrm>
            <a:off x="10515600" y="97191"/>
            <a:ext cx="1524000" cy="588609"/>
          </a:xfrm>
          <a:prstGeom prst="rect">
            <a:avLst/>
          </a:prstGeom>
          <a:ln>
            <a:noFill/>
          </a:ln>
        </p:spPr>
      </p:pic>
      <p:sp>
        <p:nvSpPr>
          <p:cNvPr id="5" name="Rectangle 4"/>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9" name="Picture 368"/>
          <p:cNvPicPr/>
          <p:nvPr/>
        </p:nvPicPr>
        <p:blipFill>
          <a:blip r:embed="rId2"/>
          <a:stretch/>
        </p:blipFill>
        <p:spPr>
          <a:xfrm>
            <a:off x="3071880" y="1296000"/>
            <a:ext cx="8395200" cy="4823640"/>
          </a:xfrm>
          <a:prstGeom prst="rect">
            <a:avLst/>
          </a:prstGeom>
          <a:ln>
            <a:noFill/>
          </a:ln>
        </p:spPr>
      </p:pic>
      <p:pic>
        <p:nvPicPr>
          <p:cNvPr id="3" name="Picture 3"/>
          <p:cNvPicPr/>
          <p:nvPr/>
        </p:nvPicPr>
        <p:blipFill>
          <a:blip r:embed="rId3"/>
          <a:stretch/>
        </p:blipFill>
        <p:spPr>
          <a:xfrm>
            <a:off x="10515600" y="97191"/>
            <a:ext cx="1524000" cy="588609"/>
          </a:xfrm>
          <a:prstGeom prst="rect">
            <a:avLst/>
          </a:prstGeom>
          <a:ln>
            <a:noFill/>
          </a:ln>
        </p:spPr>
      </p:pic>
      <p:sp>
        <p:nvSpPr>
          <p:cNvPr id="4" name="Rectangle 3"/>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0" name="Picture 369"/>
          <p:cNvPicPr/>
          <p:nvPr/>
        </p:nvPicPr>
        <p:blipFill>
          <a:blip r:embed="rId2"/>
          <a:stretch/>
        </p:blipFill>
        <p:spPr>
          <a:xfrm>
            <a:off x="648000" y="288000"/>
            <a:ext cx="5111640" cy="2588760"/>
          </a:xfrm>
          <a:prstGeom prst="rect">
            <a:avLst/>
          </a:prstGeom>
          <a:ln>
            <a:noFill/>
          </a:ln>
        </p:spPr>
      </p:pic>
      <p:pic>
        <p:nvPicPr>
          <p:cNvPr id="371" name="Picture 370"/>
          <p:cNvPicPr/>
          <p:nvPr/>
        </p:nvPicPr>
        <p:blipFill>
          <a:blip r:embed="rId3"/>
          <a:stretch/>
        </p:blipFill>
        <p:spPr>
          <a:xfrm>
            <a:off x="7776000" y="595440"/>
            <a:ext cx="4234320" cy="1852200"/>
          </a:xfrm>
          <a:prstGeom prst="rect">
            <a:avLst/>
          </a:prstGeom>
          <a:ln>
            <a:noFill/>
          </a:ln>
        </p:spPr>
      </p:pic>
      <p:sp>
        <p:nvSpPr>
          <p:cNvPr id="372" name="Line 1"/>
          <p:cNvSpPr/>
          <p:nvPr/>
        </p:nvSpPr>
        <p:spPr>
          <a:xfrm flipV="1">
            <a:off x="5400000" y="1584000"/>
            <a:ext cx="2592000" cy="7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pic>
        <p:nvPicPr>
          <p:cNvPr id="373" name="Picture 372"/>
          <p:cNvPicPr/>
          <p:nvPr/>
        </p:nvPicPr>
        <p:blipFill>
          <a:blip r:embed="rId4"/>
          <a:stretch/>
        </p:blipFill>
        <p:spPr>
          <a:xfrm>
            <a:off x="3384000" y="3600000"/>
            <a:ext cx="5711400" cy="3202920"/>
          </a:xfrm>
          <a:prstGeom prst="rect">
            <a:avLst/>
          </a:prstGeom>
          <a:ln>
            <a:noFill/>
          </a:ln>
        </p:spPr>
      </p:pic>
      <p:sp>
        <p:nvSpPr>
          <p:cNvPr id="374" name="Line 2"/>
          <p:cNvSpPr/>
          <p:nvPr/>
        </p:nvSpPr>
        <p:spPr>
          <a:xfrm flipV="1">
            <a:off x="3960000" y="1008000"/>
            <a:ext cx="360" cy="2736000"/>
          </a:xfrm>
          <a:prstGeom prst="line">
            <a:avLst/>
          </a:prstGeom>
          <a:ln>
            <a:solidFill>
              <a:srgbClr val="3465A4"/>
            </a:solidFill>
            <a:headEnd type="triangle" w="med" len="med"/>
            <a:tailEnd type="oval" w="med" len="med"/>
          </a:ln>
        </p:spPr>
        <p:style>
          <a:lnRef idx="0">
            <a:scrgbClr r="0" g="0" b="0"/>
          </a:lnRef>
          <a:fillRef idx="0">
            <a:scrgbClr r="0" g="0" b="0"/>
          </a:fillRef>
          <a:effectRef idx="0">
            <a:scrgbClr r="0" g="0" b="0"/>
          </a:effectRef>
          <a:fontRef idx="minor"/>
        </p:style>
      </p:sp>
      <p:pic>
        <p:nvPicPr>
          <p:cNvPr id="7" name="Picture 3"/>
          <p:cNvPicPr/>
          <p:nvPr/>
        </p:nvPicPr>
        <p:blipFill>
          <a:blip r:embed="rId5"/>
          <a:stretch/>
        </p:blipFill>
        <p:spPr>
          <a:xfrm>
            <a:off x="10515600" y="97191"/>
            <a:ext cx="1524000" cy="588609"/>
          </a:xfrm>
          <a:prstGeom prst="rect">
            <a:avLst/>
          </a:prstGeom>
          <a:ln>
            <a:noFill/>
          </a:ln>
        </p:spPr>
      </p:pic>
      <p:sp>
        <p:nvSpPr>
          <p:cNvPr id="8" name="Rectangle 7"/>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1869120" y="18756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178DBB"/>
                </a:solidFill>
                <a:latin typeface="Century Gothic"/>
              </a:rPr>
              <a:t>Pros and Cons of Decision Trees</a:t>
            </a:r>
            <a:endParaRPr lang="en-IN" sz="3600" b="0" strike="noStrike" spc="-1">
              <a:latin typeface="Arial"/>
            </a:endParaRPr>
          </a:p>
        </p:txBody>
      </p:sp>
      <p:sp>
        <p:nvSpPr>
          <p:cNvPr id="376" name="CustomShape 2"/>
          <p:cNvSpPr/>
          <p:nvPr/>
        </p:nvSpPr>
        <p:spPr>
          <a:xfrm>
            <a:off x="5150160" y="2924280"/>
            <a:ext cx="9204480" cy="540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p:txBody>
      </p:sp>
      <p:sp>
        <p:nvSpPr>
          <p:cNvPr id="377" name="CustomShape 3"/>
          <p:cNvSpPr/>
          <p:nvPr/>
        </p:nvSpPr>
        <p:spPr>
          <a:xfrm>
            <a:off x="2056680" y="1236960"/>
            <a:ext cx="9286920" cy="22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strike="noStrike" spc="-1" dirty="0">
                <a:solidFill>
                  <a:srgbClr val="000000"/>
                </a:solidFill>
                <a:latin typeface="Century Gothic"/>
                <a:ea typeface="DejaVu Sans"/>
              </a:rPr>
              <a:t>Advantages of Decision Trees:</a:t>
            </a:r>
            <a:endParaRPr lang="en-IN" sz="1800" b="0" strike="noStrike" spc="-1" dirty="0">
              <a:latin typeface="Arial"/>
            </a:endParaRPr>
          </a:p>
          <a:p>
            <a:pPr marL="285840" indent="-285120">
              <a:lnSpc>
                <a:spcPct val="100000"/>
              </a:lnSpc>
              <a:buClr>
                <a:srgbClr val="000000"/>
              </a:buClr>
              <a:buFont typeface="Arial"/>
              <a:buChar char="•"/>
            </a:pPr>
            <a:r>
              <a:rPr lang="en-IN" sz="1800" b="0" strike="noStrike" spc="-1" dirty="0">
                <a:solidFill>
                  <a:srgbClr val="000000"/>
                </a:solidFill>
                <a:latin typeface="Century Gothic"/>
                <a:ea typeface="DejaVu Sans"/>
              </a:rPr>
              <a:t>Its very interpretable and hence easy to understand</a:t>
            </a:r>
            <a:endParaRPr lang="en-IN" sz="1800" b="0" strike="noStrike" spc="-1" dirty="0">
              <a:latin typeface="Arial"/>
            </a:endParaRPr>
          </a:p>
          <a:p>
            <a:pPr marL="285840" indent="-285120">
              <a:lnSpc>
                <a:spcPct val="100000"/>
              </a:lnSpc>
              <a:buClr>
                <a:srgbClr val="000000"/>
              </a:buClr>
              <a:buFont typeface="Arial"/>
              <a:buChar char="•"/>
            </a:pPr>
            <a:r>
              <a:rPr lang="en-IN" sz="1800" b="0" strike="noStrike" spc="-1" dirty="0">
                <a:solidFill>
                  <a:srgbClr val="000000"/>
                </a:solidFill>
                <a:latin typeface="Century Gothic"/>
                <a:ea typeface="DejaVu Sans"/>
              </a:rPr>
              <a:t>It can be used to identify the most significant variables in your data-set</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1" strike="noStrike" spc="-1" dirty="0">
                <a:solidFill>
                  <a:srgbClr val="000000"/>
                </a:solidFill>
                <a:latin typeface="Century Gothic"/>
                <a:ea typeface="DejaVu Sans"/>
              </a:rPr>
              <a:t>Disadvantages:</a:t>
            </a:r>
            <a:endParaRPr lang="en-IN" sz="1800" b="0" strike="noStrike" spc="-1" dirty="0">
              <a:latin typeface="Arial"/>
            </a:endParaRPr>
          </a:p>
          <a:p>
            <a:pPr>
              <a:lnSpc>
                <a:spcPct val="100000"/>
              </a:lnSpc>
            </a:pPr>
            <a:r>
              <a:rPr lang="en-IN" sz="1800" b="0" strike="noStrike" spc="-1" dirty="0">
                <a:solidFill>
                  <a:srgbClr val="000000"/>
                </a:solidFill>
                <a:latin typeface="Century Gothic"/>
                <a:ea typeface="DejaVu Sans"/>
              </a:rPr>
              <a:t>The model has very high chances of “over-fitting</a:t>
            </a:r>
            <a:r>
              <a:rPr lang="en-IN" sz="1800" b="0" strike="noStrike" spc="-1" dirty="0" smtClean="0">
                <a:solidFill>
                  <a:srgbClr val="000000"/>
                </a:solidFill>
                <a:latin typeface="Century Gothic"/>
                <a:ea typeface="DejaVu Sans"/>
              </a:rPr>
              <a:t>”</a:t>
            </a:r>
          </a:p>
          <a:p>
            <a:pPr>
              <a:lnSpc>
                <a:spcPct val="100000"/>
              </a:lnSpc>
            </a:pPr>
            <a:endParaRPr lang="en-IN" spc="-1" dirty="0">
              <a:solidFill>
                <a:srgbClr val="000000"/>
              </a:solidFill>
              <a:latin typeface="Century Gothic"/>
            </a:endParaRPr>
          </a:p>
          <a:p>
            <a:pPr>
              <a:lnSpc>
                <a:spcPct val="100000"/>
              </a:lnSpc>
            </a:pPr>
            <a:r>
              <a:rPr lang="en-US" spc="-1" dirty="0">
                <a:solidFill>
                  <a:srgbClr val="000000"/>
                </a:solidFill>
                <a:latin typeface="Century Gothic"/>
                <a:ea typeface="DejaVu Sans"/>
              </a:rPr>
              <a:t>If the relationship between dependent &amp; independent variable is well approximated by a linear model, linear regression will outperform tree based model.</a:t>
            </a:r>
          </a:p>
          <a:p>
            <a:pPr>
              <a:lnSpc>
                <a:spcPct val="100000"/>
              </a:lnSpc>
            </a:pPr>
            <a:endParaRPr lang="en-US" spc="-1" dirty="0">
              <a:solidFill>
                <a:srgbClr val="000000"/>
              </a:solidFill>
              <a:latin typeface="Century Gothic"/>
              <a:ea typeface="DejaVu Sans"/>
            </a:endParaRPr>
          </a:p>
          <a:p>
            <a:pPr>
              <a:lnSpc>
                <a:spcPct val="100000"/>
              </a:lnSpc>
            </a:pPr>
            <a:r>
              <a:rPr lang="en-US" spc="-1" dirty="0">
                <a:solidFill>
                  <a:srgbClr val="000000"/>
                </a:solidFill>
                <a:latin typeface="Century Gothic"/>
                <a:ea typeface="DejaVu Sans"/>
              </a:rPr>
              <a:t>If there is a high non-linearity and complex relationship between dependent &amp; independent variables, a tree model will outperform a classical regression method.</a:t>
            </a:r>
            <a:endParaRPr lang="en-IN" spc="-1" dirty="0">
              <a:solidFill>
                <a:srgbClr val="000000"/>
              </a:solidFill>
              <a:latin typeface="Century Gothic"/>
              <a:ea typeface="DejaVu Sans"/>
            </a:endParaRPr>
          </a:p>
          <a:p>
            <a:pPr>
              <a:lnSpc>
                <a:spcPct val="100000"/>
              </a:lnSpc>
            </a:pPr>
            <a:endParaRPr lang="en-IN" sz="1800" b="0" strike="noStrike" spc="-1" dirty="0">
              <a:latin typeface="Arial"/>
            </a:endParaRPr>
          </a:p>
        </p:txBody>
      </p:sp>
      <p:pic>
        <p:nvPicPr>
          <p:cNvPr id="5" name="Picture 3"/>
          <p:cNvPicPr/>
          <p:nvPr/>
        </p:nvPicPr>
        <p:blipFill>
          <a:blip r:embed="rId2"/>
          <a:stretch/>
        </p:blipFill>
        <p:spPr>
          <a:xfrm>
            <a:off x="10515600" y="97191"/>
            <a:ext cx="1524000" cy="588609"/>
          </a:xfrm>
          <a:prstGeom prst="rect">
            <a:avLst/>
          </a:prstGeom>
          <a:ln>
            <a:noFill/>
          </a:ln>
        </p:spPr>
      </p:pic>
      <p:sp>
        <p:nvSpPr>
          <p:cNvPr id="6" name="Rectangle 5"/>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CustomShape 1"/>
          <p:cNvSpPr/>
          <p:nvPr/>
        </p:nvSpPr>
        <p:spPr>
          <a:xfrm>
            <a:off x="1869120" y="18756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178DBB"/>
                </a:solidFill>
                <a:latin typeface="Century Gothic"/>
              </a:rPr>
              <a:t>Avoiding Overfitting in Decision Trees</a:t>
            </a:r>
            <a:endParaRPr lang="en-IN" sz="3600" b="0" strike="noStrike" spc="-1">
              <a:latin typeface="Arial"/>
            </a:endParaRPr>
          </a:p>
        </p:txBody>
      </p:sp>
      <p:sp>
        <p:nvSpPr>
          <p:cNvPr id="379" name="CustomShape 2"/>
          <p:cNvSpPr/>
          <p:nvPr/>
        </p:nvSpPr>
        <p:spPr>
          <a:xfrm>
            <a:off x="5150160" y="2924280"/>
            <a:ext cx="9204480" cy="540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p:txBody>
      </p:sp>
      <p:sp>
        <p:nvSpPr>
          <p:cNvPr id="380" name="CustomShape 3"/>
          <p:cNvSpPr/>
          <p:nvPr/>
        </p:nvSpPr>
        <p:spPr>
          <a:xfrm>
            <a:off x="2056680" y="1236960"/>
            <a:ext cx="10003320" cy="255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buClr>
                <a:srgbClr val="000000"/>
              </a:buClr>
              <a:buFont typeface="Arial"/>
              <a:buChar char="•"/>
            </a:pPr>
            <a:r>
              <a:rPr lang="en-IN" sz="1800" b="0" strike="noStrike" spc="-1">
                <a:solidFill>
                  <a:srgbClr val="000000"/>
                </a:solidFill>
                <a:latin typeface="Century Gothic"/>
                <a:ea typeface="DejaVu Sans"/>
              </a:rPr>
              <a:t>Overfitting is the key challenge in case of Decision Trees.</a:t>
            </a:r>
            <a:endParaRPr lang="en-IN" sz="1800" b="0" strike="noStrike" spc="-1">
              <a:latin typeface="Arial"/>
            </a:endParaRPr>
          </a:p>
          <a:p>
            <a:pPr>
              <a:lnSpc>
                <a:spcPct val="100000"/>
              </a:lnSpc>
            </a:pPr>
            <a:endParaRPr lang="en-IN" sz="1800" b="0" strike="noStrike" spc="-1">
              <a:latin typeface="Arial"/>
            </a:endParaRPr>
          </a:p>
          <a:p>
            <a:pPr marL="285840" indent="-285120">
              <a:lnSpc>
                <a:spcPct val="100000"/>
              </a:lnSpc>
              <a:buClr>
                <a:srgbClr val="000000"/>
              </a:buClr>
              <a:buFont typeface="Arial"/>
              <a:buChar char="•"/>
            </a:pPr>
            <a:r>
              <a:rPr lang="en-IN" sz="1800" b="0" strike="noStrike" spc="-1">
                <a:solidFill>
                  <a:srgbClr val="000000"/>
                </a:solidFill>
                <a:latin typeface="Century Gothic"/>
                <a:ea typeface="DejaVu Sans"/>
              </a:rPr>
              <a:t>If no limit is set, in the worst case, it will end up putting each observation into a leaf node.</a:t>
            </a:r>
            <a:endParaRPr lang="en-IN" sz="1800" b="0" strike="noStrike" spc="-1">
              <a:latin typeface="Arial"/>
            </a:endParaRPr>
          </a:p>
          <a:p>
            <a:pPr>
              <a:lnSpc>
                <a:spcPct val="100000"/>
              </a:lnSpc>
            </a:pPr>
            <a:endParaRPr lang="en-IN" sz="1800" b="0" strike="noStrike" spc="-1">
              <a:latin typeface="Arial"/>
            </a:endParaRPr>
          </a:p>
          <a:p>
            <a:pPr marL="285840" indent="-285120">
              <a:lnSpc>
                <a:spcPct val="100000"/>
              </a:lnSpc>
              <a:buClr>
                <a:srgbClr val="000000"/>
              </a:buClr>
              <a:buFont typeface="Arial"/>
              <a:buChar char="•"/>
            </a:pPr>
            <a:r>
              <a:rPr lang="en-IN" sz="1800" b="0" strike="noStrike" spc="-1">
                <a:solidFill>
                  <a:srgbClr val="000000"/>
                </a:solidFill>
                <a:latin typeface="Century Gothic"/>
                <a:ea typeface="DejaVu Sans"/>
              </a:rPr>
              <a:t>It can be avoided by setting Constraints on Tree Size</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pic>
        <p:nvPicPr>
          <p:cNvPr id="5" name="Picture 3"/>
          <p:cNvPicPr/>
          <p:nvPr/>
        </p:nvPicPr>
        <p:blipFill>
          <a:blip r:embed="rId2"/>
          <a:stretch/>
        </p:blipFill>
        <p:spPr>
          <a:xfrm>
            <a:off x="10515600" y="97191"/>
            <a:ext cx="1524000" cy="588609"/>
          </a:xfrm>
          <a:prstGeom prst="rect">
            <a:avLst/>
          </a:prstGeom>
          <a:ln>
            <a:noFill/>
          </a:ln>
        </p:spPr>
      </p:pic>
      <p:sp>
        <p:nvSpPr>
          <p:cNvPr id="6" name="Rectangle 5"/>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53680" y="127080"/>
            <a:ext cx="9253440" cy="77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IN" sz="3200" b="0" strike="noStrike" spc="-1">
                <a:solidFill>
                  <a:srgbClr val="178DBB"/>
                </a:solidFill>
                <a:latin typeface="Century Gothic"/>
              </a:rPr>
              <a:t>Decision Trees</a:t>
            </a:r>
            <a:endParaRPr lang="en-IN" sz="3200" b="0" strike="noStrike" spc="-1">
              <a:latin typeface="Arial"/>
            </a:endParaRPr>
          </a:p>
        </p:txBody>
      </p:sp>
      <p:sp>
        <p:nvSpPr>
          <p:cNvPr id="313" name="CustomShape 2"/>
          <p:cNvSpPr/>
          <p:nvPr/>
        </p:nvSpPr>
        <p:spPr>
          <a:xfrm>
            <a:off x="1971360" y="893160"/>
            <a:ext cx="9417960" cy="540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nSpc>
                <a:spcPct val="100000"/>
              </a:lnSpc>
              <a:spcBef>
                <a:spcPts val="1001"/>
              </a:spcBef>
              <a:buClr>
                <a:srgbClr val="353535"/>
              </a:buClr>
              <a:buFont typeface="Wingdings 3" charset="2"/>
              <a:buChar char=""/>
            </a:pPr>
            <a:r>
              <a:rPr lang="en-IN" sz="2000" b="0" strike="noStrike" spc="-1" dirty="0">
                <a:solidFill>
                  <a:srgbClr val="404040"/>
                </a:solidFill>
                <a:latin typeface="Century Gothic"/>
              </a:rPr>
              <a:t>A supervised learning predictive model that uses a </a:t>
            </a:r>
            <a:r>
              <a:rPr lang="en-IN" sz="2000" b="1" strike="noStrike" spc="-1" dirty="0">
                <a:solidFill>
                  <a:srgbClr val="404040"/>
                </a:solidFill>
                <a:latin typeface="Century Gothic"/>
              </a:rPr>
              <a:t>set of binary rules </a:t>
            </a:r>
            <a:r>
              <a:rPr lang="en-IN" sz="2000" b="0" strike="noStrike" spc="-1" dirty="0">
                <a:solidFill>
                  <a:srgbClr val="404040"/>
                </a:solidFill>
                <a:latin typeface="Century Gothic"/>
              </a:rPr>
              <a:t>to calculate a target value</a:t>
            </a:r>
            <a:endParaRPr lang="en-IN" sz="2000" b="0" strike="noStrike" spc="-1" dirty="0">
              <a:latin typeface="Arial"/>
            </a:endParaRPr>
          </a:p>
          <a:p>
            <a:pPr>
              <a:lnSpc>
                <a:spcPct val="100000"/>
              </a:lnSpc>
              <a:spcBef>
                <a:spcPts val="1001"/>
              </a:spcBef>
            </a:pPr>
            <a:endParaRPr lang="en-IN" sz="2000" b="0" strike="noStrike" spc="-1" dirty="0">
              <a:latin typeface="Arial"/>
            </a:endParaRPr>
          </a:p>
          <a:p>
            <a:pPr marL="343080" indent="-342360">
              <a:lnSpc>
                <a:spcPct val="100000"/>
              </a:lnSpc>
              <a:spcBef>
                <a:spcPts val="1001"/>
              </a:spcBef>
              <a:buClr>
                <a:srgbClr val="353535"/>
              </a:buClr>
              <a:buFont typeface="Wingdings 3" charset="2"/>
              <a:buChar char=""/>
            </a:pPr>
            <a:r>
              <a:rPr lang="en-IN" sz="2000" b="0" strike="noStrike" spc="-1" dirty="0">
                <a:solidFill>
                  <a:srgbClr val="404040"/>
                </a:solidFill>
                <a:latin typeface="Century Gothic"/>
              </a:rPr>
              <a:t>Used for either classification(categorical variables) or regression(continuous variables)</a:t>
            </a:r>
            <a:endParaRPr lang="en-IN" sz="2000" b="0" strike="noStrike" spc="-1" dirty="0">
              <a:latin typeface="Arial"/>
            </a:endParaRPr>
          </a:p>
          <a:p>
            <a:pPr>
              <a:lnSpc>
                <a:spcPct val="100000"/>
              </a:lnSpc>
              <a:spcBef>
                <a:spcPts val="1001"/>
              </a:spcBef>
            </a:pPr>
            <a:endParaRPr lang="en-IN" sz="2000" b="0" strike="noStrike" spc="-1" dirty="0">
              <a:latin typeface="Arial"/>
            </a:endParaRPr>
          </a:p>
          <a:p>
            <a:pPr marL="343080" indent="-342360">
              <a:lnSpc>
                <a:spcPct val="100000"/>
              </a:lnSpc>
              <a:spcBef>
                <a:spcPts val="1001"/>
              </a:spcBef>
              <a:buClr>
                <a:srgbClr val="353535"/>
              </a:buClr>
              <a:buFont typeface="Wingdings 3" charset="2"/>
              <a:buChar char=""/>
            </a:pPr>
            <a:r>
              <a:rPr lang="en-IN" sz="2000" b="0" strike="noStrike" spc="-1" dirty="0">
                <a:solidFill>
                  <a:srgbClr val="404040"/>
                </a:solidFill>
                <a:latin typeface="Century Gothic"/>
              </a:rPr>
              <a:t>In this method, the given data is split into one or more homogeneous sets based on most significant input variable</a:t>
            </a:r>
            <a:endParaRPr lang="en-IN" sz="2000" b="0" strike="noStrike" spc="-1" dirty="0">
              <a:latin typeface="Arial"/>
            </a:endParaRPr>
          </a:p>
          <a:p>
            <a:pPr>
              <a:lnSpc>
                <a:spcPct val="100000"/>
              </a:lnSpc>
              <a:spcBef>
                <a:spcPts val="1001"/>
              </a:spcBef>
            </a:pPr>
            <a:endParaRPr lang="en-IN" sz="2000" b="0" strike="noStrike" spc="-1" dirty="0">
              <a:latin typeface="Arial"/>
            </a:endParaRPr>
          </a:p>
          <a:p>
            <a:pPr marL="343080" indent="-342360">
              <a:lnSpc>
                <a:spcPct val="100000"/>
              </a:lnSpc>
              <a:spcBef>
                <a:spcPts val="1001"/>
              </a:spcBef>
              <a:buClr>
                <a:srgbClr val="353535"/>
              </a:buClr>
              <a:buFont typeface="Wingdings 3" charset="2"/>
              <a:buChar char=""/>
            </a:pPr>
            <a:r>
              <a:rPr lang="en-IN" sz="2000" b="0" strike="noStrike" spc="-1" dirty="0">
                <a:solidFill>
                  <a:srgbClr val="404040"/>
                </a:solidFill>
                <a:latin typeface="Century Gothic"/>
              </a:rPr>
              <a:t>Tree generating algorithm determines </a:t>
            </a:r>
            <a:endParaRPr lang="en-IN" sz="2000" b="0" strike="noStrike" spc="-1" dirty="0">
              <a:latin typeface="Arial"/>
            </a:endParaRPr>
          </a:p>
          <a:p>
            <a:pPr>
              <a:lnSpc>
                <a:spcPct val="100000"/>
              </a:lnSpc>
              <a:spcBef>
                <a:spcPts val="1001"/>
              </a:spcBef>
            </a:pPr>
            <a:r>
              <a:rPr lang="en-IN" sz="2000" b="0" strike="noStrike" spc="-1" dirty="0">
                <a:solidFill>
                  <a:srgbClr val="404040"/>
                </a:solidFill>
                <a:latin typeface="Century Gothic"/>
              </a:rPr>
              <a:t>      - Which variable to split at a node</a:t>
            </a:r>
            <a:endParaRPr lang="en-IN" sz="2000" b="0" strike="noStrike" spc="-1" dirty="0">
              <a:latin typeface="Arial"/>
            </a:endParaRPr>
          </a:p>
          <a:p>
            <a:pPr>
              <a:lnSpc>
                <a:spcPct val="100000"/>
              </a:lnSpc>
              <a:spcBef>
                <a:spcPts val="1001"/>
              </a:spcBef>
            </a:pPr>
            <a:r>
              <a:rPr lang="en-IN" sz="2000" b="0" strike="noStrike" spc="-1" dirty="0">
                <a:solidFill>
                  <a:srgbClr val="404040"/>
                </a:solidFill>
                <a:latin typeface="Century Gothic"/>
              </a:rPr>
              <a:t>      - Decision to stop or make a split again</a:t>
            </a:r>
            <a:endParaRPr lang="en-IN" sz="2000" b="0" strike="noStrike" spc="-1" dirty="0">
              <a:latin typeface="Arial"/>
            </a:endParaRPr>
          </a:p>
          <a:p>
            <a:pPr>
              <a:lnSpc>
                <a:spcPct val="100000"/>
              </a:lnSpc>
              <a:spcBef>
                <a:spcPts val="1001"/>
              </a:spcBef>
            </a:pPr>
            <a:r>
              <a:rPr lang="en-IN" sz="2000" b="0" strike="noStrike" spc="-1" dirty="0">
                <a:solidFill>
                  <a:srgbClr val="404040"/>
                </a:solidFill>
                <a:latin typeface="Century Gothic"/>
              </a:rPr>
              <a:t>      - Assign terminal nodes to a class</a:t>
            </a:r>
            <a:endParaRPr lang="en-IN" sz="2000" b="0" strike="noStrike" spc="-1" dirty="0">
              <a:latin typeface="Arial"/>
            </a:endParaRPr>
          </a:p>
          <a:p>
            <a:pPr>
              <a:lnSpc>
                <a:spcPct val="100000"/>
              </a:lnSpc>
              <a:spcBef>
                <a:spcPts val="1001"/>
              </a:spcBef>
            </a:pPr>
            <a:endParaRPr lang="en-IN" sz="2000" b="0" strike="noStrike" spc="-1" dirty="0">
              <a:latin typeface="Arial"/>
            </a:endParaRPr>
          </a:p>
          <a:p>
            <a:pPr>
              <a:lnSpc>
                <a:spcPct val="100000"/>
              </a:lnSpc>
              <a:spcBef>
                <a:spcPts val="1001"/>
              </a:spcBef>
            </a:pPr>
            <a:endParaRPr lang="en-IN" sz="2000" b="0" strike="noStrike" spc="-1" dirty="0">
              <a:latin typeface="Arial"/>
            </a:endParaRPr>
          </a:p>
          <a:p>
            <a:pPr>
              <a:lnSpc>
                <a:spcPct val="100000"/>
              </a:lnSpc>
              <a:spcBef>
                <a:spcPts val="1001"/>
              </a:spcBef>
            </a:pPr>
            <a:endParaRPr lang="en-IN" sz="2000" b="0" strike="noStrike" spc="-1" dirty="0">
              <a:latin typeface="Arial"/>
            </a:endParaRPr>
          </a:p>
          <a:p>
            <a:pPr>
              <a:lnSpc>
                <a:spcPct val="100000"/>
              </a:lnSpc>
              <a:spcBef>
                <a:spcPts val="1001"/>
              </a:spcBef>
            </a:pPr>
            <a:endParaRPr lang="en-IN" sz="2000" b="0" strike="noStrike" spc="-1" dirty="0">
              <a:latin typeface="Arial"/>
            </a:endParaRPr>
          </a:p>
          <a:p>
            <a:pPr>
              <a:lnSpc>
                <a:spcPct val="100000"/>
              </a:lnSpc>
              <a:spcBef>
                <a:spcPts val="1001"/>
              </a:spcBef>
            </a:pPr>
            <a:endParaRPr lang="en-IN" sz="2000" b="0" strike="noStrike" spc="-1" dirty="0">
              <a:latin typeface="Arial"/>
            </a:endParaRPr>
          </a:p>
          <a:p>
            <a:pPr>
              <a:lnSpc>
                <a:spcPct val="100000"/>
              </a:lnSpc>
              <a:spcBef>
                <a:spcPts val="1001"/>
              </a:spcBef>
            </a:pPr>
            <a:endParaRPr lang="en-IN" sz="2000" b="0" strike="noStrike" spc="-1" dirty="0">
              <a:latin typeface="Arial"/>
            </a:endParaRPr>
          </a:p>
          <a:p>
            <a:pPr>
              <a:lnSpc>
                <a:spcPct val="100000"/>
              </a:lnSpc>
              <a:spcBef>
                <a:spcPts val="1001"/>
              </a:spcBef>
            </a:pPr>
            <a:endParaRPr lang="en-IN" sz="2000" b="0" strike="noStrike" spc="-1" dirty="0">
              <a:latin typeface="Arial"/>
            </a:endParaRPr>
          </a:p>
          <a:p>
            <a:pPr>
              <a:lnSpc>
                <a:spcPct val="100000"/>
              </a:lnSpc>
              <a:spcBef>
                <a:spcPts val="1001"/>
              </a:spcBef>
            </a:pPr>
            <a:endParaRPr lang="en-IN" sz="2000" b="0" strike="noStrike" spc="-1" dirty="0">
              <a:latin typeface="Arial"/>
            </a:endParaRPr>
          </a:p>
          <a:p>
            <a:pPr>
              <a:lnSpc>
                <a:spcPct val="100000"/>
              </a:lnSpc>
              <a:spcBef>
                <a:spcPts val="1001"/>
              </a:spcBef>
            </a:pPr>
            <a:endParaRPr lang="en-IN" sz="2000" b="0" strike="noStrike" spc="-1" dirty="0">
              <a:latin typeface="Arial"/>
            </a:endParaRPr>
          </a:p>
          <a:p>
            <a:pPr>
              <a:lnSpc>
                <a:spcPct val="100000"/>
              </a:lnSpc>
              <a:spcBef>
                <a:spcPts val="1001"/>
              </a:spcBef>
            </a:pPr>
            <a:endParaRPr lang="en-IN" sz="2000" b="0" strike="noStrike" spc="-1" dirty="0">
              <a:latin typeface="Arial"/>
            </a:endParaRPr>
          </a:p>
          <a:p>
            <a:pPr>
              <a:lnSpc>
                <a:spcPct val="100000"/>
              </a:lnSpc>
              <a:spcBef>
                <a:spcPts val="1001"/>
              </a:spcBef>
            </a:pPr>
            <a:endParaRPr lang="en-IN" sz="2000" b="0" strike="noStrike" spc="-1" dirty="0">
              <a:latin typeface="Arial"/>
            </a:endParaRPr>
          </a:p>
        </p:txBody>
      </p:sp>
      <p:pic>
        <p:nvPicPr>
          <p:cNvPr id="4" name="Picture 3"/>
          <p:cNvPicPr/>
          <p:nvPr/>
        </p:nvPicPr>
        <p:blipFill>
          <a:blip r:embed="rId2"/>
          <a:stretch/>
        </p:blipFill>
        <p:spPr>
          <a:xfrm>
            <a:off x="10515600" y="97191"/>
            <a:ext cx="1524000" cy="588609"/>
          </a:xfrm>
          <a:prstGeom prst="rect">
            <a:avLst/>
          </a:prstGeom>
          <a:ln>
            <a:noFill/>
          </a:ln>
        </p:spPr>
      </p:pic>
      <p:sp>
        <p:nvSpPr>
          <p:cNvPr id="5" name="Rectangle 4"/>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CustomShape 1"/>
          <p:cNvSpPr/>
          <p:nvPr/>
        </p:nvSpPr>
        <p:spPr>
          <a:xfrm>
            <a:off x="1869120" y="18756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178DBB"/>
                </a:solidFill>
                <a:latin typeface="Century Gothic"/>
              </a:rPr>
              <a:t>Parameters for Decision Trees</a:t>
            </a:r>
            <a:endParaRPr lang="en-IN" sz="3600" b="0" strike="noStrike" spc="-1">
              <a:latin typeface="Arial"/>
            </a:endParaRPr>
          </a:p>
        </p:txBody>
      </p:sp>
      <p:sp>
        <p:nvSpPr>
          <p:cNvPr id="382" name="CustomShape 2"/>
          <p:cNvSpPr/>
          <p:nvPr/>
        </p:nvSpPr>
        <p:spPr>
          <a:xfrm>
            <a:off x="5150160" y="2924280"/>
            <a:ext cx="9204480" cy="540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p:txBody>
      </p:sp>
      <p:sp>
        <p:nvSpPr>
          <p:cNvPr id="383" name="CustomShape 3"/>
          <p:cNvSpPr/>
          <p:nvPr/>
        </p:nvSpPr>
        <p:spPr>
          <a:xfrm>
            <a:off x="2056680" y="1236960"/>
            <a:ext cx="10003320" cy="557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entury Gothic"/>
                <a:ea typeface="DejaVu Sans"/>
              </a:rPr>
              <a:t>Following parameters are used for limiting Tree Size:</a:t>
            </a:r>
            <a:endParaRPr lang="en-IN" sz="1800" b="0" strike="noStrike" spc="-1">
              <a:latin typeface="Arial"/>
            </a:endParaRPr>
          </a:p>
          <a:p>
            <a:pPr>
              <a:lnSpc>
                <a:spcPct val="100000"/>
              </a:lnSpc>
            </a:pPr>
            <a:endParaRPr lang="en-IN" sz="1800" b="0" strike="noStrike" spc="-1">
              <a:latin typeface="Arial"/>
            </a:endParaRPr>
          </a:p>
          <a:p>
            <a:pPr marL="285840" indent="-285120">
              <a:lnSpc>
                <a:spcPct val="100000"/>
              </a:lnSpc>
              <a:buClr>
                <a:srgbClr val="000000"/>
              </a:buClr>
              <a:buFont typeface="Wingdings" charset="2"/>
              <a:buChar char=""/>
            </a:pPr>
            <a:r>
              <a:rPr lang="en-IN" sz="1800" b="1" strike="noStrike" spc="-1">
                <a:solidFill>
                  <a:srgbClr val="000000"/>
                </a:solidFill>
                <a:latin typeface="Century Gothic"/>
                <a:ea typeface="DejaVu Sans"/>
              </a:rPr>
              <a:t>Minimum samples for a node split: </a:t>
            </a:r>
            <a:r>
              <a:rPr lang="en-IN" sz="1800" b="0" strike="noStrike" spc="-1">
                <a:solidFill>
                  <a:srgbClr val="000000"/>
                </a:solidFill>
                <a:latin typeface="Century Gothic"/>
                <a:ea typeface="DejaVu Sans"/>
              </a:rPr>
              <a:t>It defines minimum number of observations which are required in a node to be considered for splitting.</a:t>
            </a:r>
            <a:endParaRPr lang="en-IN" sz="1800" b="0" strike="noStrike" spc="-1">
              <a:latin typeface="Arial"/>
            </a:endParaRPr>
          </a:p>
          <a:p>
            <a:pPr>
              <a:lnSpc>
                <a:spcPct val="100000"/>
              </a:lnSpc>
            </a:pPr>
            <a:endParaRPr lang="en-IN" sz="1800" b="0" strike="noStrike" spc="-1">
              <a:latin typeface="Arial"/>
            </a:endParaRPr>
          </a:p>
          <a:p>
            <a:pPr marL="285840" indent="-285120">
              <a:lnSpc>
                <a:spcPct val="100000"/>
              </a:lnSpc>
              <a:buClr>
                <a:srgbClr val="000000"/>
              </a:buClr>
              <a:buFont typeface="Wingdings" charset="2"/>
              <a:buChar char=""/>
            </a:pPr>
            <a:r>
              <a:rPr lang="en-IN" sz="1800" b="1" strike="noStrike" spc="-1">
                <a:solidFill>
                  <a:srgbClr val="000000"/>
                </a:solidFill>
                <a:latin typeface="Century Gothic"/>
                <a:ea typeface="DejaVu Sans"/>
              </a:rPr>
              <a:t>Minimum samples for a terminal node (leaf): </a:t>
            </a:r>
            <a:r>
              <a:rPr lang="en-IN" sz="1800" b="0" strike="noStrike" spc="-1">
                <a:solidFill>
                  <a:srgbClr val="000000"/>
                </a:solidFill>
                <a:latin typeface="Century Gothic"/>
                <a:ea typeface="DejaVu Sans"/>
              </a:rPr>
              <a:t>Defines the minimum samples (or observations) required in a terminal node or leaf. Generally lower values should be chosen for imbalanced class problems because the regions in which the minority class will be in majority will be very small.</a:t>
            </a:r>
            <a:endParaRPr lang="en-IN" sz="1800" b="0" strike="noStrike" spc="-1">
              <a:latin typeface="Arial"/>
            </a:endParaRPr>
          </a:p>
          <a:p>
            <a:pPr>
              <a:lnSpc>
                <a:spcPct val="100000"/>
              </a:lnSpc>
            </a:pPr>
            <a:endParaRPr lang="en-IN" sz="1800" b="0" strike="noStrike" spc="-1">
              <a:latin typeface="Arial"/>
            </a:endParaRPr>
          </a:p>
          <a:p>
            <a:pPr marL="285840" indent="-285120">
              <a:lnSpc>
                <a:spcPct val="100000"/>
              </a:lnSpc>
              <a:buClr>
                <a:srgbClr val="000000"/>
              </a:buClr>
              <a:buFont typeface="Wingdings" charset="2"/>
              <a:buChar char=""/>
            </a:pPr>
            <a:r>
              <a:rPr lang="en-IN" sz="1800" b="1" strike="noStrike" spc="-1">
                <a:solidFill>
                  <a:srgbClr val="000000"/>
                </a:solidFill>
                <a:latin typeface="Century Gothic"/>
                <a:ea typeface="DejaVu Sans"/>
              </a:rPr>
              <a:t>Maximum depth of tree: </a:t>
            </a:r>
            <a:r>
              <a:rPr lang="en-IN" sz="1800" b="0" strike="noStrike" spc="-1">
                <a:solidFill>
                  <a:srgbClr val="000000"/>
                </a:solidFill>
                <a:latin typeface="Century Gothic"/>
                <a:ea typeface="DejaVu Sans"/>
              </a:rPr>
              <a:t>Higher depth can cause overfitting</a:t>
            </a:r>
            <a:endParaRPr lang="en-IN" sz="1800" b="0" strike="noStrike" spc="-1">
              <a:latin typeface="Arial"/>
            </a:endParaRPr>
          </a:p>
          <a:p>
            <a:pPr>
              <a:lnSpc>
                <a:spcPct val="100000"/>
              </a:lnSpc>
            </a:pPr>
            <a:endParaRPr lang="en-IN" sz="1800" b="0" strike="noStrike" spc="-1">
              <a:latin typeface="Arial"/>
            </a:endParaRPr>
          </a:p>
          <a:p>
            <a:pPr marL="285840" indent="-285120">
              <a:lnSpc>
                <a:spcPct val="100000"/>
              </a:lnSpc>
              <a:buClr>
                <a:srgbClr val="000000"/>
              </a:buClr>
              <a:buFont typeface="Wingdings" charset="2"/>
              <a:buChar char=""/>
            </a:pPr>
            <a:r>
              <a:rPr lang="en-IN" sz="1800" b="1" strike="noStrike" spc="-1">
                <a:solidFill>
                  <a:srgbClr val="000000"/>
                </a:solidFill>
                <a:latin typeface="Century Gothic"/>
                <a:ea typeface="DejaVu Sans"/>
              </a:rPr>
              <a:t>Maximum number of terminal nodes</a:t>
            </a:r>
            <a:endParaRPr lang="en-IN" sz="1800" b="0" strike="noStrike" spc="-1">
              <a:latin typeface="Arial"/>
            </a:endParaRPr>
          </a:p>
          <a:p>
            <a:pPr>
              <a:lnSpc>
                <a:spcPct val="100000"/>
              </a:lnSpc>
            </a:pPr>
            <a:endParaRPr lang="en-IN" sz="1800" b="0" strike="noStrike" spc="-1">
              <a:latin typeface="Arial"/>
            </a:endParaRPr>
          </a:p>
          <a:p>
            <a:pPr marL="285840" indent="-285120">
              <a:lnSpc>
                <a:spcPct val="100000"/>
              </a:lnSpc>
              <a:buClr>
                <a:srgbClr val="000000"/>
              </a:buClr>
              <a:buFont typeface="Wingdings" charset="2"/>
              <a:buChar char=""/>
            </a:pPr>
            <a:r>
              <a:rPr lang="en-IN" sz="1800" b="1" strike="noStrike" spc="-1">
                <a:solidFill>
                  <a:srgbClr val="000000"/>
                </a:solidFill>
                <a:latin typeface="Century Gothic"/>
                <a:ea typeface="DejaVu Sans"/>
              </a:rPr>
              <a:t>Maximum features to consider for split: </a:t>
            </a:r>
            <a:r>
              <a:rPr lang="en-IN" sz="1800" b="0" strike="noStrike" spc="-1">
                <a:solidFill>
                  <a:srgbClr val="000000"/>
                </a:solidFill>
                <a:latin typeface="Century Gothic"/>
                <a:ea typeface="DejaVu Sans"/>
              </a:rPr>
              <a:t>As a thumb-rule, square root of the total number of features works great but we should check upto 30-40% of the total number of features.</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pic>
        <p:nvPicPr>
          <p:cNvPr id="5" name="Picture 3"/>
          <p:cNvPicPr/>
          <p:nvPr/>
        </p:nvPicPr>
        <p:blipFill>
          <a:blip r:embed="rId2"/>
          <a:stretch/>
        </p:blipFill>
        <p:spPr>
          <a:xfrm>
            <a:off x="10515600" y="97191"/>
            <a:ext cx="1524000" cy="588609"/>
          </a:xfrm>
          <a:prstGeom prst="rect">
            <a:avLst/>
          </a:prstGeom>
          <a:ln>
            <a:noFill/>
          </a:ln>
        </p:spPr>
      </p:pic>
      <p:sp>
        <p:nvSpPr>
          <p:cNvPr id="6" name="Rectangle 5"/>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1"/>
          <p:cNvSpPr/>
          <p:nvPr/>
        </p:nvSpPr>
        <p:spPr>
          <a:xfrm>
            <a:off x="1869120" y="18756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178DBB"/>
                </a:solidFill>
                <a:latin typeface="Century Gothic"/>
              </a:rPr>
              <a:t>Validation</a:t>
            </a:r>
            <a:endParaRPr lang="en-IN" sz="3600" b="0" strike="noStrike" spc="-1">
              <a:latin typeface="Arial"/>
            </a:endParaRPr>
          </a:p>
        </p:txBody>
      </p:sp>
      <p:sp>
        <p:nvSpPr>
          <p:cNvPr id="385" name="CustomShape 2"/>
          <p:cNvSpPr/>
          <p:nvPr/>
        </p:nvSpPr>
        <p:spPr>
          <a:xfrm>
            <a:off x="1956240" y="1035720"/>
            <a:ext cx="9286920" cy="420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120" algn="just">
              <a:lnSpc>
                <a:spcPct val="100000"/>
              </a:lnSpc>
              <a:buClr>
                <a:srgbClr val="000000"/>
              </a:buClr>
              <a:buFont typeface="Wingdings" charset="2"/>
              <a:buChar char=""/>
            </a:pPr>
            <a:r>
              <a:rPr lang="en-IN" sz="1800" b="0" strike="noStrike" spc="-1">
                <a:solidFill>
                  <a:srgbClr val="000000"/>
                </a:solidFill>
                <a:latin typeface="Century Gothic"/>
                <a:ea typeface="DejaVu Sans"/>
              </a:rPr>
              <a:t>When creating a predictive model, we'd like to get an accurate sense of its ability to generalize to unseen data before actually going out and using it on unseen data. </a:t>
            </a:r>
            <a:endParaRPr lang="en-IN" sz="1800" b="0" strike="noStrike" spc="-1">
              <a:latin typeface="Arial"/>
            </a:endParaRPr>
          </a:p>
          <a:p>
            <a:pPr algn="just">
              <a:lnSpc>
                <a:spcPct val="100000"/>
              </a:lnSpc>
            </a:pPr>
            <a:endParaRPr lang="en-IN" sz="1800" b="0" strike="noStrike" spc="-1">
              <a:latin typeface="Arial"/>
            </a:endParaRPr>
          </a:p>
          <a:p>
            <a:pPr marL="285840" indent="-285120" algn="just">
              <a:lnSpc>
                <a:spcPct val="100000"/>
              </a:lnSpc>
              <a:buClr>
                <a:srgbClr val="000000"/>
              </a:buClr>
              <a:buFont typeface="Wingdings" charset="2"/>
              <a:buChar char=""/>
            </a:pPr>
            <a:r>
              <a:rPr lang="en-IN" sz="1800" b="0" strike="noStrike" spc="-1">
                <a:solidFill>
                  <a:srgbClr val="000000"/>
                </a:solidFill>
                <a:latin typeface="Century Gothic"/>
                <a:ea typeface="DejaVu Sans"/>
              </a:rPr>
              <a:t>A complex model may fit the training data extremely closely but fail to generalize to new, unseen data. We can get a better sense of a model's expected performance on unseen data by setting a portion of our training data aside when creating a model, and then using that set aside data to evaluate the model's performance. </a:t>
            </a:r>
            <a:endParaRPr lang="en-IN" sz="1800" b="0" strike="noStrike" spc="-1">
              <a:latin typeface="Arial"/>
            </a:endParaRPr>
          </a:p>
          <a:p>
            <a:pPr algn="just">
              <a:lnSpc>
                <a:spcPct val="100000"/>
              </a:lnSpc>
            </a:pPr>
            <a:endParaRPr lang="en-IN" sz="1800" b="0" strike="noStrike" spc="-1">
              <a:latin typeface="Arial"/>
            </a:endParaRPr>
          </a:p>
          <a:p>
            <a:pPr marL="285840" indent="-285120" algn="just">
              <a:lnSpc>
                <a:spcPct val="100000"/>
              </a:lnSpc>
              <a:buClr>
                <a:srgbClr val="000000"/>
              </a:buClr>
              <a:buFont typeface="Wingdings" charset="2"/>
              <a:buChar char=""/>
            </a:pPr>
            <a:r>
              <a:rPr lang="en-IN" sz="1800" b="0" strike="noStrike" spc="-1">
                <a:solidFill>
                  <a:srgbClr val="000000"/>
                </a:solidFill>
                <a:latin typeface="Century Gothic"/>
                <a:ea typeface="DejaVu Sans"/>
              </a:rPr>
              <a:t>This technique of setting aside some of the training data to assess a model's ability to generalize is known as validation.</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IN" sz="1800" b="1" strike="noStrike" spc="-1">
                <a:solidFill>
                  <a:srgbClr val="000000"/>
                </a:solidFill>
                <a:latin typeface="Century Gothic"/>
                <a:ea typeface="DejaVu Sans"/>
              </a:rPr>
              <a:t>Holdout validation </a:t>
            </a:r>
            <a:r>
              <a:rPr lang="en-IN" sz="1800" b="0" strike="noStrike" spc="-1">
                <a:solidFill>
                  <a:srgbClr val="000000"/>
                </a:solidFill>
                <a:latin typeface="Century Gothic"/>
                <a:ea typeface="DejaVu Sans"/>
              </a:rPr>
              <a:t>and </a:t>
            </a:r>
            <a:r>
              <a:rPr lang="en-IN" sz="1800" b="1" strike="noStrike" spc="-1">
                <a:solidFill>
                  <a:srgbClr val="000000"/>
                </a:solidFill>
                <a:latin typeface="Century Gothic"/>
                <a:ea typeface="DejaVu Sans"/>
              </a:rPr>
              <a:t>cross validation </a:t>
            </a:r>
            <a:r>
              <a:rPr lang="en-IN" sz="1800" b="0" strike="noStrike" spc="-1">
                <a:solidFill>
                  <a:srgbClr val="000000"/>
                </a:solidFill>
                <a:latin typeface="Century Gothic"/>
                <a:ea typeface="DejaVu Sans"/>
              </a:rPr>
              <a:t>are two common methods for assessing a model before using it on test data.</a:t>
            </a:r>
            <a:endParaRPr lang="en-IN" sz="1800" b="0" strike="noStrike" spc="-1">
              <a:latin typeface="Arial"/>
            </a:endParaRPr>
          </a:p>
          <a:p>
            <a:pPr>
              <a:lnSpc>
                <a:spcPct val="100000"/>
              </a:lnSpc>
            </a:pPr>
            <a:endParaRPr lang="en-IN" sz="1800" b="0" strike="noStrike" spc="-1">
              <a:latin typeface="Arial"/>
            </a:endParaRPr>
          </a:p>
        </p:txBody>
      </p:sp>
      <p:pic>
        <p:nvPicPr>
          <p:cNvPr id="4" name="Picture 3"/>
          <p:cNvPicPr/>
          <p:nvPr/>
        </p:nvPicPr>
        <p:blipFill>
          <a:blip r:embed="rId2"/>
          <a:stretch/>
        </p:blipFill>
        <p:spPr>
          <a:xfrm>
            <a:off x="10515600" y="97191"/>
            <a:ext cx="1524000" cy="588609"/>
          </a:xfrm>
          <a:prstGeom prst="rect">
            <a:avLst/>
          </a:prstGeom>
          <a:ln>
            <a:noFill/>
          </a:ln>
        </p:spPr>
      </p:pic>
      <p:sp>
        <p:nvSpPr>
          <p:cNvPr id="5" name="Rectangle 4"/>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1869120" y="18756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178DBB"/>
                </a:solidFill>
                <a:latin typeface="Century Gothic"/>
              </a:rPr>
              <a:t>Holdout Validation</a:t>
            </a:r>
            <a:endParaRPr lang="en-IN" sz="3600" b="0" strike="noStrike" spc="-1">
              <a:latin typeface="Arial"/>
            </a:endParaRPr>
          </a:p>
        </p:txBody>
      </p:sp>
      <p:sp>
        <p:nvSpPr>
          <p:cNvPr id="387" name="CustomShape 2"/>
          <p:cNvSpPr/>
          <p:nvPr/>
        </p:nvSpPr>
        <p:spPr>
          <a:xfrm>
            <a:off x="1956240" y="1035720"/>
            <a:ext cx="9286920" cy="393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1800" b="0" strike="noStrike" spc="-1">
                <a:solidFill>
                  <a:srgbClr val="000000"/>
                </a:solidFill>
                <a:latin typeface="Century Gothic"/>
                <a:ea typeface="DejaVu Sans"/>
              </a:rPr>
              <a:t>Holdout validation involves splitting the training data into two parts, a training set and a validation set, building a model with the training set and then assessing performance with the validation set. </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IN" sz="1800" b="0" strike="noStrike" spc="-1">
                <a:solidFill>
                  <a:srgbClr val="000000"/>
                </a:solidFill>
                <a:latin typeface="Century Gothic"/>
                <a:ea typeface="DejaVu Sans"/>
              </a:rPr>
              <a:t>Some Disadvantages:</a:t>
            </a:r>
            <a:endParaRPr lang="en-IN" sz="1800" b="0" strike="noStrike" spc="-1">
              <a:latin typeface="Arial"/>
            </a:endParaRPr>
          </a:p>
          <a:p>
            <a:pPr algn="just">
              <a:lnSpc>
                <a:spcPct val="100000"/>
              </a:lnSpc>
            </a:pPr>
            <a:endParaRPr lang="en-IN" sz="1800" b="0" strike="noStrike" spc="-1">
              <a:latin typeface="Arial"/>
            </a:endParaRPr>
          </a:p>
          <a:p>
            <a:pPr marL="285840" indent="-285120" algn="just">
              <a:lnSpc>
                <a:spcPct val="100000"/>
              </a:lnSpc>
              <a:buClr>
                <a:srgbClr val="000000"/>
              </a:buClr>
              <a:buFont typeface="Wingdings" charset="2"/>
              <a:buChar char=""/>
            </a:pPr>
            <a:r>
              <a:rPr lang="en-IN" sz="1800" b="0" strike="noStrike" spc="-1">
                <a:solidFill>
                  <a:srgbClr val="000000"/>
                </a:solidFill>
                <a:latin typeface="Century Gothic"/>
                <a:ea typeface="DejaVu Sans"/>
              </a:rPr>
              <a:t>Reserving a portion of the training data for a holdout set means you aren't using all the data at your disposal to build your model in the validation phase. This can lead to suboptimal performance, especially in situations where you don't have much data to work with. </a:t>
            </a:r>
            <a:endParaRPr lang="en-IN" sz="1800" b="0" strike="noStrike" spc="-1">
              <a:latin typeface="Arial"/>
            </a:endParaRPr>
          </a:p>
          <a:p>
            <a:pPr algn="just">
              <a:lnSpc>
                <a:spcPct val="100000"/>
              </a:lnSpc>
            </a:pPr>
            <a:endParaRPr lang="en-IN" sz="1800" b="0" strike="noStrike" spc="-1">
              <a:latin typeface="Arial"/>
            </a:endParaRPr>
          </a:p>
          <a:p>
            <a:pPr marL="285840" indent="-285120" algn="just">
              <a:lnSpc>
                <a:spcPct val="100000"/>
              </a:lnSpc>
              <a:buClr>
                <a:srgbClr val="000000"/>
              </a:buClr>
              <a:buFont typeface="Wingdings" charset="2"/>
              <a:buChar char=""/>
            </a:pPr>
            <a:r>
              <a:rPr lang="en-IN" sz="1800" b="0" strike="noStrike" spc="-1">
                <a:solidFill>
                  <a:srgbClr val="000000"/>
                </a:solidFill>
                <a:latin typeface="Century Gothic"/>
                <a:ea typeface="DejaVu Sans"/>
              </a:rPr>
              <a:t>If you use the same holdout validation set to assess too many different models, you may end up finding a model that fits the validation set well due to chance that won't necessarily generalize well to unseen data. </a:t>
            </a:r>
            <a:endParaRPr lang="en-IN" sz="1800" b="0" strike="noStrike" spc="-1">
              <a:latin typeface="Arial"/>
            </a:endParaRPr>
          </a:p>
        </p:txBody>
      </p:sp>
      <p:pic>
        <p:nvPicPr>
          <p:cNvPr id="4" name="Picture 3"/>
          <p:cNvPicPr/>
          <p:nvPr/>
        </p:nvPicPr>
        <p:blipFill>
          <a:blip r:embed="rId2"/>
          <a:stretch/>
        </p:blipFill>
        <p:spPr>
          <a:xfrm>
            <a:off x="10515600" y="97191"/>
            <a:ext cx="1524000" cy="588609"/>
          </a:xfrm>
          <a:prstGeom prst="rect">
            <a:avLst/>
          </a:prstGeom>
          <a:ln>
            <a:noFill/>
          </a:ln>
        </p:spPr>
      </p:pic>
      <p:sp>
        <p:nvSpPr>
          <p:cNvPr id="5" name="Rectangle 4"/>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600200" y="88920"/>
            <a:ext cx="9903600" cy="69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IN" sz="2800" b="0" strike="noStrike" spc="-1">
                <a:solidFill>
                  <a:srgbClr val="178DBB"/>
                </a:solidFill>
                <a:latin typeface="Century Gothic"/>
              </a:rPr>
              <a:t>Cross-Validation</a:t>
            </a:r>
            <a:endParaRPr lang="en-IN" sz="2800" b="0" strike="noStrike" spc="-1">
              <a:latin typeface="Arial"/>
            </a:endParaRPr>
          </a:p>
        </p:txBody>
      </p:sp>
      <p:sp>
        <p:nvSpPr>
          <p:cNvPr id="389" name="CustomShape 2"/>
          <p:cNvSpPr/>
          <p:nvPr/>
        </p:nvSpPr>
        <p:spPr>
          <a:xfrm>
            <a:off x="1905120" y="787320"/>
            <a:ext cx="9943560" cy="594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r>
              <a:rPr lang="en-IN" sz="1800" b="0" strike="noStrike" spc="-1">
                <a:solidFill>
                  <a:srgbClr val="404040"/>
                </a:solidFill>
                <a:latin typeface="Century Gothic"/>
              </a:rPr>
              <a:t>Cross-Validation is a process of leaving a sample on which you do not train the model and test the model on this sample.</a:t>
            </a: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r>
              <a:rPr lang="en-IN" sz="1800" b="0" strike="noStrike" spc="-1">
                <a:solidFill>
                  <a:srgbClr val="404040"/>
                </a:solidFill>
                <a:latin typeface="Century Gothic"/>
              </a:rPr>
              <a:t>To do 10-fold cross validation:</a:t>
            </a:r>
            <a:endParaRPr lang="en-IN" sz="1800" b="0" strike="noStrike" spc="-1">
              <a:latin typeface="Arial"/>
            </a:endParaRPr>
          </a:p>
          <a:p>
            <a:pPr marL="343080" indent="-342360">
              <a:lnSpc>
                <a:spcPct val="100000"/>
              </a:lnSpc>
              <a:spcBef>
                <a:spcPts val="1001"/>
              </a:spcBef>
              <a:buClr>
                <a:srgbClr val="353535"/>
              </a:buClr>
              <a:buFont typeface="Wingdings" charset="2"/>
              <a:buChar char=""/>
            </a:pPr>
            <a:r>
              <a:rPr lang="en-IN" sz="1800" b="0" strike="noStrike" spc="-1">
                <a:solidFill>
                  <a:srgbClr val="404040"/>
                </a:solidFill>
                <a:latin typeface="Century Gothic"/>
              </a:rPr>
              <a:t>we divide the training data equally into 10 sets.</a:t>
            </a:r>
            <a:endParaRPr lang="en-IN" sz="1800" b="0" strike="noStrike" spc="-1">
              <a:latin typeface="Arial"/>
            </a:endParaRPr>
          </a:p>
          <a:p>
            <a:pPr marL="343080" indent="-342360">
              <a:lnSpc>
                <a:spcPct val="100000"/>
              </a:lnSpc>
              <a:spcBef>
                <a:spcPts val="1001"/>
              </a:spcBef>
              <a:buClr>
                <a:srgbClr val="353535"/>
              </a:buClr>
              <a:buFont typeface="Wingdings" charset="2"/>
              <a:buChar char=""/>
            </a:pPr>
            <a:r>
              <a:rPr lang="en-IN" sz="1800" b="0" strike="noStrike" spc="-1">
                <a:solidFill>
                  <a:srgbClr val="404040"/>
                </a:solidFill>
                <a:latin typeface="Century Gothic"/>
              </a:rPr>
              <a:t>Train the model over 9 sets, while holding back the 10</a:t>
            </a:r>
            <a:r>
              <a:rPr lang="en-IN" sz="1800" b="0" strike="noStrike" spc="-1" baseline="30000">
                <a:solidFill>
                  <a:srgbClr val="404040"/>
                </a:solidFill>
                <a:latin typeface="Century Gothic"/>
              </a:rPr>
              <a:t>th</a:t>
            </a:r>
            <a:r>
              <a:rPr lang="en-IN" sz="1800" b="0" strike="noStrike" spc="-1">
                <a:solidFill>
                  <a:srgbClr val="404040"/>
                </a:solidFill>
                <a:latin typeface="Century Gothic"/>
              </a:rPr>
              <a:t> set</a:t>
            </a:r>
            <a:endParaRPr lang="en-IN" sz="1800" b="0" strike="noStrike" spc="-1">
              <a:latin typeface="Arial"/>
            </a:endParaRPr>
          </a:p>
          <a:p>
            <a:pPr marL="343080" indent="-342360">
              <a:lnSpc>
                <a:spcPct val="100000"/>
              </a:lnSpc>
              <a:spcBef>
                <a:spcPts val="1001"/>
              </a:spcBef>
              <a:buClr>
                <a:srgbClr val="353535"/>
              </a:buClr>
              <a:buFont typeface="Wingdings" charset="2"/>
              <a:buChar char=""/>
            </a:pPr>
            <a:r>
              <a:rPr lang="en-IN" sz="1800" b="0" strike="noStrike" spc="-1">
                <a:solidFill>
                  <a:srgbClr val="404040"/>
                </a:solidFill>
                <a:latin typeface="Century Gothic"/>
              </a:rPr>
              <a:t>Test the model on the set which is held back and save the results</a:t>
            </a:r>
            <a:endParaRPr lang="en-IN" sz="1800" b="0" strike="noStrike" spc="-1">
              <a:latin typeface="Arial"/>
            </a:endParaRPr>
          </a:p>
          <a:p>
            <a:pPr marL="343080" indent="-342360">
              <a:lnSpc>
                <a:spcPct val="100000"/>
              </a:lnSpc>
              <a:spcBef>
                <a:spcPts val="1001"/>
              </a:spcBef>
              <a:buClr>
                <a:srgbClr val="353535"/>
              </a:buClr>
              <a:buFont typeface="Wingdings" charset="2"/>
              <a:buChar char=""/>
            </a:pPr>
            <a:r>
              <a:rPr lang="en-IN" sz="1800" b="0" strike="noStrike" spc="-1">
                <a:solidFill>
                  <a:srgbClr val="404040"/>
                </a:solidFill>
                <a:latin typeface="Century Gothic"/>
              </a:rPr>
              <a:t>Repeat the process 9 more times by changing the data set which is held back</a:t>
            </a:r>
            <a:endParaRPr lang="en-IN" sz="1800" b="0" strike="noStrike" spc="-1">
              <a:latin typeface="Arial"/>
            </a:endParaRPr>
          </a:p>
          <a:p>
            <a:pPr marL="343080" indent="-342360">
              <a:lnSpc>
                <a:spcPct val="100000"/>
              </a:lnSpc>
              <a:spcBef>
                <a:spcPts val="1001"/>
              </a:spcBef>
              <a:buClr>
                <a:srgbClr val="353535"/>
              </a:buClr>
              <a:buFont typeface="Wingdings" charset="2"/>
              <a:buChar char=""/>
            </a:pPr>
            <a:r>
              <a:rPr lang="en-IN" sz="1800" b="0" strike="noStrike" spc="-1">
                <a:solidFill>
                  <a:srgbClr val="404040"/>
                </a:solidFill>
                <a:latin typeface="Century Gothic"/>
              </a:rPr>
              <a:t>Average out the results</a:t>
            </a:r>
            <a:endParaRPr lang="en-IN" sz="1800" b="0" strike="noStrike" spc="-1">
              <a:latin typeface="Arial"/>
            </a:endParaRPr>
          </a:p>
          <a:p>
            <a:pPr>
              <a:lnSpc>
                <a:spcPct val="100000"/>
              </a:lnSpc>
              <a:spcBef>
                <a:spcPts val="1001"/>
              </a:spcBef>
            </a:pPr>
            <a:r>
              <a:rPr lang="en-IN" sz="1800" b="0" strike="noStrike" spc="-1">
                <a:solidFill>
                  <a:srgbClr val="404040"/>
                </a:solidFill>
                <a:latin typeface="Century Gothic"/>
              </a:rPr>
              <a:t>The result is a more reliable estimate of the performance of the algorithm on new data. It is more accurate because the algorithm is trained and evaluated multiple times on diﬀerent data. The choice of k must allow the size of each test partition to be large enough to be a reasonable sample of the problem, whilst allowing enough repetitions of the train-test evaluation of the algorithm to provide a fair estimate of the algorithms performance on unseen data. For modest sized datasets in the thousands or tens of thousands of records, k values of 3, 5 and 10 are common. </a:t>
            </a:r>
            <a:endParaRPr lang="en-IN" sz="1800" b="0" strike="noStrike" spc="-1">
              <a:latin typeface="Arial"/>
            </a:endParaRPr>
          </a:p>
          <a:p>
            <a:pPr>
              <a:lnSpc>
                <a:spcPct val="100000"/>
              </a:lnSpc>
              <a:spcBef>
                <a:spcPts val="1001"/>
              </a:spcBef>
            </a:pPr>
            <a:endParaRPr lang="en-IN" sz="1800" b="0" strike="noStrike" spc="-1">
              <a:latin typeface="Arial"/>
            </a:endParaRPr>
          </a:p>
        </p:txBody>
      </p:sp>
      <p:pic>
        <p:nvPicPr>
          <p:cNvPr id="4" name="Picture 3"/>
          <p:cNvPicPr/>
          <p:nvPr/>
        </p:nvPicPr>
        <p:blipFill>
          <a:blip r:embed="rId2"/>
          <a:stretch/>
        </p:blipFill>
        <p:spPr>
          <a:xfrm>
            <a:off x="10515600" y="97191"/>
            <a:ext cx="1524000" cy="588609"/>
          </a:xfrm>
          <a:prstGeom prst="rect">
            <a:avLst/>
          </a:prstGeom>
          <a:ln>
            <a:noFill/>
          </a:ln>
        </p:spPr>
      </p:pic>
      <p:sp>
        <p:nvSpPr>
          <p:cNvPr id="5" name="Rectangle 4"/>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0" name="Picture 389"/>
          <p:cNvPicPr/>
          <p:nvPr/>
        </p:nvPicPr>
        <p:blipFill>
          <a:blip r:embed="rId2"/>
          <a:srcRect b="16842"/>
          <a:stretch/>
        </p:blipFill>
        <p:spPr>
          <a:xfrm>
            <a:off x="3096000" y="1844280"/>
            <a:ext cx="8145000" cy="3555360"/>
          </a:xfrm>
          <a:prstGeom prst="rect">
            <a:avLst/>
          </a:prstGeom>
          <a:ln>
            <a:noFill/>
          </a:ln>
        </p:spPr>
      </p:pic>
      <p:sp>
        <p:nvSpPr>
          <p:cNvPr id="391" name="CustomShape 1"/>
          <p:cNvSpPr/>
          <p:nvPr/>
        </p:nvSpPr>
        <p:spPr>
          <a:xfrm>
            <a:off x="1869120" y="18756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178DBB"/>
                </a:solidFill>
                <a:latin typeface="Century Gothic"/>
              </a:rPr>
              <a:t>Wisdom of crowd</a:t>
            </a:r>
            <a:endParaRPr lang="en-IN" sz="3600" b="0" strike="noStrike" spc="-1">
              <a:latin typeface="Arial"/>
            </a:endParaRPr>
          </a:p>
        </p:txBody>
      </p:sp>
      <p:pic>
        <p:nvPicPr>
          <p:cNvPr id="4" name="Picture 3"/>
          <p:cNvPicPr/>
          <p:nvPr/>
        </p:nvPicPr>
        <p:blipFill>
          <a:blip r:embed="rId3"/>
          <a:stretch/>
        </p:blipFill>
        <p:spPr>
          <a:xfrm>
            <a:off x="10515600" y="97191"/>
            <a:ext cx="1524000" cy="588609"/>
          </a:xfrm>
          <a:prstGeom prst="rect">
            <a:avLst/>
          </a:prstGeom>
          <a:ln>
            <a:noFill/>
          </a:ln>
        </p:spPr>
      </p:pic>
      <p:sp>
        <p:nvSpPr>
          <p:cNvPr id="5" name="Rectangle 4"/>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CustomShape 1"/>
          <p:cNvSpPr/>
          <p:nvPr/>
        </p:nvSpPr>
        <p:spPr>
          <a:xfrm>
            <a:off x="1869120" y="18756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178DBB"/>
                </a:solidFill>
                <a:latin typeface="Century Gothic"/>
              </a:rPr>
              <a:t>Ensemble</a:t>
            </a:r>
            <a:endParaRPr lang="en-IN" sz="3600" b="0" strike="noStrike" spc="-1">
              <a:latin typeface="Arial"/>
            </a:endParaRPr>
          </a:p>
        </p:txBody>
      </p:sp>
      <p:sp>
        <p:nvSpPr>
          <p:cNvPr id="393" name="CustomShape 2"/>
          <p:cNvSpPr/>
          <p:nvPr/>
        </p:nvSpPr>
        <p:spPr>
          <a:xfrm>
            <a:off x="1295400" y="850655"/>
            <a:ext cx="10287000" cy="516914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u="sng" strike="noStrike" spc="-1" dirty="0" err="1">
                <a:solidFill>
                  <a:srgbClr val="000000"/>
                </a:solidFill>
                <a:uFillTx/>
                <a:latin typeface="Century Gothic"/>
                <a:ea typeface="DejaVu Sans"/>
              </a:rPr>
              <a:t>Ensembling</a:t>
            </a:r>
            <a:r>
              <a:rPr lang="en-IN" sz="1800" b="1" u="sng" strike="noStrike" spc="-1" dirty="0">
                <a:solidFill>
                  <a:srgbClr val="000000"/>
                </a:solidFill>
                <a:uFillTx/>
                <a:latin typeface="Century Gothic"/>
                <a:ea typeface="DejaVu Sans"/>
              </a:rPr>
              <a:t>: </a:t>
            </a:r>
            <a:r>
              <a:rPr lang="en-IN" sz="1800" b="0" strike="noStrike" spc="-1" dirty="0" err="1">
                <a:solidFill>
                  <a:srgbClr val="000000"/>
                </a:solidFill>
                <a:latin typeface="Century Gothic"/>
                <a:ea typeface="DejaVu Sans"/>
              </a:rPr>
              <a:t>Ensembling</a:t>
            </a:r>
            <a:r>
              <a:rPr lang="en-IN" sz="1800" b="0" strike="noStrike" spc="-1" dirty="0">
                <a:solidFill>
                  <a:srgbClr val="000000"/>
                </a:solidFill>
                <a:latin typeface="Century Gothic"/>
                <a:ea typeface="DejaVu Sans"/>
              </a:rPr>
              <a:t> is a process of combining the results of multiple models to solve a given prediction or classification problem.</a:t>
            </a:r>
            <a:r>
              <a:rPr lang="en-IN" sz="1800" b="1" u="sng" strike="noStrike" spc="-1" dirty="0">
                <a:solidFill>
                  <a:srgbClr val="000000"/>
                </a:solidFill>
                <a:uFillTx/>
                <a:latin typeface="Century Gothic"/>
                <a:ea typeface="DejaVu Sans"/>
              </a:rPr>
              <a:t> </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Century Gothic"/>
                <a:ea typeface="DejaVu Sans"/>
              </a:rPr>
              <a:t>The three most popular methods for combining the predictions from diﬀerent models are:</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1" strike="noStrike" spc="-1" dirty="0">
                <a:solidFill>
                  <a:srgbClr val="000000"/>
                </a:solidFill>
                <a:latin typeface="Century Gothic"/>
                <a:ea typeface="DejaVu Sans"/>
              </a:rPr>
              <a:t>Bagging: </a:t>
            </a:r>
            <a:r>
              <a:rPr lang="en-IN" sz="1800" b="0" strike="noStrike" spc="-1" dirty="0">
                <a:solidFill>
                  <a:srgbClr val="000000"/>
                </a:solidFill>
                <a:latin typeface="Century Gothic"/>
                <a:ea typeface="DejaVu Sans"/>
              </a:rPr>
              <a:t>Building multiple models (typically of the same type) from diﬀerent subsamples of the training dataset. A limitation of bagging is that the same greedy algorithm is used to create each tree, meaning that it is likely that the same or very similar split points will be chosen in each tree making the different trees very similar (trees will be correlated). This, in turn, makes their predictions similar. We can force the decision trees to be different </a:t>
            </a:r>
            <a:r>
              <a:rPr lang="en-IN" sz="1800" b="1" strike="noStrike" spc="-1" dirty="0">
                <a:solidFill>
                  <a:srgbClr val="000000"/>
                </a:solidFill>
                <a:latin typeface="Century Gothic"/>
                <a:ea typeface="DejaVu Sans"/>
              </a:rPr>
              <a:t>by limiting the features </a:t>
            </a:r>
            <a:r>
              <a:rPr lang="en-IN" sz="1800" b="0" strike="noStrike" spc="-1" dirty="0">
                <a:solidFill>
                  <a:srgbClr val="000000"/>
                </a:solidFill>
                <a:latin typeface="Century Gothic"/>
                <a:ea typeface="DejaVu Sans"/>
              </a:rPr>
              <a:t>that the greedy algorithm can evaluate at each split point when creating the tree. This is called the </a:t>
            </a:r>
            <a:r>
              <a:rPr lang="en-IN" sz="1800" b="1" strike="noStrike" spc="-1" dirty="0">
                <a:solidFill>
                  <a:srgbClr val="000000"/>
                </a:solidFill>
                <a:latin typeface="Century Gothic"/>
                <a:ea typeface="DejaVu Sans"/>
              </a:rPr>
              <a:t>Random Forest </a:t>
            </a:r>
            <a:r>
              <a:rPr lang="en-IN" sz="1800" b="0" strike="noStrike" spc="-1" dirty="0">
                <a:solidFill>
                  <a:srgbClr val="000000"/>
                </a:solidFill>
                <a:latin typeface="Century Gothic"/>
                <a:ea typeface="DejaVu Sans"/>
              </a:rPr>
              <a:t>algorithm.</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1" strike="noStrike" spc="-1" dirty="0">
                <a:solidFill>
                  <a:srgbClr val="000000"/>
                </a:solidFill>
                <a:latin typeface="Century Gothic"/>
                <a:ea typeface="DejaVu Sans"/>
              </a:rPr>
              <a:t>Boosting: </a:t>
            </a:r>
            <a:r>
              <a:rPr lang="en-IN" sz="1800" b="0" strike="noStrike" spc="-1" dirty="0">
                <a:solidFill>
                  <a:srgbClr val="000000"/>
                </a:solidFill>
                <a:latin typeface="Century Gothic"/>
                <a:ea typeface="DejaVu Sans"/>
              </a:rPr>
              <a:t>Building multiple models (typically of the same type) each of which learns to ﬁx the prediction errors of a prior model in the sequence of models.</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1" strike="noStrike" spc="-1" dirty="0">
                <a:solidFill>
                  <a:srgbClr val="000000"/>
                </a:solidFill>
                <a:latin typeface="Century Gothic"/>
                <a:ea typeface="DejaVu Sans"/>
              </a:rPr>
              <a:t>Voting:</a:t>
            </a:r>
            <a:r>
              <a:rPr lang="en-IN" sz="1800" b="0" strike="noStrike" spc="-1" dirty="0">
                <a:solidFill>
                  <a:srgbClr val="000000"/>
                </a:solidFill>
                <a:latin typeface="Century Gothic"/>
                <a:ea typeface="DejaVu Sans"/>
              </a:rPr>
              <a:t> Building multiple models (typically of diﬀering types) and simple statistics (like calculating the mean) are used to combine predictions</a:t>
            </a:r>
            <a:r>
              <a:rPr lang="en-IN" sz="1800" b="0" strike="noStrike" spc="-1" dirty="0" smtClean="0">
                <a:solidFill>
                  <a:srgbClr val="000000"/>
                </a:solidFill>
                <a:latin typeface="Century Gothic"/>
                <a:ea typeface="DejaVu Sans"/>
              </a:rPr>
              <a:t>.</a:t>
            </a:r>
            <a:endParaRPr lang="en-IN" sz="1800" b="0" strike="noStrike" spc="-1" dirty="0">
              <a:latin typeface="Arial"/>
            </a:endParaRPr>
          </a:p>
        </p:txBody>
      </p:sp>
      <p:pic>
        <p:nvPicPr>
          <p:cNvPr id="4" name="Picture 3"/>
          <p:cNvPicPr/>
          <p:nvPr/>
        </p:nvPicPr>
        <p:blipFill>
          <a:blip r:embed="rId2"/>
          <a:stretch/>
        </p:blipFill>
        <p:spPr>
          <a:xfrm>
            <a:off x="10515600" y="97191"/>
            <a:ext cx="1524000" cy="588609"/>
          </a:xfrm>
          <a:prstGeom prst="rect">
            <a:avLst/>
          </a:prstGeom>
          <a:ln>
            <a:noFill/>
          </a:ln>
        </p:spPr>
      </p:pic>
      <p:sp>
        <p:nvSpPr>
          <p:cNvPr id="5" name="Rectangle 4"/>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4" name="Picture 393"/>
          <p:cNvPicPr/>
          <p:nvPr/>
        </p:nvPicPr>
        <p:blipFill>
          <a:blip r:embed="rId2"/>
          <a:stretch/>
        </p:blipFill>
        <p:spPr>
          <a:xfrm>
            <a:off x="2166840" y="1103648"/>
            <a:ext cx="8315640" cy="4940640"/>
          </a:xfrm>
          <a:prstGeom prst="rect">
            <a:avLst/>
          </a:prstGeom>
          <a:ln>
            <a:noFill/>
          </a:ln>
        </p:spPr>
      </p:pic>
      <p:sp>
        <p:nvSpPr>
          <p:cNvPr id="395" name="CustomShape 1"/>
          <p:cNvSpPr/>
          <p:nvPr/>
        </p:nvSpPr>
        <p:spPr>
          <a:xfrm>
            <a:off x="1869120" y="187560"/>
            <a:ext cx="8911080" cy="89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178DBB"/>
                </a:solidFill>
                <a:latin typeface="Century Gothic"/>
              </a:rPr>
              <a:t>Voting Classifier – Majority/Hard Voting</a:t>
            </a:r>
            <a:endParaRPr lang="en-IN" sz="3600" b="0" strike="noStrike" spc="-1">
              <a:latin typeface="Arial"/>
            </a:endParaRPr>
          </a:p>
        </p:txBody>
      </p:sp>
      <p:pic>
        <p:nvPicPr>
          <p:cNvPr id="4" name="Picture 3"/>
          <p:cNvPicPr/>
          <p:nvPr/>
        </p:nvPicPr>
        <p:blipFill>
          <a:blip r:embed="rId3"/>
          <a:stretch/>
        </p:blipFill>
        <p:spPr>
          <a:xfrm>
            <a:off x="10515600" y="97191"/>
            <a:ext cx="1524000" cy="588609"/>
          </a:xfrm>
          <a:prstGeom prst="rect">
            <a:avLst/>
          </a:prstGeom>
          <a:ln>
            <a:noFill/>
          </a:ln>
        </p:spPr>
      </p:pic>
      <p:sp>
        <p:nvSpPr>
          <p:cNvPr id="5" name="Rectangle 4"/>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6" name="Picture 395"/>
          <p:cNvPicPr/>
          <p:nvPr/>
        </p:nvPicPr>
        <p:blipFill>
          <a:blip r:embed="rId2"/>
          <a:stretch/>
        </p:blipFill>
        <p:spPr>
          <a:xfrm>
            <a:off x="5256000" y="2707920"/>
            <a:ext cx="6470280" cy="3844080"/>
          </a:xfrm>
          <a:prstGeom prst="rect">
            <a:avLst/>
          </a:prstGeom>
          <a:ln>
            <a:solidFill>
              <a:srgbClr val="3465A4"/>
            </a:solidFill>
          </a:ln>
        </p:spPr>
      </p:pic>
      <p:sp>
        <p:nvSpPr>
          <p:cNvPr id="397" name="CustomShape 1"/>
          <p:cNvSpPr/>
          <p:nvPr/>
        </p:nvSpPr>
        <p:spPr>
          <a:xfrm>
            <a:off x="1869120" y="187560"/>
            <a:ext cx="8911080" cy="89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178DBB"/>
                </a:solidFill>
                <a:latin typeface="Century Gothic"/>
              </a:rPr>
              <a:t>Voting Classifier – Soft Voting</a:t>
            </a:r>
            <a:endParaRPr lang="en-IN" sz="3600" b="0" strike="noStrike" spc="-1">
              <a:latin typeface="Times New Roman"/>
            </a:endParaRPr>
          </a:p>
        </p:txBody>
      </p:sp>
      <p:pic>
        <p:nvPicPr>
          <p:cNvPr id="398" name="Picture 397"/>
          <p:cNvPicPr/>
          <p:nvPr/>
        </p:nvPicPr>
        <p:blipFill>
          <a:blip r:embed="rId3"/>
          <a:stretch/>
        </p:blipFill>
        <p:spPr>
          <a:xfrm>
            <a:off x="504000" y="936000"/>
            <a:ext cx="5843160" cy="1620000"/>
          </a:xfrm>
          <a:prstGeom prst="rect">
            <a:avLst/>
          </a:prstGeom>
          <a:ln>
            <a:noFill/>
          </a:ln>
        </p:spPr>
      </p:pic>
      <p:sp>
        <p:nvSpPr>
          <p:cNvPr id="399" name="TextShape 2"/>
          <p:cNvSpPr txBox="1"/>
          <p:nvPr/>
        </p:nvSpPr>
        <p:spPr>
          <a:xfrm>
            <a:off x="5832000" y="3960000"/>
            <a:ext cx="720000" cy="338040"/>
          </a:xfrm>
          <a:prstGeom prst="rect">
            <a:avLst/>
          </a:prstGeom>
          <a:noFill/>
          <a:ln w="36000">
            <a:solidFill>
              <a:srgbClr val="000000"/>
            </a:solidFill>
            <a:round/>
          </a:ln>
        </p:spPr>
        <p:txBody>
          <a:bodyPr lIns="108000" tIns="63000" rIns="108000" bIns="63000"/>
          <a:lstStyle/>
          <a:p>
            <a:r>
              <a:rPr lang="en-IN" sz="1500" b="0" strike="noStrike" spc="-1">
                <a:latin typeface="Arial"/>
              </a:rPr>
              <a:t>W=.2</a:t>
            </a:r>
          </a:p>
        </p:txBody>
      </p:sp>
      <p:sp>
        <p:nvSpPr>
          <p:cNvPr id="400" name="TextShape 3"/>
          <p:cNvSpPr txBox="1"/>
          <p:nvPr/>
        </p:nvSpPr>
        <p:spPr>
          <a:xfrm>
            <a:off x="7272000" y="3909960"/>
            <a:ext cx="720000" cy="338040"/>
          </a:xfrm>
          <a:prstGeom prst="rect">
            <a:avLst/>
          </a:prstGeom>
          <a:noFill/>
          <a:ln w="36000">
            <a:solidFill>
              <a:srgbClr val="000000"/>
            </a:solidFill>
            <a:round/>
          </a:ln>
        </p:spPr>
        <p:txBody>
          <a:bodyPr lIns="108000" tIns="63000" rIns="108000" bIns="63000"/>
          <a:lstStyle/>
          <a:p>
            <a:r>
              <a:rPr lang="en-IN" sz="1500" b="0" strike="noStrike" spc="-1">
                <a:latin typeface="Arial"/>
              </a:rPr>
              <a:t>W=.5</a:t>
            </a:r>
          </a:p>
        </p:txBody>
      </p:sp>
      <p:sp>
        <p:nvSpPr>
          <p:cNvPr id="401" name="TextShape 4"/>
          <p:cNvSpPr txBox="1"/>
          <p:nvPr/>
        </p:nvSpPr>
        <p:spPr>
          <a:xfrm>
            <a:off x="8712000" y="3888000"/>
            <a:ext cx="720000" cy="338040"/>
          </a:xfrm>
          <a:prstGeom prst="rect">
            <a:avLst/>
          </a:prstGeom>
          <a:noFill/>
          <a:ln w="36000">
            <a:solidFill>
              <a:srgbClr val="000000"/>
            </a:solidFill>
            <a:round/>
          </a:ln>
        </p:spPr>
        <p:txBody>
          <a:bodyPr lIns="108000" tIns="63000" rIns="108000" bIns="63000"/>
          <a:lstStyle/>
          <a:p>
            <a:r>
              <a:rPr lang="en-IN" sz="1500" b="0" strike="noStrike" spc="-1">
                <a:latin typeface="Arial"/>
              </a:rPr>
              <a:t>W=.3</a:t>
            </a:r>
          </a:p>
        </p:txBody>
      </p:sp>
      <p:sp>
        <p:nvSpPr>
          <p:cNvPr id="402" name="TextShape 5"/>
          <p:cNvSpPr txBox="1"/>
          <p:nvPr/>
        </p:nvSpPr>
        <p:spPr>
          <a:xfrm>
            <a:off x="10152000" y="4104000"/>
            <a:ext cx="720000" cy="338040"/>
          </a:xfrm>
          <a:prstGeom prst="rect">
            <a:avLst/>
          </a:prstGeom>
          <a:noFill/>
          <a:ln w="36000">
            <a:solidFill>
              <a:srgbClr val="000000"/>
            </a:solidFill>
            <a:round/>
          </a:ln>
        </p:spPr>
        <p:txBody>
          <a:bodyPr lIns="108000" tIns="63000" rIns="108000" bIns="63000"/>
          <a:lstStyle/>
          <a:p>
            <a:r>
              <a:rPr lang="en-IN" sz="1500" b="0" strike="noStrike" spc="-1">
                <a:latin typeface="Arial"/>
              </a:rPr>
              <a:t>W=.3</a:t>
            </a:r>
          </a:p>
        </p:txBody>
      </p:sp>
      <p:sp>
        <p:nvSpPr>
          <p:cNvPr id="403" name="TextShape 6"/>
          <p:cNvSpPr txBox="1"/>
          <p:nvPr/>
        </p:nvSpPr>
        <p:spPr>
          <a:xfrm>
            <a:off x="432000" y="3096000"/>
            <a:ext cx="4690800" cy="2948400"/>
          </a:xfrm>
          <a:prstGeom prst="rect">
            <a:avLst/>
          </a:prstGeom>
          <a:noFill/>
          <a:ln>
            <a:noFill/>
          </a:ln>
        </p:spPr>
        <p:txBody>
          <a:bodyPr lIns="90000" tIns="45000" rIns="90000" bIns="45000"/>
          <a:lstStyle/>
          <a:p>
            <a:pPr marL="216000" indent="-216000">
              <a:spcBef>
                <a:spcPts val="1191"/>
              </a:spcBef>
              <a:spcAft>
                <a:spcPts val="992"/>
              </a:spcAft>
              <a:buClr>
                <a:srgbClr val="000000"/>
              </a:buClr>
              <a:buSzPct val="45000"/>
              <a:buFont typeface="Wingdings" charset="2"/>
              <a:buChar char=""/>
            </a:pPr>
            <a:r>
              <a:rPr lang="en-IN" sz="1800" b="0" strike="noStrike" spc="-1">
                <a:latin typeface="Arial"/>
              </a:rPr>
              <a:t>Specific weights can be assigned to each classifier via the weights parameter. </a:t>
            </a:r>
          </a:p>
          <a:p>
            <a:pPr marL="216000" indent="-216000">
              <a:spcBef>
                <a:spcPts val="1191"/>
              </a:spcBef>
              <a:spcAft>
                <a:spcPts val="992"/>
              </a:spcAft>
              <a:buClr>
                <a:srgbClr val="000000"/>
              </a:buClr>
              <a:buSzPct val="45000"/>
              <a:buFont typeface="Wingdings" charset="2"/>
              <a:buChar char=""/>
            </a:pPr>
            <a:r>
              <a:rPr lang="en-IN" sz="1800" b="0" strike="noStrike" spc="-1">
                <a:latin typeface="Arial"/>
              </a:rPr>
              <a:t>When weights are provided, the predicted class probabilities for each classifier are collected, multiplied by the classifier weight, and averaged. </a:t>
            </a:r>
          </a:p>
          <a:p>
            <a:pPr marL="216000" indent="-216000">
              <a:spcBef>
                <a:spcPts val="1191"/>
              </a:spcBef>
              <a:spcAft>
                <a:spcPts val="992"/>
              </a:spcAft>
              <a:buClr>
                <a:srgbClr val="000000"/>
              </a:buClr>
              <a:buSzPct val="45000"/>
              <a:buFont typeface="Wingdings" charset="2"/>
              <a:buChar char=""/>
            </a:pPr>
            <a:r>
              <a:rPr lang="en-IN" sz="1800" b="0" strike="noStrike" spc="-1">
                <a:latin typeface="Arial"/>
              </a:rPr>
              <a:t>The final class label is then derived from the class label with the highest average probability.</a:t>
            </a:r>
          </a:p>
        </p:txBody>
      </p:sp>
      <p:pic>
        <p:nvPicPr>
          <p:cNvPr id="10" name="Picture 3"/>
          <p:cNvPicPr/>
          <p:nvPr/>
        </p:nvPicPr>
        <p:blipFill>
          <a:blip r:embed="rId4"/>
          <a:stretch/>
        </p:blipFill>
        <p:spPr>
          <a:xfrm>
            <a:off x="10515600" y="97191"/>
            <a:ext cx="1524000" cy="588609"/>
          </a:xfrm>
          <a:prstGeom prst="rect">
            <a:avLst/>
          </a:prstGeom>
          <a:ln>
            <a:noFill/>
          </a:ln>
        </p:spPr>
      </p:pic>
      <p:sp>
        <p:nvSpPr>
          <p:cNvPr id="11" name="Rectangle 10"/>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4" name="Picture 403"/>
          <p:cNvPicPr/>
          <p:nvPr/>
        </p:nvPicPr>
        <p:blipFill>
          <a:blip r:embed="rId3"/>
          <a:stretch/>
        </p:blipFill>
        <p:spPr>
          <a:xfrm>
            <a:off x="3672000" y="838200"/>
            <a:ext cx="8267040" cy="4969440"/>
          </a:xfrm>
          <a:prstGeom prst="rect">
            <a:avLst/>
          </a:prstGeom>
          <a:ln>
            <a:solidFill>
              <a:srgbClr val="3465A4"/>
            </a:solidFill>
          </a:ln>
        </p:spPr>
      </p:pic>
      <p:sp>
        <p:nvSpPr>
          <p:cNvPr id="405" name="CustomShape 1"/>
          <p:cNvSpPr/>
          <p:nvPr/>
        </p:nvSpPr>
        <p:spPr>
          <a:xfrm>
            <a:off x="1869120" y="0"/>
            <a:ext cx="8911080" cy="89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178DBB"/>
                </a:solidFill>
                <a:latin typeface="Century Gothic"/>
              </a:rPr>
              <a:t>Bagging &amp; Pasting</a:t>
            </a:r>
            <a:endParaRPr lang="en-IN" sz="3600" b="0" strike="noStrike" spc="-1">
              <a:latin typeface="Times New Roman"/>
            </a:endParaRPr>
          </a:p>
        </p:txBody>
      </p:sp>
      <p:sp>
        <p:nvSpPr>
          <p:cNvPr id="406" name="TextShape 2"/>
          <p:cNvSpPr txBox="1"/>
          <p:nvPr/>
        </p:nvSpPr>
        <p:spPr>
          <a:xfrm>
            <a:off x="432000" y="838200"/>
            <a:ext cx="2952000" cy="5017320"/>
          </a:xfrm>
          <a:prstGeom prst="rect">
            <a:avLst/>
          </a:prstGeom>
          <a:noFill/>
          <a:ln>
            <a:solidFill>
              <a:srgbClr val="3465A4"/>
            </a:solidFill>
          </a:ln>
        </p:spPr>
        <p:txBody>
          <a:bodyPr lIns="90000" tIns="45000" rIns="90000" bIns="45000"/>
          <a:lstStyle/>
          <a:p>
            <a:pPr marL="216000" indent="-216000">
              <a:spcBef>
                <a:spcPts val="1191"/>
              </a:spcBef>
              <a:spcAft>
                <a:spcPts val="992"/>
              </a:spcAft>
              <a:buClr>
                <a:srgbClr val="000000"/>
              </a:buClr>
              <a:buSzPct val="45000"/>
              <a:buFont typeface="Wingdings" charset="2"/>
              <a:buChar char=""/>
            </a:pPr>
            <a:r>
              <a:rPr lang="en-IN" sz="1600" b="0" strike="noStrike" spc="-1" dirty="0">
                <a:latin typeface="Arial"/>
              </a:rPr>
              <a:t>Bagging is when sampling is done with replacement (WR).</a:t>
            </a:r>
          </a:p>
          <a:p>
            <a:pPr marL="216000" indent="-216000">
              <a:spcBef>
                <a:spcPts val="1191"/>
              </a:spcBef>
              <a:spcAft>
                <a:spcPts val="992"/>
              </a:spcAft>
              <a:buClr>
                <a:srgbClr val="000000"/>
              </a:buClr>
              <a:buSzPct val="45000"/>
              <a:buFont typeface="Wingdings" charset="2"/>
              <a:buChar char=""/>
            </a:pPr>
            <a:r>
              <a:rPr lang="en-IN" sz="1600" b="0" strike="noStrike" spc="-1" dirty="0">
                <a:latin typeface="Arial"/>
              </a:rPr>
              <a:t>Pasting is when sampling is done without replacement(WOR).</a:t>
            </a:r>
          </a:p>
          <a:p>
            <a:pPr marL="216000" indent="-216000">
              <a:spcBef>
                <a:spcPts val="1191"/>
              </a:spcBef>
              <a:spcAft>
                <a:spcPts val="992"/>
              </a:spcAft>
              <a:buClr>
                <a:srgbClr val="000000"/>
              </a:buClr>
              <a:buSzPct val="45000"/>
              <a:buFont typeface="Wingdings" charset="2"/>
              <a:buChar char=""/>
            </a:pPr>
            <a:r>
              <a:rPr lang="en-IN" sz="1600" b="0" strike="noStrike" spc="-1" dirty="0">
                <a:latin typeface="Arial"/>
              </a:rPr>
              <a:t>Ensemble make prediction by simply aggregating the prediction of all predictors(just like hard voting).</a:t>
            </a:r>
          </a:p>
          <a:p>
            <a:pPr marL="216000" indent="-216000">
              <a:spcBef>
                <a:spcPts val="1191"/>
              </a:spcBef>
              <a:spcAft>
                <a:spcPts val="992"/>
              </a:spcAft>
              <a:buClr>
                <a:srgbClr val="000000"/>
              </a:buClr>
              <a:buSzPct val="45000"/>
              <a:buFont typeface="Wingdings" charset="2"/>
              <a:buChar char=""/>
            </a:pPr>
            <a:r>
              <a:rPr lang="en-IN" sz="1600" b="0" strike="noStrike" spc="-1" dirty="0">
                <a:latin typeface="Arial"/>
              </a:rPr>
              <a:t>Generally the net result is that ensemble has similar bias but lower variance</a:t>
            </a:r>
            <a:r>
              <a:rPr lang="en-IN" sz="1800" b="0" strike="noStrike" spc="-1" dirty="0">
                <a:latin typeface="Arial"/>
              </a:rPr>
              <a:t>.</a:t>
            </a:r>
          </a:p>
        </p:txBody>
      </p:sp>
      <p:sp>
        <p:nvSpPr>
          <p:cNvPr id="407" name="TextShape 3"/>
          <p:cNvSpPr txBox="1"/>
          <p:nvPr/>
        </p:nvSpPr>
        <p:spPr>
          <a:xfrm>
            <a:off x="504000" y="5932320"/>
            <a:ext cx="11448000" cy="544680"/>
          </a:xfrm>
          <a:prstGeom prst="rect">
            <a:avLst/>
          </a:prstGeom>
          <a:solidFill>
            <a:srgbClr val="729FCF"/>
          </a:solidFill>
          <a:ln>
            <a:solidFill>
              <a:srgbClr val="3465A4"/>
            </a:solidFill>
          </a:ln>
        </p:spPr>
        <p:txBody>
          <a:bodyPr lIns="90000" tIns="45000" rIns="90000" bIns="45000" anchor="ctr"/>
          <a:lstStyle/>
          <a:p>
            <a:pPr algn="ctr"/>
            <a:r>
              <a:rPr lang="en-IN" sz="1800" b="0" strike="noStrike" spc="-1" dirty="0">
                <a:latin typeface="Arial"/>
              </a:rPr>
              <a:t>Bagging( WR ) – bootstrap = True   |   Pasting(WOR) – bootstrap = False</a:t>
            </a:r>
            <a:endParaRPr lang="en-IN" sz="1800" b="0" strike="noStrike" spc="-1" dirty="0">
              <a:latin typeface="Arial"/>
              <a:ea typeface="Arial Unicode MS"/>
            </a:endParaRPr>
          </a:p>
          <a:p>
            <a:r>
              <a:rPr lang="en-IN" sz="1400" b="0" strike="noStrike" spc="-1" dirty="0">
                <a:solidFill>
                  <a:srgbClr val="434343"/>
                </a:solidFill>
                <a:latin typeface="Arial"/>
                <a:ea typeface="Arial Unicode MS"/>
              </a:rPr>
              <a:t>Bagging performs best with algorithms that have high variance. A popular example are decision trees, often constructed without pruning.</a:t>
            </a:r>
            <a:endParaRPr lang="en-IN" sz="1400" b="0" strike="noStrike" spc="-1" dirty="0">
              <a:solidFill>
                <a:srgbClr val="434343"/>
              </a:solidFill>
              <a:latin typeface="HelveticaNeue"/>
              <a:ea typeface="HelveticaNeue"/>
            </a:endParaRPr>
          </a:p>
        </p:txBody>
      </p:sp>
      <p:pic>
        <p:nvPicPr>
          <p:cNvPr id="6" name="Picture 3"/>
          <p:cNvPicPr/>
          <p:nvPr/>
        </p:nvPicPr>
        <p:blipFill>
          <a:blip r:embed="rId4"/>
          <a:stretch/>
        </p:blipFill>
        <p:spPr>
          <a:xfrm>
            <a:off x="10515600" y="97191"/>
            <a:ext cx="1524000" cy="588609"/>
          </a:xfrm>
          <a:prstGeom prst="rect">
            <a:avLst/>
          </a:prstGeom>
          <a:ln>
            <a:noFill/>
          </a:ln>
        </p:spPr>
      </p:pic>
      <p:sp>
        <p:nvSpPr>
          <p:cNvPr id="7" name="Rectangle 6"/>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869120" y="18756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178DBB"/>
                </a:solidFill>
                <a:latin typeface="Century Gothic"/>
              </a:rPr>
              <a:t>Random Forests</a:t>
            </a:r>
            <a:endParaRPr lang="en-IN" sz="3600" b="0" strike="noStrike" spc="-1">
              <a:latin typeface="Arial"/>
            </a:endParaRPr>
          </a:p>
        </p:txBody>
      </p:sp>
      <p:sp>
        <p:nvSpPr>
          <p:cNvPr id="409" name="CustomShape 2"/>
          <p:cNvSpPr/>
          <p:nvPr/>
        </p:nvSpPr>
        <p:spPr>
          <a:xfrm>
            <a:off x="5150160" y="2924280"/>
            <a:ext cx="9204480" cy="540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p:txBody>
      </p:sp>
      <p:sp>
        <p:nvSpPr>
          <p:cNvPr id="410" name="CustomShape 3"/>
          <p:cNvSpPr/>
          <p:nvPr/>
        </p:nvSpPr>
        <p:spPr>
          <a:xfrm>
            <a:off x="2056680" y="1236960"/>
            <a:ext cx="9286920" cy="612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u="sng" strike="noStrike" spc="-1" dirty="0">
                <a:solidFill>
                  <a:srgbClr val="000000"/>
                </a:solidFill>
                <a:uFillTx/>
                <a:latin typeface="Century Gothic"/>
                <a:ea typeface="DejaVu Sans"/>
              </a:rPr>
              <a:t>Random Forests:</a:t>
            </a:r>
            <a:r>
              <a:rPr lang="en-IN" sz="1800" b="0" strike="noStrike" spc="-1" dirty="0">
                <a:solidFill>
                  <a:srgbClr val="000000"/>
                </a:solidFill>
                <a:latin typeface="Century Gothic"/>
                <a:ea typeface="DejaVu Sans"/>
              </a:rPr>
              <a:t> Random Forests is an ensemble(bagging) </a:t>
            </a:r>
            <a:r>
              <a:rPr lang="en-IN" sz="1800" b="0" strike="noStrike" spc="-1" dirty="0" err="1">
                <a:solidFill>
                  <a:srgbClr val="000000"/>
                </a:solidFill>
                <a:latin typeface="Century Gothic"/>
                <a:ea typeface="DejaVu Sans"/>
              </a:rPr>
              <a:t>modeling</a:t>
            </a:r>
            <a:r>
              <a:rPr lang="en-IN" sz="1800" b="0" strike="noStrike" spc="-1" dirty="0">
                <a:solidFill>
                  <a:srgbClr val="000000"/>
                </a:solidFill>
                <a:latin typeface="Century Gothic"/>
                <a:ea typeface="DejaVu Sans"/>
              </a:rPr>
              <a:t> technique that works by building large number of decision tress. It takes a subset of observations and a subset of variables to build several decision trees. Each tree will play a role in determining the final outcome. </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Century Gothic"/>
                <a:ea typeface="DejaVu Sans"/>
              </a:rPr>
              <a:t>A random forest builds many trees. In forming each tree, it randomly selects the independent variables. This means that data used as training data for each tree is selected randomly with replacement. Each tree will give its output. The final output will be a function of each individual tree output. </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Century Gothic"/>
                <a:ea typeface="DejaVu Sans"/>
              </a:rPr>
              <a:t>The function can be:</a:t>
            </a:r>
            <a:endParaRPr lang="en-IN" sz="1800" b="0" strike="noStrike" spc="-1" dirty="0">
              <a:latin typeface="Arial"/>
            </a:endParaRPr>
          </a:p>
          <a:p>
            <a:pPr marL="285840" indent="-285120">
              <a:lnSpc>
                <a:spcPct val="100000"/>
              </a:lnSpc>
              <a:buClr>
                <a:srgbClr val="000000"/>
              </a:buClr>
              <a:buFont typeface="Wingdings" charset="2"/>
              <a:buChar char=""/>
            </a:pPr>
            <a:r>
              <a:rPr lang="en-IN" sz="1800" b="0" strike="noStrike" spc="-1" dirty="0">
                <a:solidFill>
                  <a:srgbClr val="000000"/>
                </a:solidFill>
                <a:latin typeface="Century Gothic"/>
                <a:ea typeface="DejaVu Sans"/>
              </a:rPr>
              <a:t>Mean of individual probability outcomes</a:t>
            </a:r>
            <a:endParaRPr lang="en-IN" sz="1800" b="0" strike="noStrike" spc="-1" dirty="0">
              <a:latin typeface="Arial"/>
            </a:endParaRPr>
          </a:p>
          <a:p>
            <a:pPr marL="285840" indent="-285120">
              <a:lnSpc>
                <a:spcPct val="100000"/>
              </a:lnSpc>
              <a:buClr>
                <a:srgbClr val="000000"/>
              </a:buClr>
              <a:buFont typeface="Wingdings" charset="2"/>
              <a:buChar char=""/>
            </a:pPr>
            <a:r>
              <a:rPr lang="en-IN" sz="1800" b="0" strike="noStrike" spc="-1" dirty="0">
                <a:solidFill>
                  <a:srgbClr val="000000"/>
                </a:solidFill>
                <a:latin typeface="Century Gothic"/>
                <a:ea typeface="DejaVu Sans"/>
              </a:rPr>
              <a:t>Vote Frequency </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Century Gothic"/>
                <a:ea typeface="DejaVu Sans"/>
              </a:rPr>
              <a:t>The important parameters used while using </a:t>
            </a:r>
            <a:r>
              <a:rPr lang="en-IN" sz="1800" b="0" strike="noStrike" spc="-1" dirty="0" err="1">
                <a:solidFill>
                  <a:srgbClr val="000000"/>
                </a:solidFill>
                <a:latin typeface="Century Gothic"/>
                <a:ea typeface="DejaVu Sans"/>
              </a:rPr>
              <a:t>RandomForestClassifier</a:t>
            </a:r>
            <a:r>
              <a:rPr lang="en-IN" sz="1800" b="0" strike="noStrike" spc="-1" dirty="0">
                <a:solidFill>
                  <a:srgbClr val="000000"/>
                </a:solidFill>
                <a:latin typeface="Century Gothic"/>
                <a:ea typeface="DejaVu Sans"/>
              </a:rPr>
              <a:t> in Python are:</a:t>
            </a:r>
            <a:endParaRPr lang="en-IN" sz="1800" b="0" strike="noStrike" spc="-1" dirty="0">
              <a:latin typeface="Arial"/>
            </a:endParaRPr>
          </a:p>
          <a:p>
            <a:pPr>
              <a:lnSpc>
                <a:spcPct val="100000"/>
              </a:lnSpc>
            </a:pPr>
            <a:r>
              <a:rPr lang="en-IN" sz="1800" b="1" strike="noStrike" spc="-1" dirty="0" err="1">
                <a:solidFill>
                  <a:srgbClr val="000000"/>
                </a:solidFill>
                <a:latin typeface="Century Gothic"/>
                <a:ea typeface="DejaVu Sans"/>
              </a:rPr>
              <a:t>n_estimators</a:t>
            </a:r>
            <a:r>
              <a:rPr lang="en-IN" sz="1800" b="1" strike="noStrike" spc="-1" dirty="0">
                <a:solidFill>
                  <a:srgbClr val="000000"/>
                </a:solidFill>
                <a:latin typeface="Century Gothic"/>
                <a:ea typeface="DejaVu Sans"/>
              </a:rPr>
              <a:t> </a:t>
            </a:r>
            <a:r>
              <a:rPr lang="en-IN" sz="1800" b="0" strike="noStrike" spc="-1" dirty="0">
                <a:solidFill>
                  <a:srgbClr val="000000"/>
                </a:solidFill>
                <a:latin typeface="Century Gothic"/>
                <a:ea typeface="DejaVu Sans"/>
              </a:rPr>
              <a:t>is used to fix number of trees in Random Forest.   </a:t>
            </a:r>
            <a:endParaRPr lang="en-IN" sz="1800" b="0" strike="noStrike" spc="-1" dirty="0">
              <a:latin typeface="Arial"/>
            </a:endParaRPr>
          </a:p>
          <a:p>
            <a:pPr>
              <a:lnSpc>
                <a:spcPct val="100000"/>
              </a:lnSpc>
            </a:pPr>
            <a:r>
              <a:rPr lang="en-IN" sz="1800" b="1" strike="noStrike" spc="-1" dirty="0" err="1">
                <a:solidFill>
                  <a:srgbClr val="000000"/>
                </a:solidFill>
                <a:latin typeface="Century Gothic"/>
                <a:ea typeface="DejaVu Sans"/>
              </a:rPr>
              <a:t>max_depth</a:t>
            </a:r>
            <a:r>
              <a:rPr lang="en-IN" sz="1800" b="1" strike="noStrike" spc="-1" dirty="0">
                <a:solidFill>
                  <a:srgbClr val="000000"/>
                </a:solidFill>
                <a:latin typeface="Century Gothic"/>
                <a:ea typeface="DejaVu Sans"/>
              </a:rPr>
              <a:t> </a:t>
            </a:r>
            <a:r>
              <a:rPr lang="en-IN" sz="1800" b="0" strike="noStrike" spc="-1" dirty="0">
                <a:solidFill>
                  <a:srgbClr val="000000"/>
                </a:solidFill>
                <a:latin typeface="Century Gothic"/>
                <a:ea typeface="DejaVu Sans"/>
              </a:rPr>
              <a:t>- parameter determining when the splitting up of the decision tree stops.</a:t>
            </a:r>
            <a:endParaRPr lang="en-IN" sz="1800" b="0" strike="noStrike" spc="-1" dirty="0">
              <a:latin typeface="Arial"/>
            </a:endParaRPr>
          </a:p>
          <a:p>
            <a:pPr>
              <a:lnSpc>
                <a:spcPct val="100000"/>
              </a:lnSpc>
            </a:pPr>
            <a:r>
              <a:rPr lang="en-IN" sz="1800" b="1" strike="noStrike" spc="-1" dirty="0" err="1">
                <a:solidFill>
                  <a:srgbClr val="000000"/>
                </a:solidFill>
                <a:latin typeface="Century Gothic"/>
                <a:ea typeface="DejaVu Sans"/>
              </a:rPr>
              <a:t>min_samples_split</a:t>
            </a:r>
            <a:r>
              <a:rPr lang="en-IN" sz="1800" b="1" strike="noStrike" spc="-1" dirty="0">
                <a:solidFill>
                  <a:srgbClr val="000000"/>
                </a:solidFill>
                <a:latin typeface="Century Gothic"/>
                <a:ea typeface="DejaVu Sans"/>
              </a:rPr>
              <a:t> </a:t>
            </a:r>
            <a:r>
              <a:rPr lang="en-IN" sz="1800" b="0" strike="noStrike" spc="-1" dirty="0">
                <a:solidFill>
                  <a:srgbClr val="000000"/>
                </a:solidFill>
                <a:latin typeface="Century Gothic"/>
                <a:ea typeface="DejaVu Sans"/>
              </a:rPr>
              <a:t>- parameter monitoring the amount of observations in a bucket</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p:txBody>
      </p:sp>
      <p:pic>
        <p:nvPicPr>
          <p:cNvPr id="5" name="Picture 3"/>
          <p:cNvPicPr/>
          <p:nvPr/>
        </p:nvPicPr>
        <p:blipFill>
          <a:blip r:embed="rId2"/>
          <a:stretch/>
        </p:blipFill>
        <p:spPr>
          <a:xfrm>
            <a:off x="10515600" y="97191"/>
            <a:ext cx="1524000" cy="588609"/>
          </a:xfrm>
          <a:prstGeom prst="rect">
            <a:avLst/>
          </a:prstGeom>
          <a:ln>
            <a:noFill/>
          </a:ln>
        </p:spPr>
      </p:pic>
      <p:sp>
        <p:nvSpPr>
          <p:cNvPr id="6" name="Rectangle 5"/>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CustomShape 1"/>
          <p:cNvSpPr/>
          <p:nvPr/>
        </p:nvSpPr>
        <p:spPr>
          <a:xfrm>
            <a:off x="1631160" y="118080"/>
            <a:ext cx="9253440" cy="77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IN" sz="3200" b="0" strike="noStrike" spc="-1">
                <a:solidFill>
                  <a:srgbClr val="178DBB"/>
                </a:solidFill>
                <a:latin typeface="Century Gothic"/>
              </a:rPr>
              <a:t>Decision Trees</a:t>
            </a:r>
            <a:endParaRPr lang="en-IN" sz="3200" b="0" strike="noStrike" spc="-1">
              <a:latin typeface="Arial"/>
            </a:endParaRPr>
          </a:p>
        </p:txBody>
      </p:sp>
      <p:sp>
        <p:nvSpPr>
          <p:cNvPr id="315" name="CustomShape 2"/>
          <p:cNvSpPr/>
          <p:nvPr/>
        </p:nvSpPr>
        <p:spPr>
          <a:xfrm>
            <a:off x="1909080" y="973800"/>
            <a:ext cx="9417960" cy="540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p:txBody>
      </p:sp>
      <p:graphicFrame>
        <p:nvGraphicFramePr>
          <p:cNvPr id="316" name="Table 3"/>
          <p:cNvGraphicFramePr/>
          <p:nvPr/>
        </p:nvGraphicFramePr>
        <p:xfrm>
          <a:off x="4062240" y="1062720"/>
          <a:ext cx="5489640" cy="5195520"/>
        </p:xfrm>
        <a:graphic>
          <a:graphicData uri="http://schemas.openxmlformats.org/drawingml/2006/table">
            <a:tbl>
              <a:tblPr/>
              <a:tblGrid>
                <a:gridCol w="411840"/>
                <a:gridCol w="1526400"/>
                <a:gridCol w="1254240"/>
                <a:gridCol w="1133640"/>
                <a:gridCol w="1163520"/>
              </a:tblGrid>
              <a:tr h="551160">
                <a:tc>
                  <a:txBody>
                    <a:bodyPr/>
                    <a:lstStyle/>
                    <a:p>
                      <a:pPr algn="ctr">
                        <a:lnSpc>
                          <a:spcPct val="115000"/>
                        </a:lnSpc>
                      </a:pPr>
                      <a:r>
                        <a:rPr lang="en-IN" sz="1400" b="1" strike="noStrike" spc="-1">
                          <a:solidFill>
                            <a:srgbClr val="FFFFFF"/>
                          </a:solidFill>
                          <a:latin typeface="Century Gothic"/>
                        </a:rPr>
                        <a:t>Sno</a:t>
                      </a:r>
                      <a:endParaRPr lang="en-IN" sz="1400" b="0" strike="noStrike" spc="-1">
                        <a:latin typeface="Arial"/>
                      </a:endParaRPr>
                    </a:p>
                  </a:txBody>
                  <a:tcPr marL="46080" marR="46080">
                    <a:lnL w="12240">
                      <a:solidFill>
                        <a:srgbClr val="FFFFFF"/>
                      </a:solidFill>
                    </a:lnL>
                    <a:lnR w="12240">
                      <a:solidFill>
                        <a:srgbClr val="FFFFFF"/>
                      </a:solidFill>
                    </a:lnR>
                    <a:lnT w="12240">
                      <a:solidFill>
                        <a:srgbClr val="FFFFFF"/>
                      </a:solidFill>
                    </a:lnT>
                    <a:lnB w="38160">
                      <a:solidFill>
                        <a:srgbClr val="FFFFFF"/>
                      </a:solidFill>
                    </a:lnB>
                    <a:solidFill>
                      <a:srgbClr val="353535"/>
                    </a:solidFill>
                  </a:tcPr>
                </a:tc>
                <a:tc>
                  <a:txBody>
                    <a:bodyPr/>
                    <a:lstStyle/>
                    <a:p>
                      <a:pPr algn="ctr">
                        <a:lnSpc>
                          <a:spcPct val="115000"/>
                        </a:lnSpc>
                      </a:pPr>
                      <a:r>
                        <a:rPr lang="en-IN" sz="1400" b="1" strike="noStrike" spc="-1">
                          <a:solidFill>
                            <a:srgbClr val="FFFFFF"/>
                          </a:solidFill>
                          <a:latin typeface="Century Gothic"/>
                        </a:rPr>
                        <a:t>Species Name</a:t>
                      </a:r>
                      <a:endParaRPr lang="en-IN" sz="1400" b="0" strike="noStrike" spc="-1">
                        <a:latin typeface="Arial"/>
                      </a:endParaRPr>
                    </a:p>
                  </a:txBody>
                  <a:tcPr marL="46080" marR="46080">
                    <a:lnL w="12240">
                      <a:solidFill>
                        <a:srgbClr val="FFFFFF"/>
                      </a:solidFill>
                    </a:lnL>
                    <a:lnR w="12240">
                      <a:solidFill>
                        <a:srgbClr val="FFFFFF"/>
                      </a:solidFill>
                    </a:lnR>
                    <a:lnT w="12240">
                      <a:solidFill>
                        <a:srgbClr val="FFFFFF"/>
                      </a:solidFill>
                    </a:lnT>
                    <a:lnB w="38160">
                      <a:solidFill>
                        <a:srgbClr val="FFFFFF"/>
                      </a:solidFill>
                    </a:lnB>
                    <a:solidFill>
                      <a:srgbClr val="353535"/>
                    </a:solidFill>
                  </a:tcPr>
                </a:tc>
                <a:tc>
                  <a:txBody>
                    <a:bodyPr/>
                    <a:lstStyle/>
                    <a:p>
                      <a:pPr algn="ctr">
                        <a:lnSpc>
                          <a:spcPct val="115000"/>
                        </a:lnSpc>
                      </a:pPr>
                      <a:r>
                        <a:rPr lang="en-IN" sz="1400" b="1" strike="noStrike" spc="-1">
                          <a:solidFill>
                            <a:srgbClr val="FFFFFF"/>
                          </a:solidFill>
                          <a:latin typeface="Century Gothic"/>
                        </a:rPr>
                        <a:t>Body_Temp</a:t>
                      </a:r>
                      <a:endParaRPr lang="en-IN" sz="1400" b="0" strike="noStrike" spc="-1">
                        <a:latin typeface="Arial"/>
                      </a:endParaRPr>
                    </a:p>
                  </a:txBody>
                  <a:tcPr marL="46080" marR="46080">
                    <a:lnL w="12240">
                      <a:solidFill>
                        <a:srgbClr val="FFFFFF"/>
                      </a:solidFill>
                    </a:lnL>
                    <a:lnR w="12240">
                      <a:solidFill>
                        <a:srgbClr val="FFFFFF"/>
                      </a:solidFill>
                    </a:lnR>
                    <a:lnT w="12240">
                      <a:solidFill>
                        <a:srgbClr val="FFFFFF"/>
                      </a:solidFill>
                    </a:lnT>
                    <a:lnB w="38160">
                      <a:solidFill>
                        <a:srgbClr val="FFFFFF"/>
                      </a:solidFill>
                    </a:lnB>
                    <a:solidFill>
                      <a:srgbClr val="353535"/>
                    </a:solidFill>
                  </a:tcPr>
                </a:tc>
                <a:tc>
                  <a:txBody>
                    <a:bodyPr/>
                    <a:lstStyle/>
                    <a:p>
                      <a:pPr algn="ctr">
                        <a:lnSpc>
                          <a:spcPct val="115000"/>
                        </a:lnSpc>
                      </a:pPr>
                      <a:r>
                        <a:rPr lang="en-IN" sz="1400" b="1" strike="noStrike" spc="-1">
                          <a:solidFill>
                            <a:srgbClr val="FFFFFF"/>
                          </a:solidFill>
                          <a:latin typeface="Century Gothic"/>
                        </a:rPr>
                        <a:t>Gives_Birth</a:t>
                      </a:r>
                      <a:endParaRPr lang="en-IN" sz="1400" b="0" strike="noStrike" spc="-1">
                        <a:latin typeface="Arial"/>
                      </a:endParaRPr>
                    </a:p>
                  </a:txBody>
                  <a:tcPr marL="46080" marR="46080">
                    <a:lnL w="12240">
                      <a:solidFill>
                        <a:srgbClr val="FFFFFF"/>
                      </a:solidFill>
                    </a:lnL>
                    <a:lnR w="12240">
                      <a:solidFill>
                        <a:srgbClr val="FFFFFF"/>
                      </a:solidFill>
                    </a:lnR>
                    <a:lnT w="12240">
                      <a:solidFill>
                        <a:srgbClr val="FFFFFF"/>
                      </a:solidFill>
                    </a:lnT>
                    <a:lnB w="38160">
                      <a:solidFill>
                        <a:srgbClr val="FFFFFF"/>
                      </a:solidFill>
                    </a:lnB>
                    <a:solidFill>
                      <a:srgbClr val="353535"/>
                    </a:solidFill>
                  </a:tcPr>
                </a:tc>
                <a:tc>
                  <a:txBody>
                    <a:bodyPr/>
                    <a:lstStyle/>
                    <a:p>
                      <a:pPr algn="ctr">
                        <a:lnSpc>
                          <a:spcPct val="115000"/>
                        </a:lnSpc>
                      </a:pPr>
                      <a:r>
                        <a:rPr lang="en-IN" sz="1400" b="1" strike="noStrike" spc="-1">
                          <a:solidFill>
                            <a:srgbClr val="FFFFFF"/>
                          </a:solidFill>
                          <a:latin typeface="Century Gothic"/>
                        </a:rPr>
                        <a:t>Type</a:t>
                      </a:r>
                      <a:endParaRPr lang="en-IN" sz="1400" b="0" strike="noStrike" spc="-1">
                        <a:latin typeface="Arial"/>
                      </a:endParaRPr>
                    </a:p>
                  </a:txBody>
                  <a:tcPr marL="46080" marR="46080">
                    <a:lnL w="12240">
                      <a:solidFill>
                        <a:srgbClr val="FFFFFF"/>
                      </a:solidFill>
                    </a:lnL>
                    <a:lnR w="12240">
                      <a:solidFill>
                        <a:srgbClr val="FFFFFF"/>
                      </a:solidFill>
                    </a:lnR>
                    <a:lnT w="12240">
                      <a:solidFill>
                        <a:srgbClr val="FFFFFF"/>
                      </a:solidFill>
                    </a:lnT>
                    <a:lnB w="38160">
                      <a:solidFill>
                        <a:srgbClr val="FFFFFF"/>
                      </a:solidFill>
                    </a:lnB>
                    <a:solidFill>
                      <a:srgbClr val="353535"/>
                    </a:solidFill>
                  </a:tcPr>
                </a:tc>
              </a:tr>
              <a:tr h="331920">
                <a:tc>
                  <a:txBody>
                    <a:bodyPr/>
                    <a:lstStyle/>
                    <a:p>
                      <a:pPr algn="r">
                        <a:lnSpc>
                          <a:spcPct val="115000"/>
                        </a:lnSpc>
                      </a:pPr>
                      <a:r>
                        <a:rPr lang="en-IN" sz="1200" b="1" strike="noStrike" spc="-1">
                          <a:solidFill>
                            <a:srgbClr val="FFFFFF"/>
                          </a:solidFill>
                          <a:latin typeface="Century Gothic"/>
                        </a:rPr>
                        <a:t>1</a:t>
                      </a:r>
                      <a:endParaRPr lang="en-IN" sz="1200" b="0" strike="noStrike" spc="-1">
                        <a:latin typeface="Arial"/>
                      </a:endParaRPr>
                    </a:p>
                  </a:txBody>
                  <a:tcPr marL="46080" marR="4608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353535"/>
                    </a:solidFill>
                  </a:tcPr>
                </a:tc>
                <a:tc>
                  <a:txBody>
                    <a:bodyPr/>
                    <a:lstStyle/>
                    <a:p>
                      <a:pPr>
                        <a:lnSpc>
                          <a:spcPct val="115000"/>
                        </a:lnSpc>
                      </a:pPr>
                      <a:r>
                        <a:rPr lang="en-IN" sz="1200" b="0" strike="noStrike" spc="-1">
                          <a:solidFill>
                            <a:srgbClr val="000000"/>
                          </a:solidFill>
                          <a:latin typeface="Century Gothic"/>
                        </a:rPr>
                        <a:t>SP101</a:t>
                      </a:r>
                      <a:endParaRPr lang="en-IN" sz="1200" b="0" strike="noStrike" spc="-1">
                        <a:latin typeface="Arial"/>
                      </a:endParaRPr>
                    </a:p>
                  </a:txBody>
                  <a:tcPr marL="46080" marR="4608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CDCD"/>
                    </a:solidFill>
                  </a:tcPr>
                </a:tc>
                <a:tc>
                  <a:txBody>
                    <a:bodyPr/>
                    <a:lstStyle/>
                    <a:p>
                      <a:pPr>
                        <a:lnSpc>
                          <a:spcPct val="115000"/>
                        </a:lnSpc>
                      </a:pPr>
                      <a:r>
                        <a:rPr lang="en-IN" sz="1200" b="0" strike="noStrike" spc="-1">
                          <a:solidFill>
                            <a:srgbClr val="000000"/>
                          </a:solidFill>
                          <a:latin typeface="Century Gothic"/>
                        </a:rPr>
                        <a:t>Cold-Blooded</a:t>
                      </a:r>
                      <a:endParaRPr lang="en-IN" sz="1200" b="0" strike="noStrike" spc="-1">
                        <a:latin typeface="Arial"/>
                      </a:endParaRPr>
                    </a:p>
                  </a:txBody>
                  <a:tcPr marL="46080" marR="4608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CDCD"/>
                    </a:solidFill>
                  </a:tcPr>
                </a:tc>
                <a:tc>
                  <a:txBody>
                    <a:bodyPr/>
                    <a:lstStyle/>
                    <a:p>
                      <a:pPr>
                        <a:lnSpc>
                          <a:spcPct val="115000"/>
                        </a:lnSpc>
                      </a:pPr>
                      <a:r>
                        <a:rPr lang="en-IN" sz="1200" b="0" strike="noStrike" spc="-1">
                          <a:solidFill>
                            <a:srgbClr val="000000"/>
                          </a:solidFill>
                          <a:latin typeface="Century Gothic"/>
                        </a:rPr>
                        <a:t>No</a:t>
                      </a:r>
                      <a:endParaRPr lang="en-IN" sz="1200" b="0" strike="noStrike" spc="-1">
                        <a:latin typeface="Arial"/>
                      </a:endParaRPr>
                    </a:p>
                  </a:txBody>
                  <a:tcPr marL="46080" marR="4608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CDCD"/>
                    </a:solidFill>
                  </a:tcPr>
                </a:tc>
                <a:tc>
                  <a:txBody>
                    <a:bodyPr/>
                    <a:lstStyle/>
                    <a:p>
                      <a:pPr>
                        <a:lnSpc>
                          <a:spcPct val="115000"/>
                        </a:lnSpc>
                      </a:pPr>
                      <a:r>
                        <a:rPr lang="en-IN" sz="1200" b="0" strike="noStrike" spc="-1">
                          <a:solidFill>
                            <a:srgbClr val="000000"/>
                          </a:solidFill>
                          <a:latin typeface="Century Gothic"/>
                        </a:rPr>
                        <a:t>Non-Mammal</a:t>
                      </a:r>
                      <a:endParaRPr lang="en-IN" sz="1200" b="0" strike="noStrike" spc="-1">
                        <a:latin typeface="Arial"/>
                      </a:endParaRPr>
                    </a:p>
                  </a:txBody>
                  <a:tcPr marL="46080" marR="4608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CDCD"/>
                    </a:solidFill>
                  </a:tcPr>
                </a:tc>
              </a:tr>
              <a:tr h="331920">
                <a:tc>
                  <a:txBody>
                    <a:bodyPr/>
                    <a:lstStyle/>
                    <a:p>
                      <a:pPr algn="r">
                        <a:lnSpc>
                          <a:spcPct val="115000"/>
                        </a:lnSpc>
                      </a:pPr>
                      <a:r>
                        <a:rPr lang="en-IN" sz="1200" b="1" strike="noStrike" spc="-1">
                          <a:solidFill>
                            <a:srgbClr val="FFFFFF"/>
                          </a:solidFill>
                          <a:latin typeface="Century Gothic"/>
                        </a:rPr>
                        <a:t>2</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a:lstStyle/>
                    <a:p>
                      <a:pPr>
                        <a:lnSpc>
                          <a:spcPct val="115000"/>
                        </a:lnSpc>
                      </a:pPr>
                      <a:r>
                        <a:rPr lang="en-IN" sz="1200" b="0" strike="noStrike" spc="-1">
                          <a:solidFill>
                            <a:srgbClr val="000000"/>
                          </a:solidFill>
                          <a:latin typeface="Century Gothic"/>
                        </a:rPr>
                        <a:t>SP102</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a:lstStyle/>
                    <a:p>
                      <a:pPr>
                        <a:lnSpc>
                          <a:spcPct val="115000"/>
                        </a:lnSpc>
                      </a:pPr>
                      <a:r>
                        <a:rPr lang="en-IN" sz="1200" b="0" strike="noStrike" spc="-1">
                          <a:solidFill>
                            <a:srgbClr val="000000"/>
                          </a:solidFill>
                          <a:latin typeface="Century Gothic"/>
                        </a:rPr>
                        <a:t>Warm-Blodded</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a:lstStyle/>
                    <a:p>
                      <a:pPr>
                        <a:lnSpc>
                          <a:spcPct val="115000"/>
                        </a:lnSpc>
                      </a:pPr>
                      <a:r>
                        <a:rPr lang="en-IN" sz="1200" b="0" strike="noStrike" spc="-1">
                          <a:solidFill>
                            <a:srgbClr val="000000"/>
                          </a:solidFill>
                          <a:latin typeface="Century Gothic"/>
                        </a:rPr>
                        <a:t>No</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a:lstStyle/>
                    <a:p>
                      <a:pPr>
                        <a:lnSpc>
                          <a:spcPct val="115000"/>
                        </a:lnSpc>
                      </a:pPr>
                      <a:r>
                        <a:rPr lang="en-IN" sz="1200" b="0" strike="noStrike" spc="-1">
                          <a:solidFill>
                            <a:srgbClr val="000000"/>
                          </a:solidFill>
                          <a:latin typeface="Century Gothic"/>
                        </a:rPr>
                        <a:t>Non-Mammal</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r>
              <a:tr h="331920">
                <a:tc>
                  <a:txBody>
                    <a:bodyPr/>
                    <a:lstStyle/>
                    <a:p>
                      <a:pPr algn="r">
                        <a:lnSpc>
                          <a:spcPct val="115000"/>
                        </a:lnSpc>
                      </a:pPr>
                      <a:r>
                        <a:rPr lang="en-IN" sz="1200" b="1" strike="noStrike" spc="-1">
                          <a:solidFill>
                            <a:srgbClr val="FFFFFF"/>
                          </a:solidFill>
                          <a:latin typeface="Century Gothic"/>
                        </a:rPr>
                        <a:t>3</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a:lstStyle/>
                    <a:p>
                      <a:pPr>
                        <a:lnSpc>
                          <a:spcPct val="115000"/>
                        </a:lnSpc>
                      </a:pPr>
                      <a:r>
                        <a:rPr lang="en-IN" sz="1200" b="0" strike="noStrike" spc="-1">
                          <a:solidFill>
                            <a:srgbClr val="000000"/>
                          </a:solidFill>
                          <a:latin typeface="Century Gothic"/>
                        </a:rPr>
                        <a:t>SP103</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a:lstStyle/>
                    <a:p>
                      <a:pPr>
                        <a:lnSpc>
                          <a:spcPct val="115000"/>
                        </a:lnSpc>
                      </a:pPr>
                      <a:r>
                        <a:rPr lang="en-IN" sz="1200" b="0" strike="noStrike" spc="-1">
                          <a:solidFill>
                            <a:srgbClr val="000000"/>
                          </a:solidFill>
                          <a:latin typeface="Century Gothic"/>
                        </a:rPr>
                        <a:t>Cold-Blooded</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a:lstStyle/>
                    <a:p>
                      <a:pPr>
                        <a:lnSpc>
                          <a:spcPct val="115000"/>
                        </a:lnSpc>
                      </a:pPr>
                      <a:r>
                        <a:rPr lang="en-IN" sz="1200" b="0" strike="noStrike" spc="-1">
                          <a:solidFill>
                            <a:srgbClr val="000000"/>
                          </a:solidFill>
                          <a:latin typeface="Century Gothic"/>
                        </a:rPr>
                        <a:t>No</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a:lstStyle/>
                    <a:p>
                      <a:pPr>
                        <a:lnSpc>
                          <a:spcPct val="115000"/>
                        </a:lnSpc>
                      </a:pPr>
                      <a:r>
                        <a:rPr lang="en-IN" sz="1200" b="0" strike="noStrike" spc="-1">
                          <a:solidFill>
                            <a:srgbClr val="000000"/>
                          </a:solidFill>
                          <a:latin typeface="Century Gothic"/>
                        </a:rPr>
                        <a:t>Non-Mammal</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r>
              <a:tr h="331920">
                <a:tc>
                  <a:txBody>
                    <a:bodyPr/>
                    <a:lstStyle/>
                    <a:p>
                      <a:pPr algn="r">
                        <a:lnSpc>
                          <a:spcPct val="115000"/>
                        </a:lnSpc>
                      </a:pPr>
                      <a:r>
                        <a:rPr lang="en-IN" sz="1200" b="1" strike="noStrike" spc="-1">
                          <a:solidFill>
                            <a:srgbClr val="FFFFFF"/>
                          </a:solidFill>
                          <a:latin typeface="Century Gothic"/>
                        </a:rPr>
                        <a:t>4</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a:lstStyle/>
                    <a:p>
                      <a:pPr>
                        <a:lnSpc>
                          <a:spcPct val="115000"/>
                        </a:lnSpc>
                      </a:pPr>
                      <a:r>
                        <a:rPr lang="en-IN" sz="1200" b="0" strike="noStrike" spc="-1">
                          <a:solidFill>
                            <a:srgbClr val="000000"/>
                          </a:solidFill>
                          <a:latin typeface="Century Gothic"/>
                        </a:rPr>
                        <a:t>SP104</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a:lstStyle/>
                    <a:p>
                      <a:pPr>
                        <a:lnSpc>
                          <a:spcPct val="115000"/>
                        </a:lnSpc>
                      </a:pPr>
                      <a:r>
                        <a:rPr lang="en-IN" sz="1200" b="0" strike="noStrike" spc="-1">
                          <a:solidFill>
                            <a:srgbClr val="000000"/>
                          </a:solidFill>
                          <a:latin typeface="Century Gothic"/>
                        </a:rPr>
                        <a:t>Warm-Blodded</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a:lstStyle/>
                    <a:p>
                      <a:pPr>
                        <a:lnSpc>
                          <a:spcPct val="115000"/>
                        </a:lnSpc>
                      </a:pPr>
                      <a:r>
                        <a:rPr lang="en-IN" sz="1200" b="0" strike="noStrike" spc="-1">
                          <a:solidFill>
                            <a:srgbClr val="000000"/>
                          </a:solidFill>
                          <a:latin typeface="Century Gothic"/>
                        </a:rPr>
                        <a:t>Yes</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a:lstStyle/>
                    <a:p>
                      <a:pPr>
                        <a:lnSpc>
                          <a:spcPct val="115000"/>
                        </a:lnSpc>
                      </a:pPr>
                      <a:r>
                        <a:rPr lang="en-IN" sz="1200" b="0" strike="noStrike" spc="-1">
                          <a:solidFill>
                            <a:srgbClr val="000000"/>
                          </a:solidFill>
                          <a:latin typeface="Century Gothic"/>
                        </a:rPr>
                        <a:t>Mammal</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r>
              <a:tr h="331920">
                <a:tc>
                  <a:txBody>
                    <a:bodyPr/>
                    <a:lstStyle/>
                    <a:p>
                      <a:pPr algn="r">
                        <a:lnSpc>
                          <a:spcPct val="115000"/>
                        </a:lnSpc>
                      </a:pPr>
                      <a:r>
                        <a:rPr lang="en-IN" sz="1200" b="1" strike="noStrike" spc="-1">
                          <a:solidFill>
                            <a:srgbClr val="FFFFFF"/>
                          </a:solidFill>
                          <a:latin typeface="Century Gothic"/>
                        </a:rPr>
                        <a:t>5</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a:lstStyle/>
                    <a:p>
                      <a:pPr>
                        <a:lnSpc>
                          <a:spcPct val="115000"/>
                        </a:lnSpc>
                      </a:pPr>
                      <a:r>
                        <a:rPr lang="en-IN" sz="1200" b="0" strike="noStrike" spc="-1">
                          <a:solidFill>
                            <a:srgbClr val="000000"/>
                          </a:solidFill>
                          <a:latin typeface="Century Gothic"/>
                        </a:rPr>
                        <a:t>SP105</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a:lstStyle/>
                    <a:p>
                      <a:pPr>
                        <a:lnSpc>
                          <a:spcPct val="115000"/>
                        </a:lnSpc>
                      </a:pPr>
                      <a:r>
                        <a:rPr lang="en-IN" sz="1200" b="0" strike="noStrike" spc="-1">
                          <a:solidFill>
                            <a:srgbClr val="000000"/>
                          </a:solidFill>
                          <a:latin typeface="Century Gothic"/>
                        </a:rPr>
                        <a:t>Warm-Blodded</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a:lstStyle/>
                    <a:p>
                      <a:pPr>
                        <a:lnSpc>
                          <a:spcPct val="115000"/>
                        </a:lnSpc>
                      </a:pPr>
                      <a:r>
                        <a:rPr lang="en-IN" sz="1200" b="0" strike="noStrike" spc="-1">
                          <a:solidFill>
                            <a:srgbClr val="000000"/>
                          </a:solidFill>
                          <a:latin typeface="Century Gothic"/>
                        </a:rPr>
                        <a:t>No</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a:lstStyle/>
                    <a:p>
                      <a:pPr>
                        <a:lnSpc>
                          <a:spcPct val="115000"/>
                        </a:lnSpc>
                      </a:pPr>
                      <a:r>
                        <a:rPr lang="en-IN" sz="1200" b="0" strike="noStrike" spc="-1">
                          <a:solidFill>
                            <a:srgbClr val="000000"/>
                          </a:solidFill>
                          <a:latin typeface="Century Gothic"/>
                        </a:rPr>
                        <a:t>Non-Mammal</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r>
              <a:tr h="331920">
                <a:tc>
                  <a:txBody>
                    <a:bodyPr/>
                    <a:lstStyle/>
                    <a:p>
                      <a:pPr algn="r">
                        <a:lnSpc>
                          <a:spcPct val="115000"/>
                        </a:lnSpc>
                      </a:pPr>
                      <a:r>
                        <a:rPr lang="en-IN" sz="1200" b="1" strike="noStrike" spc="-1">
                          <a:solidFill>
                            <a:srgbClr val="FFFFFF"/>
                          </a:solidFill>
                          <a:latin typeface="Century Gothic"/>
                        </a:rPr>
                        <a:t>6</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a:lstStyle/>
                    <a:p>
                      <a:pPr>
                        <a:lnSpc>
                          <a:spcPct val="115000"/>
                        </a:lnSpc>
                      </a:pPr>
                      <a:r>
                        <a:rPr lang="en-IN" sz="1200" b="0" strike="noStrike" spc="-1">
                          <a:solidFill>
                            <a:srgbClr val="000000"/>
                          </a:solidFill>
                          <a:latin typeface="Century Gothic"/>
                        </a:rPr>
                        <a:t>SP106</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a:lstStyle/>
                    <a:p>
                      <a:pPr>
                        <a:lnSpc>
                          <a:spcPct val="115000"/>
                        </a:lnSpc>
                      </a:pPr>
                      <a:r>
                        <a:rPr lang="en-IN" sz="1200" b="0" strike="noStrike" spc="-1">
                          <a:solidFill>
                            <a:srgbClr val="000000"/>
                          </a:solidFill>
                          <a:latin typeface="Century Gothic"/>
                        </a:rPr>
                        <a:t>Warm-Blodded</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a:lstStyle/>
                    <a:p>
                      <a:pPr>
                        <a:lnSpc>
                          <a:spcPct val="115000"/>
                        </a:lnSpc>
                      </a:pPr>
                      <a:r>
                        <a:rPr lang="en-IN" sz="1200" b="0" strike="noStrike" spc="-1">
                          <a:solidFill>
                            <a:srgbClr val="000000"/>
                          </a:solidFill>
                          <a:latin typeface="Century Gothic"/>
                        </a:rPr>
                        <a:t>No</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a:lstStyle/>
                    <a:p>
                      <a:pPr>
                        <a:lnSpc>
                          <a:spcPct val="115000"/>
                        </a:lnSpc>
                      </a:pPr>
                      <a:r>
                        <a:rPr lang="en-IN" sz="1200" b="0" strike="noStrike" spc="-1">
                          <a:solidFill>
                            <a:srgbClr val="000000"/>
                          </a:solidFill>
                          <a:latin typeface="Century Gothic"/>
                        </a:rPr>
                        <a:t>Non-Mammal</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r>
              <a:tr h="331920">
                <a:tc>
                  <a:txBody>
                    <a:bodyPr/>
                    <a:lstStyle/>
                    <a:p>
                      <a:pPr algn="r">
                        <a:lnSpc>
                          <a:spcPct val="115000"/>
                        </a:lnSpc>
                      </a:pPr>
                      <a:r>
                        <a:rPr lang="en-IN" sz="1200" b="1" strike="noStrike" spc="-1">
                          <a:solidFill>
                            <a:srgbClr val="FFFFFF"/>
                          </a:solidFill>
                          <a:latin typeface="Century Gothic"/>
                        </a:rPr>
                        <a:t>7</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a:lstStyle/>
                    <a:p>
                      <a:pPr>
                        <a:lnSpc>
                          <a:spcPct val="115000"/>
                        </a:lnSpc>
                      </a:pPr>
                      <a:r>
                        <a:rPr lang="en-IN" sz="1200" b="0" strike="noStrike" spc="-1">
                          <a:solidFill>
                            <a:srgbClr val="000000"/>
                          </a:solidFill>
                          <a:latin typeface="Century Gothic"/>
                        </a:rPr>
                        <a:t>SP107</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a:lstStyle/>
                    <a:p>
                      <a:pPr>
                        <a:lnSpc>
                          <a:spcPct val="115000"/>
                        </a:lnSpc>
                      </a:pPr>
                      <a:r>
                        <a:rPr lang="en-IN" sz="1200" b="0" strike="noStrike" spc="-1">
                          <a:solidFill>
                            <a:srgbClr val="000000"/>
                          </a:solidFill>
                          <a:latin typeface="Century Gothic"/>
                        </a:rPr>
                        <a:t>Warm-Blodded</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a:lstStyle/>
                    <a:p>
                      <a:pPr>
                        <a:lnSpc>
                          <a:spcPct val="115000"/>
                        </a:lnSpc>
                      </a:pPr>
                      <a:r>
                        <a:rPr lang="en-IN" sz="1200" b="0" strike="noStrike" spc="-1">
                          <a:solidFill>
                            <a:srgbClr val="000000"/>
                          </a:solidFill>
                          <a:latin typeface="Century Gothic"/>
                        </a:rPr>
                        <a:t>Yes</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a:lstStyle/>
                    <a:p>
                      <a:pPr>
                        <a:lnSpc>
                          <a:spcPct val="115000"/>
                        </a:lnSpc>
                      </a:pPr>
                      <a:r>
                        <a:rPr lang="en-IN" sz="1200" b="0" strike="noStrike" spc="-1">
                          <a:solidFill>
                            <a:srgbClr val="000000"/>
                          </a:solidFill>
                          <a:latin typeface="Century Gothic"/>
                        </a:rPr>
                        <a:t>Mammal</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r>
              <a:tr h="331920">
                <a:tc>
                  <a:txBody>
                    <a:bodyPr/>
                    <a:lstStyle/>
                    <a:p>
                      <a:pPr algn="r">
                        <a:lnSpc>
                          <a:spcPct val="115000"/>
                        </a:lnSpc>
                      </a:pPr>
                      <a:r>
                        <a:rPr lang="en-IN" sz="1200" b="1" strike="noStrike" spc="-1">
                          <a:solidFill>
                            <a:srgbClr val="FFFFFF"/>
                          </a:solidFill>
                          <a:latin typeface="Century Gothic"/>
                        </a:rPr>
                        <a:t>8</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a:lstStyle/>
                    <a:p>
                      <a:pPr>
                        <a:lnSpc>
                          <a:spcPct val="115000"/>
                        </a:lnSpc>
                      </a:pPr>
                      <a:r>
                        <a:rPr lang="en-IN" sz="1200" b="0" strike="noStrike" spc="-1">
                          <a:solidFill>
                            <a:srgbClr val="000000"/>
                          </a:solidFill>
                          <a:latin typeface="Century Gothic"/>
                        </a:rPr>
                        <a:t>SP108</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a:lstStyle/>
                    <a:p>
                      <a:pPr>
                        <a:lnSpc>
                          <a:spcPct val="115000"/>
                        </a:lnSpc>
                      </a:pPr>
                      <a:r>
                        <a:rPr lang="en-IN" sz="1200" b="0" strike="noStrike" spc="-1">
                          <a:solidFill>
                            <a:srgbClr val="000000"/>
                          </a:solidFill>
                          <a:latin typeface="Century Gothic"/>
                        </a:rPr>
                        <a:t>Cold-Blooded</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a:lstStyle/>
                    <a:p>
                      <a:pPr>
                        <a:lnSpc>
                          <a:spcPct val="115000"/>
                        </a:lnSpc>
                      </a:pPr>
                      <a:r>
                        <a:rPr lang="en-IN" sz="1200" b="0" strike="noStrike" spc="-1">
                          <a:solidFill>
                            <a:srgbClr val="000000"/>
                          </a:solidFill>
                          <a:latin typeface="Century Gothic"/>
                        </a:rPr>
                        <a:t>No</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a:lstStyle/>
                    <a:p>
                      <a:pPr>
                        <a:lnSpc>
                          <a:spcPct val="115000"/>
                        </a:lnSpc>
                      </a:pPr>
                      <a:r>
                        <a:rPr lang="en-IN" sz="1200" b="0" strike="noStrike" spc="-1">
                          <a:solidFill>
                            <a:srgbClr val="000000"/>
                          </a:solidFill>
                          <a:latin typeface="Century Gothic"/>
                        </a:rPr>
                        <a:t>Non-Mammal</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r>
              <a:tr h="331920">
                <a:tc>
                  <a:txBody>
                    <a:bodyPr/>
                    <a:lstStyle/>
                    <a:p>
                      <a:pPr algn="r">
                        <a:lnSpc>
                          <a:spcPct val="115000"/>
                        </a:lnSpc>
                      </a:pPr>
                      <a:r>
                        <a:rPr lang="en-IN" sz="1200" b="1" strike="noStrike" spc="-1">
                          <a:solidFill>
                            <a:srgbClr val="FFFFFF"/>
                          </a:solidFill>
                          <a:latin typeface="Century Gothic"/>
                        </a:rPr>
                        <a:t>9</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a:lstStyle/>
                    <a:p>
                      <a:pPr>
                        <a:lnSpc>
                          <a:spcPct val="115000"/>
                        </a:lnSpc>
                      </a:pPr>
                      <a:r>
                        <a:rPr lang="en-IN" sz="1200" b="0" strike="noStrike" spc="-1">
                          <a:solidFill>
                            <a:srgbClr val="000000"/>
                          </a:solidFill>
                          <a:latin typeface="Century Gothic"/>
                        </a:rPr>
                        <a:t>SP109</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a:lstStyle/>
                    <a:p>
                      <a:pPr>
                        <a:lnSpc>
                          <a:spcPct val="115000"/>
                        </a:lnSpc>
                      </a:pPr>
                      <a:r>
                        <a:rPr lang="en-IN" sz="1200" b="0" strike="noStrike" spc="-1">
                          <a:solidFill>
                            <a:srgbClr val="000000"/>
                          </a:solidFill>
                          <a:latin typeface="Century Gothic"/>
                        </a:rPr>
                        <a:t>Cold-Blooded</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a:lstStyle/>
                    <a:p>
                      <a:pPr>
                        <a:lnSpc>
                          <a:spcPct val="115000"/>
                        </a:lnSpc>
                      </a:pPr>
                      <a:r>
                        <a:rPr lang="en-IN" sz="1200" b="0" strike="noStrike" spc="-1">
                          <a:solidFill>
                            <a:srgbClr val="000000"/>
                          </a:solidFill>
                          <a:latin typeface="Century Gothic"/>
                        </a:rPr>
                        <a:t>No</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a:lstStyle/>
                    <a:p>
                      <a:pPr>
                        <a:lnSpc>
                          <a:spcPct val="115000"/>
                        </a:lnSpc>
                      </a:pPr>
                      <a:r>
                        <a:rPr lang="en-IN" sz="1200" b="0" strike="noStrike" spc="-1">
                          <a:solidFill>
                            <a:srgbClr val="000000"/>
                          </a:solidFill>
                          <a:latin typeface="Century Gothic"/>
                        </a:rPr>
                        <a:t>Non-Mammal</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r>
              <a:tr h="331920">
                <a:tc>
                  <a:txBody>
                    <a:bodyPr/>
                    <a:lstStyle/>
                    <a:p>
                      <a:pPr algn="r">
                        <a:lnSpc>
                          <a:spcPct val="115000"/>
                        </a:lnSpc>
                      </a:pPr>
                      <a:r>
                        <a:rPr lang="en-IN" sz="1200" b="1" strike="noStrike" spc="-1">
                          <a:solidFill>
                            <a:srgbClr val="FFFFFF"/>
                          </a:solidFill>
                          <a:latin typeface="Century Gothic"/>
                        </a:rPr>
                        <a:t>10</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a:lstStyle/>
                    <a:p>
                      <a:pPr>
                        <a:lnSpc>
                          <a:spcPct val="115000"/>
                        </a:lnSpc>
                      </a:pPr>
                      <a:r>
                        <a:rPr lang="en-IN" sz="1200" b="0" strike="noStrike" spc="-1">
                          <a:solidFill>
                            <a:srgbClr val="000000"/>
                          </a:solidFill>
                          <a:latin typeface="Century Gothic"/>
                        </a:rPr>
                        <a:t>SP110</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a:lstStyle/>
                    <a:p>
                      <a:pPr>
                        <a:lnSpc>
                          <a:spcPct val="115000"/>
                        </a:lnSpc>
                      </a:pPr>
                      <a:r>
                        <a:rPr lang="en-IN" sz="1200" b="0" strike="noStrike" spc="-1">
                          <a:solidFill>
                            <a:srgbClr val="000000"/>
                          </a:solidFill>
                          <a:latin typeface="Century Gothic"/>
                        </a:rPr>
                        <a:t>Warm-Blodded</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a:lstStyle/>
                    <a:p>
                      <a:pPr>
                        <a:lnSpc>
                          <a:spcPct val="115000"/>
                        </a:lnSpc>
                      </a:pPr>
                      <a:r>
                        <a:rPr lang="en-IN" sz="1200" b="0" strike="noStrike" spc="-1">
                          <a:solidFill>
                            <a:srgbClr val="000000"/>
                          </a:solidFill>
                          <a:latin typeface="Century Gothic"/>
                        </a:rPr>
                        <a:t>Yes</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a:lstStyle/>
                    <a:p>
                      <a:pPr>
                        <a:lnSpc>
                          <a:spcPct val="115000"/>
                        </a:lnSpc>
                      </a:pPr>
                      <a:r>
                        <a:rPr lang="en-IN" sz="1200" b="0" strike="noStrike" spc="-1">
                          <a:solidFill>
                            <a:srgbClr val="000000"/>
                          </a:solidFill>
                          <a:latin typeface="Century Gothic"/>
                        </a:rPr>
                        <a:t>Mammal</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r>
              <a:tr h="331920">
                <a:tc>
                  <a:txBody>
                    <a:bodyPr/>
                    <a:lstStyle/>
                    <a:p>
                      <a:pPr algn="r">
                        <a:lnSpc>
                          <a:spcPct val="115000"/>
                        </a:lnSpc>
                      </a:pPr>
                      <a:r>
                        <a:rPr lang="en-IN" sz="1200" b="1" strike="noStrike" spc="-1">
                          <a:solidFill>
                            <a:srgbClr val="FFFFFF"/>
                          </a:solidFill>
                          <a:latin typeface="Century Gothic"/>
                        </a:rPr>
                        <a:t>11</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a:lstStyle/>
                    <a:p>
                      <a:pPr>
                        <a:lnSpc>
                          <a:spcPct val="115000"/>
                        </a:lnSpc>
                      </a:pPr>
                      <a:r>
                        <a:rPr lang="en-IN" sz="1200" b="0" strike="noStrike" spc="-1">
                          <a:solidFill>
                            <a:srgbClr val="000000"/>
                          </a:solidFill>
                          <a:latin typeface="Century Gothic"/>
                        </a:rPr>
                        <a:t>SP111</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a:lstStyle/>
                    <a:p>
                      <a:pPr>
                        <a:lnSpc>
                          <a:spcPct val="115000"/>
                        </a:lnSpc>
                      </a:pPr>
                      <a:r>
                        <a:rPr lang="en-IN" sz="1200" b="0" strike="noStrike" spc="-1">
                          <a:solidFill>
                            <a:srgbClr val="000000"/>
                          </a:solidFill>
                          <a:latin typeface="Century Gothic"/>
                        </a:rPr>
                        <a:t>Warm-Blodded</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a:lstStyle/>
                    <a:p>
                      <a:pPr>
                        <a:lnSpc>
                          <a:spcPct val="115000"/>
                        </a:lnSpc>
                      </a:pPr>
                      <a:r>
                        <a:rPr lang="en-IN" sz="1200" b="0" strike="noStrike" spc="-1">
                          <a:solidFill>
                            <a:srgbClr val="000000"/>
                          </a:solidFill>
                          <a:latin typeface="Century Gothic"/>
                        </a:rPr>
                        <a:t>Yes</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a:lstStyle/>
                    <a:p>
                      <a:pPr>
                        <a:lnSpc>
                          <a:spcPct val="115000"/>
                        </a:lnSpc>
                      </a:pPr>
                      <a:r>
                        <a:rPr lang="en-IN" sz="1200" b="0" strike="noStrike" spc="-1">
                          <a:solidFill>
                            <a:srgbClr val="000000"/>
                          </a:solidFill>
                          <a:latin typeface="Century Gothic"/>
                        </a:rPr>
                        <a:t>Mammal</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r>
              <a:tr h="331920">
                <a:tc>
                  <a:txBody>
                    <a:bodyPr/>
                    <a:lstStyle/>
                    <a:p>
                      <a:pPr algn="r">
                        <a:lnSpc>
                          <a:spcPct val="115000"/>
                        </a:lnSpc>
                      </a:pPr>
                      <a:r>
                        <a:rPr lang="en-IN" sz="1200" b="1" strike="noStrike" spc="-1">
                          <a:solidFill>
                            <a:srgbClr val="FFFFFF"/>
                          </a:solidFill>
                          <a:latin typeface="Century Gothic"/>
                        </a:rPr>
                        <a:t>12</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a:lstStyle/>
                    <a:p>
                      <a:pPr>
                        <a:lnSpc>
                          <a:spcPct val="115000"/>
                        </a:lnSpc>
                      </a:pPr>
                      <a:r>
                        <a:rPr lang="en-IN" sz="1200" b="0" strike="noStrike" spc="-1">
                          <a:solidFill>
                            <a:srgbClr val="000000"/>
                          </a:solidFill>
                          <a:latin typeface="Century Gothic"/>
                        </a:rPr>
                        <a:t>SP112</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a:lstStyle/>
                    <a:p>
                      <a:pPr>
                        <a:lnSpc>
                          <a:spcPct val="115000"/>
                        </a:lnSpc>
                      </a:pPr>
                      <a:r>
                        <a:rPr lang="en-IN" sz="1200" b="0" strike="noStrike" spc="-1">
                          <a:solidFill>
                            <a:srgbClr val="000000"/>
                          </a:solidFill>
                          <a:latin typeface="Century Gothic"/>
                        </a:rPr>
                        <a:t>Warm-Blodded</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a:lstStyle/>
                    <a:p>
                      <a:pPr>
                        <a:lnSpc>
                          <a:spcPct val="115000"/>
                        </a:lnSpc>
                      </a:pPr>
                      <a:r>
                        <a:rPr lang="en-IN" sz="1200" b="0" strike="noStrike" spc="-1">
                          <a:solidFill>
                            <a:srgbClr val="000000"/>
                          </a:solidFill>
                          <a:latin typeface="Century Gothic"/>
                        </a:rPr>
                        <a:t>No</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a:lstStyle/>
                    <a:p>
                      <a:pPr>
                        <a:lnSpc>
                          <a:spcPct val="115000"/>
                        </a:lnSpc>
                      </a:pPr>
                      <a:r>
                        <a:rPr lang="en-IN" sz="1200" b="0" strike="noStrike" spc="-1">
                          <a:solidFill>
                            <a:srgbClr val="000000"/>
                          </a:solidFill>
                          <a:latin typeface="Century Gothic"/>
                        </a:rPr>
                        <a:t>Non-Mammal</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r>
              <a:tr h="331920">
                <a:tc>
                  <a:txBody>
                    <a:bodyPr/>
                    <a:lstStyle/>
                    <a:p>
                      <a:pPr algn="r">
                        <a:lnSpc>
                          <a:spcPct val="115000"/>
                        </a:lnSpc>
                      </a:pPr>
                      <a:r>
                        <a:rPr lang="en-IN" sz="1200" b="1" strike="noStrike" spc="-1">
                          <a:solidFill>
                            <a:srgbClr val="FFFFFF"/>
                          </a:solidFill>
                          <a:latin typeface="Century Gothic"/>
                        </a:rPr>
                        <a:t>13</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a:lstStyle/>
                    <a:p>
                      <a:pPr>
                        <a:lnSpc>
                          <a:spcPct val="115000"/>
                        </a:lnSpc>
                      </a:pPr>
                      <a:r>
                        <a:rPr lang="en-IN" sz="1200" b="0" strike="noStrike" spc="-1">
                          <a:solidFill>
                            <a:srgbClr val="000000"/>
                          </a:solidFill>
                          <a:latin typeface="Century Gothic"/>
                        </a:rPr>
                        <a:t>SP113</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a:lstStyle/>
                    <a:p>
                      <a:pPr>
                        <a:lnSpc>
                          <a:spcPct val="115000"/>
                        </a:lnSpc>
                      </a:pPr>
                      <a:r>
                        <a:rPr lang="en-IN" sz="1200" b="0" strike="noStrike" spc="-1">
                          <a:solidFill>
                            <a:srgbClr val="000000"/>
                          </a:solidFill>
                          <a:latin typeface="Century Gothic"/>
                        </a:rPr>
                        <a:t>Cold-Blooded</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a:lstStyle/>
                    <a:p>
                      <a:pPr>
                        <a:lnSpc>
                          <a:spcPct val="115000"/>
                        </a:lnSpc>
                      </a:pPr>
                      <a:r>
                        <a:rPr lang="en-IN" sz="1200" b="0" strike="noStrike" spc="-1">
                          <a:solidFill>
                            <a:srgbClr val="000000"/>
                          </a:solidFill>
                          <a:latin typeface="Century Gothic"/>
                        </a:rPr>
                        <a:t>No</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c>
                  <a:txBody>
                    <a:bodyPr/>
                    <a:lstStyle/>
                    <a:p>
                      <a:pPr>
                        <a:lnSpc>
                          <a:spcPct val="115000"/>
                        </a:lnSpc>
                      </a:pPr>
                      <a:r>
                        <a:rPr lang="en-IN" sz="1200" b="0" strike="noStrike" spc="-1">
                          <a:solidFill>
                            <a:srgbClr val="000000"/>
                          </a:solidFill>
                          <a:latin typeface="Century Gothic"/>
                        </a:rPr>
                        <a:t>Non-Mammal</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CDCDCD"/>
                    </a:solidFill>
                  </a:tcPr>
                </a:tc>
              </a:tr>
              <a:tr h="329400">
                <a:tc>
                  <a:txBody>
                    <a:bodyPr/>
                    <a:lstStyle/>
                    <a:p>
                      <a:pPr algn="r">
                        <a:lnSpc>
                          <a:spcPct val="115000"/>
                        </a:lnSpc>
                      </a:pPr>
                      <a:r>
                        <a:rPr lang="en-IN" sz="1200" b="1" strike="noStrike" spc="-1">
                          <a:solidFill>
                            <a:srgbClr val="FFFFFF"/>
                          </a:solidFill>
                          <a:latin typeface="Century Gothic"/>
                        </a:rPr>
                        <a:t>14</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353535"/>
                    </a:solidFill>
                  </a:tcPr>
                </a:tc>
                <a:tc>
                  <a:txBody>
                    <a:bodyPr/>
                    <a:lstStyle/>
                    <a:p>
                      <a:pPr>
                        <a:lnSpc>
                          <a:spcPct val="115000"/>
                        </a:lnSpc>
                      </a:pPr>
                      <a:r>
                        <a:rPr lang="en-IN" sz="1200" b="0" strike="noStrike" spc="-1">
                          <a:solidFill>
                            <a:srgbClr val="000000"/>
                          </a:solidFill>
                          <a:latin typeface="Century Gothic"/>
                        </a:rPr>
                        <a:t>SP114</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a:lstStyle/>
                    <a:p>
                      <a:pPr>
                        <a:lnSpc>
                          <a:spcPct val="115000"/>
                        </a:lnSpc>
                      </a:pPr>
                      <a:r>
                        <a:rPr lang="en-IN" sz="1200" b="0" strike="noStrike" spc="-1">
                          <a:solidFill>
                            <a:srgbClr val="000000"/>
                          </a:solidFill>
                          <a:latin typeface="Century Gothic"/>
                        </a:rPr>
                        <a:t>Warm-Blodded</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a:lstStyle/>
                    <a:p>
                      <a:pPr>
                        <a:lnSpc>
                          <a:spcPct val="115000"/>
                        </a:lnSpc>
                      </a:pPr>
                      <a:r>
                        <a:rPr lang="en-IN" sz="1200" b="0" strike="noStrike" spc="-1">
                          <a:solidFill>
                            <a:srgbClr val="000000"/>
                          </a:solidFill>
                          <a:latin typeface="Century Gothic"/>
                        </a:rPr>
                        <a:t>Yes</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c>
                  <a:txBody>
                    <a:bodyPr/>
                    <a:lstStyle/>
                    <a:p>
                      <a:pPr>
                        <a:lnSpc>
                          <a:spcPct val="115000"/>
                        </a:lnSpc>
                      </a:pPr>
                      <a:r>
                        <a:rPr lang="en-IN" sz="1200" b="0" strike="noStrike" spc="-1">
                          <a:solidFill>
                            <a:srgbClr val="000000"/>
                          </a:solidFill>
                          <a:latin typeface="Century Gothic"/>
                        </a:rPr>
                        <a:t>Mammal</a:t>
                      </a:r>
                      <a:endParaRPr lang="en-IN" sz="1200" b="0" strike="noStrike" spc="-1">
                        <a:latin typeface="Arial"/>
                      </a:endParaRPr>
                    </a:p>
                  </a:txBody>
                  <a:tcPr marL="46080" marR="46080">
                    <a:lnL w="12240">
                      <a:solidFill>
                        <a:srgbClr val="FFFFFF"/>
                      </a:solidFill>
                    </a:lnL>
                    <a:lnR w="12240">
                      <a:solidFill>
                        <a:srgbClr val="FFFFFF"/>
                      </a:solidFill>
                    </a:lnR>
                    <a:lnT w="12240">
                      <a:solidFill>
                        <a:srgbClr val="FFFFFF"/>
                      </a:solidFill>
                    </a:lnT>
                    <a:lnB w="12240">
                      <a:solidFill>
                        <a:srgbClr val="FFFFFF"/>
                      </a:solidFill>
                    </a:lnB>
                    <a:solidFill>
                      <a:srgbClr val="E8E8E8"/>
                    </a:solidFill>
                  </a:tcPr>
                </a:tc>
              </a:tr>
            </a:tbl>
          </a:graphicData>
        </a:graphic>
      </p:graphicFrame>
      <p:pic>
        <p:nvPicPr>
          <p:cNvPr id="5" name="Picture 3"/>
          <p:cNvPicPr/>
          <p:nvPr/>
        </p:nvPicPr>
        <p:blipFill>
          <a:blip r:embed="rId2"/>
          <a:stretch/>
        </p:blipFill>
        <p:spPr>
          <a:xfrm>
            <a:off x="10515600" y="97191"/>
            <a:ext cx="1524000" cy="588609"/>
          </a:xfrm>
          <a:prstGeom prst="rect">
            <a:avLst/>
          </a:prstGeom>
          <a:ln>
            <a:noFill/>
          </a:ln>
        </p:spPr>
      </p:pic>
      <p:sp>
        <p:nvSpPr>
          <p:cNvPr id="6" name="Rectangle 5"/>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178DBB"/>
                </a:solidFill>
                <a:latin typeface="Century Gothic"/>
              </a:rPr>
              <a:t>Random Forests</a:t>
            </a:r>
            <a:endParaRPr lang="en-IN" sz="3600" b="0" strike="noStrike" spc="-1">
              <a:latin typeface="Arial"/>
            </a:endParaRPr>
          </a:p>
        </p:txBody>
      </p:sp>
      <p:sp>
        <p:nvSpPr>
          <p:cNvPr id="412" name="CustomShape 2"/>
          <p:cNvSpPr/>
          <p:nvPr/>
        </p:nvSpPr>
        <p:spPr>
          <a:xfrm>
            <a:off x="5150160" y="2924280"/>
            <a:ext cx="9204480" cy="540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p:txBody>
      </p:sp>
      <p:pic>
        <p:nvPicPr>
          <p:cNvPr id="413" name="Picture 2"/>
          <p:cNvPicPr/>
          <p:nvPr/>
        </p:nvPicPr>
        <p:blipFill>
          <a:blip r:embed="rId2"/>
          <a:stretch/>
        </p:blipFill>
        <p:spPr>
          <a:xfrm>
            <a:off x="1892880" y="1736640"/>
            <a:ext cx="8765640" cy="4899240"/>
          </a:xfrm>
          <a:prstGeom prst="rect">
            <a:avLst/>
          </a:prstGeom>
          <a:ln>
            <a:noFill/>
          </a:ln>
        </p:spPr>
      </p:pic>
      <p:pic>
        <p:nvPicPr>
          <p:cNvPr id="5" name="Picture 3"/>
          <p:cNvPicPr/>
          <p:nvPr/>
        </p:nvPicPr>
        <p:blipFill>
          <a:blip r:embed="rId3"/>
          <a:stretch/>
        </p:blipFill>
        <p:spPr>
          <a:xfrm>
            <a:off x="10515600" y="97191"/>
            <a:ext cx="1524000" cy="588609"/>
          </a:xfrm>
          <a:prstGeom prst="rect">
            <a:avLst/>
          </a:prstGeom>
          <a:ln>
            <a:noFill/>
          </a:ln>
        </p:spPr>
      </p:pic>
      <p:sp>
        <p:nvSpPr>
          <p:cNvPr id="6" name="Rectangle 5"/>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CustomShape 1"/>
          <p:cNvSpPr/>
          <p:nvPr/>
        </p:nvSpPr>
        <p:spPr>
          <a:xfrm>
            <a:off x="1944720" y="19800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178DBB"/>
                </a:solidFill>
                <a:latin typeface="Century Gothic"/>
              </a:rPr>
              <a:t>An Example</a:t>
            </a:r>
            <a:endParaRPr lang="en-IN" sz="3600" b="0" strike="noStrike" spc="-1">
              <a:latin typeface="Arial"/>
            </a:endParaRPr>
          </a:p>
        </p:txBody>
      </p:sp>
      <p:sp>
        <p:nvSpPr>
          <p:cNvPr id="415" name="CustomShape 2"/>
          <p:cNvSpPr/>
          <p:nvPr/>
        </p:nvSpPr>
        <p:spPr>
          <a:xfrm>
            <a:off x="1944720" y="1116000"/>
            <a:ext cx="9204480" cy="540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r>
              <a:rPr lang="en-IN" sz="1800" b="0" strike="noStrike" spc="-1">
                <a:solidFill>
                  <a:srgbClr val="404040"/>
                </a:solidFill>
                <a:latin typeface="Century Gothic"/>
              </a:rPr>
              <a:t>Lets say we have to decide whether a cricket player is Good or Bad. We can have the as “average runs scored” against various variables like “Opposition Played”, “Country Played”, “Matches Won”, “Matches Lost” and many others. We can use a decision tree which splits on only certain attributes, to determine whether this player is Good or Bad. But we can improve our prediction, if we build a number of decision trees which split on different combination of variables. Then using the outcome of each tree, we can decide upon our final classification. This will greatly improve the performance which we get using a single tree. Another example can be the judgements delivered by Supreme Court. Supreme Court usually employs a bench of judges to deliver a judgement. Each judge gives its own judgment and then the outcome which gets the maximum voting becomes the final judgement.</a:t>
            </a: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p:txBody>
      </p:sp>
      <p:pic>
        <p:nvPicPr>
          <p:cNvPr id="4" name="Picture 3"/>
          <p:cNvPicPr/>
          <p:nvPr/>
        </p:nvPicPr>
        <p:blipFill>
          <a:blip r:embed="rId2"/>
          <a:stretch/>
        </p:blipFill>
        <p:spPr>
          <a:xfrm>
            <a:off x="10515600" y="97191"/>
            <a:ext cx="1524000" cy="588609"/>
          </a:xfrm>
          <a:prstGeom prst="rect">
            <a:avLst/>
          </a:prstGeom>
          <a:ln>
            <a:noFill/>
          </a:ln>
        </p:spPr>
      </p:pic>
      <p:sp>
        <p:nvSpPr>
          <p:cNvPr id="5" name="Rectangle 4"/>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CustomShape 1"/>
          <p:cNvSpPr/>
          <p:nvPr/>
        </p:nvSpPr>
        <p:spPr>
          <a:xfrm>
            <a:off x="1634040" y="12492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178DBB"/>
                </a:solidFill>
                <a:latin typeface="Century Gothic"/>
              </a:rPr>
              <a:t>An Example</a:t>
            </a:r>
            <a:endParaRPr lang="en-IN" sz="3600" b="0" strike="noStrike" spc="-1">
              <a:latin typeface="Arial"/>
            </a:endParaRPr>
          </a:p>
        </p:txBody>
      </p:sp>
      <p:sp>
        <p:nvSpPr>
          <p:cNvPr id="417" name="CustomShape 2"/>
          <p:cNvSpPr/>
          <p:nvPr/>
        </p:nvSpPr>
        <p:spPr>
          <a:xfrm>
            <a:off x="2190600" y="1143360"/>
            <a:ext cx="9204480" cy="540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r>
              <a:rPr lang="en-IN" sz="1600" b="0" strike="noStrike" spc="-1">
                <a:solidFill>
                  <a:srgbClr val="404040"/>
                </a:solidFill>
                <a:latin typeface="Century Gothic"/>
              </a:rPr>
              <a:t>Suppose, you want to watch a movie ‘X’ . You ask your friend ‘Amar’ if you should watch this movie.</a:t>
            </a:r>
            <a:endParaRPr lang="en-IN" sz="1600" b="0" strike="noStrike" spc="-1">
              <a:latin typeface="Arial"/>
            </a:endParaRPr>
          </a:p>
          <a:p>
            <a:pPr>
              <a:lnSpc>
                <a:spcPct val="100000"/>
              </a:lnSpc>
              <a:spcBef>
                <a:spcPts val="1001"/>
              </a:spcBef>
            </a:pPr>
            <a:r>
              <a:rPr lang="en-IN" sz="1600" b="0" strike="noStrike" spc="-1">
                <a:solidFill>
                  <a:srgbClr val="404040"/>
                </a:solidFill>
                <a:latin typeface="Century Gothic"/>
              </a:rPr>
              <a:t>Amar asks you a series of questions:</a:t>
            </a:r>
            <a:endParaRPr lang="en-IN" sz="1600" b="0" strike="noStrike" spc="-1">
              <a:latin typeface="Arial"/>
            </a:endParaRPr>
          </a:p>
          <a:p>
            <a:pPr>
              <a:lnSpc>
                <a:spcPct val="100000"/>
              </a:lnSpc>
              <a:spcBef>
                <a:spcPts val="1001"/>
              </a:spcBef>
            </a:pPr>
            <a:r>
              <a:rPr lang="en-IN" sz="1600" b="0" strike="noStrike" spc="-1">
                <a:solidFill>
                  <a:srgbClr val="404040"/>
                </a:solidFill>
                <a:latin typeface="Century Gothic"/>
              </a:rPr>
              <a:t>What previous movies you watched? Which of these movies you liked or disliked? Is X a romantic movie? Does Salman Khan act in movie X?</a:t>
            </a:r>
            <a:endParaRPr lang="en-IN" sz="1600" b="0" strike="noStrike" spc="-1">
              <a:latin typeface="Arial"/>
            </a:endParaRPr>
          </a:p>
          <a:p>
            <a:pPr>
              <a:lnSpc>
                <a:spcPct val="100000"/>
              </a:lnSpc>
              <a:spcBef>
                <a:spcPts val="1001"/>
              </a:spcBef>
            </a:pPr>
            <a:r>
              <a:rPr lang="en-IN" sz="1600" b="0" strike="noStrike" spc="-1">
                <a:solidFill>
                  <a:srgbClr val="404040"/>
                </a:solidFill>
                <a:latin typeface="Century Gothic"/>
              </a:rPr>
              <a:t>….. And several other questions. Finally Amar tells you either Yes or No. </a:t>
            </a:r>
            <a:endParaRPr lang="en-IN" sz="1600" b="0" strike="noStrike" spc="-1">
              <a:latin typeface="Arial"/>
            </a:endParaRPr>
          </a:p>
          <a:p>
            <a:pPr>
              <a:lnSpc>
                <a:spcPct val="100000"/>
              </a:lnSpc>
              <a:spcBef>
                <a:spcPts val="1001"/>
              </a:spcBef>
            </a:pPr>
            <a:r>
              <a:rPr lang="en-IN" sz="1600" b="0" strike="noStrike" spc="-1">
                <a:solidFill>
                  <a:srgbClr val="404040"/>
                </a:solidFill>
                <a:latin typeface="Century Gothic"/>
              </a:rPr>
              <a:t>Amar is a </a:t>
            </a:r>
            <a:r>
              <a:rPr lang="en-IN" sz="1600" b="1" strike="noStrike" spc="-1">
                <a:solidFill>
                  <a:srgbClr val="404040"/>
                </a:solidFill>
                <a:latin typeface="Century Gothic"/>
              </a:rPr>
              <a:t>decision tree </a:t>
            </a:r>
            <a:r>
              <a:rPr lang="en-IN" sz="1600" b="0" strike="noStrike" spc="-1">
                <a:solidFill>
                  <a:srgbClr val="404040"/>
                </a:solidFill>
                <a:latin typeface="Century Gothic"/>
              </a:rPr>
              <a:t>for your movie preference.</a:t>
            </a:r>
            <a:endParaRPr lang="en-IN" sz="1600" b="0" strike="noStrike" spc="-1">
              <a:latin typeface="Arial"/>
            </a:endParaRPr>
          </a:p>
          <a:p>
            <a:pPr>
              <a:lnSpc>
                <a:spcPct val="100000"/>
              </a:lnSpc>
              <a:spcBef>
                <a:spcPts val="1001"/>
              </a:spcBef>
            </a:pPr>
            <a:r>
              <a:rPr lang="en-IN" sz="1600" b="0" strike="noStrike" spc="-1">
                <a:solidFill>
                  <a:srgbClr val="404040"/>
                </a:solidFill>
                <a:latin typeface="Century Gothic"/>
              </a:rPr>
              <a:t>But Amar may not give you accurate answer. In order to be more sure, you ask couple of friends – Rita, Suneet and Megha,  the same question. They will each vote for the movie X. (This is </a:t>
            </a:r>
            <a:r>
              <a:rPr lang="en-IN" sz="1600" b="1" strike="noStrike" spc="-1">
                <a:solidFill>
                  <a:srgbClr val="404040"/>
                </a:solidFill>
                <a:latin typeface="Century Gothic"/>
              </a:rPr>
              <a:t>ensemble model aka Random Forest</a:t>
            </a:r>
            <a:r>
              <a:rPr lang="en-IN" sz="1600" b="0" strike="noStrike" spc="-1">
                <a:solidFill>
                  <a:srgbClr val="404040"/>
                </a:solidFill>
                <a:latin typeface="Century Gothic"/>
              </a:rPr>
              <a:t> in this case)</a:t>
            </a:r>
            <a:endParaRPr lang="en-IN" sz="1600" b="0" strike="noStrike" spc="-1">
              <a:latin typeface="Arial"/>
            </a:endParaRPr>
          </a:p>
          <a:p>
            <a:pPr>
              <a:lnSpc>
                <a:spcPct val="100000"/>
              </a:lnSpc>
              <a:spcBef>
                <a:spcPts val="1001"/>
              </a:spcBef>
            </a:pPr>
            <a:r>
              <a:rPr lang="en-IN" sz="1600" b="0" strike="noStrike" spc="-1">
                <a:solidFill>
                  <a:srgbClr val="404040"/>
                </a:solidFill>
                <a:latin typeface="Century Gothic"/>
              </a:rPr>
              <a:t>If you have a similar circle of friends, they may all have the exact same process of questions, so to avoid them all having the exact same answer, you’ll want to give them each a different sample from your list of movies. You decide to cut up your list and place it in a bag, then randomly draw from the bag, tell your friend whether or not you enjoyed that movie, and then place that sample back in the bag. This means you’ll be randomly drawing a sub sample from your original list with replacement (</a:t>
            </a:r>
            <a:r>
              <a:rPr lang="en-IN" sz="1600" b="1" strike="noStrike" spc="-1">
                <a:solidFill>
                  <a:srgbClr val="404040"/>
                </a:solidFill>
                <a:latin typeface="Century Gothic"/>
              </a:rPr>
              <a:t>bootstrapping</a:t>
            </a:r>
            <a:r>
              <a:rPr lang="en-IN" sz="1600" b="0" strike="noStrike" spc="-1">
                <a:solidFill>
                  <a:srgbClr val="404040"/>
                </a:solidFill>
                <a:latin typeface="Century Gothic"/>
              </a:rPr>
              <a:t> your original data)</a:t>
            </a:r>
            <a:endParaRPr lang="en-IN" sz="1600" b="0" strike="noStrike" spc="-1">
              <a:latin typeface="Arial"/>
            </a:endParaRPr>
          </a:p>
          <a:p>
            <a:pPr>
              <a:lnSpc>
                <a:spcPct val="100000"/>
              </a:lnSpc>
              <a:spcBef>
                <a:spcPts val="1001"/>
              </a:spcBef>
            </a:pPr>
            <a:r>
              <a:rPr lang="en-IN" sz="1600" b="0" strike="noStrike" spc="-1">
                <a:solidFill>
                  <a:srgbClr val="404040"/>
                </a:solidFill>
                <a:latin typeface="Century Gothic"/>
              </a:rPr>
              <a:t>And you will just make sure that , each of your friends asks different questions randomly. </a:t>
            </a:r>
            <a:endParaRPr lang="en-IN" sz="1600" b="0" strike="noStrike" spc="-1">
              <a:latin typeface="Arial"/>
            </a:endParaRPr>
          </a:p>
          <a:p>
            <a:pPr>
              <a:lnSpc>
                <a:spcPct val="100000"/>
              </a:lnSpc>
              <a:spcBef>
                <a:spcPts val="1001"/>
              </a:spcBef>
            </a:pPr>
            <a:endParaRPr lang="en-IN" sz="1600" b="0" strike="noStrike" spc="-1">
              <a:latin typeface="Arial"/>
            </a:endParaRPr>
          </a:p>
          <a:p>
            <a:pPr>
              <a:lnSpc>
                <a:spcPct val="100000"/>
              </a:lnSpc>
              <a:spcBef>
                <a:spcPts val="1001"/>
              </a:spcBef>
            </a:pPr>
            <a:endParaRPr lang="en-IN" sz="1600" b="0" strike="noStrike" spc="-1">
              <a:latin typeface="Arial"/>
            </a:endParaRPr>
          </a:p>
          <a:p>
            <a:pPr>
              <a:lnSpc>
                <a:spcPct val="100000"/>
              </a:lnSpc>
              <a:spcBef>
                <a:spcPts val="1001"/>
              </a:spcBef>
            </a:pPr>
            <a:endParaRPr lang="en-IN" sz="1600" b="0" strike="noStrike" spc="-1">
              <a:latin typeface="Arial"/>
            </a:endParaRPr>
          </a:p>
          <a:p>
            <a:pPr>
              <a:lnSpc>
                <a:spcPct val="100000"/>
              </a:lnSpc>
              <a:spcBef>
                <a:spcPts val="1001"/>
              </a:spcBef>
            </a:pPr>
            <a:endParaRPr lang="en-IN" sz="1600" b="0" strike="noStrike" spc="-1">
              <a:latin typeface="Arial"/>
            </a:endParaRPr>
          </a:p>
          <a:p>
            <a:pPr>
              <a:lnSpc>
                <a:spcPct val="100000"/>
              </a:lnSpc>
              <a:spcBef>
                <a:spcPts val="1001"/>
              </a:spcBef>
            </a:pPr>
            <a:endParaRPr lang="en-IN" sz="1600" b="0" strike="noStrike" spc="-1">
              <a:latin typeface="Arial"/>
            </a:endParaRPr>
          </a:p>
          <a:p>
            <a:pPr>
              <a:lnSpc>
                <a:spcPct val="100000"/>
              </a:lnSpc>
              <a:spcBef>
                <a:spcPts val="1001"/>
              </a:spcBef>
            </a:pPr>
            <a:endParaRPr lang="en-IN" sz="1600" b="0" strike="noStrike" spc="-1">
              <a:latin typeface="Arial"/>
            </a:endParaRPr>
          </a:p>
          <a:p>
            <a:pPr>
              <a:lnSpc>
                <a:spcPct val="100000"/>
              </a:lnSpc>
              <a:spcBef>
                <a:spcPts val="1001"/>
              </a:spcBef>
            </a:pPr>
            <a:endParaRPr lang="en-IN" sz="1600" b="0" strike="noStrike" spc="-1">
              <a:latin typeface="Arial"/>
            </a:endParaRPr>
          </a:p>
          <a:p>
            <a:pPr>
              <a:lnSpc>
                <a:spcPct val="100000"/>
              </a:lnSpc>
              <a:spcBef>
                <a:spcPts val="1001"/>
              </a:spcBef>
            </a:pPr>
            <a:endParaRPr lang="en-IN" sz="1600" b="0" strike="noStrike" spc="-1">
              <a:latin typeface="Arial"/>
            </a:endParaRPr>
          </a:p>
          <a:p>
            <a:pPr>
              <a:lnSpc>
                <a:spcPct val="100000"/>
              </a:lnSpc>
              <a:spcBef>
                <a:spcPts val="1001"/>
              </a:spcBef>
            </a:pPr>
            <a:endParaRPr lang="en-IN" sz="1600" b="0" strike="noStrike" spc="-1">
              <a:latin typeface="Arial"/>
            </a:endParaRPr>
          </a:p>
          <a:p>
            <a:pPr>
              <a:lnSpc>
                <a:spcPct val="100000"/>
              </a:lnSpc>
              <a:spcBef>
                <a:spcPts val="1001"/>
              </a:spcBef>
            </a:pPr>
            <a:endParaRPr lang="en-IN" sz="1600" b="0" strike="noStrike" spc="-1">
              <a:latin typeface="Arial"/>
            </a:endParaRPr>
          </a:p>
          <a:p>
            <a:pPr>
              <a:lnSpc>
                <a:spcPct val="100000"/>
              </a:lnSpc>
              <a:spcBef>
                <a:spcPts val="1001"/>
              </a:spcBef>
            </a:pPr>
            <a:endParaRPr lang="en-IN" sz="1600" b="0" strike="noStrike" spc="-1">
              <a:latin typeface="Arial"/>
            </a:endParaRPr>
          </a:p>
        </p:txBody>
      </p:sp>
      <p:pic>
        <p:nvPicPr>
          <p:cNvPr id="4" name="Picture 3"/>
          <p:cNvPicPr/>
          <p:nvPr/>
        </p:nvPicPr>
        <p:blipFill>
          <a:blip r:embed="rId2"/>
          <a:stretch/>
        </p:blipFill>
        <p:spPr>
          <a:xfrm>
            <a:off x="10515600" y="97191"/>
            <a:ext cx="1524000" cy="588609"/>
          </a:xfrm>
          <a:prstGeom prst="rect">
            <a:avLst/>
          </a:prstGeom>
          <a:ln>
            <a:noFill/>
          </a:ln>
        </p:spPr>
      </p:pic>
      <p:sp>
        <p:nvSpPr>
          <p:cNvPr id="5" name="Rectangle 4"/>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1634040" y="124920"/>
            <a:ext cx="8911080" cy="128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178DBB"/>
                </a:solidFill>
                <a:latin typeface="Century Gothic"/>
              </a:rPr>
              <a:t>Uses – Random Forest</a:t>
            </a:r>
            <a:endParaRPr lang="en-IN" sz="3600" b="0" strike="noStrike" spc="-1">
              <a:latin typeface="Arial"/>
            </a:endParaRPr>
          </a:p>
        </p:txBody>
      </p:sp>
      <p:sp>
        <p:nvSpPr>
          <p:cNvPr id="419" name="CustomShape 2"/>
          <p:cNvSpPr/>
          <p:nvPr/>
        </p:nvSpPr>
        <p:spPr>
          <a:xfrm>
            <a:off x="2190600" y="1143360"/>
            <a:ext cx="9204480" cy="540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r>
              <a:rPr lang="en-IN" sz="1800" b="1" strike="noStrike" spc="-1" dirty="0">
                <a:solidFill>
                  <a:srgbClr val="404040"/>
                </a:solidFill>
                <a:latin typeface="Century Gothic"/>
              </a:rPr>
              <a:t>Variable Selection: </a:t>
            </a:r>
            <a:r>
              <a:rPr lang="en-IN" sz="1800" b="0" strike="noStrike" spc="-1" dirty="0">
                <a:solidFill>
                  <a:srgbClr val="404040"/>
                </a:solidFill>
                <a:latin typeface="Century Gothic"/>
              </a:rPr>
              <a:t>One of the best use cases for random forest is feature selection. One of the </a:t>
            </a:r>
            <a:r>
              <a:rPr lang="en-IN" sz="1800" b="0" strike="noStrike" spc="-1" dirty="0" err="1">
                <a:solidFill>
                  <a:srgbClr val="404040"/>
                </a:solidFill>
                <a:latin typeface="Century Gothic"/>
              </a:rPr>
              <a:t>byproducts</a:t>
            </a:r>
            <a:r>
              <a:rPr lang="en-IN" sz="1800" b="0" strike="noStrike" spc="-1" dirty="0">
                <a:solidFill>
                  <a:srgbClr val="404040"/>
                </a:solidFill>
                <a:latin typeface="Century Gothic"/>
              </a:rPr>
              <a:t> of trying lots of decision tree variations is that you can examine which variables are working best/worst in each tree.</a:t>
            </a:r>
            <a:endParaRPr lang="en-IN" sz="1800" b="0" strike="noStrike" spc="-1" dirty="0">
              <a:latin typeface="Arial"/>
            </a:endParaRPr>
          </a:p>
          <a:p>
            <a:pPr>
              <a:lnSpc>
                <a:spcPct val="100000"/>
              </a:lnSpc>
              <a:spcBef>
                <a:spcPts val="1001"/>
              </a:spcBef>
            </a:pPr>
            <a:endParaRPr lang="en-IN" sz="1800" b="0" strike="noStrike" spc="-1" dirty="0">
              <a:latin typeface="Arial"/>
            </a:endParaRPr>
          </a:p>
          <a:p>
            <a:pPr>
              <a:lnSpc>
                <a:spcPct val="100000"/>
              </a:lnSpc>
              <a:spcBef>
                <a:spcPts val="1001"/>
              </a:spcBef>
            </a:pPr>
            <a:r>
              <a:rPr lang="en-IN" sz="1800" b="1" strike="noStrike" spc="-1" dirty="0">
                <a:solidFill>
                  <a:srgbClr val="404040"/>
                </a:solidFill>
                <a:latin typeface="Century Gothic"/>
              </a:rPr>
              <a:t>Classification: </a:t>
            </a:r>
            <a:r>
              <a:rPr lang="en-IN" sz="1800" b="0" strike="noStrike" spc="-1" dirty="0">
                <a:solidFill>
                  <a:srgbClr val="404040"/>
                </a:solidFill>
                <a:latin typeface="Century Gothic"/>
              </a:rPr>
              <a:t>Random forest is also great for classification. It can be used to make predictions for categories with multiple possible values </a:t>
            </a:r>
            <a:endParaRPr lang="en-IN" sz="1800" b="0" strike="noStrike" spc="-1" dirty="0">
              <a:latin typeface="Arial"/>
            </a:endParaRPr>
          </a:p>
          <a:p>
            <a:pPr>
              <a:lnSpc>
                <a:spcPct val="100000"/>
              </a:lnSpc>
              <a:spcBef>
                <a:spcPts val="1001"/>
              </a:spcBef>
            </a:pPr>
            <a:endParaRPr lang="en-IN" sz="1800" b="0" strike="noStrike" spc="-1" dirty="0">
              <a:latin typeface="Arial"/>
            </a:endParaRPr>
          </a:p>
          <a:p>
            <a:pPr>
              <a:lnSpc>
                <a:spcPct val="100000"/>
              </a:lnSpc>
              <a:spcBef>
                <a:spcPts val="1001"/>
              </a:spcBef>
            </a:pPr>
            <a:endParaRPr lang="en-IN" sz="1800" b="0" strike="noStrike" spc="-1" dirty="0">
              <a:latin typeface="Arial"/>
            </a:endParaRPr>
          </a:p>
          <a:p>
            <a:pPr>
              <a:lnSpc>
                <a:spcPct val="100000"/>
              </a:lnSpc>
              <a:spcBef>
                <a:spcPts val="1001"/>
              </a:spcBef>
            </a:pPr>
            <a:endParaRPr lang="en-IN" sz="1800" b="0" strike="noStrike" spc="-1" dirty="0">
              <a:latin typeface="Arial"/>
            </a:endParaRPr>
          </a:p>
          <a:p>
            <a:pPr>
              <a:lnSpc>
                <a:spcPct val="100000"/>
              </a:lnSpc>
              <a:spcBef>
                <a:spcPts val="1001"/>
              </a:spcBef>
            </a:pPr>
            <a:endParaRPr lang="en-IN" sz="1800" b="0" strike="noStrike" spc="-1" dirty="0">
              <a:latin typeface="Arial"/>
            </a:endParaRPr>
          </a:p>
          <a:p>
            <a:pPr>
              <a:lnSpc>
                <a:spcPct val="100000"/>
              </a:lnSpc>
              <a:spcBef>
                <a:spcPts val="1001"/>
              </a:spcBef>
            </a:pPr>
            <a:endParaRPr lang="en-IN" sz="1800" b="0" strike="noStrike" spc="-1" dirty="0">
              <a:latin typeface="Arial"/>
            </a:endParaRPr>
          </a:p>
          <a:p>
            <a:pPr>
              <a:lnSpc>
                <a:spcPct val="100000"/>
              </a:lnSpc>
              <a:spcBef>
                <a:spcPts val="1001"/>
              </a:spcBef>
            </a:pPr>
            <a:endParaRPr lang="en-IN" sz="1800" b="0" strike="noStrike" spc="-1" dirty="0">
              <a:latin typeface="Arial"/>
            </a:endParaRPr>
          </a:p>
          <a:p>
            <a:pPr>
              <a:lnSpc>
                <a:spcPct val="100000"/>
              </a:lnSpc>
              <a:spcBef>
                <a:spcPts val="1001"/>
              </a:spcBef>
            </a:pPr>
            <a:endParaRPr lang="en-IN" sz="1800" b="0" strike="noStrike" spc="-1" dirty="0">
              <a:latin typeface="Arial"/>
            </a:endParaRPr>
          </a:p>
          <a:p>
            <a:pPr>
              <a:lnSpc>
                <a:spcPct val="100000"/>
              </a:lnSpc>
              <a:spcBef>
                <a:spcPts val="1001"/>
              </a:spcBef>
            </a:pPr>
            <a:endParaRPr lang="en-IN" sz="1800" b="0" strike="noStrike" spc="-1" dirty="0">
              <a:latin typeface="Arial"/>
            </a:endParaRPr>
          </a:p>
          <a:p>
            <a:pPr>
              <a:lnSpc>
                <a:spcPct val="100000"/>
              </a:lnSpc>
              <a:spcBef>
                <a:spcPts val="1001"/>
              </a:spcBef>
            </a:pPr>
            <a:endParaRPr lang="en-IN" sz="1800" b="0" strike="noStrike" spc="-1" dirty="0">
              <a:latin typeface="Arial"/>
            </a:endParaRPr>
          </a:p>
        </p:txBody>
      </p:sp>
      <p:pic>
        <p:nvPicPr>
          <p:cNvPr id="4" name="Picture 3"/>
          <p:cNvPicPr/>
          <p:nvPr/>
        </p:nvPicPr>
        <p:blipFill>
          <a:blip r:embed="rId2"/>
          <a:stretch/>
        </p:blipFill>
        <p:spPr>
          <a:xfrm>
            <a:off x="10515600" y="97191"/>
            <a:ext cx="1524000" cy="588609"/>
          </a:xfrm>
          <a:prstGeom prst="rect">
            <a:avLst/>
          </a:prstGeom>
          <a:ln>
            <a:noFill/>
          </a:ln>
        </p:spPr>
      </p:pic>
      <p:sp>
        <p:nvSpPr>
          <p:cNvPr id="5" name="Rectangle 4"/>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CustomShape 1"/>
          <p:cNvSpPr/>
          <p:nvPr/>
        </p:nvSpPr>
        <p:spPr>
          <a:xfrm>
            <a:off x="1631160" y="118080"/>
            <a:ext cx="9253440" cy="77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IN" sz="3200" b="0" strike="noStrike" spc="-1">
                <a:solidFill>
                  <a:srgbClr val="178DBB"/>
                </a:solidFill>
                <a:latin typeface="Century Gothic"/>
              </a:rPr>
              <a:t>Decision Trees</a:t>
            </a:r>
            <a:endParaRPr lang="en-IN" sz="3200" b="0" strike="noStrike" spc="-1">
              <a:latin typeface="Arial"/>
            </a:endParaRPr>
          </a:p>
        </p:txBody>
      </p:sp>
      <p:sp>
        <p:nvSpPr>
          <p:cNvPr id="318" name="CustomShape 2"/>
          <p:cNvSpPr/>
          <p:nvPr/>
        </p:nvSpPr>
        <p:spPr>
          <a:xfrm>
            <a:off x="1909080" y="973800"/>
            <a:ext cx="9417960" cy="540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p:txBody>
      </p:sp>
      <p:sp>
        <p:nvSpPr>
          <p:cNvPr id="319" name="CustomShape 3"/>
          <p:cNvSpPr/>
          <p:nvPr/>
        </p:nvSpPr>
        <p:spPr>
          <a:xfrm>
            <a:off x="1988640" y="902160"/>
            <a:ext cx="9853560" cy="349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Aft>
                <a:spcPts val="1001"/>
              </a:spcAft>
            </a:pPr>
            <a:r>
              <a:rPr lang="en-IN" sz="2400" b="0" strike="noStrike" spc="-1" dirty="0">
                <a:solidFill>
                  <a:srgbClr val="000000"/>
                </a:solidFill>
                <a:latin typeface="Calibri"/>
                <a:ea typeface="Calibri"/>
              </a:rPr>
              <a:t>The decision tree will be created as follows:</a:t>
            </a:r>
            <a:endParaRPr lang="en-IN" sz="2400" b="0" strike="noStrike" spc="-1" dirty="0">
              <a:latin typeface="Arial"/>
            </a:endParaRPr>
          </a:p>
          <a:p>
            <a:pPr marL="343080" indent="-342360">
              <a:lnSpc>
                <a:spcPct val="115000"/>
              </a:lnSpc>
              <a:buClr>
                <a:srgbClr val="000000"/>
              </a:buClr>
              <a:buFont typeface="Century Gothic"/>
              <a:buAutoNum type="arabicPeriod"/>
            </a:pPr>
            <a:r>
              <a:rPr lang="en-IN" sz="2400" b="0" strike="noStrike" spc="-1" dirty="0">
                <a:solidFill>
                  <a:srgbClr val="000000"/>
                </a:solidFill>
                <a:latin typeface="Calibri"/>
                <a:ea typeface="Calibri"/>
              </a:rPr>
              <a:t>The splits will be done to partition the data into </a:t>
            </a:r>
            <a:r>
              <a:rPr lang="en-IN" sz="2400" b="1" strike="noStrike" spc="-1" dirty="0">
                <a:solidFill>
                  <a:srgbClr val="000000"/>
                </a:solidFill>
                <a:latin typeface="Calibri"/>
                <a:ea typeface="Calibri"/>
              </a:rPr>
              <a:t>purer subsets</a:t>
            </a:r>
            <a:r>
              <a:rPr lang="en-IN" sz="2400" b="0" strike="noStrike" spc="-1" dirty="0">
                <a:solidFill>
                  <a:srgbClr val="000000"/>
                </a:solidFill>
                <a:latin typeface="Calibri"/>
                <a:ea typeface="Calibri"/>
              </a:rPr>
              <a:t>. So, when the split is done on Body Temperature, all the species that are cold-blooded are found to be “non-mammals”. So when the Body Temperature is “Cold- Blooded”, we get a purest subset where all the species belong to “non-Mammals”.</a:t>
            </a:r>
            <a:endParaRPr lang="en-IN" sz="2400" b="0" strike="noStrike" spc="-1" dirty="0">
              <a:latin typeface="Arial"/>
            </a:endParaRPr>
          </a:p>
          <a:p>
            <a:pPr marL="343080" indent="-342360">
              <a:lnSpc>
                <a:spcPct val="115000"/>
              </a:lnSpc>
              <a:spcAft>
                <a:spcPts val="1001"/>
              </a:spcAft>
              <a:buClr>
                <a:srgbClr val="000000"/>
              </a:buClr>
              <a:buFont typeface="Century Gothic"/>
              <a:buAutoNum type="arabicPeriod"/>
            </a:pPr>
            <a:r>
              <a:rPr lang="en-IN" sz="2400" b="0" strike="noStrike" spc="-1" dirty="0">
                <a:solidFill>
                  <a:srgbClr val="000000"/>
                </a:solidFill>
                <a:latin typeface="Calibri"/>
                <a:ea typeface="Calibri"/>
              </a:rPr>
              <a:t>But for “warm-blooded” species, we still have both types present: mammals and non-mammals. So, now the algorithm splits on the values of </a:t>
            </a:r>
            <a:r>
              <a:rPr lang="en-IN" sz="2400" b="0" strike="noStrike" spc="-1" dirty="0" err="1">
                <a:solidFill>
                  <a:srgbClr val="000000"/>
                </a:solidFill>
                <a:latin typeface="Calibri"/>
                <a:ea typeface="Calibri"/>
              </a:rPr>
              <a:t>Gives_Birth</a:t>
            </a:r>
            <a:r>
              <a:rPr lang="en-IN" sz="2400" b="0" strike="noStrike" spc="-1" dirty="0">
                <a:solidFill>
                  <a:srgbClr val="000000"/>
                </a:solidFill>
                <a:latin typeface="Calibri"/>
                <a:ea typeface="Calibri"/>
              </a:rPr>
              <a:t>. This time, when the values are “Yes”, we get all type values as “Mammals” and when the values are “No”, we get all type values as “Non-Mammals”.</a:t>
            </a:r>
            <a:endParaRPr lang="en-IN" sz="2400" b="0" strike="noStrike" spc="-1" dirty="0">
              <a:latin typeface="Arial"/>
            </a:endParaRPr>
          </a:p>
          <a:p>
            <a:pPr marL="343080" indent="-342360">
              <a:lnSpc>
                <a:spcPct val="115000"/>
              </a:lnSpc>
              <a:spcAft>
                <a:spcPts val="1001"/>
              </a:spcAft>
              <a:buClr>
                <a:srgbClr val="000000"/>
              </a:buClr>
              <a:buFont typeface="Century Gothic"/>
              <a:buAutoNum type="arabicPeriod"/>
            </a:pPr>
            <a:r>
              <a:rPr lang="en-IN" sz="2400" b="0" strike="noStrike" spc="-1" dirty="0">
                <a:solidFill>
                  <a:srgbClr val="000000"/>
                </a:solidFill>
                <a:latin typeface="Calibri"/>
                <a:ea typeface="Calibri"/>
              </a:rPr>
              <a:t>The nodes represents Attributes while the edges represent values.</a:t>
            </a:r>
            <a:endParaRPr lang="en-IN" sz="2400" b="0" strike="noStrike" spc="-1" dirty="0">
              <a:latin typeface="Arial"/>
            </a:endParaRPr>
          </a:p>
        </p:txBody>
      </p:sp>
      <p:pic>
        <p:nvPicPr>
          <p:cNvPr id="5" name="Picture 3"/>
          <p:cNvPicPr/>
          <p:nvPr/>
        </p:nvPicPr>
        <p:blipFill>
          <a:blip r:embed="rId2"/>
          <a:stretch/>
        </p:blipFill>
        <p:spPr>
          <a:xfrm>
            <a:off x="10515600" y="97191"/>
            <a:ext cx="1524000" cy="588609"/>
          </a:xfrm>
          <a:prstGeom prst="rect">
            <a:avLst/>
          </a:prstGeom>
          <a:ln>
            <a:noFill/>
          </a:ln>
        </p:spPr>
      </p:pic>
      <p:sp>
        <p:nvSpPr>
          <p:cNvPr id="6" name="Rectangle 5"/>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93440" y="187560"/>
            <a:ext cx="9253440" cy="77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IN" sz="3200" b="0" strike="noStrike" spc="-1">
                <a:solidFill>
                  <a:srgbClr val="178DBB"/>
                </a:solidFill>
                <a:latin typeface="Century Gothic"/>
              </a:rPr>
              <a:t>Decision Tree – An Example</a:t>
            </a:r>
            <a:endParaRPr lang="en-IN" sz="3200" b="0" strike="noStrike" spc="-1">
              <a:latin typeface="Arial"/>
            </a:endParaRPr>
          </a:p>
        </p:txBody>
      </p:sp>
      <p:sp>
        <p:nvSpPr>
          <p:cNvPr id="321" name="CustomShape 2"/>
          <p:cNvSpPr/>
          <p:nvPr/>
        </p:nvSpPr>
        <p:spPr>
          <a:xfrm>
            <a:off x="2379600" y="1311120"/>
            <a:ext cx="9417960" cy="540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p:txBody>
      </p:sp>
      <p:sp>
        <p:nvSpPr>
          <p:cNvPr id="322" name="CustomShape 3"/>
          <p:cNvSpPr/>
          <p:nvPr/>
        </p:nvSpPr>
        <p:spPr>
          <a:xfrm>
            <a:off x="4636440" y="1584720"/>
            <a:ext cx="2576520" cy="1001880"/>
          </a:xfrm>
          <a:prstGeom prst="ellipse">
            <a:avLst/>
          </a:prstGeom>
          <a:ln>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IN" sz="1800" b="0" strike="noStrike" spc="-1">
                <a:solidFill>
                  <a:srgbClr val="000000"/>
                </a:solidFill>
                <a:latin typeface="Century Gothic"/>
                <a:ea typeface="DejaVu Sans"/>
              </a:rPr>
              <a:t>Body Temperature</a:t>
            </a:r>
            <a:endParaRPr lang="en-IN" sz="1800" b="0" strike="noStrike" spc="-1">
              <a:latin typeface="Arial"/>
            </a:endParaRPr>
          </a:p>
        </p:txBody>
      </p:sp>
      <p:sp>
        <p:nvSpPr>
          <p:cNvPr id="323" name="CustomShape 4"/>
          <p:cNvSpPr/>
          <p:nvPr/>
        </p:nvSpPr>
        <p:spPr>
          <a:xfrm>
            <a:off x="2845440" y="3341880"/>
            <a:ext cx="2576520" cy="1001880"/>
          </a:xfrm>
          <a:prstGeom prst="ellipse">
            <a:avLst/>
          </a:prstGeom>
          <a:ln>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IN" sz="1800" b="0" strike="noStrike" spc="-1">
                <a:solidFill>
                  <a:srgbClr val="000000"/>
                </a:solidFill>
                <a:latin typeface="Century Gothic"/>
                <a:ea typeface="DejaVu Sans"/>
              </a:rPr>
              <a:t>Gives Birth</a:t>
            </a:r>
            <a:endParaRPr lang="en-IN" sz="1800" b="0" strike="noStrike" spc="-1">
              <a:latin typeface="Arial"/>
            </a:endParaRPr>
          </a:p>
        </p:txBody>
      </p:sp>
      <p:sp>
        <p:nvSpPr>
          <p:cNvPr id="324" name="CustomShape 5"/>
          <p:cNvSpPr/>
          <p:nvPr/>
        </p:nvSpPr>
        <p:spPr>
          <a:xfrm>
            <a:off x="2137320" y="5270400"/>
            <a:ext cx="1189440" cy="8247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IN" sz="1800" b="0" strike="noStrike" spc="-1">
                <a:solidFill>
                  <a:srgbClr val="000000"/>
                </a:solidFill>
                <a:latin typeface="Century Gothic"/>
                <a:ea typeface="DejaVu Sans"/>
              </a:rPr>
              <a:t>Mammal</a:t>
            </a:r>
            <a:endParaRPr lang="en-IN" sz="1800" b="0" strike="noStrike" spc="-1">
              <a:latin typeface="Arial"/>
            </a:endParaRPr>
          </a:p>
        </p:txBody>
      </p:sp>
      <p:sp>
        <p:nvSpPr>
          <p:cNvPr id="325" name="CustomShape 6"/>
          <p:cNvSpPr/>
          <p:nvPr/>
        </p:nvSpPr>
        <p:spPr>
          <a:xfrm>
            <a:off x="4474080" y="5270400"/>
            <a:ext cx="1189440" cy="8247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IN" sz="1800" b="0" strike="noStrike" spc="-1">
                <a:solidFill>
                  <a:srgbClr val="000000"/>
                </a:solidFill>
                <a:latin typeface="Century Gothic"/>
                <a:ea typeface="DejaVu Sans"/>
              </a:rPr>
              <a:t>Non-Mammal</a:t>
            </a:r>
            <a:endParaRPr lang="en-IN" sz="1800" b="0" strike="noStrike" spc="-1">
              <a:latin typeface="Arial"/>
            </a:endParaRPr>
          </a:p>
        </p:txBody>
      </p:sp>
      <p:sp>
        <p:nvSpPr>
          <p:cNvPr id="326" name="CustomShape 7"/>
          <p:cNvSpPr/>
          <p:nvPr/>
        </p:nvSpPr>
        <p:spPr>
          <a:xfrm>
            <a:off x="7864920" y="3341880"/>
            <a:ext cx="1316520" cy="824760"/>
          </a:xfrm>
          <a:prstGeom prst="rect">
            <a:avLst/>
          </a:prstGeom>
          <a:ln>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IN" sz="1800" b="0" strike="noStrike" spc="-1">
                <a:solidFill>
                  <a:srgbClr val="000000"/>
                </a:solidFill>
                <a:latin typeface="Century Gothic"/>
                <a:ea typeface="DejaVu Sans"/>
              </a:rPr>
              <a:t>Non-Mammals</a:t>
            </a:r>
            <a:endParaRPr lang="en-IN" sz="1800" b="0" strike="noStrike" spc="-1">
              <a:latin typeface="Arial"/>
            </a:endParaRPr>
          </a:p>
        </p:txBody>
      </p:sp>
      <p:sp>
        <p:nvSpPr>
          <p:cNvPr id="327" name="CustomShape 8"/>
          <p:cNvSpPr/>
          <p:nvPr/>
        </p:nvSpPr>
        <p:spPr>
          <a:xfrm flipH="1">
            <a:off x="4133520" y="2587320"/>
            <a:ext cx="1789920" cy="753840"/>
          </a:xfrm>
          <a:custGeom>
            <a:avLst/>
            <a:gdLst/>
            <a:ahLst/>
            <a:cxnLst/>
            <a:rect l="l" t="t" r="r" b="b"/>
            <a:pathLst>
              <a:path w="21600" h="21600">
                <a:moveTo>
                  <a:pt x="0" y="0"/>
                </a:moveTo>
                <a:lnTo>
                  <a:pt x="21600" y="21600"/>
                </a:lnTo>
              </a:path>
            </a:pathLst>
          </a:custGeom>
          <a:noFill/>
          <a:ln>
            <a:solidFill>
              <a:srgbClr val="323232"/>
            </a:solidFill>
            <a:round/>
            <a:tailEnd type="triangle" w="med" len="med"/>
          </a:ln>
        </p:spPr>
        <p:style>
          <a:lnRef idx="1">
            <a:schemeClr val="accent1"/>
          </a:lnRef>
          <a:fillRef idx="0">
            <a:schemeClr val="accent1"/>
          </a:fillRef>
          <a:effectRef idx="0">
            <a:schemeClr val="accent1"/>
          </a:effectRef>
          <a:fontRef idx="minor"/>
        </p:style>
      </p:sp>
      <p:sp>
        <p:nvSpPr>
          <p:cNvPr id="328" name="CustomShape 9"/>
          <p:cNvSpPr/>
          <p:nvPr/>
        </p:nvSpPr>
        <p:spPr>
          <a:xfrm>
            <a:off x="5924880" y="2587320"/>
            <a:ext cx="2597760" cy="753840"/>
          </a:xfrm>
          <a:custGeom>
            <a:avLst/>
            <a:gdLst/>
            <a:ahLst/>
            <a:cxnLst/>
            <a:rect l="l" t="t" r="r" b="b"/>
            <a:pathLst>
              <a:path w="21600" h="21600">
                <a:moveTo>
                  <a:pt x="0" y="0"/>
                </a:moveTo>
                <a:lnTo>
                  <a:pt x="21600" y="21600"/>
                </a:lnTo>
              </a:path>
            </a:pathLst>
          </a:custGeom>
          <a:noFill/>
          <a:ln>
            <a:solidFill>
              <a:srgbClr val="323232"/>
            </a:solidFill>
            <a:round/>
            <a:tailEnd type="triangle" w="med" len="med"/>
          </a:ln>
        </p:spPr>
        <p:style>
          <a:lnRef idx="1">
            <a:schemeClr val="accent1"/>
          </a:lnRef>
          <a:fillRef idx="0">
            <a:schemeClr val="accent1"/>
          </a:fillRef>
          <a:effectRef idx="0">
            <a:schemeClr val="accent1"/>
          </a:effectRef>
          <a:fontRef idx="minor"/>
        </p:style>
      </p:sp>
      <p:sp>
        <p:nvSpPr>
          <p:cNvPr id="329" name="CustomShape 10"/>
          <p:cNvSpPr/>
          <p:nvPr/>
        </p:nvSpPr>
        <p:spPr>
          <a:xfrm flipH="1">
            <a:off x="2744640" y="4344480"/>
            <a:ext cx="1388160" cy="925200"/>
          </a:xfrm>
          <a:custGeom>
            <a:avLst/>
            <a:gdLst/>
            <a:ahLst/>
            <a:cxnLst/>
            <a:rect l="l" t="t" r="r" b="b"/>
            <a:pathLst>
              <a:path w="21600" h="21600">
                <a:moveTo>
                  <a:pt x="0" y="0"/>
                </a:moveTo>
                <a:lnTo>
                  <a:pt x="21600" y="21600"/>
                </a:lnTo>
              </a:path>
            </a:pathLst>
          </a:custGeom>
          <a:noFill/>
          <a:ln>
            <a:solidFill>
              <a:srgbClr val="323232"/>
            </a:solidFill>
            <a:round/>
            <a:tailEnd type="triangle" w="med" len="med"/>
          </a:ln>
        </p:spPr>
        <p:style>
          <a:lnRef idx="1">
            <a:schemeClr val="accent1"/>
          </a:lnRef>
          <a:fillRef idx="0">
            <a:schemeClr val="accent1"/>
          </a:fillRef>
          <a:effectRef idx="0">
            <a:schemeClr val="accent1"/>
          </a:effectRef>
          <a:fontRef idx="minor"/>
        </p:style>
      </p:sp>
      <p:sp>
        <p:nvSpPr>
          <p:cNvPr id="330" name="CustomShape 11"/>
          <p:cNvSpPr/>
          <p:nvPr/>
        </p:nvSpPr>
        <p:spPr>
          <a:xfrm>
            <a:off x="4134240" y="4344480"/>
            <a:ext cx="934200" cy="925200"/>
          </a:xfrm>
          <a:custGeom>
            <a:avLst/>
            <a:gdLst/>
            <a:ahLst/>
            <a:cxnLst/>
            <a:rect l="l" t="t" r="r" b="b"/>
            <a:pathLst>
              <a:path w="21600" h="21600">
                <a:moveTo>
                  <a:pt x="0" y="0"/>
                </a:moveTo>
                <a:lnTo>
                  <a:pt x="21600" y="21600"/>
                </a:lnTo>
              </a:path>
            </a:pathLst>
          </a:custGeom>
          <a:noFill/>
          <a:ln>
            <a:solidFill>
              <a:srgbClr val="323232"/>
            </a:solidFill>
            <a:round/>
            <a:tailEnd type="triangle" w="med" len="med"/>
          </a:ln>
        </p:spPr>
        <p:style>
          <a:lnRef idx="1">
            <a:schemeClr val="accent1"/>
          </a:lnRef>
          <a:fillRef idx="0">
            <a:schemeClr val="accent1"/>
          </a:fillRef>
          <a:effectRef idx="0">
            <a:schemeClr val="accent1"/>
          </a:effectRef>
          <a:fontRef idx="minor"/>
        </p:style>
      </p:sp>
      <p:sp>
        <p:nvSpPr>
          <p:cNvPr id="331" name="CustomShape 12"/>
          <p:cNvSpPr/>
          <p:nvPr/>
        </p:nvSpPr>
        <p:spPr>
          <a:xfrm>
            <a:off x="4094640" y="2656080"/>
            <a:ext cx="9342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entury Gothic"/>
                <a:ea typeface="DejaVu Sans"/>
              </a:rPr>
              <a:t>Warm</a:t>
            </a:r>
            <a:endParaRPr lang="en-IN" sz="1800" b="0" strike="noStrike" spc="-1">
              <a:latin typeface="Arial"/>
            </a:endParaRPr>
          </a:p>
        </p:txBody>
      </p:sp>
      <p:sp>
        <p:nvSpPr>
          <p:cNvPr id="332" name="CustomShape 13"/>
          <p:cNvSpPr/>
          <p:nvPr/>
        </p:nvSpPr>
        <p:spPr>
          <a:xfrm>
            <a:off x="7089120" y="2563200"/>
            <a:ext cx="9342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entury Gothic"/>
                <a:ea typeface="DejaVu Sans"/>
              </a:rPr>
              <a:t>Cold</a:t>
            </a:r>
            <a:endParaRPr lang="en-IN" sz="1800" b="0" strike="noStrike" spc="-1">
              <a:latin typeface="Arial"/>
            </a:endParaRPr>
          </a:p>
        </p:txBody>
      </p:sp>
      <p:sp>
        <p:nvSpPr>
          <p:cNvPr id="333" name="CustomShape 14"/>
          <p:cNvSpPr/>
          <p:nvPr/>
        </p:nvSpPr>
        <p:spPr>
          <a:xfrm>
            <a:off x="2720520" y="4514400"/>
            <a:ext cx="9342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entury Gothic"/>
                <a:ea typeface="DejaVu Sans"/>
              </a:rPr>
              <a:t>Yes</a:t>
            </a:r>
            <a:endParaRPr lang="en-IN" sz="1800" b="0" strike="noStrike" spc="-1">
              <a:latin typeface="Arial"/>
            </a:endParaRPr>
          </a:p>
        </p:txBody>
      </p:sp>
      <p:sp>
        <p:nvSpPr>
          <p:cNvPr id="334" name="CustomShape 15"/>
          <p:cNvSpPr/>
          <p:nvPr/>
        </p:nvSpPr>
        <p:spPr>
          <a:xfrm>
            <a:off x="4651200" y="4557600"/>
            <a:ext cx="9342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entury Gothic"/>
                <a:ea typeface="DejaVu Sans"/>
              </a:rPr>
              <a:t>No</a:t>
            </a:r>
            <a:endParaRPr lang="en-IN" sz="1800" b="0" strike="noStrike" spc="-1">
              <a:latin typeface="Arial"/>
            </a:endParaRPr>
          </a:p>
        </p:txBody>
      </p:sp>
      <p:pic>
        <p:nvPicPr>
          <p:cNvPr id="17" name="Picture 3"/>
          <p:cNvPicPr/>
          <p:nvPr/>
        </p:nvPicPr>
        <p:blipFill>
          <a:blip r:embed="rId2"/>
          <a:stretch/>
        </p:blipFill>
        <p:spPr>
          <a:xfrm>
            <a:off x="10515600" y="97191"/>
            <a:ext cx="1524000" cy="588609"/>
          </a:xfrm>
          <a:prstGeom prst="rect">
            <a:avLst/>
          </a:prstGeom>
          <a:ln>
            <a:noFill/>
          </a:ln>
        </p:spPr>
      </p:pic>
      <p:sp>
        <p:nvSpPr>
          <p:cNvPr id="18" name="Rectangle 17"/>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1631160" y="118080"/>
            <a:ext cx="9253440" cy="77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IN" sz="3200" b="0" strike="noStrike" spc="-1">
                <a:solidFill>
                  <a:srgbClr val="178DBB"/>
                </a:solidFill>
                <a:latin typeface="Century Gothic"/>
              </a:rPr>
              <a:t>Decision Tree – Another Example</a:t>
            </a:r>
            <a:endParaRPr lang="en-IN" sz="3200" b="0" strike="noStrike" spc="-1">
              <a:latin typeface="Arial"/>
            </a:endParaRPr>
          </a:p>
        </p:txBody>
      </p:sp>
      <p:sp>
        <p:nvSpPr>
          <p:cNvPr id="336" name="CustomShape 2"/>
          <p:cNvSpPr/>
          <p:nvPr/>
        </p:nvSpPr>
        <p:spPr>
          <a:xfrm>
            <a:off x="1909080" y="973800"/>
            <a:ext cx="9417960" cy="540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p:txBody>
      </p:sp>
      <p:pic>
        <p:nvPicPr>
          <p:cNvPr id="337" name="Picture 3"/>
          <p:cNvPicPr/>
          <p:nvPr/>
        </p:nvPicPr>
        <p:blipFill>
          <a:blip r:embed="rId2"/>
          <a:stretch/>
        </p:blipFill>
        <p:spPr>
          <a:xfrm>
            <a:off x="756720" y="1828440"/>
            <a:ext cx="4951440" cy="3066840"/>
          </a:xfrm>
          <a:prstGeom prst="rect">
            <a:avLst/>
          </a:prstGeom>
          <a:ln>
            <a:noFill/>
          </a:ln>
        </p:spPr>
      </p:pic>
      <p:pic>
        <p:nvPicPr>
          <p:cNvPr id="338" name="Picture 5"/>
          <p:cNvPicPr/>
          <p:nvPr/>
        </p:nvPicPr>
        <p:blipFill>
          <a:blip r:embed="rId3"/>
          <a:stretch/>
        </p:blipFill>
        <p:spPr>
          <a:xfrm>
            <a:off x="6861240" y="1828440"/>
            <a:ext cx="5330160" cy="3030840"/>
          </a:xfrm>
          <a:prstGeom prst="rect">
            <a:avLst/>
          </a:prstGeom>
          <a:ln>
            <a:noFill/>
          </a:ln>
        </p:spPr>
      </p:pic>
      <p:pic>
        <p:nvPicPr>
          <p:cNvPr id="6" name="Picture 3"/>
          <p:cNvPicPr/>
          <p:nvPr/>
        </p:nvPicPr>
        <p:blipFill>
          <a:blip r:embed="rId4"/>
          <a:stretch/>
        </p:blipFill>
        <p:spPr>
          <a:xfrm>
            <a:off x="10515600" y="97191"/>
            <a:ext cx="1524000" cy="588609"/>
          </a:xfrm>
          <a:prstGeom prst="rect">
            <a:avLst/>
          </a:prstGeom>
          <a:ln>
            <a:noFill/>
          </a:ln>
        </p:spPr>
      </p:pic>
      <p:pic>
        <p:nvPicPr>
          <p:cNvPr id="7" name="Picture 3"/>
          <p:cNvPicPr/>
          <p:nvPr/>
        </p:nvPicPr>
        <p:blipFill>
          <a:blip r:embed="rId4"/>
          <a:stretch/>
        </p:blipFill>
        <p:spPr>
          <a:xfrm>
            <a:off x="10668000" y="249591"/>
            <a:ext cx="1524000" cy="588609"/>
          </a:xfrm>
          <a:prstGeom prst="rect">
            <a:avLst/>
          </a:prstGeom>
          <a:ln>
            <a:noFill/>
          </a:ln>
        </p:spPr>
      </p:pic>
      <p:sp>
        <p:nvSpPr>
          <p:cNvPr id="8" name="Rectangle 7"/>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516960" y="51480"/>
            <a:ext cx="9253440" cy="77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IN" sz="3200" b="0" strike="noStrike" spc="-1">
                <a:solidFill>
                  <a:srgbClr val="178DBB"/>
                </a:solidFill>
                <a:latin typeface="Century Gothic"/>
              </a:rPr>
              <a:t>Decision Tree – Another Example</a:t>
            </a:r>
            <a:endParaRPr lang="en-IN" sz="3200" b="0" strike="noStrike" spc="-1">
              <a:latin typeface="Arial"/>
            </a:endParaRPr>
          </a:p>
        </p:txBody>
      </p:sp>
      <p:sp>
        <p:nvSpPr>
          <p:cNvPr id="340" name="CustomShape 2"/>
          <p:cNvSpPr/>
          <p:nvPr/>
        </p:nvSpPr>
        <p:spPr>
          <a:xfrm>
            <a:off x="1909080" y="973800"/>
            <a:ext cx="9417960" cy="540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p:txBody>
      </p:sp>
      <p:pic>
        <p:nvPicPr>
          <p:cNvPr id="341" name="Picture 4"/>
          <p:cNvPicPr/>
          <p:nvPr/>
        </p:nvPicPr>
        <p:blipFill>
          <a:blip r:embed="rId2"/>
          <a:stretch/>
        </p:blipFill>
        <p:spPr>
          <a:xfrm>
            <a:off x="6387120" y="2043000"/>
            <a:ext cx="5508720" cy="3735720"/>
          </a:xfrm>
          <a:prstGeom prst="rect">
            <a:avLst/>
          </a:prstGeom>
          <a:ln>
            <a:noFill/>
          </a:ln>
        </p:spPr>
      </p:pic>
      <p:pic>
        <p:nvPicPr>
          <p:cNvPr id="342" name="Picture 6"/>
          <p:cNvPicPr/>
          <p:nvPr/>
        </p:nvPicPr>
        <p:blipFill>
          <a:blip r:embed="rId3"/>
          <a:stretch/>
        </p:blipFill>
        <p:spPr>
          <a:xfrm>
            <a:off x="265320" y="2043000"/>
            <a:ext cx="5903640" cy="3735720"/>
          </a:xfrm>
          <a:prstGeom prst="rect">
            <a:avLst/>
          </a:prstGeom>
          <a:ln>
            <a:noFill/>
          </a:ln>
        </p:spPr>
      </p:pic>
      <p:pic>
        <p:nvPicPr>
          <p:cNvPr id="6" name="Picture 3"/>
          <p:cNvPicPr/>
          <p:nvPr/>
        </p:nvPicPr>
        <p:blipFill>
          <a:blip r:embed="rId4"/>
          <a:stretch/>
        </p:blipFill>
        <p:spPr>
          <a:xfrm>
            <a:off x="10515600" y="97191"/>
            <a:ext cx="1524000" cy="588609"/>
          </a:xfrm>
          <a:prstGeom prst="rect">
            <a:avLst/>
          </a:prstGeom>
          <a:ln>
            <a:noFill/>
          </a:ln>
        </p:spPr>
      </p:pic>
      <p:sp>
        <p:nvSpPr>
          <p:cNvPr id="8" name="Rectangle 7"/>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516960" y="51480"/>
            <a:ext cx="9253440" cy="77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IN" sz="3200" b="0" strike="noStrike" spc="-1">
                <a:solidFill>
                  <a:srgbClr val="178DBB"/>
                </a:solidFill>
                <a:latin typeface="Century Gothic"/>
              </a:rPr>
              <a:t>Decision Tree – Another Example</a:t>
            </a:r>
            <a:endParaRPr lang="en-IN" sz="3200" b="0" strike="noStrike" spc="-1">
              <a:latin typeface="Arial"/>
            </a:endParaRPr>
          </a:p>
        </p:txBody>
      </p:sp>
      <p:sp>
        <p:nvSpPr>
          <p:cNvPr id="344" name="CustomShape 2"/>
          <p:cNvSpPr/>
          <p:nvPr/>
        </p:nvSpPr>
        <p:spPr>
          <a:xfrm>
            <a:off x="1909080" y="973800"/>
            <a:ext cx="9417960" cy="540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a:p>
            <a:pPr>
              <a:lnSpc>
                <a:spcPct val="100000"/>
              </a:lnSpc>
              <a:spcBef>
                <a:spcPts val="1001"/>
              </a:spcBef>
            </a:pPr>
            <a:endParaRPr lang="en-IN" sz="1800" b="0" strike="noStrike" spc="-1">
              <a:latin typeface="Arial"/>
            </a:endParaRPr>
          </a:p>
        </p:txBody>
      </p:sp>
      <p:pic>
        <p:nvPicPr>
          <p:cNvPr id="345" name="Picture 5"/>
          <p:cNvPicPr/>
          <p:nvPr/>
        </p:nvPicPr>
        <p:blipFill>
          <a:blip r:embed="rId2"/>
          <a:stretch/>
        </p:blipFill>
        <p:spPr>
          <a:xfrm>
            <a:off x="1031760" y="1446480"/>
            <a:ext cx="3647520" cy="4266360"/>
          </a:xfrm>
          <a:prstGeom prst="rect">
            <a:avLst/>
          </a:prstGeom>
          <a:ln>
            <a:noFill/>
          </a:ln>
        </p:spPr>
      </p:pic>
      <p:pic>
        <p:nvPicPr>
          <p:cNvPr id="346" name="Picture 7"/>
          <p:cNvPicPr/>
          <p:nvPr/>
        </p:nvPicPr>
        <p:blipFill>
          <a:blip r:embed="rId3"/>
          <a:stretch/>
        </p:blipFill>
        <p:spPr>
          <a:xfrm>
            <a:off x="5100120" y="1446480"/>
            <a:ext cx="6786720" cy="3106080"/>
          </a:xfrm>
          <a:prstGeom prst="rect">
            <a:avLst/>
          </a:prstGeom>
          <a:ln>
            <a:noFill/>
          </a:ln>
        </p:spPr>
      </p:pic>
      <p:pic>
        <p:nvPicPr>
          <p:cNvPr id="347" name="Picture 8"/>
          <p:cNvPicPr/>
          <p:nvPr/>
        </p:nvPicPr>
        <p:blipFill>
          <a:blip r:embed="rId4"/>
          <a:stretch/>
        </p:blipFill>
        <p:spPr>
          <a:xfrm>
            <a:off x="5100120" y="4700160"/>
            <a:ext cx="2733120" cy="1285200"/>
          </a:xfrm>
          <a:prstGeom prst="rect">
            <a:avLst/>
          </a:prstGeom>
          <a:ln>
            <a:noFill/>
          </a:ln>
        </p:spPr>
      </p:pic>
      <p:pic>
        <p:nvPicPr>
          <p:cNvPr id="7" name="Picture 3"/>
          <p:cNvPicPr/>
          <p:nvPr/>
        </p:nvPicPr>
        <p:blipFill>
          <a:blip r:embed="rId5"/>
          <a:stretch/>
        </p:blipFill>
        <p:spPr>
          <a:xfrm>
            <a:off x="10515600" y="97191"/>
            <a:ext cx="1524000" cy="588609"/>
          </a:xfrm>
          <a:prstGeom prst="rect">
            <a:avLst/>
          </a:prstGeom>
          <a:ln>
            <a:noFill/>
          </a:ln>
        </p:spPr>
      </p:pic>
      <p:sp>
        <p:nvSpPr>
          <p:cNvPr id="8" name="Rectangle 7"/>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1515240" y="51480"/>
            <a:ext cx="9883080" cy="70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600" b="0" strike="noStrike" spc="-1">
                <a:solidFill>
                  <a:srgbClr val="178DBB"/>
                </a:solidFill>
                <a:latin typeface="Century Gothic"/>
              </a:rPr>
              <a:t>Measures Used for Split</a:t>
            </a:r>
            <a:endParaRPr lang="en-IN" sz="3600" b="0" strike="noStrike" spc="-1">
              <a:latin typeface="Arial"/>
            </a:endParaRPr>
          </a:p>
        </p:txBody>
      </p:sp>
      <p:sp>
        <p:nvSpPr>
          <p:cNvPr id="352" name="CustomShape 2"/>
          <p:cNvSpPr/>
          <p:nvPr/>
        </p:nvSpPr>
        <p:spPr>
          <a:xfrm>
            <a:off x="1748520" y="1163520"/>
            <a:ext cx="10068120" cy="610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nSpc>
                <a:spcPct val="100000"/>
              </a:lnSpc>
              <a:spcBef>
                <a:spcPts val="1001"/>
              </a:spcBef>
              <a:buClr>
                <a:srgbClr val="353535"/>
              </a:buClr>
              <a:buFont typeface="Wingdings" charset="2"/>
              <a:buChar char=""/>
            </a:pPr>
            <a:r>
              <a:rPr lang="en-US" sz="2400" dirty="0" smtClean="0"/>
              <a:t>CART (Classification and Regression Trees) → uses </a:t>
            </a:r>
            <a:r>
              <a:rPr lang="en-US" sz="2400" b="1" i="1" dirty="0" err="1" smtClean="0"/>
              <a:t>Gini</a:t>
            </a:r>
            <a:r>
              <a:rPr lang="en-US" sz="2400" b="1" i="1" dirty="0" smtClean="0"/>
              <a:t> Index(Classification)</a:t>
            </a:r>
            <a:r>
              <a:rPr lang="en-US" sz="2400" dirty="0" smtClean="0"/>
              <a:t> as metric.</a:t>
            </a:r>
          </a:p>
          <a:p>
            <a:pPr marL="343080" indent="-342360">
              <a:lnSpc>
                <a:spcPct val="100000"/>
              </a:lnSpc>
              <a:spcBef>
                <a:spcPts val="1001"/>
              </a:spcBef>
              <a:buClr>
                <a:srgbClr val="353535"/>
              </a:buClr>
              <a:buFont typeface="Wingdings" charset="2"/>
              <a:buChar char=""/>
            </a:pPr>
            <a:r>
              <a:rPr lang="en-US" sz="2800" dirty="0" smtClean="0">
                <a:solidFill>
                  <a:schemeClr val="tx2"/>
                </a:solidFill>
              </a:rPr>
              <a:t>ID3 (Iterative </a:t>
            </a:r>
            <a:r>
              <a:rPr lang="en-US" sz="2800" dirty="0" err="1" smtClean="0">
                <a:solidFill>
                  <a:schemeClr val="tx2"/>
                </a:solidFill>
              </a:rPr>
              <a:t>Dichotomiser</a:t>
            </a:r>
            <a:r>
              <a:rPr lang="en-US" sz="2800" dirty="0" smtClean="0">
                <a:solidFill>
                  <a:schemeClr val="tx2"/>
                </a:solidFill>
              </a:rPr>
              <a:t> 3) → uses </a:t>
            </a:r>
            <a:r>
              <a:rPr lang="en-US" sz="2800" b="1" i="1" dirty="0" smtClean="0">
                <a:solidFill>
                  <a:schemeClr val="tx2"/>
                </a:solidFill>
              </a:rPr>
              <a:t>Entropy function </a:t>
            </a:r>
            <a:r>
              <a:rPr lang="en-US" sz="2800" dirty="0" smtClean="0">
                <a:solidFill>
                  <a:schemeClr val="tx2"/>
                </a:solidFill>
              </a:rPr>
              <a:t>and </a:t>
            </a:r>
            <a:r>
              <a:rPr lang="en-US" sz="2800" b="1" i="1" dirty="0">
                <a:solidFill>
                  <a:schemeClr val="tx2"/>
                </a:solidFill>
                <a:hlinkClick r:id="rId2" tooltip="Information gain in decision trees"/>
              </a:rPr>
              <a:t>Information gain</a:t>
            </a:r>
            <a:r>
              <a:rPr lang="en-US" sz="2800" b="1" i="1" dirty="0">
                <a:solidFill>
                  <a:schemeClr val="tx2"/>
                </a:solidFill>
              </a:rPr>
              <a:t> </a:t>
            </a:r>
            <a:r>
              <a:rPr lang="en-US" sz="2800" dirty="0" smtClean="0">
                <a:solidFill>
                  <a:schemeClr val="tx2"/>
                </a:solidFill>
              </a:rPr>
              <a:t>as metrics.</a:t>
            </a:r>
          </a:p>
          <a:p>
            <a:pPr marL="457200" indent="-457200">
              <a:buFont typeface="Wingdings" pitchFamily="2" charset="2"/>
              <a:buChar char="Ø"/>
            </a:pPr>
            <a:r>
              <a:rPr lang="en-US" sz="3200" dirty="0"/>
              <a:t>Reduction</a:t>
            </a:r>
            <a:r>
              <a:rPr lang="en-US" sz="3200" b="1" dirty="0" smtClean="0"/>
              <a:t> in Variance</a:t>
            </a:r>
            <a:endParaRPr lang="en-US" sz="3200" dirty="0" smtClean="0"/>
          </a:p>
          <a:p>
            <a:r>
              <a:rPr lang="en-US" sz="1600" dirty="0" smtClean="0"/>
              <a:t>Reduction in variance is an algorithm used for continuous target variables (regression problems)</a:t>
            </a:r>
          </a:p>
          <a:p>
            <a:r>
              <a:rPr lang="en-US" sz="1600" dirty="0" smtClean="0"/>
              <a:t>This algorithm uses the standard formula of variance to choose the best split</a:t>
            </a:r>
          </a:p>
          <a:p>
            <a:pPr marL="343080" indent="-342360">
              <a:lnSpc>
                <a:spcPct val="100000"/>
              </a:lnSpc>
              <a:spcBef>
                <a:spcPts val="1001"/>
              </a:spcBef>
              <a:buClr>
                <a:srgbClr val="353535"/>
              </a:buClr>
              <a:buFont typeface="Wingdings" charset="2"/>
              <a:buChar char=""/>
            </a:pPr>
            <a:endParaRPr lang="en-IN" sz="3200" b="0" strike="noStrike" spc="-1" dirty="0">
              <a:latin typeface="Arial"/>
            </a:endParaRPr>
          </a:p>
          <a:p>
            <a:pPr>
              <a:lnSpc>
                <a:spcPct val="100000"/>
              </a:lnSpc>
              <a:spcBef>
                <a:spcPts val="1001"/>
              </a:spcBef>
            </a:pPr>
            <a:endParaRPr lang="en-IN" sz="3200" b="0" strike="noStrike" spc="-1" dirty="0">
              <a:latin typeface="Arial"/>
            </a:endParaRPr>
          </a:p>
          <a:p>
            <a:pPr>
              <a:lnSpc>
                <a:spcPct val="100000"/>
              </a:lnSpc>
              <a:spcBef>
                <a:spcPts val="1001"/>
              </a:spcBef>
            </a:pPr>
            <a:endParaRPr lang="en-IN" sz="3200" b="0" strike="noStrike" spc="-1" dirty="0">
              <a:latin typeface="Arial"/>
            </a:endParaRPr>
          </a:p>
          <a:p>
            <a:pPr>
              <a:lnSpc>
                <a:spcPct val="100000"/>
              </a:lnSpc>
              <a:spcBef>
                <a:spcPts val="1001"/>
              </a:spcBef>
            </a:pPr>
            <a:endParaRPr lang="en-IN" sz="3200" b="0" strike="noStrike" spc="-1" dirty="0">
              <a:latin typeface="Arial"/>
            </a:endParaRPr>
          </a:p>
          <a:p>
            <a:pPr>
              <a:lnSpc>
                <a:spcPct val="100000"/>
              </a:lnSpc>
              <a:spcBef>
                <a:spcPts val="1001"/>
              </a:spcBef>
            </a:pPr>
            <a:endParaRPr lang="en-IN" sz="3200" b="0" strike="noStrike" spc="-1" dirty="0">
              <a:latin typeface="Arial"/>
            </a:endParaRPr>
          </a:p>
          <a:p>
            <a:pPr>
              <a:lnSpc>
                <a:spcPct val="100000"/>
              </a:lnSpc>
              <a:spcBef>
                <a:spcPts val="1001"/>
              </a:spcBef>
            </a:pPr>
            <a:endParaRPr lang="en-IN" sz="3200" b="0" strike="noStrike" spc="-1" dirty="0">
              <a:latin typeface="Arial"/>
            </a:endParaRPr>
          </a:p>
          <a:p>
            <a:pPr>
              <a:lnSpc>
                <a:spcPct val="100000"/>
              </a:lnSpc>
              <a:spcBef>
                <a:spcPts val="1001"/>
              </a:spcBef>
            </a:pPr>
            <a:endParaRPr lang="en-IN" sz="3200" b="0" strike="noStrike" spc="-1" dirty="0">
              <a:latin typeface="Arial"/>
            </a:endParaRPr>
          </a:p>
        </p:txBody>
      </p:sp>
      <p:pic>
        <p:nvPicPr>
          <p:cNvPr id="4" name="Picture 3"/>
          <p:cNvPicPr/>
          <p:nvPr/>
        </p:nvPicPr>
        <p:blipFill>
          <a:blip r:embed="rId3"/>
          <a:stretch/>
        </p:blipFill>
        <p:spPr>
          <a:xfrm>
            <a:off x="10515600" y="97191"/>
            <a:ext cx="1524000" cy="588609"/>
          </a:xfrm>
          <a:prstGeom prst="rect">
            <a:avLst/>
          </a:prstGeom>
          <a:ln>
            <a:noFill/>
          </a:ln>
        </p:spPr>
      </p:pic>
      <p:sp>
        <p:nvSpPr>
          <p:cNvPr id="5" name="Rectangle 4"/>
          <p:cNvSpPr>
            <a:spLocks noChangeArrowheads="1"/>
          </p:cNvSpPr>
          <p:nvPr/>
        </p:nvSpPr>
        <p:spPr bwMode="auto">
          <a:xfrm>
            <a:off x="0" y="6629401"/>
            <a:ext cx="12192000" cy="304799"/>
          </a:xfrm>
          <a:prstGeom prst="rect">
            <a:avLst/>
          </a:prstGeom>
          <a:solidFill>
            <a:schemeClr val="tx2"/>
          </a:solidFill>
          <a:ln w="9525">
            <a:noFill/>
            <a:round/>
            <a:headEnd/>
            <a:tailEnd/>
          </a:ln>
        </p:spPr>
        <p:txBody>
          <a:bodyPr lIns="90000" tIns="46800" rIns="90000" bIns="46800"/>
          <a:lstStyle/>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200" dirty="0">
                <a:solidFill>
                  <a:srgbClr val="FFFFFF"/>
                </a:solidFill>
                <a:latin typeface="Georgia" pitchFamily="16" charset="0"/>
              </a:rPr>
              <a:t>Copyright © www.ITbodhi.com</a:t>
            </a:r>
          </a:p>
          <a:p>
            <a:pPr algn="r" eaLnBrk="1" fontAlgn="auto" hangingPunct="1">
              <a:spcBef>
                <a:spcPts val="0"/>
              </a:spcBef>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dirty="0">
              <a:solidFill>
                <a:srgbClr val="FFFFFF"/>
              </a:solidFill>
              <a:latin typeface="Georgia" pitchFamily="16"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105145</TotalTime>
  <Words>2502</Words>
  <Application>Microsoft Office PowerPoint</Application>
  <PresentationFormat>Custom</PresentationFormat>
  <Paragraphs>417</Paragraphs>
  <Slides>33</Slides>
  <Notes>1</Notes>
  <HiddenSlides>0</HiddenSlides>
  <MMClips>0</MMClips>
  <ScaleCrop>false</ScaleCrop>
  <HeadingPairs>
    <vt:vector size="4" baseType="variant">
      <vt:variant>
        <vt:lpstr>Theme</vt:lpstr>
      </vt:variant>
      <vt:variant>
        <vt:i4>5</vt:i4>
      </vt:variant>
      <vt:variant>
        <vt:lpstr>Slide Titles</vt:lpstr>
      </vt:variant>
      <vt:variant>
        <vt:i4>33</vt:i4>
      </vt:variant>
    </vt:vector>
  </HeadingPairs>
  <TitlesOfParts>
    <vt:vector size="38" baseType="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Tableau</dc:title>
  <dc:subject/>
  <dc:creator>Gaurav Goel</dc:creator>
  <dc:description/>
  <cp:lastModifiedBy>DELL</cp:lastModifiedBy>
  <cp:revision>779</cp:revision>
  <dcterms:created xsi:type="dcterms:W3CDTF">2014-12-15T07:56:09Z</dcterms:created>
  <dcterms:modified xsi:type="dcterms:W3CDTF">2019-09-29T05:19:04Z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27</vt:i4>
  </property>
</Properties>
</file>