
<file path=[Content_Types].xml><?xml version="1.0" encoding="utf-8"?>
<Types xmlns="http://schemas.openxmlformats.org/package/2006/content-types">
  <Override PartName="/_rels/.rels" ContentType="application/vnd.openxmlformats-package.relationships+xml"/>
  <Override PartName="/ppt/notesSlides/_rels/notesSlide19.xml.rels" ContentType="application/vnd.openxmlformats-package.relationships+xml"/>
  <Override PartName="/ppt/notesSlides/notesSlide19.xml" ContentType="application/vnd.openxmlformats-officedocument.presentationml.notesSlide+xml"/>
  <Override PartName="/ppt/_rels/presentation.xml.rels" ContentType="application/vnd.openxmlformats-package.relationships+xml"/>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4.png" ContentType="image/png"/>
  <Override PartName="/ppt/media/image16.gif" ContentType="image/gif"/>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3.png" ContentType="image/png"/>
  <Override PartName="/ppt/media/image2.png" ContentType="image/png"/>
  <Override PartName="/ppt/media/image1.png" ContentType="image/png"/>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39"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40"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41"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42"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43" name="PlaceHolder 6"/>
          <p:cNvSpPr>
            <a:spLocks noGrp="1"/>
          </p:cNvSpPr>
          <p:nvPr>
            <p:ph type="sldNum"/>
          </p:nvPr>
        </p:nvSpPr>
        <p:spPr>
          <a:xfrm>
            <a:off x="4278960" y="10157400"/>
            <a:ext cx="3280680" cy="534240"/>
          </a:xfrm>
          <a:prstGeom prst="rect">
            <a:avLst/>
          </a:prstGeom>
        </p:spPr>
        <p:txBody>
          <a:bodyPr lIns="0" rIns="0" tIns="0" bIns="0" anchor="b"/>
          <a:p>
            <a:pPr algn="r"/>
            <a:fld id="{ACA0344B-3D08-47E2-BD5C-79F744C479E5}"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7280" cy="4008960"/>
          </a:xfrm>
          <a:prstGeom prst="rect">
            <a:avLst/>
          </a:prstGeom>
        </p:spPr>
      </p:sp>
      <p:sp>
        <p:nvSpPr>
          <p:cNvPr id="20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Ask  questions  on cauation form PDF</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178dbb"/>
                </a:solidFill>
                <a:latin typeface="Century Gothic"/>
              </a:rPr>
              <a:t>Click to edit Master title style</a:t>
            </a:r>
            <a:endParaRPr b="0" lang="en-US" sz="3600" spc="-1" strike="noStrike">
              <a:solidFill>
                <a:srgbClr val="000000"/>
              </a:solidFill>
              <a:latin typeface="Century Gothic"/>
            </a:endParaRPr>
          </a:p>
        </p:txBody>
      </p:sp>
      <p:sp>
        <p:nvSpPr>
          <p:cNvPr id="28" name="PlaceHolder 29"/>
          <p:cNvSpPr>
            <a:spLocks noGrp="1"/>
          </p:cNvSpPr>
          <p:nvPr>
            <p:ph type="body"/>
          </p:nvPr>
        </p:nvSpPr>
        <p:spPr>
          <a:xfrm>
            <a:off x="2589120" y="2133720"/>
            <a:ext cx="8915040" cy="3777120"/>
          </a:xfrm>
          <a:prstGeom prst="rect">
            <a:avLst/>
          </a:prstGeom>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29" name="PlaceHolder 30"/>
          <p:cNvSpPr>
            <a:spLocks noGrp="1"/>
          </p:cNvSpPr>
          <p:nvPr>
            <p:ph type="dt"/>
          </p:nvPr>
        </p:nvSpPr>
        <p:spPr>
          <a:xfrm>
            <a:off x="10361520" y="6130440"/>
            <a:ext cx="1145880" cy="370080"/>
          </a:xfrm>
          <a:prstGeom prst="rect">
            <a:avLst/>
          </a:prstGeom>
        </p:spPr>
        <p:txBody>
          <a:bodyPr anchor="ctr"/>
          <a:p>
            <a:pPr algn="r">
              <a:lnSpc>
                <a:spcPct val="100000"/>
              </a:lnSpc>
            </a:pPr>
            <a:fld id="{2553AFA6-F425-45F1-B87C-009F0963DD67}" type="datetime">
              <a:rPr b="0" lang="en-IN" sz="900" spc="-1" strike="noStrike">
                <a:solidFill>
                  <a:srgbClr val="8b8b8b"/>
                </a:solidFill>
                <a:latin typeface="Century Gothic"/>
              </a:rPr>
              <a:t>06/10/18</a:t>
            </a:fld>
            <a:endParaRPr b="0" lang="en-IN" sz="900" spc="-1" strike="noStrike">
              <a:latin typeface="Times New Roman"/>
            </a:endParaRPr>
          </a:p>
        </p:txBody>
      </p:sp>
      <p:sp>
        <p:nvSpPr>
          <p:cNvPr id="30" name="PlaceHolder 31"/>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31" name="CustomShape 32"/>
          <p:cNvSpPr/>
          <p:nvPr/>
        </p:nvSpPr>
        <p:spPr>
          <a:xfrm flipV="1">
            <a:off x="-4320" y="20736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2" name="PlaceHolder 33"/>
          <p:cNvSpPr>
            <a:spLocks noGrp="1"/>
          </p:cNvSpPr>
          <p:nvPr>
            <p:ph type="sldNum"/>
          </p:nvPr>
        </p:nvSpPr>
        <p:spPr>
          <a:xfrm>
            <a:off x="531720" y="787680"/>
            <a:ext cx="779400" cy="364680"/>
          </a:xfrm>
          <a:prstGeom prst="rect">
            <a:avLst/>
          </a:prstGeom>
        </p:spPr>
        <p:txBody>
          <a:bodyPr anchor="ctr"/>
          <a:p>
            <a:pPr algn="r">
              <a:lnSpc>
                <a:spcPct val="100000"/>
              </a:lnSpc>
            </a:pPr>
            <a:fld id="{E01BA870-FFE6-4770-802E-FA3CC4C81D0C}" type="slidenum">
              <a:rPr b="0" lang="en-IN"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0"/>
            <a:ext cx="2356200" cy="6852960"/>
            <a:chOff x="27360" y="0"/>
            <a:chExt cx="2356200" cy="6852960"/>
          </a:xfrm>
        </p:grpSpPr>
        <p:sp>
          <p:nvSpPr>
            <p:cNvPr id="83"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178dbb"/>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p>
            <a:pPr algn="r">
              <a:lnSpc>
                <a:spcPct val="100000"/>
              </a:lnSpc>
            </a:pPr>
            <a:fld id="{016E3F51-3168-42C9-A7D2-1923D38E8471}" type="datetime">
              <a:rPr b="0" lang="en-IN" sz="900" spc="-1" strike="noStrike">
                <a:solidFill>
                  <a:srgbClr val="8b8b8b"/>
                </a:solidFill>
                <a:latin typeface="Century Gothic"/>
              </a:rPr>
              <a:t>06/10/18</a:t>
            </a:fld>
            <a:endParaRPr b="0" lang="en-IN"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100" name="CustomShape 32"/>
          <p:cNvSpPr/>
          <p:nvPr/>
        </p:nvSpPr>
        <p:spPr>
          <a:xfrm flipV="1">
            <a:off x="-4320" y="20736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p>
            <a:pPr algn="r">
              <a:lnSpc>
                <a:spcPct val="100000"/>
              </a:lnSpc>
            </a:pPr>
            <a:fld id="{998B2C1B-3250-43B2-ACF7-8D6F14838CDB}" type="slidenum">
              <a:rPr b="0" lang="en-IN" sz="2000" spc="-1" strike="noStrike">
                <a:solidFill>
                  <a:srgbClr val="feffff"/>
                </a:solidFill>
                <a:latin typeface="Century Gothic"/>
              </a:rPr>
              <a:t>1</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gif"/><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1656000" y="204120"/>
            <a:ext cx="5400000" cy="4475880"/>
          </a:xfrm>
          <a:prstGeom prst="rect">
            <a:avLst/>
          </a:prstGeom>
          <a:ln>
            <a:noFill/>
          </a:ln>
        </p:spPr>
      </p:pic>
      <p:pic>
        <p:nvPicPr>
          <p:cNvPr id="145" name="" descr=""/>
          <p:cNvPicPr/>
          <p:nvPr/>
        </p:nvPicPr>
        <p:blipFill>
          <a:blip r:embed="rId2"/>
          <a:stretch/>
        </p:blipFill>
        <p:spPr>
          <a:xfrm>
            <a:off x="5616000" y="3744000"/>
            <a:ext cx="6564960" cy="3090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 descr=""/>
          <p:cNvPicPr/>
          <p:nvPr/>
        </p:nvPicPr>
        <p:blipFill>
          <a:blip r:embed="rId1"/>
          <a:stretch/>
        </p:blipFill>
        <p:spPr>
          <a:xfrm>
            <a:off x="2576880" y="576000"/>
            <a:ext cx="5919120" cy="3127680"/>
          </a:xfrm>
          <a:prstGeom prst="rect">
            <a:avLst/>
          </a:prstGeom>
          <a:ln>
            <a:noFill/>
          </a:ln>
        </p:spPr>
      </p:pic>
      <p:pic>
        <p:nvPicPr>
          <p:cNvPr id="162" name="" descr=""/>
          <p:cNvPicPr/>
          <p:nvPr/>
        </p:nvPicPr>
        <p:blipFill>
          <a:blip r:embed="rId2"/>
          <a:stretch/>
        </p:blipFill>
        <p:spPr>
          <a:xfrm>
            <a:off x="2544480" y="4464000"/>
            <a:ext cx="6095520" cy="2093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 descr=""/>
          <p:cNvPicPr/>
          <p:nvPr/>
        </p:nvPicPr>
        <p:blipFill>
          <a:blip r:embed="rId1"/>
          <a:stretch/>
        </p:blipFill>
        <p:spPr>
          <a:xfrm>
            <a:off x="2681280" y="1896480"/>
            <a:ext cx="8913240" cy="4655520"/>
          </a:xfrm>
          <a:prstGeom prst="rect">
            <a:avLst/>
          </a:prstGeom>
          <a:ln>
            <a:noFill/>
          </a:ln>
        </p:spPr>
      </p:pic>
      <p:sp>
        <p:nvSpPr>
          <p:cNvPr id="164" name="TextShape 1"/>
          <p:cNvSpPr txBox="1"/>
          <p:nvPr/>
        </p:nvSpPr>
        <p:spPr>
          <a:xfrm>
            <a:off x="1605240" y="572400"/>
            <a:ext cx="12290760" cy="1212120"/>
          </a:xfrm>
          <a:prstGeom prst="rect">
            <a:avLst/>
          </a:prstGeom>
          <a:noFill/>
          <a:ln>
            <a:noFill/>
          </a:ln>
        </p:spPr>
        <p:txBody>
          <a:bodyPr lIns="90000" rIns="90000" tIns="45000" bIns="45000"/>
          <a:p>
            <a:r>
              <a:rPr b="1" lang="en-IN" sz="2400" spc="-1" strike="noStrike">
                <a:solidFill>
                  <a:srgbClr val="000000"/>
                </a:solidFill>
                <a:latin typeface="Calibri"/>
                <a:ea typeface="Calibri"/>
              </a:rPr>
              <a:t>Percentiles:</a:t>
            </a:r>
            <a:r>
              <a:rPr b="0" lang="en-IN" sz="2400" spc="-1" strike="noStrike">
                <a:solidFill>
                  <a:srgbClr val="000000"/>
                </a:solidFill>
                <a:latin typeface="Calibri"/>
                <a:ea typeface="Calibri"/>
              </a:rPr>
              <a:t> </a:t>
            </a:r>
            <a:endParaRPr b="0" lang="en-IN" sz="2400" spc="-1" strike="noStrike">
              <a:latin typeface="Arial"/>
            </a:endParaRPr>
          </a:p>
          <a:p>
            <a:r>
              <a:rPr b="0" lang="en-IN" sz="1800" spc="-1" strike="noStrike">
                <a:solidFill>
                  <a:srgbClr val="000000"/>
                </a:solidFill>
                <a:latin typeface="Segoe UI"/>
                <a:ea typeface="Calibri"/>
              </a:rPr>
              <a:t>Assume that the</a:t>
            </a:r>
            <a:r>
              <a:rPr b="0" lang="en-IN" sz="2400" spc="-1" strike="noStrike">
                <a:solidFill>
                  <a:srgbClr val="000000"/>
                </a:solidFill>
                <a:latin typeface="Calibri"/>
                <a:ea typeface="Calibri"/>
              </a:rPr>
              <a:t> </a:t>
            </a:r>
            <a:r>
              <a:rPr b="0" lang="en-IN" sz="1800" spc="-1" strike="noStrike">
                <a:solidFill>
                  <a:srgbClr val="000000"/>
                </a:solidFill>
                <a:latin typeface="Segoe UI"/>
                <a:ea typeface="Calibri"/>
              </a:rPr>
              <a:t>elements in a data set are rank </a:t>
            </a:r>
            <a:endParaRPr b="0" lang="en-IN" sz="1800" spc="-1" strike="noStrike">
              <a:latin typeface="Arial"/>
            </a:endParaRPr>
          </a:p>
          <a:p>
            <a:r>
              <a:rPr b="0" lang="en-IN" sz="1800" spc="-1" strike="noStrike">
                <a:solidFill>
                  <a:srgbClr val="000000"/>
                </a:solidFill>
                <a:latin typeface="Segoe UI"/>
                <a:ea typeface="Calibri"/>
              </a:rPr>
              <a:t>ordered from the smallest to the largest. </a:t>
            </a:r>
            <a:endParaRPr b="0" lang="en-IN" sz="1800" spc="-1" strike="noStrike">
              <a:latin typeface="Arial"/>
            </a:endParaRPr>
          </a:p>
          <a:p>
            <a:r>
              <a:rPr b="0" lang="en-IN" sz="1800" spc="-1" strike="noStrike">
                <a:solidFill>
                  <a:srgbClr val="000000"/>
                </a:solidFill>
                <a:latin typeface="Segoe UI"/>
                <a:ea typeface="Calibri"/>
              </a:rPr>
              <a:t>The values that divide a rank-ordered set of elements into 100 equal parts are called </a:t>
            </a:r>
            <a:r>
              <a:rPr b="1" lang="en-IN" sz="1800" spc="-1" strike="noStrike">
                <a:solidFill>
                  <a:srgbClr val="000000"/>
                </a:solidFill>
                <a:latin typeface="Segoe UI"/>
                <a:ea typeface="Calibri"/>
              </a:rPr>
              <a:t>percentiles</a:t>
            </a:r>
            <a:r>
              <a:rPr b="0" lang="en-IN" sz="1800" spc="-1" strike="noStrike">
                <a:solidFill>
                  <a:srgbClr val="000000"/>
                </a:solidFill>
                <a:latin typeface="Segoe UI"/>
                <a:ea typeface="Calibri"/>
              </a:rPr>
              <a:t>.</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793520" y="791280"/>
            <a:ext cx="9847080" cy="146880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166" name="CustomShape 2"/>
          <p:cNvSpPr/>
          <p:nvPr/>
        </p:nvSpPr>
        <p:spPr>
          <a:xfrm>
            <a:off x="1728000" y="533880"/>
            <a:ext cx="10094040" cy="16261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entury Gothic"/>
                <a:ea typeface="Calibri"/>
              </a:rPr>
              <a:t>Quartiles:</a:t>
            </a:r>
            <a:endParaRPr b="0" lang="en-IN" sz="1800" spc="-1" strike="noStrike">
              <a:latin typeface="Arial"/>
            </a:endParaRPr>
          </a:p>
          <a:p>
            <a:pPr algn="just">
              <a:lnSpc>
                <a:spcPct val="115000"/>
              </a:lnSpc>
              <a:spcAft>
                <a:spcPts val="1001"/>
              </a:spcAft>
            </a:pPr>
            <a:r>
              <a:rPr b="0" lang="en-IN" sz="1800" spc="-1" strike="noStrike">
                <a:solidFill>
                  <a:srgbClr val="000000"/>
                </a:solidFill>
                <a:latin typeface="Segoe UI"/>
                <a:ea typeface="Calibri"/>
              </a:rPr>
              <a:t>The median of a data set is located so that 50% of the data occurs to the left of the median (and 50% of the data occurs to the right of the median). There is no reason to restrict our attention to the 50% level. For example, we can find a point where 25% of the data occurs on its left and 75% to its right. These points are known as the “first quartile” and “third quartile” respectively</a:t>
            </a:r>
            <a:endParaRPr b="0" lang="en-IN" sz="1800" spc="-1" strike="noStrike">
              <a:latin typeface="Arial"/>
            </a:endParaRPr>
          </a:p>
        </p:txBody>
      </p:sp>
      <p:pic>
        <p:nvPicPr>
          <p:cNvPr id="167" name="" descr=""/>
          <p:cNvPicPr/>
          <p:nvPr/>
        </p:nvPicPr>
        <p:blipFill>
          <a:blip r:embed="rId1"/>
          <a:stretch/>
        </p:blipFill>
        <p:spPr>
          <a:xfrm>
            <a:off x="437400" y="2232000"/>
            <a:ext cx="6003360" cy="2088000"/>
          </a:xfrm>
          <a:prstGeom prst="rect">
            <a:avLst/>
          </a:prstGeom>
          <a:ln>
            <a:noFill/>
          </a:ln>
        </p:spPr>
      </p:pic>
      <p:pic>
        <p:nvPicPr>
          <p:cNvPr id="168" name="" descr=""/>
          <p:cNvPicPr/>
          <p:nvPr/>
        </p:nvPicPr>
        <p:blipFill>
          <a:blip r:embed="rId2"/>
          <a:stretch/>
        </p:blipFill>
        <p:spPr>
          <a:xfrm>
            <a:off x="6490080" y="2260080"/>
            <a:ext cx="5613840" cy="45201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 descr=""/>
          <p:cNvPicPr/>
          <p:nvPr/>
        </p:nvPicPr>
        <p:blipFill>
          <a:blip r:embed="rId1"/>
          <a:stretch/>
        </p:blipFill>
        <p:spPr>
          <a:xfrm>
            <a:off x="1656000" y="144000"/>
            <a:ext cx="7992000" cy="67212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Measures of Dispersion</a:t>
            </a:r>
            <a:endParaRPr b="0" lang="en-US" sz="3600" spc="-1" strike="noStrike">
              <a:solidFill>
                <a:srgbClr val="000000"/>
              </a:solidFill>
              <a:latin typeface="Century Gothic"/>
            </a:endParaRPr>
          </a:p>
        </p:txBody>
      </p:sp>
      <p:sp>
        <p:nvSpPr>
          <p:cNvPr id="171" name="TextShape 2"/>
          <p:cNvSpPr txBox="1"/>
          <p:nvPr/>
        </p:nvSpPr>
        <p:spPr>
          <a:xfrm>
            <a:off x="2031120" y="10198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172" name="CustomShape 3"/>
          <p:cNvSpPr/>
          <p:nvPr/>
        </p:nvSpPr>
        <p:spPr>
          <a:xfrm>
            <a:off x="1520640" y="630720"/>
            <a:ext cx="10295640" cy="6176160"/>
          </a:xfrm>
          <a:prstGeom prst="rect">
            <a:avLst/>
          </a:prstGeom>
          <a:noFill/>
          <a:ln>
            <a:noFill/>
          </a:ln>
        </p:spPr>
        <p:style>
          <a:lnRef idx="0"/>
          <a:fillRef idx="0"/>
          <a:effectRef idx="0"/>
          <a:fontRef idx="minor"/>
        </p:style>
        <p:txBody>
          <a:bodyPr anchor="ctr"/>
          <a:p>
            <a:pPr algn="just">
              <a:lnSpc>
                <a:spcPct val="100000"/>
              </a:lnSpc>
            </a:pPr>
            <a:r>
              <a:rPr b="0" lang="en-IN" sz="1600" spc="-1" strike="noStrike">
                <a:solidFill>
                  <a:srgbClr val="000000"/>
                </a:solidFill>
                <a:latin typeface="Calibri"/>
                <a:ea typeface="Calibri"/>
              </a:rPr>
              <a:t>These measure the extent of variability in data.</a:t>
            </a:r>
            <a:r>
              <a:rPr b="0" lang="en-IN" sz="1600" spc="-1" strike="noStrike">
                <a:solidFill>
                  <a:srgbClr val="000000"/>
                </a:solidFill>
                <a:latin typeface="open-sans"/>
                <a:ea typeface="Calibri"/>
              </a:rPr>
              <a:t> </a:t>
            </a:r>
            <a:r>
              <a:rPr b="0" lang="en-IN" sz="1600" spc="-1" strike="noStrike">
                <a:solidFill>
                  <a:srgbClr val="000000"/>
                </a:solidFill>
                <a:latin typeface="Calibri"/>
                <a:ea typeface="Calibri"/>
              </a:rPr>
              <a:t>Range, interquartile range and standard deviation are the three </a:t>
            </a:r>
            <a:endParaRPr b="0" lang="en-IN" sz="1600" spc="-1" strike="noStrike">
              <a:latin typeface="Arial"/>
            </a:endParaRPr>
          </a:p>
          <a:p>
            <a:pPr algn="just">
              <a:lnSpc>
                <a:spcPct val="100000"/>
              </a:lnSpc>
            </a:pPr>
            <a:r>
              <a:rPr b="0" lang="en-IN" sz="1600" spc="-1" strike="noStrike">
                <a:solidFill>
                  <a:srgbClr val="000000"/>
                </a:solidFill>
                <a:latin typeface="Calibri"/>
                <a:ea typeface="Calibri"/>
              </a:rPr>
              <a:t>commonly used measures of dispersion.</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1" lang="en-IN" sz="1600" spc="-1" strike="noStrike">
                <a:solidFill>
                  <a:srgbClr val="000000"/>
                </a:solidFill>
                <a:latin typeface="Calibri"/>
                <a:ea typeface="Calibri"/>
              </a:rPr>
              <a:t>Range:</a:t>
            </a:r>
            <a:r>
              <a:rPr b="0" lang="en-IN" sz="1600" spc="-1" strike="noStrike">
                <a:solidFill>
                  <a:srgbClr val="000000"/>
                </a:solidFill>
                <a:latin typeface="Calibri"/>
                <a:ea typeface="Calibri"/>
              </a:rPr>
              <a:t> Difference between the largest and smallest observation in the data. </a:t>
            </a:r>
            <a:endParaRPr b="0" lang="en-IN" sz="1600" spc="-1" strike="noStrike">
              <a:latin typeface="Arial"/>
            </a:endParaRPr>
          </a:p>
          <a:p>
            <a:pPr algn="just">
              <a:lnSpc>
                <a:spcPct val="100000"/>
              </a:lnSpc>
            </a:pPr>
            <a:r>
              <a:rPr b="1" lang="en-IN" sz="1600" spc="-1" strike="noStrike">
                <a:solidFill>
                  <a:srgbClr val="000000"/>
                </a:solidFill>
                <a:latin typeface="Calibri"/>
                <a:ea typeface="Calibri"/>
              </a:rPr>
              <a:t>Inter-quartile Range(IQR):</a:t>
            </a:r>
            <a:r>
              <a:rPr b="0" lang="en-IN" sz="1600" spc="-1" strike="noStrike">
                <a:solidFill>
                  <a:srgbClr val="000000"/>
                </a:solidFill>
                <a:latin typeface="Calibri"/>
                <a:ea typeface="Calibri"/>
              </a:rPr>
              <a:t> Difference between the 25</a:t>
            </a:r>
            <a:r>
              <a:rPr b="0" lang="en-IN" sz="1600" spc="-1" strike="noStrike" baseline="30000">
                <a:solidFill>
                  <a:srgbClr val="000000"/>
                </a:solidFill>
                <a:latin typeface="Calibri"/>
                <a:ea typeface="Calibri"/>
              </a:rPr>
              <a:t>th</a:t>
            </a:r>
            <a:r>
              <a:rPr b="0" lang="en-IN" sz="1600" spc="-1" strike="noStrike">
                <a:solidFill>
                  <a:srgbClr val="000000"/>
                </a:solidFill>
                <a:latin typeface="Calibri"/>
                <a:ea typeface="Calibri"/>
              </a:rPr>
              <a:t> and 75</a:t>
            </a:r>
            <a:r>
              <a:rPr b="0" lang="en-IN" sz="1600" spc="-1" strike="noStrike" baseline="30000">
                <a:solidFill>
                  <a:srgbClr val="000000"/>
                </a:solidFill>
                <a:latin typeface="Calibri"/>
                <a:ea typeface="Calibri"/>
              </a:rPr>
              <a:t>th</a:t>
            </a:r>
            <a:r>
              <a:rPr b="0" lang="en-IN" sz="1600" spc="-1" strike="noStrike">
                <a:solidFill>
                  <a:srgbClr val="000000"/>
                </a:solidFill>
                <a:latin typeface="Calibri"/>
                <a:ea typeface="Calibri"/>
              </a:rPr>
              <a:t> percentile. It describes the middle 50% of the observations. </a:t>
            </a:r>
            <a:endParaRPr b="0" lang="en-IN" sz="1600" spc="-1" strike="noStrike">
              <a:latin typeface="Arial"/>
            </a:endParaRPr>
          </a:p>
          <a:p>
            <a:pPr algn="just">
              <a:lnSpc>
                <a:spcPct val="100000"/>
              </a:lnSpc>
            </a:pPr>
            <a:r>
              <a:rPr b="1" lang="en-IN" sz="1600" spc="-1" strike="noStrike">
                <a:solidFill>
                  <a:srgbClr val="000000"/>
                </a:solidFill>
                <a:latin typeface="Calibri"/>
                <a:ea typeface="Calibri"/>
              </a:rPr>
              <a:t>Standard Deviation:</a:t>
            </a:r>
            <a:r>
              <a:rPr b="0" lang="en-IN" sz="1600" spc="-1" strike="noStrike">
                <a:solidFill>
                  <a:srgbClr val="000000"/>
                </a:solidFill>
                <a:latin typeface="Calibri"/>
                <a:ea typeface="Calibri"/>
              </a:rPr>
              <a:t> It is the measure of spread of data about the mean. It measures roughly how far off the entries are from their average. It tells us how the data is spread out. </a:t>
            </a:r>
            <a:r>
              <a:rPr b="1" lang="en-IN" sz="1600" spc="-1" strike="noStrike">
                <a:solidFill>
                  <a:srgbClr val="000000"/>
                </a:solidFill>
                <a:latin typeface="Calibri"/>
                <a:ea typeface="Calibri"/>
              </a:rPr>
              <a:t>The more the SD, the more spread out data is.</a:t>
            </a:r>
            <a:r>
              <a:rPr b="0" lang="en-IN" sz="1600" spc="-1" strike="noStrike">
                <a:solidFill>
                  <a:srgbClr val="000000"/>
                </a:solidFill>
                <a:latin typeface="Calibri"/>
                <a:ea typeface="Calibri"/>
              </a:rPr>
              <a:t> Since its simply a measure, it can’t be negative.</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Calibri"/>
                <a:ea typeface="Calibri"/>
              </a:rPr>
              <a:t>When you add a constant to a list of values, the average also adds up by constant but the SD doesn’t change. If you multiply by a constant, the new average and new SD also get multiplied by that constant.</a:t>
            </a:r>
            <a:endParaRPr b="0" lang="en-IN" sz="1600" spc="-1" strike="noStrike">
              <a:latin typeface="Arial"/>
            </a:endParaRPr>
          </a:p>
          <a:p>
            <a:pPr algn="just">
              <a:lnSpc>
                <a:spcPct val="100000"/>
              </a:lnSpc>
            </a:pPr>
            <a:r>
              <a:rPr b="0" lang="en-IN" sz="1600" spc="-1" strike="noStrike">
                <a:solidFill>
                  <a:srgbClr val="000000"/>
                </a:solidFill>
                <a:latin typeface="Calibri"/>
                <a:ea typeface="Calibri"/>
              </a:rPr>
              <a:t> </a:t>
            </a:r>
            <a:endParaRPr b="0" lang="en-IN" sz="1600" spc="-1" strike="noStrike">
              <a:latin typeface="Arial"/>
            </a:endParaRPr>
          </a:p>
          <a:p>
            <a:pPr algn="just">
              <a:lnSpc>
                <a:spcPct val="100000"/>
              </a:lnSpc>
              <a:buClr>
                <a:srgbClr val="000000"/>
              </a:buClr>
              <a:buFont typeface="Symbol" charset="2"/>
              <a:buChar char=""/>
            </a:pPr>
            <a:r>
              <a:rPr b="1" lang="en-IN" sz="1600" spc="-1" strike="noStrike">
                <a:solidFill>
                  <a:srgbClr val="000000"/>
                </a:solidFill>
                <a:latin typeface="Calibri"/>
                <a:ea typeface="Calibri"/>
              </a:rPr>
              <a:t>Variance:</a:t>
            </a:r>
            <a:r>
              <a:rPr b="0" lang="en-IN" sz="1600" spc="-1" strike="noStrike">
                <a:solidFill>
                  <a:srgbClr val="000000"/>
                </a:solidFill>
                <a:latin typeface="Calibri"/>
                <a:ea typeface="Calibri"/>
              </a:rPr>
              <a:t>  Mean of Squared deviations. Or simply, it’s the square of Standard deviation.</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buClr>
                <a:srgbClr val="000000"/>
              </a:buClr>
              <a:buFont typeface="Symbol" charset="2"/>
              <a:buChar char=""/>
            </a:pPr>
            <a:r>
              <a:rPr b="1" lang="en-IN" sz="1600" spc="-1" strike="noStrike">
                <a:solidFill>
                  <a:srgbClr val="000000"/>
                </a:solidFill>
                <a:latin typeface="Calibri"/>
                <a:ea typeface="Calibri"/>
              </a:rPr>
              <a:t>Outlier: </a:t>
            </a:r>
            <a:r>
              <a:rPr b="0" lang="en-IN" sz="1600" spc="-1" strike="noStrike">
                <a:solidFill>
                  <a:srgbClr val="000000"/>
                </a:solidFill>
                <a:latin typeface="Calibri"/>
                <a:ea typeface="Calibri"/>
              </a:rPr>
              <a:t>An outlier is a data point that lies outside the general range of the data. In the presence of outliers, the mean of the dataset will be significantly affected. In such cases, median makes for sense. </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Calibri"/>
                <a:ea typeface="Calibri"/>
              </a:rPr>
              <a:t>Outlier &lt; Q1 – 1.5*(IQR)</a:t>
            </a:r>
            <a:endParaRPr b="0" lang="en-IN" sz="1600" spc="-1" strike="noStrike">
              <a:latin typeface="Arial"/>
            </a:endParaRPr>
          </a:p>
          <a:p>
            <a:pPr algn="just">
              <a:lnSpc>
                <a:spcPct val="100000"/>
              </a:lnSpc>
            </a:pPr>
            <a:r>
              <a:rPr b="0" lang="en-IN" sz="1600" spc="-1" strike="noStrike">
                <a:solidFill>
                  <a:srgbClr val="000000"/>
                </a:solidFill>
                <a:latin typeface="Calibri"/>
                <a:ea typeface="Calibri"/>
              </a:rPr>
              <a:t>Outlier &gt; Q3 + 1.5*(IQR)</a:t>
            </a:r>
            <a:endParaRPr b="0" lang="en-IN" sz="1600" spc="-1" strike="noStrike">
              <a:latin typeface="Arial"/>
            </a:endParaRPr>
          </a:p>
          <a:p>
            <a:pPr algn="just">
              <a:lnSpc>
                <a:spcPct val="100000"/>
              </a:lnSpc>
            </a:pPr>
            <a:endParaRPr b="0" lang="en-IN" sz="1600" spc="-1" strike="noStrike">
              <a:latin typeface="Arial"/>
            </a:endParaRPr>
          </a:p>
        </p:txBody>
      </p:sp>
      <p:pic>
        <p:nvPicPr>
          <p:cNvPr id="173" name="Picture 4" descr=""/>
          <p:cNvPicPr/>
          <p:nvPr/>
        </p:nvPicPr>
        <p:blipFill>
          <a:blip r:embed="rId1"/>
          <a:stretch/>
        </p:blipFill>
        <p:spPr>
          <a:xfrm>
            <a:off x="4865760" y="2995200"/>
            <a:ext cx="1638000" cy="723600"/>
          </a:xfrm>
          <a:prstGeom prst="rect">
            <a:avLst/>
          </a:prstGeom>
          <a:ln>
            <a:noFill/>
          </a:ln>
        </p:spPr>
      </p:pic>
      <p:pic>
        <p:nvPicPr>
          <p:cNvPr id="174" name="" descr=""/>
          <p:cNvPicPr/>
          <p:nvPr/>
        </p:nvPicPr>
        <p:blipFill>
          <a:blip r:embed="rId2"/>
          <a:stretch/>
        </p:blipFill>
        <p:spPr>
          <a:xfrm>
            <a:off x="4313880" y="5904000"/>
            <a:ext cx="2526120" cy="7938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697040" y="648000"/>
            <a:ext cx="4998960" cy="1114200"/>
          </a:xfrm>
          <a:prstGeom prst="rect">
            <a:avLst/>
          </a:prstGeom>
          <a:noFill/>
          <a:ln>
            <a:noFill/>
          </a:ln>
        </p:spPr>
        <p:txBody>
          <a:bodyPr lIns="90000" rIns="90000" tIns="45000" bIns="45000"/>
          <a:p>
            <a:r>
              <a:rPr b="1" lang="en-IN" sz="1800" spc="-1" strike="noStrike">
                <a:solidFill>
                  <a:srgbClr val="000000"/>
                </a:solidFill>
                <a:latin typeface="Century Gothic"/>
              </a:rPr>
              <a:t>Box and Whisker Plot: </a:t>
            </a:r>
            <a:endParaRPr b="0" lang="en-IN" sz="1800" spc="-1" strike="noStrike">
              <a:latin typeface="Arial"/>
            </a:endParaRPr>
          </a:p>
          <a:p>
            <a:r>
              <a:rPr b="0" lang="en-IN" sz="1800" spc="-1" strike="noStrike">
                <a:solidFill>
                  <a:srgbClr val="000000"/>
                </a:solidFill>
                <a:latin typeface="Century Gothic"/>
              </a:rPr>
              <a:t>It’s a visual representation of Min, Max, Median </a:t>
            </a:r>
            <a:endParaRPr b="0" lang="en-IN" sz="1800" spc="-1" strike="noStrike">
              <a:latin typeface="Arial"/>
            </a:endParaRPr>
          </a:p>
          <a:p>
            <a:r>
              <a:rPr b="0" lang="en-IN" sz="1800" spc="-1" strike="noStrike">
                <a:solidFill>
                  <a:srgbClr val="000000"/>
                </a:solidFill>
                <a:latin typeface="Century Gothic"/>
              </a:rPr>
              <a:t>and quartiles on a single graph. </a:t>
            </a:r>
            <a:endParaRPr b="0" lang="en-IN" sz="1800" spc="-1" strike="noStrike">
              <a:latin typeface="Arial"/>
            </a:endParaRPr>
          </a:p>
          <a:p>
            <a:r>
              <a:rPr b="0" lang="en-IN" sz="1800" spc="-1" strike="noStrike">
                <a:solidFill>
                  <a:srgbClr val="000000"/>
                </a:solidFill>
                <a:latin typeface="Century Gothic"/>
              </a:rPr>
              <a:t>Its mainly used for identifying outliers easily.</a:t>
            </a:r>
            <a:endParaRPr b="0" lang="en-IN" sz="1800" spc="-1" strike="noStrike">
              <a:latin typeface="Arial"/>
            </a:endParaRPr>
          </a:p>
        </p:txBody>
      </p:sp>
      <p:pic>
        <p:nvPicPr>
          <p:cNvPr id="176" name="" descr=""/>
          <p:cNvPicPr/>
          <p:nvPr/>
        </p:nvPicPr>
        <p:blipFill>
          <a:blip r:embed="rId1"/>
          <a:stretch/>
        </p:blipFill>
        <p:spPr>
          <a:xfrm>
            <a:off x="7351200" y="720000"/>
            <a:ext cx="3448800" cy="1130760"/>
          </a:xfrm>
          <a:prstGeom prst="rect">
            <a:avLst/>
          </a:prstGeom>
          <a:ln>
            <a:noFill/>
          </a:ln>
        </p:spPr>
      </p:pic>
      <p:pic>
        <p:nvPicPr>
          <p:cNvPr id="177" name="Picture 2" descr=""/>
          <p:cNvPicPr/>
          <p:nvPr/>
        </p:nvPicPr>
        <p:blipFill>
          <a:blip r:embed="rId2"/>
          <a:stretch/>
        </p:blipFill>
        <p:spPr>
          <a:xfrm>
            <a:off x="7416000" y="1984320"/>
            <a:ext cx="4285800" cy="1039680"/>
          </a:xfrm>
          <a:prstGeom prst="rect">
            <a:avLst/>
          </a:prstGeom>
          <a:ln>
            <a:noFill/>
          </a:ln>
        </p:spPr>
      </p:pic>
      <p:pic>
        <p:nvPicPr>
          <p:cNvPr id="178" name="" descr=""/>
          <p:cNvPicPr/>
          <p:nvPr/>
        </p:nvPicPr>
        <p:blipFill>
          <a:blip r:embed="rId3"/>
          <a:stretch/>
        </p:blipFill>
        <p:spPr>
          <a:xfrm>
            <a:off x="864000" y="2016000"/>
            <a:ext cx="5338080" cy="464400"/>
          </a:xfrm>
          <a:prstGeom prst="rect">
            <a:avLst/>
          </a:prstGeom>
          <a:ln>
            <a:noFill/>
          </a:ln>
        </p:spPr>
      </p:pic>
      <p:pic>
        <p:nvPicPr>
          <p:cNvPr id="179" name="" descr=""/>
          <p:cNvPicPr/>
          <p:nvPr/>
        </p:nvPicPr>
        <p:blipFill>
          <a:blip r:embed="rId4"/>
          <a:stretch/>
        </p:blipFill>
        <p:spPr>
          <a:xfrm>
            <a:off x="964800" y="2693160"/>
            <a:ext cx="5227200" cy="1431360"/>
          </a:xfrm>
          <a:prstGeom prst="rect">
            <a:avLst/>
          </a:prstGeom>
          <a:ln>
            <a:noFill/>
          </a:ln>
        </p:spPr>
      </p:pic>
      <p:pic>
        <p:nvPicPr>
          <p:cNvPr id="180" name="" descr=""/>
          <p:cNvPicPr/>
          <p:nvPr/>
        </p:nvPicPr>
        <p:blipFill>
          <a:blip r:embed="rId5"/>
          <a:stretch/>
        </p:blipFill>
        <p:spPr>
          <a:xfrm>
            <a:off x="936000" y="4320000"/>
            <a:ext cx="8418960" cy="1440000"/>
          </a:xfrm>
          <a:prstGeom prst="rect">
            <a:avLst/>
          </a:prstGeom>
          <a:ln>
            <a:noFill/>
          </a:ln>
        </p:spPr>
      </p:pic>
      <p:pic>
        <p:nvPicPr>
          <p:cNvPr id="181" name="" descr=""/>
          <p:cNvPicPr/>
          <p:nvPr/>
        </p:nvPicPr>
        <p:blipFill>
          <a:blip r:embed="rId6"/>
          <a:stretch/>
        </p:blipFill>
        <p:spPr>
          <a:xfrm>
            <a:off x="2038320" y="5974920"/>
            <a:ext cx="5213520" cy="793080"/>
          </a:xfrm>
          <a:prstGeom prst="rect">
            <a:avLst/>
          </a:prstGeom>
          <a:ln>
            <a:noFill/>
          </a:ln>
        </p:spPr>
      </p:pic>
      <p:sp>
        <p:nvSpPr>
          <p:cNvPr id="182" name="TextShape 2"/>
          <p:cNvSpPr txBox="1"/>
          <p:nvPr/>
        </p:nvSpPr>
        <p:spPr>
          <a:xfrm>
            <a:off x="8064000" y="6048000"/>
            <a:ext cx="3600000" cy="698400"/>
          </a:xfrm>
          <a:prstGeom prst="rect">
            <a:avLst/>
          </a:prstGeom>
          <a:noFill/>
          <a:ln>
            <a:noFill/>
          </a:ln>
        </p:spPr>
        <p:txBody>
          <a:bodyPr lIns="90000" rIns="90000" tIns="45000" bIns="45000"/>
          <a:p>
            <a:r>
              <a:rPr b="0" lang="en-IN" sz="1600" spc="-1" strike="noStrike">
                <a:solidFill>
                  <a:srgbClr val="000000"/>
                </a:solidFill>
                <a:latin typeface="Calibri"/>
                <a:ea typeface="Calibri"/>
              </a:rPr>
              <a:t>Outlier &lt; 4 – 1.5*11 = 4-16.5       = - 12.5 </a:t>
            </a:r>
            <a:endParaRPr b="0" lang="en-IN" sz="1600" spc="-1" strike="noStrike">
              <a:latin typeface="Arial"/>
            </a:endParaRPr>
          </a:p>
          <a:p>
            <a:r>
              <a:rPr b="0" lang="en-IN" sz="1600" spc="-1" strike="noStrike">
                <a:solidFill>
                  <a:srgbClr val="000000"/>
                </a:solidFill>
                <a:latin typeface="Calibri"/>
                <a:ea typeface="Calibri"/>
              </a:rPr>
              <a:t>Outlier &gt; 15 + 1.5*11 = 15 +16.5 = 31.5</a:t>
            </a:r>
            <a:endParaRPr b="0" lang="en-IN"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Some more Terms…</a:t>
            </a:r>
            <a:endParaRPr b="0" lang="en-US" sz="3600" spc="-1" strike="noStrike">
              <a:solidFill>
                <a:srgbClr val="000000"/>
              </a:solidFill>
              <a:latin typeface="Century Gothic"/>
            </a:endParaRPr>
          </a:p>
        </p:txBody>
      </p:sp>
      <p:sp>
        <p:nvSpPr>
          <p:cNvPr id="184" name="TextShape 2"/>
          <p:cNvSpPr txBox="1"/>
          <p:nvPr/>
        </p:nvSpPr>
        <p:spPr>
          <a:xfrm>
            <a:off x="1793520" y="7912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185" name="CustomShape 3"/>
          <p:cNvSpPr/>
          <p:nvPr/>
        </p:nvSpPr>
        <p:spPr>
          <a:xfrm>
            <a:off x="1546560" y="791280"/>
            <a:ext cx="10094040" cy="24080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entury Gothic"/>
              </a:rPr>
              <a:t>Significance of SD:</a:t>
            </a:r>
            <a:r>
              <a:rPr b="0" lang="en-IN" sz="1800" spc="-1" strike="noStrike">
                <a:solidFill>
                  <a:srgbClr val="000000"/>
                </a:solidFill>
                <a:latin typeface="Century Gothic"/>
              </a:rPr>
              <a:t> SD gives you an insight that how much your data is spread out. With the help of SD you can compare 2 datasets more effectively. If the average of 2 data sets is same, it does not means that the SD will be same. E.g 99,100,101 and 0 , 100 , 200 have same mean i.e 100 but they have different standard deviations. The SD of (99,100,101) is only 1 but the SD of (0,100,200) is 100 which is very large. </a:t>
            </a:r>
            <a:endParaRPr b="0" lang="en-IN" sz="1800" spc="-1" strike="noStrike">
              <a:latin typeface="Arial"/>
            </a:endParaRPr>
          </a:p>
          <a:p>
            <a:pPr algn="just">
              <a:lnSpc>
                <a:spcPct val="115000"/>
              </a:lnSpc>
              <a:spcAft>
                <a:spcPts val="1001"/>
              </a:spcAft>
            </a:pPr>
            <a:r>
              <a:rPr b="0" lang="en-IN" sz="1800" spc="-1" strike="noStrike">
                <a:solidFill>
                  <a:srgbClr val="000000"/>
                </a:solidFill>
                <a:latin typeface="Century Gothic"/>
              </a:rPr>
              <a:t>Lets say the average starting salary in a company is 80000$. Would you consider joining it? There may be few outliers which may have skewed the average. Additionally, if you know that SD is 2000$, you may consider joining it.</a:t>
            </a:r>
            <a:endParaRPr b="0" lang="en-IN" sz="1800" spc="-1" strike="noStrike">
              <a:latin typeface="Arial"/>
            </a:endParaRPr>
          </a:p>
        </p:txBody>
      </p:sp>
      <p:pic>
        <p:nvPicPr>
          <p:cNvPr id="186" name="" descr=""/>
          <p:cNvPicPr/>
          <p:nvPr/>
        </p:nvPicPr>
        <p:blipFill>
          <a:blip r:embed="rId1"/>
          <a:stretch/>
        </p:blipFill>
        <p:spPr>
          <a:xfrm>
            <a:off x="5031360" y="3240000"/>
            <a:ext cx="7064640" cy="3504240"/>
          </a:xfrm>
          <a:prstGeom prst="rect">
            <a:avLst/>
          </a:prstGeom>
          <a:ln>
            <a:noFill/>
          </a:ln>
        </p:spPr>
      </p:pic>
      <p:sp>
        <p:nvSpPr>
          <p:cNvPr id="187" name="TextShape 4"/>
          <p:cNvSpPr txBox="1"/>
          <p:nvPr/>
        </p:nvSpPr>
        <p:spPr>
          <a:xfrm>
            <a:off x="504000" y="3672000"/>
            <a:ext cx="4536000" cy="2394000"/>
          </a:xfrm>
          <a:prstGeom prst="rect">
            <a:avLst/>
          </a:prstGeom>
          <a:noFill/>
          <a:ln>
            <a:noFill/>
          </a:ln>
        </p:spPr>
        <p:txBody>
          <a:bodyPr lIns="90000" rIns="90000" tIns="45000" bIns="45000"/>
          <a:p>
            <a:pPr>
              <a:lnSpc>
                <a:spcPct val="100000"/>
              </a:lnSpc>
            </a:pPr>
            <a:r>
              <a:rPr b="1" lang="en-IN" sz="1800" spc="-1" strike="noStrike">
                <a:solidFill>
                  <a:srgbClr val="000000"/>
                </a:solidFill>
                <a:latin typeface="Century Gothic"/>
              </a:rPr>
              <a:t>Z Score:</a:t>
            </a:r>
            <a:r>
              <a:rPr b="0" lang="en-IN" sz="1800" spc="-1" strike="noStrike">
                <a:solidFill>
                  <a:srgbClr val="000000"/>
                </a:solidFill>
                <a:latin typeface="Century Gothic"/>
              </a:rPr>
              <a:t> A z-score is the measure of the number of standard deviations a particular data point is away from the mean i.e how many standard deviation away from mean is the observed value.  Its also called Z-value</a:t>
            </a:r>
            <a:endParaRPr b="0" lang="en-IN" sz="1800" spc="-1" strike="noStrike">
              <a:latin typeface="Arial"/>
            </a:endParaRPr>
          </a:p>
          <a:p>
            <a:pPr>
              <a:lnSpc>
                <a:spcPct val="100000"/>
              </a:lnSpc>
            </a:pPr>
            <a:r>
              <a:rPr b="0" lang="en-IN" sz="1800" spc="-1" strike="noStrike">
                <a:solidFill>
                  <a:srgbClr val="000000"/>
                </a:solidFill>
                <a:latin typeface="Century Gothic"/>
              </a:rPr>
              <a:t>Z = Deviation from mean/Standard Deviation</a:t>
            </a:r>
            <a:endParaRPr b="0" lang="en-IN" sz="1800" spc="-1" strike="noStrike">
              <a:latin typeface="Arial"/>
            </a:endParaRPr>
          </a:p>
          <a:p>
            <a:endParaRPr b="0" lang="en-IN"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Covariance</a:t>
            </a:r>
            <a:endParaRPr b="0" lang="en-US" sz="3600" spc="-1" strike="noStrike">
              <a:solidFill>
                <a:srgbClr val="000000"/>
              </a:solidFill>
              <a:latin typeface="Century Gothic"/>
            </a:endParaRPr>
          </a:p>
        </p:txBody>
      </p:sp>
      <p:sp>
        <p:nvSpPr>
          <p:cNvPr id="189" name="TextShape 2"/>
          <p:cNvSpPr txBox="1"/>
          <p:nvPr/>
        </p:nvSpPr>
        <p:spPr>
          <a:xfrm>
            <a:off x="1793520" y="7912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190" name="CustomShape 3"/>
          <p:cNvSpPr/>
          <p:nvPr/>
        </p:nvSpPr>
        <p:spPr>
          <a:xfrm>
            <a:off x="1945080" y="791280"/>
            <a:ext cx="10094040" cy="4075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entury Gothic"/>
              </a:rPr>
              <a:t>Variance and Standard Deviation only operate on 1 dimension so that you could only calculate the standard deviation for each dimension of the data set independently of the other dimensions. There should be a measure to find out how much the dimensions vary from the mean </a:t>
            </a:r>
            <a:r>
              <a:rPr b="0" i="1" lang="en-IN" sz="1800" spc="-1" strike="noStrike">
                <a:solidFill>
                  <a:srgbClr val="000000"/>
                </a:solidFill>
                <a:latin typeface="Century Gothic"/>
              </a:rPr>
              <a:t>with respect to each other. </a:t>
            </a:r>
            <a:r>
              <a:rPr b="0" lang="en-IN" sz="1800" spc="-1" strike="noStrike">
                <a:solidFill>
                  <a:srgbClr val="000000"/>
                </a:solidFill>
                <a:latin typeface="Century Gothic"/>
              </a:rPr>
              <a:t>Covariance is such a measure. Covariance is always measured between 2 dimensions.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rPr>
              <a:t>If you calculate the covariance between one dimension and itself, you get the variance.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gn="just">
              <a:lnSpc>
                <a:spcPct val="115000"/>
              </a:lnSpc>
              <a:spcAft>
                <a:spcPts val="1001"/>
              </a:spcAft>
            </a:pPr>
            <a:endParaRPr b="0" lang="en-IN" sz="1800" spc="-1" strike="noStrike">
              <a:latin typeface="Arial"/>
            </a:endParaRPr>
          </a:p>
          <a:p>
            <a:pPr algn="just">
              <a:lnSpc>
                <a:spcPct val="115000"/>
              </a:lnSpc>
              <a:spcAft>
                <a:spcPts val="1001"/>
              </a:spcAft>
            </a:pPr>
            <a:endParaRPr b="0" lang="en-IN" sz="1800" spc="-1" strike="noStrike">
              <a:latin typeface="Arial"/>
            </a:endParaRPr>
          </a:p>
        </p:txBody>
      </p:sp>
      <p:pic>
        <p:nvPicPr>
          <p:cNvPr id="191" name="Picture 4" descr=""/>
          <p:cNvPicPr/>
          <p:nvPr/>
        </p:nvPicPr>
        <p:blipFill>
          <a:blip r:embed="rId1"/>
          <a:stretch/>
        </p:blipFill>
        <p:spPr>
          <a:xfrm>
            <a:off x="4272480" y="3549600"/>
            <a:ext cx="3628800" cy="8949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Correlation</a:t>
            </a:r>
            <a:endParaRPr b="0" lang="en-US" sz="3600" spc="-1" strike="noStrike">
              <a:solidFill>
                <a:srgbClr val="000000"/>
              </a:solidFill>
              <a:latin typeface="Century Gothic"/>
            </a:endParaRPr>
          </a:p>
        </p:txBody>
      </p:sp>
      <p:sp>
        <p:nvSpPr>
          <p:cNvPr id="193" name="TextShape 2"/>
          <p:cNvSpPr txBox="1"/>
          <p:nvPr/>
        </p:nvSpPr>
        <p:spPr>
          <a:xfrm>
            <a:off x="1793520" y="7912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194" name="CustomShape 3"/>
          <p:cNvSpPr/>
          <p:nvPr/>
        </p:nvSpPr>
        <p:spPr>
          <a:xfrm>
            <a:off x="1945080" y="791280"/>
            <a:ext cx="10094040" cy="65448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entury Gothic"/>
              </a:rPr>
              <a:t>Correlations </a:t>
            </a:r>
            <a:r>
              <a:rPr b="0" lang="en-IN" sz="1800" spc="-1" strike="noStrike">
                <a:solidFill>
                  <a:srgbClr val="000000"/>
                </a:solidFill>
                <a:latin typeface="Century Gothic"/>
              </a:rPr>
              <a:t>are mathematical relationships between variables. </a:t>
            </a:r>
            <a:r>
              <a:rPr b="1" lang="en-IN" sz="1800" spc="-1" strike="noStrike">
                <a:solidFill>
                  <a:srgbClr val="000000"/>
                </a:solidFill>
                <a:latin typeface="Century Gothic"/>
              </a:rPr>
              <a:t>Correlation Coefficient (r)</a:t>
            </a:r>
            <a:r>
              <a:rPr b="0" lang="en-IN" sz="1800" spc="-1" strike="noStrike">
                <a:solidFill>
                  <a:srgbClr val="000000"/>
                </a:solidFill>
                <a:latin typeface="Century Gothic"/>
              </a:rPr>
              <a:t> is a number between -1 and 1. It measures linear association i.e how tightly the points are clustered about a straight line. The correlation is said to be linear if the data points lye in an approximately straight line.</a:t>
            </a:r>
            <a:endParaRPr b="0" lang="en-IN" sz="1800" spc="-1" strike="noStrike">
              <a:latin typeface="Arial"/>
            </a:endParaRPr>
          </a:p>
          <a:p>
            <a:pPr>
              <a:lnSpc>
                <a:spcPct val="100000"/>
              </a:lnSpc>
            </a:pPr>
            <a:r>
              <a:rPr b="0" lang="en-IN" sz="1800" spc="-1" strike="noStrike">
                <a:solidFill>
                  <a:srgbClr val="000000"/>
                </a:solidFill>
                <a:latin typeface="Century Gothic"/>
              </a:rPr>
              <a:t> </a:t>
            </a:r>
            <a:endParaRPr b="0" lang="en-IN" sz="1800" spc="-1" strike="noStrike">
              <a:latin typeface="Arial"/>
            </a:endParaRPr>
          </a:p>
          <a:p>
            <a:pPr>
              <a:lnSpc>
                <a:spcPct val="100000"/>
              </a:lnSpc>
            </a:pPr>
            <a:r>
              <a:rPr b="0" lang="en-IN" sz="1800" spc="-1" strike="noStrike">
                <a:solidFill>
                  <a:srgbClr val="000000"/>
                </a:solidFill>
                <a:latin typeface="Century Gothic"/>
              </a:rPr>
              <a:t>A correlation between two variables doesn’t necessarily mean that one caused the other or that they’re actually related in real life. A correlation between two variables means that there’s some sort of mathematical relationship between the two. This means that when we plot the values on a chart, we can see a pattern and make predictions about what the missing values might be. What we dont know is whether there’s an actual relationship between the two variables, and we certainly don’t know whether one caused the other, or if there’s some other factor at work.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rPr>
              <a:t>Correlation = Covariance(X,Y) / SQRT( Var(X)* Var(Y))</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gn="just">
              <a:lnSpc>
                <a:spcPct val="115000"/>
              </a:lnSpc>
              <a:spcAft>
                <a:spcPts val="1001"/>
              </a:spcAft>
            </a:pPr>
            <a:endParaRPr b="0" lang="en-IN" sz="1800" spc="-1" strike="noStrike">
              <a:latin typeface="Arial"/>
            </a:endParaRPr>
          </a:p>
          <a:p>
            <a:pPr algn="just">
              <a:lnSpc>
                <a:spcPct val="115000"/>
              </a:lnSpc>
              <a:spcAft>
                <a:spcPts val="1001"/>
              </a:spcAft>
            </a:pPr>
            <a:endParaRPr b="0" lang="en-IN" sz="1800" spc="-1" strike="noStrike">
              <a:latin typeface="Arial"/>
            </a:endParaRPr>
          </a:p>
        </p:txBody>
      </p:sp>
      <p:pic>
        <p:nvPicPr>
          <p:cNvPr id="195" name="Picture 5" descr=""/>
          <p:cNvPicPr/>
          <p:nvPr/>
        </p:nvPicPr>
        <p:blipFill>
          <a:blip r:embed="rId1"/>
          <a:stretch/>
        </p:blipFill>
        <p:spPr>
          <a:xfrm>
            <a:off x="4575600" y="5228640"/>
            <a:ext cx="2781000" cy="9903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 descr=""/>
          <p:cNvPicPr/>
          <p:nvPr/>
        </p:nvPicPr>
        <p:blipFill>
          <a:blip r:embed="rId1"/>
          <a:stretch/>
        </p:blipFill>
        <p:spPr>
          <a:xfrm>
            <a:off x="432000" y="274680"/>
            <a:ext cx="11681640" cy="3181320"/>
          </a:xfrm>
          <a:prstGeom prst="rect">
            <a:avLst/>
          </a:prstGeom>
          <a:ln>
            <a:noFill/>
          </a:ln>
        </p:spPr>
      </p:pic>
      <p:pic>
        <p:nvPicPr>
          <p:cNvPr id="197" name="" descr=""/>
          <p:cNvPicPr/>
          <p:nvPr/>
        </p:nvPicPr>
        <p:blipFill>
          <a:blip r:embed="rId2"/>
          <a:stretch/>
        </p:blipFill>
        <p:spPr>
          <a:xfrm>
            <a:off x="2376000" y="4093560"/>
            <a:ext cx="8690040" cy="20984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2593080" y="288000"/>
            <a:ext cx="8911440" cy="1280520"/>
          </a:xfrm>
          <a:prstGeom prst="rect">
            <a:avLst/>
          </a:prstGeom>
          <a:noFill/>
          <a:ln>
            <a:noFill/>
          </a:ln>
        </p:spPr>
        <p:txBody>
          <a:bodyPr lIns="0" rIns="0" tIns="0" bIns="0" anchor="ctr"/>
          <a:p>
            <a:r>
              <a:rPr b="0" lang="en-US" sz="1800" spc="-1" strike="noStrike">
                <a:solidFill>
                  <a:srgbClr val="000000"/>
                </a:solidFill>
                <a:latin typeface="Century Gothic"/>
              </a:rPr>
              <a:t>Route to find diamond form data is like moving in a maze</a:t>
            </a:r>
            <a:endParaRPr b="0" lang="en-US" sz="1800" spc="-1" strike="noStrike">
              <a:solidFill>
                <a:srgbClr val="000000"/>
              </a:solidFill>
              <a:latin typeface="Century Gothic"/>
            </a:endParaRPr>
          </a:p>
        </p:txBody>
      </p:sp>
      <p:sp>
        <p:nvSpPr>
          <p:cNvPr id="147" name="CustomShape 2"/>
          <p:cNvSpPr/>
          <p:nvPr/>
        </p:nvSpPr>
        <p:spPr>
          <a:xfrm>
            <a:off x="1440000" y="1656000"/>
            <a:ext cx="1872000" cy="1872000"/>
          </a:xfrm>
          <a:prstGeom prst="ellipse">
            <a:avLst/>
          </a:prstGeom>
          <a:solidFill>
            <a:srgbClr val="e6e6e6"/>
          </a:solidFill>
          <a:ln>
            <a:solidFill>
              <a:srgbClr val="3465a4"/>
            </a:solidFill>
          </a:ln>
        </p:spPr>
        <p:style>
          <a:lnRef idx="0"/>
          <a:fillRef idx="0"/>
          <a:effectRef idx="0"/>
          <a:fontRef idx="minor"/>
        </p:style>
        <p:txBody>
          <a:bodyPr wrap="none" lIns="90000" rIns="90000" tIns="45000" bIns="45000" anchor="ctr"/>
          <a:p>
            <a:pPr algn="ctr"/>
            <a:r>
              <a:rPr b="0" lang="en-IN" sz="1800" spc="-1" strike="noStrike">
                <a:latin typeface="Arial"/>
              </a:rPr>
              <a:t>Data</a:t>
            </a:r>
            <a:endParaRPr b="0" lang="en-IN" sz="1800" spc="-1" strike="noStrike">
              <a:latin typeface="Arial"/>
            </a:endParaRPr>
          </a:p>
        </p:txBody>
      </p:sp>
      <p:sp>
        <p:nvSpPr>
          <p:cNvPr id="148" name="CustomShape 3"/>
          <p:cNvSpPr/>
          <p:nvPr/>
        </p:nvSpPr>
        <p:spPr>
          <a:xfrm>
            <a:off x="7704000" y="3312000"/>
            <a:ext cx="3096000" cy="2736000"/>
          </a:xfrm>
          <a:prstGeom prst="rect">
            <a:avLst/>
          </a:prstGeom>
          <a:solidFill>
            <a:srgbClr val="729fcf"/>
          </a:solidFill>
          <a:ln>
            <a:solidFill>
              <a:srgbClr val="3465a4"/>
            </a:solidFill>
          </a:ln>
        </p:spPr>
        <p:style>
          <a:lnRef idx="0"/>
          <a:fillRef idx="0"/>
          <a:effectRef idx="0"/>
          <a:fontRef idx="minor"/>
        </p:style>
        <p:txBody>
          <a:bodyPr lIns="90000" rIns="90000" tIns="45000" bIns="45000" anchor="ctr"/>
          <a:p>
            <a:pPr algn="ctr"/>
            <a:r>
              <a:rPr b="0" lang="en-IN" sz="1800" spc="-1" strike="noStrike">
                <a:latin typeface="Arial"/>
              </a:rPr>
              <a:t>Answer</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395000" y="71280"/>
            <a:ext cx="8786160" cy="719640"/>
          </a:xfrm>
          <a:prstGeom prst="rect">
            <a:avLst/>
          </a:prstGeom>
          <a:noFill/>
          <a:ln>
            <a:noFill/>
          </a:ln>
        </p:spPr>
        <p:txBody>
          <a:bodyPr>
            <a:normAutofit/>
          </a:bodyPr>
          <a:p>
            <a:pPr>
              <a:lnSpc>
                <a:spcPct val="100000"/>
              </a:lnSpc>
            </a:pPr>
            <a:r>
              <a:rPr b="0" lang="en-US" sz="3600" spc="-1" strike="noStrike">
                <a:solidFill>
                  <a:srgbClr val="178dbb"/>
                </a:solidFill>
                <a:latin typeface="Century Gothic"/>
              </a:rPr>
              <a:t>Multi-colinearity</a:t>
            </a:r>
            <a:br/>
            <a:br/>
            <a:br/>
            <a:br/>
            <a:endParaRPr b="0" lang="en-US" sz="3600" spc="-1" strike="noStrike">
              <a:solidFill>
                <a:srgbClr val="000000"/>
              </a:solidFill>
              <a:latin typeface="Century Gothic"/>
            </a:endParaRPr>
          </a:p>
        </p:txBody>
      </p:sp>
      <p:sp>
        <p:nvSpPr>
          <p:cNvPr id="199" name="TextShape 2"/>
          <p:cNvSpPr txBox="1"/>
          <p:nvPr/>
        </p:nvSpPr>
        <p:spPr>
          <a:xfrm>
            <a:off x="1793520" y="7912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
        <p:nvSpPr>
          <p:cNvPr id="200" name="CustomShape 3"/>
          <p:cNvSpPr/>
          <p:nvPr/>
        </p:nvSpPr>
        <p:spPr>
          <a:xfrm>
            <a:off x="1945080" y="791280"/>
            <a:ext cx="10094040" cy="29786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entury Gothic"/>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gn="just">
              <a:lnSpc>
                <a:spcPct val="115000"/>
              </a:lnSpc>
              <a:spcAft>
                <a:spcPts val="1001"/>
              </a:spcAft>
            </a:pPr>
            <a:endParaRPr b="0" lang="en-IN" sz="1800" spc="-1" strike="noStrike">
              <a:latin typeface="Arial"/>
            </a:endParaRPr>
          </a:p>
          <a:p>
            <a:pPr algn="just">
              <a:lnSpc>
                <a:spcPct val="115000"/>
              </a:lnSpc>
              <a:spcAft>
                <a:spcPts val="1001"/>
              </a:spcAft>
            </a:pPr>
            <a:endParaRPr b="0" lang="en-IN" sz="1800" spc="-1" strike="noStrike">
              <a:latin typeface="Arial"/>
            </a:endParaRPr>
          </a:p>
        </p:txBody>
      </p:sp>
      <p:sp>
        <p:nvSpPr>
          <p:cNvPr id="201" name="CustomShape 4"/>
          <p:cNvSpPr/>
          <p:nvPr/>
        </p:nvSpPr>
        <p:spPr>
          <a:xfrm>
            <a:off x="1767240" y="1046160"/>
            <a:ext cx="9328320" cy="530244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latin typeface="Century Gothic"/>
              </a:rPr>
              <a:t>Multi-colinearity</a:t>
            </a:r>
            <a:r>
              <a:rPr b="0" lang="en-IN" sz="1800" spc="-1" strike="noStrike">
                <a:solidFill>
                  <a:srgbClr val="000000"/>
                </a:solidFill>
                <a:latin typeface="Century Gothic"/>
              </a:rPr>
              <a:t> refers to the situation when 2 independent variables are highly correlated. Multi-collinearity generally degrades the performance of linear regression model.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IN" sz="1800" spc="-1" strike="noStrike">
                <a:solidFill>
                  <a:srgbClr val="000000"/>
                </a:solidFill>
                <a:latin typeface="Century Gothic"/>
              </a:rPr>
              <a:t>Multi-collinearity means that several variables are essentially measuring the same thing. It doesn't add to the predictive capability of the model and it may make the model fit less well. Since you are predicting an outcome, you want your factors to be independent. Correlation indicates two or more factors are providing your model with similar data which will decrease the model's ability to accurately predict.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Century Gothic"/>
              </a:rPr>
              <a:t>Example: </a:t>
            </a:r>
            <a:r>
              <a:rPr b="0" lang="en-IN" sz="1800" spc="-1" strike="noStrike">
                <a:solidFill>
                  <a:srgbClr val="000000"/>
                </a:solidFill>
                <a:latin typeface="Century Gothic"/>
              </a:rPr>
              <a:t>Predicting home prices. Square feet and number of bedrooms could be two of your factors considered. But logically you could see how these two measurements would be correlated; likely positive correlation. What if a home you want to predict for only has one room but the sqft of a 5 bedroom home? Your model is 'expecting' 5 bedrooms and that bedrooms add value to the home. Your model will predict price using one room but not as accurately as it would if the bedrooms only slightly varied from your model. Your model would more accurately predict the price if, in this example, bedrooms were removed AND the regression model was created again.</a:t>
            </a:r>
            <a:endParaRPr b="0" lang="en-IN" sz="1800" spc="-1" strike="noStrike">
              <a:latin typeface="Arial"/>
            </a:endParaRPr>
          </a:p>
          <a:p>
            <a:pPr>
              <a:lnSpc>
                <a:spcPct val="100000"/>
              </a:lnSpc>
            </a:pPr>
            <a:endParaRPr b="0" lang="en-IN"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2134080" y="222120"/>
            <a:ext cx="7948440" cy="64166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412280" y="62640"/>
            <a:ext cx="9142200" cy="817200"/>
          </a:xfrm>
          <a:prstGeom prst="rect">
            <a:avLst/>
          </a:prstGeom>
          <a:noFill/>
          <a:ln>
            <a:noFill/>
          </a:ln>
        </p:spPr>
        <p:txBody>
          <a:bodyPr/>
          <a:p>
            <a:pPr>
              <a:lnSpc>
                <a:spcPct val="100000"/>
              </a:lnSpc>
            </a:pPr>
            <a:r>
              <a:rPr b="0" lang="en-US" sz="3600" spc="-1" strike="noStrike">
                <a:solidFill>
                  <a:srgbClr val="178dbb"/>
                </a:solidFill>
                <a:latin typeface="Century Gothic"/>
              </a:rPr>
              <a:t>Data – Types of Variables</a:t>
            </a:r>
            <a:endParaRPr b="0" lang="en-US" sz="3600" spc="-1" strike="noStrike">
              <a:solidFill>
                <a:srgbClr val="000000"/>
              </a:solidFill>
              <a:latin typeface="Century Gothic"/>
            </a:endParaRPr>
          </a:p>
        </p:txBody>
      </p:sp>
      <p:sp>
        <p:nvSpPr>
          <p:cNvPr id="151" name="TextShape 2"/>
          <p:cNvSpPr txBox="1"/>
          <p:nvPr/>
        </p:nvSpPr>
        <p:spPr>
          <a:xfrm>
            <a:off x="1882800" y="880560"/>
            <a:ext cx="10083960" cy="598608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1" lang="en-US" sz="2100" spc="-1" strike="noStrike">
                <a:solidFill>
                  <a:srgbClr val="404040"/>
                </a:solidFill>
                <a:latin typeface="Century Gothic"/>
              </a:rPr>
              <a:t>Quantitative variables</a:t>
            </a:r>
            <a:r>
              <a:rPr b="0" lang="en-US" sz="2100" spc="-1" strike="noStrike">
                <a:solidFill>
                  <a:srgbClr val="404040"/>
                </a:solidFill>
                <a:latin typeface="Century Gothic"/>
              </a:rPr>
              <a:t> take numerical values whose "size" is meaningful. Quantitative variables answer questions such as </a:t>
            </a:r>
            <a:r>
              <a:rPr b="1" lang="en-US" sz="2100" spc="-1" strike="noStrike">
                <a:solidFill>
                  <a:srgbClr val="ce181e"/>
                </a:solidFill>
                <a:latin typeface="Century Gothic"/>
              </a:rPr>
              <a:t>"how many?" or "how much</a:t>
            </a:r>
            <a:r>
              <a:rPr b="0" lang="en-US" sz="2100" spc="-1" strike="noStrike">
                <a:solidFill>
                  <a:srgbClr val="404040"/>
                </a:solidFill>
                <a:latin typeface="Century Gothic"/>
              </a:rPr>
              <a:t>?" </a:t>
            </a:r>
            <a:endParaRPr b="0" lang="en-US" sz="2100" spc="-1" strike="noStrike">
              <a:solidFill>
                <a:srgbClr val="404040"/>
              </a:solidFill>
              <a:latin typeface="Century Gothic"/>
            </a:endParaRPr>
          </a:p>
          <a:p>
            <a:pPr marL="399960">
              <a:lnSpc>
                <a:spcPct val="100000"/>
              </a:lnSpc>
              <a:spcBef>
                <a:spcPts val="1001"/>
              </a:spcBef>
            </a:pPr>
            <a:r>
              <a:rPr b="0" lang="en-US" sz="2100" spc="-1" strike="noStrike">
                <a:solidFill>
                  <a:srgbClr val="404040"/>
                </a:solidFill>
                <a:latin typeface="Century Gothic"/>
              </a:rPr>
              <a:t>For example, it makes sense to add, to subtract, and to compare two persons' weights, or two families' incomes: These are quantitative variables. Quantitative variables typically have measurement units, such as pounds, dollars, years, volts, gallons, megabytes, inches, degrees, miles per hour, pounds per square inch, BTUs, and so on.</a:t>
            </a:r>
            <a:endParaRPr b="0" lang="en-US" sz="2100" spc="-1" strike="noStrike">
              <a:solidFill>
                <a:srgbClr val="404040"/>
              </a:solidFill>
              <a:latin typeface="Century Gothic"/>
            </a:endParaRPr>
          </a:p>
          <a:p>
            <a:pPr marL="399960">
              <a:lnSpc>
                <a:spcPct val="100000"/>
              </a:lnSpc>
              <a:spcBef>
                <a:spcPts val="1001"/>
              </a:spcBef>
            </a:pPr>
            <a:endParaRPr b="0" lang="en-US" sz="21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2100" spc="-1" strike="noStrike">
                <a:solidFill>
                  <a:srgbClr val="404040"/>
                </a:solidFill>
                <a:latin typeface="Century Gothic"/>
              </a:rPr>
              <a:t>Qualitative Variables:</a:t>
            </a:r>
            <a:r>
              <a:rPr b="0" lang="en-US" sz="2100" spc="-1" strike="noStrike">
                <a:solidFill>
                  <a:srgbClr val="404040"/>
                </a:solidFill>
                <a:latin typeface="Century Gothic"/>
              </a:rPr>
              <a:t> Some variables, such as social security numbers and zip codes, take numerical values, but are not quantitative: They are </a:t>
            </a:r>
            <a:r>
              <a:rPr b="1" lang="en-US" sz="2100" spc="-1" strike="noStrike">
                <a:solidFill>
                  <a:srgbClr val="404040"/>
                </a:solidFill>
                <a:latin typeface="Century Gothic"/>
              </a:rPr>
              <a:t>qualitative or categorical variables</a:t>
            </a:r>
            <a:r>
              <a:rPr b="0" lang="en-US" sz="2100" spc="-1" strike="noStrike">
                <a:solidFill>
                  <a:srgbClr val="404040"/>
                </a:solidFill>
                <a:latin typeface="Century Gothic"/>
              </a:rPr>
              <a:t>. </a:t>
            </a:r>
            <a:endParaRPr b="0" lang="en-US" sz="2100" spc="-1" strike="noStrike">
              <a:solidFill>
                <a:srgbClr val="404040"/>
              </a:solidFill>
              <a:latin typeface="Century Gothic"/>
            </a:endParaRPr>
          </a:p>
          <a:p>
            <a:pPr marL="399960">
              <a:lnSpc>
                <a:spcPct val="100000"/>
              </a:lnSpc>
              <a:spcBef>
                <a:spcPts val="1001"/>
              </a:spcBef>
            </a:pPr>
            <a:r>
              <a:rPr b="0" lang="en-US" sz="2100" spc="-1" strike="noStrike">
                <a:solidFill>
                  <a:srgbClr val="404040"/>
                </a:solidFill>
                <a:latin typeface="Century Gothic"/>
              </a:rPr>
              <a:t>The sum of two zip codes or social security numbers is not meaningful. The average of a list of zip codes is not meaningful. </a:t>
            </a:r>
            <a:endParaRPr b="0" lang="en-US" sz="2100" spc="-1" strike="noStrike">
              <a:solidFill>
                <a:srgbClr val="404040"/>
              </a:solidFill>
              <a:latin typeface="Century Gothic"/>
            </a:endParaRPr>
          </a:p>
          <a:p>
            <a:pPr marL="399960">
              <a:lnSpc>
                <a:spcPct val="100000"/>
              </a:lnSpc>
              <a:spcBef>
                <a:spcPts val="1001"/>
              </a:spcBef>
            </a:pPr>
            <a:endParaRPr b="0" lang="en-US" sz="2100" spc="-1" strike="noStrike">
              <a:solidFill>
                <a:srgbClr val="404040"/>
              </a:solidFill>
              <a:latin typeface="Century Gothic"/>
            </a:endParaRPr>
          </a:p>
          <a:p>
            <a:pPr marL="399960">
              <a:lnSpc>
                <a:spcPct val="100000"/>
              </a:lnSpc>
              <a:spcBef>
                <a:spcPts val="1001"/>
              </a:spcBef>
            </a:pPr>
            <a:r>
              <a:rPr b="0" lang="en-US" sz="2100" spc="-1" strike="noStrike">
                <a:solidFill>
                  <a:srgbClr val="404040"/>
                </a:solidFill>
                <a:latin typeface="Century Gothic"/>
              </a:rPr>
              <a:t>Qualitative and categorical variables typically do not have units. Qualitative or categorical variables—such as gender, hair color, or ethnicity—group individuals. Qualitative and categorical variables have neither a "size" nor, typically, a natural ordering to their values. They answer questions such as </a:t>
            </a:r>
            <a:r>
              <a:rPr b="1" lang="en-US" sz="2100" spc="-1" strike="noStrike">
                <a:solidFill>
                  <a:srgbClr val="ce181e"/>
                </a:solidFill>
                <a:latin typeface="Century Gothic"/>
              </a:rPr>
              <a:t>"which kind</a:t>
            </a:r>
            <a:r>
              <a:rPr b="0" lang="en-US" sz="2100" spc="-1" strike="noStrike">
                <a:solidFill>
                  <a:srgbClr val="404040"/>
                </a:solidFill>
                <a:latin typeface="Century Gothic"/>
              </a:rPr>
              <a:t>?" The values categorical and qualitative variables take are typically adjectives (for example, green, female, or tall). Arithmetic with qualitative variables usually does not make sense, even if the variables take numerical values. Categorical variables divide individuals into categories, such as gender, ethnicity, age group, or whether or not the individual finished high school</a:t>
            </a:r>
            <a:endParaRPr b="0" lang="en-US" sz="2100" spc="-1" strike="noStrike">
              <a:solidFill>
                <a:srgbClr val="404040"/>
              </a:solidFill>
              <a:latin typeface="Century Gothic"/>
            </a:endParaRPr>
          </a:p>
          <a:p>
            <a:pPr>
              <a:lnSpc>
                <a:spcPct val="100000"/>
              </a:lnSpc>
              <a:spcBef>
                <a:spcPts val="1001"/>
              </a:spcBef>
            </a:pPr>
            <a:endParaRPr b="0" lang="en-US" sz="2100" spc="-1" strike="noStrike">
              <a:solidFill>
                <a:srgbClr val="404040"/>
              </a:solidFill>
              <a:latin typeface="Century Gothic"/>
            </a:endParaRPr>
          </a:p>
          <a:p>
            <a:pPr>
              <a:lnSpc>
                <a:spcPct val="100000"/>
              </a:lnSpc>
              <a:spcBef>
                <a:spcPts val="1001"/>
              </a:spcBef>
            </a:pPr>
            <a:endParaRPr b="0" lang="en-US" sz="21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048320" y="0"/>
            <a:ext cx="9142200" cy="684360"/>
          </a:xfrm>
          <a:prstGeom prst="rect">
            <a:avLst/>
          </a:prstGeom>
          <a:noFill/>
          <a:ln>
            <a:noFill/>
          </a:ln>
        </p:spPr>
        <p:txBody>
          <a:bodyPr/>
          <a:p>
            <a:pPr>
              <a:lnSpc>
                <a:spcPct val="100000"/>
              </a:lnSpc>
            </a:pPr>
            <a:r>
              <a:rPr b="0" lang="en-US" sz="3600" spc="-1" strike="noStrike">
                <a:solidFill>
                  <a:srgbClr val="178dbb"/>
                </a:solidFill>
                <a:latin typeface="Century Gothic"/>
              </a:rPr>
              <a:t>Statistics - Refresher</a:t>
            </a:r>
            <a:endParaRPr b="0" lang="en-US" sz="3600" spc="-1" strike="noStrike">
              <a:solidFill>
                <a:srgbClr val="000000"/>
              </a:solidFill>
              <a:latin typeface="Century Gothic"/>
            </a:endParaRPr>
          </a:p>
        </p:txBody>
      </p:sp>
      <p:sp>
        <p:nvSpPr>
          <p:cNvPr id="153" name="TextShape 2"/>
          <p:cNvSpPr txBox="1"/>
          <p:nvPr/>
        </p:nvSpPr>
        <p:spPr>
          <a:xfrm>
            <a:off x="2104920" y="924840"/>
            <a:ext cx="9551160" cy="570204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1" lang="en-US" sz="5600" spc="-1" strike="noStrike">
                <a:solidFill>
                  <a:srgbClr val="404040"/>
                </a:solidFill>
                <a:latin typeface="Arial"/>
              </a:rPr>
              <a:t>Statistics</a:t>
            </a:r>
            <a:r>
              <a:rPr b="0" lang="en-US" sz="5600" spc="-1" strike="noStrike">
                <a:solidFill>
                  <a:srgbClr val="404040"/>
                </a:solidFill>
                <a:latin typeface="Arial"/>
              </a:rPr>
              <a:t> is the science of collecting, organizing, summarizing, analyzing and interpreting data.</a:t>
            </a:r>
            <a:endParaRPr b="0" lang="en-US" sz="5600" spc="-1" strike="noStrike">
              <a:solidFill>
                <a:srgbClr val="404040"/>
              </a:solidFill>
              <a:latin typeface="Century Gothic"/>
            </a:endParaRPr>
          </a:p>
          <a:p>
            <a:pPr>
              <a:lnSpc>
                <a:spcPct val="100000"/>
              </a:lnSpc>
              <a:spcBef>
                <a:spcPts val="1001"/>
              </a:spcBef>
            </a:pPr>
            <a:r>
              <a:rPr b="0" lang="en-US" sz="5600" spc="-1" strike="noStrike">
                <a:solidFill>
                  <a:srgbClr val="404040"/>
                </a:solidFill>
                <a:latin typeface="Arial"/>
              </a:rPr>
              <a:t> </a:t>
            </a:r>
            <a:endParaRPr b="0" lang="en-US" sz="56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5600" spc="-1" strike="noStrike">
                <a:solidFill>
                  <a:srgbClr val="404040"/>
                </a:solidFill>
                <a:latin typeface="Arial"/>
              </a:rPr>
              <a:t>Descriptive Statistics:</a:t>
            </a:r>
            <a:r>
              <a:rPr b="0" lang="en-US" sz="5600" spc="-1" strike="noStrike">
                <a:solidFill>
                  <a:srgbClr val="404040"/>
                </a:solidFill>
                <a:latin typeface="Arial"/>
              </a:rPr>
              <a:t> When performing </a:t>
            </a:r>
            <a:r>
              <a:rPr b="0" i="1" lang="en-US" sz="5600" spc="-1" strike="noStrike">
                <a:solidFill>
                  <a:srgbClr val="404040"/>
                </a:solidFill>
                <a:latin typeface="Arial"/>
              </a:rPr>
              <a:t>descriptive statistics</a:t>
            </a:r>
            <a:r>
              <a:rPr b="0" lang="en-US" sz="5600" spc="-1" strike="noStrike">
                <a:solidFill>
                  <a:srgbClr val="404040"/>
                </a:solidFill>
                <a:latin typeface="Arial"/>
              </a:rPr>
              <a:t> you collect, organize, summarize, and graphically present data; then you are able to make conclusions about said data.</a:t>
            </a: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5600" spc="-1" strike="noStrike">
                <a:solidFill>
                  <a:srgbClr val="404040"/>
                </a:solidFill>
                <a:latin typeface="Arial"/>
              </a:rPr>
              <a:t>Inferential Statistics:</a:t>
            </a:r>
            <a:r>
              <a:rPr b="0" lang="en-US" sz="5600" spc="-1" strike="noStrike">
                <a:solidFill>
                  <a:srgbClr val="404040"/>
                </a:solidFill>
                <a:latin typeface="Arial"/>
              </a:rPr>
              <a:t> </a:t>
            </a:r>
            <a:r>
              <a:rPr b="0" i="1" lang="en-US" sz="5600" spc="-1" strike="noStrike">
                <a:solidFill>
                  <a:srgbClr val="404040"/>
                </a:solidFill>
                <a:latin typeface="Arial"/>
              </a:rPr>
              <a:t>Inferential statistics</a:t>
            </a:r>
            <a:r>
              <a:rPr b="0" lang="en-US" sz="5600" spc="-1" strike="noStrike">
                <a:solidFill>
                  <a:srgbClr val="404040"/>
                </a:solidFill>
                <a:latin typeface="Arial"/>
              </a:rPr>
              <a:t> are used when you want to make predictions and inferences about a larger group (a whole population) from data that was collected from a smaller group (a sample population)</a:t>
            </a: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endParaRPr b="0" lang="en-US" sz="56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 descr=""/>
          <p:cNvPicPr/>
          <p:nvPr/>
        </p:nvPicPr>
        <p:blipFill>
          <a:blip r:embed="rId1"/>
          <a:stretch/>
        </p:blipFill>
        <p:spPr>
          <a:xfrm>
            <a:off x="2010960" y="547920"/>
            <a:ext cx="8285040" cy="62200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 descr=""/>
          <p:cNvPicPr/>
          <p:nvPr/>
        </p:nvPicPr>
        <p:blipFill>
          <a:blip r:embed="rId1"/>
          <a:stretch/>
        </p:blipFill>
        <p:spPr>
          <a:xfrm>
            <a:off x="216000" y="93600"/>
            <a:ext cx="7699680" cy="4082400"/>
          </a:xfrm>
          <a:prstGeom prst="rect">
            <a:avLst/>
          </a:prstGeom>
          <a:ln>
            <a:noFill/>
          </a:ln>
        </p:spPr>
      </p:pic>
      <p:pic>
        <p:nvPicPr>
          <p:cNvPr id="156" name="" descr=""/>
          <p:cNvPicPr/>
          <p:nvPr/>
        </p:nvPicPr>
        <p:blipFill>
          <a:blip r:embed="rId2"/>
          <a:stretch/>
        </p:blipFill>
        <p:spPr>
          <a:xfrm>
            <a:off x="7560000" y="3816000"/>
            <a:ext cx="4491360" cy="2943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Common Terms</a:t>
            </a:r>
            <a:endParaRPr b="0" lang="en-US" sz="3600" spc="-1" strike="noStrike">
              <a:solidFill>
                <a:srgbClr val="000000"/>
              </a:solidFill>
              <a:latin typeface="Century Gothic"/>
            </a:endParaRPr>
          </a:p>
        </p:txBody>
      </p:sp>
      <p:sp>
        <p:nvSpPr>
          <p:cNvPr id="158" name="TextShape 2"/>
          <p:cNvSpPr txBox="1"/>
          <p:nvPr/>
        </p:nvSpPr>
        <p:spPr>
          <a:xfrm>
            <a:off x="1739880" y="807840"/>
            <a:ext cx="10451520" cy="627840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1" lang="en-US" sz="2600" spc="-1" strike="noStrike" u="sng">
                <a:solidFill>
                  <a:srgbClr val="404040"/>
                </a:solidFill>
                <a:uFillTx/>
                <a:latin typeface="Century Gothic"/>
              </a:rPr>
              <a:t>Distribution:</a:t>
            </a:r>
            <a:r>
              <a:rPr b="0" lang="en-US" sz="2600" spc="-1" strike="noStrike">
                <a:solidFill>
                  <a:srgbClr val="404040"/>
                </a:solidFill>
                <a:latin typeface="Century Gothic"/>
              </a:rPr>
              <a:t> The pattern of values in the data, showing their frequency of occurrence relative to each other.</a:t>
            </a:r>
            <a:endParaRPr b="0" lang="en-US" sz="26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2600" spc="-1" strike="noStrike" u="sng">
                <a:solidFill>
                  <a:srgbClr val="404040"/>
                </a:solidFill>
                <a:uFillTx/>
                <a:latin typeface="Century Gothic"/>
              </a:rPr>
              <a:t>Function:</a:t>
            </a:r>
            <a:r>
              <a:rPr b="0" lang="en-US" sz="2600" spc="-1" strike="noStrike">
                <a:solidFill>
                  <a:srgbClr val="404040"/>
                </a:solidFill>
                <a:latin typeface="Century Gothic"/>
              </a:rPr>
              <a:t> A function is a relationship where each input number corresponds to one and only one output number</a:t>
            </a:r>
            <a:endParaRPr b="0" lang="en-US" sz="26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2600" spc="-1" strike="noStrike" u="sng">
                <a:solidFill>
                  <a:srgbClr val="404040"/>
                </a:solidFill>
                <a:uFillTx/>
                <a:latin typeface="Century Gothic"/>
              </a:rPr>
              <a:t>Model:</a:t>
            </a:r>
            <a:r>
              <a:rPr b="0" lang="en-US" sz="2600" spc="-1" strike="noStrike">
                <a:solidFill>
                  <a:srgbClr val="404040"/>
                </a:solidFill>
                <a:latin typeface="Century Gothic"/>
              </a:rPr>
              <a:t> A model is a formula where one variable (response or outcome variable) varies depending on one or more independent variables (covariates). A model tries to establish a relationship among data points. One of the simplest models we can create is a </a:t>
            </a:r>
            <a:r>
              <a:rPr b="1" lang="en-US" sz="2600" spc="-1" strike="noStrike">
                <a:solidFill>
                  <a:srgbClr val="404040"/>
                </a:solidFill>
                <a:latin typeface="Century Gothic"/>
              </a:rPr>
              <a:t>Linear Model</a:t>
            </a:r>
            <a:r>
              <a:rPr b="0" lang="en-US" sz="2600" spc="-1" strike="noStrike">
                <a:solidFill>
                  <a:srgbClr val="404040"/>
                </a:solidFill>
                <a:latin typeface="Century Gothic"/>
              </a:rPr>
              <a:t> where we start with the assumption that the dependent variable varies linearly with the independent variable(s). Linear Model has a “constant” rate of change. An exponential Model has a “constant percent” rate of change. So if a population grows by 10 people per year(given the initial population as 100), it’s a linear growth and the model will be:</a:t>
            </a:r>
            <a:endParaRPr b="0" lang="en-US" sz="2600" spc="-1" strike="noStrike">
              <a:solidFill>
                <a:srgbClr val="404040"/>
              </a:solidFill>
              <a:latin typeface="Century Gothic"/>
            </a:endParaRPr>
          </a:p>
          <a:p>
            <a:pPr>
              <a:lnSpc>
                <a:spcPct val="100000"/>
              </a:lnSpc>
              <a:spcBef>
                <a:spcPts val="1001"/>
              </a:spcBef>
            </a:pP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P(t)=100+10t</a:t>
            </a:r>
            <a:endParaRPr b="0" lang="en-US" sz="2600" spc="-1" strike="noStrike">
              <a:solidFill>
                <a:srgbClr val="404040"/>
              </a:solidFill>
              <a:latin typeface="Century Gothic"/>
            </a:endParaRPr>
          </a:p>
          <a:p>
            <a:pPr>
              <a:lnSpc>
                <a:spcPct val="100000"/>
              </a:lnSpc>
              <a:spcBef>
                <a:spcPts val="1001"/>
              </a:spcBef>
            </a:pPr>
            <a:r>
              <a:rPr b="0" lang="en-US" sz="2600" spc="-1" strike="noStrike">
                <a:solidFill>
                  <a:srgbClr val="404040"/>
                </a:solidFill>
                <a:latin typeface="Century Gothic"/>
              </a:rPr>
              <a:t> </a:t>
            </a:r>
            <a:r>
              <a:rPr b="0" lang="en-US" sz="2600" spc="-1" strike="noStrike">
                <a:solidFill>
                  <a:srgbClr val="404040"/>
                </a:solidFill>
                <a:latin typeface="Century Gothic"/>
              </a:rPr>
              <a:t>But if a population grows by 10% each year(given the initial population as 100), its an exponential growth and the model will be</a:t>
            </a:r>
            <a:endParaRPr b="0" lang="en-US" sz="2600" spc="-1" strike="noStrike">
              <a:solidFill>
                <a:srgbClr val="404040"/>
              </a:solidFill>
              <a:latin typeface="Century Gothic"/>
            </a:endParaRPr>
          </a:p>
          <a:p>
            <a:pPr>
              <a:lnSpc>
                <a:spcPct val="100000"/>
              </a:lnSpc>
              <a:spcBef>
                <a:spcPts val="1001"/>
              </a:spcBef>
            </a:pP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	</a:t>
            </a:r>
            <a:r>
              <a:rPr b="0" lang="en-US" sz="2600" spc="-1" strike="noStrike">
                <a:solidFill>
                  <a:srgbClr val="404040"/>
                </a:solidFill>
                <a:latin typeface="Century Gothic"/>
              </a:rPr>
              <a:t>P(t)=100(1+10%)^t</a:t>
            </a:r>
            <a:endParaRPr b="0" lang="en-US" sz="2600" spc="-1" strike="noStrike">
              <a:solidFill>
                <a:srgbClr val="404040"/>
              </a:solidFill>
              <a:latin typeface="Century Gothic"/>
            </a:endParaRPr>
          </a:p>
          <a:p>
            <a:pPr>
              <a:lnSpc>
                <a:spcPct val="100000"/>
              </a:lnSpc>
              <a:spcBef>
                <a:spcPts val="1001"/>
              </a:spcBef>
            </a:pPr>
            <a:endParaRPr b="0" lang="en-US" sz="2600" spc="-1" strike="noStrike">
              <a:solidFill>
                <a:srgbClr val="404040"/>
              </a:solidFill>
              <a:latin typeface="Century Gothic"/>
            </a:endParaRPr>
          </a:p>
          <a:p>
            <a:pPr>
              <a:lnSpc>
                <a:spcPct val="100000"/>
              </a:lnSpc>
              <a:spcBef>
                <a:spcPts val="1001"/>
              </a:spcBef>
            </a:pPr>
            <a:r>
              <a:rPr b="1" lang="en-US" sz="2600" spc="-1" strike="noStrike" u="sng">
                <a:solidFill>
                  <a:srgbClr val="404040"/>
                </a:solidFill>
                <a:uFillTx/>
                <a:latin typeface="Century Gothic"/>
              </a:rPr>
              <a:t>A statistical model is a “mathematical” description of data</a:t>
            </a:r>
            <a:endParaRPr b="0" lang="en-US" sz="2600" spc="-1" strike="noStrike">
              <a:solidFill>
                <a:srgbClr val="404040"/>
              </a:solidFill>
              <a:latin typeface="Century Gothic"/>
            </a:endParaRPr>
          </a:p>
          <a:p>
            <a:pPr>
              <a:lnSpc>
                <a:spcPct val="100000"/>
              </a:lnSpc>
              <a:spcBef>
                <a:spcPts val="1001"/>
              </a:spcBef>
            </a:pPr>
            <a:endParaRPr b="0" lang="en-US" sz="2600" spc="-1" strike="noStrike">
              <a:solidFill>
                <a:srgbClr val="404040"/>
              </a:solidFill>
              <a:latin typeface="Century Gothic"/>
            </a:endParaRPr>
          </a:p>
          <a:p>
            <a:pPr>
              <a:lnSpc>
                <a:spcPct val="100000"/>
              </a:lnSpc>
              <a:spcBef>
                <a:spcPts val="1001"/>
              </a:spcBef>
            </a:pPr>
            <a:endParaRPr b="0" lang="en-US" sz="26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395000" y="71280"/>
            <a:ext cx="9142200" cy="1701360"/>
          </a:xfrm>
          <a:prstGeom prst="rect">
            <a:avLst/>
          </a:prstGeom>
          <a:noFill/>
          <a:ln>
            <a:noFill/>
          </a:ln>
        </p:spPr>
        <p:txBody>
          <a:bodyPr/>
          <a:p>
            <a:pPr>
              <a:lnSpc>
                <a:spcPct val="100000"/>
              </a:lnSpc>
            </a:pPr>
            <a:r>
              <a:rPr b="0" lang="en-US" sz="3600" spc="-1" strike="noStrike">
                <a:solidFill>
                  <a:srgbClr val="178dbb"/>
                </a:solidFill>
                <a:latin typeface="Century Gothic"/>
              </a:rPr>
              <a:t>Measures of Central Tendency</a:t>
            </a:r>
            <a:endParaRPr b="0" lang="en-US" sz="3600" spc="-1" strike="noStrike">
              <a:solidFill>
                <a:srgbClr val="000000"/>
              </a:solidFill>
              <a:latin typeface="Century Gothic"/>
            </a:endParaRPr>
          </a:p>
        </p:txBody>
      </p:sp>
      <p:sp>
        <p:nvSpPr>
          <p:cNvPr id="160" name="TextShape 2"/>
          <p:cNvSpPr txBox="1"/>
          <p:nvPr/>
        </p:nvSpPr>
        <p:spPr>
          <a:xfrm>
            <a:off x="2031120" y="1019880"/>
            <a:ext cx="9847080" cy="56617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Century Gothic"/>
              </a:rPr>
              <a:t>Central tendency refers to the most typical value in a set of numbers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1800" spc="-1" strike="noStrike">
                <a:solidFill>
                  <a:srgbClr val="404040"/>
                </a:solidFill>
                <a:latin typeface="Century Gothic"/>
              </a:rPr>
              <a:t>Median</a:t>
            </a:r>
            <a:r>
              <a:rPr b="0" lang="en-US" sz="1800" spc="-1" strike="noStrike">
                <a:solidFill>
                  <a:srgbClr val="404040"/>
                </a:solidFill>
                <a:latin typeface="Century Gothic"/>
              </a:rPr>
              <a:t> is the half-way point of data. The median is the number that divides the (ordered) data in half—the smallest number that is at least as big as half the data. At least half the data are equal to or smaller than the median, and at least half the data are equal to or greater than the median. If the distribution is skewed, median is typically used to describe the center. </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1800" spc="-1" strike="noStrike">
                <a:solidFill>
                  <a:srgbClr val="404040"/>
                </a:solidFill>
                <a:latin typeface="Century Gothic"/>
              </a:rPr>
              <a:t>Mode:</a:t>
            </a:r>
            <a:r>
              <a:rPr b="0" lang="en-US" sz="1800" spc="-1" strike="noStrike">
                <a:solidFill>
                  <a:srgbClr val="404040"/>
                </a:solidFill>
                <a:latin typeface="Century Gothic"/>
              </a:rPr>
              <a:t> The value that has highest frequency. Most frequently occurring value in the data set or the most popular value. It’s the only measure of central tendency that can be used with nominal variables. </a:t>
            </a:r>
            <a:endParaRPr b="0" lang="en-US"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1" lang="en-US" sz="1800" spc="-1" strike="noStrike">
                <a:solidFill>
                  <a:srgbClr val="404040"/>
                </a:solidFill>
                <a:latin typeface="Century Gothic"/>
              </a:rPr>
              <a:t>Mean:</a:t>
            </a:r>
            <a:r>
              <a:rPr b="0" lang="en-US" sz="1800" spc="-1" strike="noStrike">
                <a:solidFill>
                  <a:srgbClr val="404040"/>
                </a:solidFill>
                <a:latin typeface="Century Gothic"/>
              </a:rPr>
              <a:t> The mean (more precisely, the arithmetic mean) is commonly called the average. It is the sum of the data, divided by the number of data. If there are outliers in data, mean can be strongly influenced. In such cases, median is more appropriate. </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For qualitative and categorical data, the mode makes sense, but the mean and median do not</a:t>
            </a:r>
            <a:endParaRPr b="0" lang="en-US" sz="1800" spc="-1" strike="noStrike">
              <a:solidFill>
                <a:srgbClr val="404040"/>
              </a:solidFill>
              <a:latin typeface="Century Gothic"/>
            </a:endParaRPr>
          </a:p>
          <a:p>
            <a:pPr>
              <a:lnSpc>
                <a:spcPct val="100000"/>
              </a:lnSpc>
              <a:spcBef>
                <a:spcPts val="1001"/>
              </a:spcBef>
            </a:pPr>
            <a:r>
              <a:rPr b="0" lang="en-US" sz="1800" spc="-1" strike="noStrike">
                <a:solidFill>
                  <a:srgbClr val="404040"/>
                </a:solidFill>
                <a:latin typeface="Century Gothic"/>
              </a:rPr>
              <a:t> </a:t>
            </a:r>
            <a:endParaRPr b="0" lang="en-US" sz="1800" spc="-1" strike="noStrike">
              <a:solidFill>
                <a:srgbClr val="404040"/>
              </a:solidFill>
              <a:latin typeface="Century Gothic"/>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90294</TotalTime>
  <Application>LibreOffice/6.0.4.2$MacOSX_X86_64 LibreOffice_project/9b0d9b32d5dcda91d2f1a96dc04c645c450872bf</Application>
  <Words>893</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2014-12-15T07:56:09Z</dcterms:created>
  <dc:creator>Gaurav Goel</dc:creator>
  <dc:description/>
  <dc:language>en-IN</dc:language>
  <cp:lastModifiedBy>rajnish chauhan</cp:lastModifiedBy>
  <dcterms:modified xsi:type="dcterms:W3CDTF">2018-10-06T02:39:49Z</dcterms:modified>
  <cp:revision>707</cp:revision>
  <dc:subject/>
  <dc:title>Introduction to Tableau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