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26"/>
  </p:notesMasterIdLst>
  <p:sldIdLst>
    <p:sldId id="256" r:id="rId2"/>
    <p:sldId id="257" r:id="rId3"/>
    <p:sldId id="311" r:id="rId4"/>
    <p:sldId id="264" r:id="rId5"/>
    <p:sldId id="312" r:id="rId6"/>
    <p:sldId id="313" r:id="rId7"/>
    <p:sldId id="26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29" r:id="rId24"/>
    <p:sldId id="330" r:id="rId25"/>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606" autoAdjust="0"/>
  </p:normalViewPr>
  <p:slideViewPr>
    <p:cSldViewPr>
      <p:cViewPr varScale="1">
        <p:scale>
          <a:sx n="73" d="100"/>
          <a:sy n="73" d="100"/>
        </p:scale>
        <p:origin x="-504" y="-21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82E5B36B-3DB3-40E5-B4A4-20AA10BB0A4F}" type="datetimeFigureOut">
              <a:rPr lang="en-US" smtClean="0"/>
              <a:pPr/>
              <a:t>9/21/2019</a:t>
            </a:fld>
            <a:endParaRPr lang="en-US"/>
          </a:p>
        </p:txBody>
      </p:sp>
      <p:sp>
        <p:nvSpPr>
          <p:cNvPr id="4" name="Slide Image Placeholder 3"/>
          <p:cNvSpPr>
            <a:spLocks noGrp="1" noRot="1" noChangeAspect="1"/>
          </p:cNvSpPr>
          <p:nvPr>
            <p:ph type="sldImg" idx="2"/>
          </p:nvPr>
        </p:nvSpPr>
        <p:spPr>
          <a:xfrm>
            <a:off x="215900" y="801688"/>
            <a:ext cx="7127875" cy="4010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8A8245E5-6358-4B16-A473-95BDDA120084}" type="slidenum">
              <a:rPr lang="en-US" smtClean="0"/>
              <a:pPr/>
              <a:t>‹#›</a:t>
            </a:fld>
            <a:endParaRPr lang="en-US"/>
          </a:p>
        </p:txBody>
      </p:sp>
    </p:spTree>
    <p:extLst>
      <p:ext uri="{BB962C8B-B14F-4D97-AF65-F5344CB8AC3E}">
        <p14:creationId xmlns:p14="http://schemas.microsoft.com/office/powerpoint/2010/main" val="3146228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24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8245E5-6358-4B16-A473-95BDDA120084}"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6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6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7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7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7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7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7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7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7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7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4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4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4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5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5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5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CustomShape 1"/>
          <p:cNvSpPr/>
          <p:nvPr/>
        </p:nvSpPr>
        <p:spPr>
          <a:xfrm>
            <a:off x="0" y="0"/>
            <a:ext cx="182160" cy="6857280"/>
          </a:xfrm>
          <a:prstGeom prst="rect">
            <a:avLst/>
          </a:prstGeom>
          <a:solidFill>
            <a:schemeClr val="tx2"/>
          </a:solidFill>
          <a:ln>
            <a:noFill/>
          </a:ln>
          <a:effectLst>
            <a:outerShdw blurRad="38100" dist="2540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41" name="CustomShape 2"/>
          <p:cNvSpPr/>
          <p:nvPr/>
        </p:nvSpPr>
        <p:spPr>
          <a:xfrm flipV="1">
            <a:off x="-4320" y="-299880"/>
            <a:ext cx="1587960" cy="506520"/>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2" name="PlaceHolder 3"/>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43"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machinelearningplus.com/wp-content/uploads/2018/11/05_Naive_bayes_example_new.png"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hyperlink" Target="https://www.machinelearningplus.com/wp-content/uploads/2018/11/05_Naive_bayes_example_new.png"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hyperlink" Target="https://www.machinelearningplus.com/wp-content/uploads/2018/11/05_Naive_bayes_example_new.png"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hyperlink" Target="https://www.machinelearningplus.com/wp-content/uploads/2018/11/06_Naive_bayes_example_answer_new.png"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Collaborative_filtering"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machinelearningplus.com/wp-content/uploads/2018/11/01_bayes_rule_derive_new.png"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www.machinelearningplus.com/wp-content/uploads/2018/11/02_bayes_rule_new.png"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www.machinelearningplus.com/wp-content/uploads/2018/11/03_bayes_rule_naive_bayes_new.png"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www.machinelearningplus.com/wp-content/uploads/2018/11/04_naive_bayes_interpretation_new.png"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machinelearningplus.com/wp-content/uploads/2018/11/05_Naive_bayes_example_new.png"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980682"/>
            <a:ext cx="8153400" cy="4594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1143000" y="838200"/>
            <a:ext cx="9906000" cy="3693319"/>
          </a:xfrm>
          <a:prstGeom prst="rect">
            <a:avLst/>
          </a:prstGeom>
          <a:noFill/>
        </p:spPr>
        <p:txBody>
          <a:bodyPr wrap="square" rtlCol="0">
            <a:spAutoFit/>
          </a:bodyPr>
          <a:lstStyle/>
          <a:p>
            <a:r>
              <a:rPr lang="en-US" b="1" u="sng" dirty="0"/>
              <a:t>Step 1: Compute the ‘Prior’ probabilities for each of the class of fruits. </a:t>
            </a:r>
            <a:endParaRPr lang="en-US" b="1" u="sng" dirty="0" smtClean="0"/>
          </a:p>
          <a:p>
            <a:endParaRPr lang="en-US" dirty="0"/>
          </a:p>
          <a:p>
            <a:r>
              <a:rPr lang="en-US" dirty="0"/>
              <a:t>That is, the proportion of each fruit class out of all the fruits from the population. You can provide the ‘Priors’ from prior information about the population. Otherwise, it can be computed from the training data.</a:t>
            </a:r>
          </a:p>
          <a:p>
            <a:r>
              <a:rPr lang="en-US" dirty="0"/>
              <a:t>For this case, let’s compute from the training data. Out of 1000 records in training data, you have 500 Bananas, 300 Oranges and 200 Others. So the respective priors are 0.5, 0.3 and 0.2.</a:t>
            </a:r>
          </a:p>
          <a:p>
            <a:r>
              <a:rPr lang="en-US" dirty="0"/>
              <a:t>P(Y=Banana) = 500 / 1000 = 0.50</a:t>
            </a:r>
          </a:p>
          <a:p>
            <a:r>
              <a:rPr lang="en-US" dirty="0"/>
              <a:t>P(Y=Orange) = 300 / 1000 = 0.30</a:t>
            </a:r>
          </a:p>
          <a:p>
            <a:r>
              <a:rPr lang="en-US" dirty="0"/>
              <a:t>P(Y=Other) = 200 / 1000 = 0.20</a:t>
            </a:r>
          </a:p>
          <a:p>
            <a:pPr lvl="0"/>
            <a:endParaRPr lang="en-US" dirty="0"/>
          </a:p>
          <a:p>
            <a:pPr lvl="0"/>
            <a:endParaRPr lang="en-US" dirty="0"/>
          </a:p>
          <a:p>
            <a:endParaRPr lang="en-US" dirty="0"/>
          </a:p>
        </p:txBody>
      </p:sp>
      <p:pic>
        <p:nvPicPr>
          <p:cNvPr id="5" name="Picture 4" descr="https://www.machinelearningplus.com/wp-content/uploads/2018/11/05_Naive_bayes_example_new-1024x308.png">
            <a:hlinkClick r:id="rId3"/>
          </p:cNvPr>
          <p:cNvPicPr/>
          <p:nvPr/>
        </p:nvPicPr>
        <p:blipFill>
          <a:blip r:embed="rId4"/>
          <a:srcRect/>
          <a:stretch>
            <a:fillRect/>
          </a:stretch>
        </p:blipFill>
        <p:spPr bwMode="auto">
          <a:xfrm>
            <a:off x="1676400" y="3944258"/>
            <a:ext cx="8839200" cy="2590800"/>
          </a:xfrm>
          <a:prstGeom prst="rect">
            <a:avLst/>
          </a:prstGeom>
          <a:noFill/>
          <a:ln w="9525">
            <a:noFill/>
            <a:miter lim="800000"/>
            <a:headEnd/>
            <a:tailEnd/>
          </a:ln>
        </p:spPr>
      </p:pic>
    </p:spTree>
    <p:extLst>
      <p:ext uri="{BB962C8B-B14F-4D97-AF65-F5344CB8AC3E}">
        <p14:creationId xmlns:p14="http://schemas.microsoft.com/office/powerpoint/2010/main" val="34060077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1143000" y="838200"/>
            <a:ext cx="9906000" cy="2862322"/>
          </a:xfrm>
          <a:prstGeom prst="rect">
            <a:avLst/>
          </a:prstGeom>
          <a:noFill/>
        </p:spPr>
        <p:txBody>
          <a:bodyPr wrap="square" rtlCol="0">
            <a:spAutoFit/>
          </a:bodyPr>
          <a:lstStyle/>
          <a:p>
            <a:r>
              <a:rPr lang="en-US" b="1" u="sng" dirty="0"/>
              <a:t>Step 2: Compute the probability of evidence that goes in the denominator. </a:t>
            </a:r>
            <a:endParaRPr lang="en-US" b="1" u="sng" dirty="0" smtClean="0"/>
          </a:p>
          <a:p>
            <a:endParaRPr lang="en-US" dirty="0"/>
          </a:p>
          <a:p>
            <a:r>
              <a:rPr lang="en-US" dirty="0"/>
              <a:t>This is nothing but the product of P of </a:t>
            </a:r>
            <a:r>
              <a:rPr lang="en-US" dirty="0" err="1"/>
              <a:t>Xs</a:t>
            </a:r>
            <a:r>
              <a:rPr lang="en-US" dirty="0"/>
              <a:t> for all X. This is an optional step because the denominator is the same for all the classes and so will not affect the probabilities.</a:t>
            </a:r>
          </a:p>
          <a:p>
            <a:r>
              <a:rPr lang="en-US" dirty="0"/>
              <a:t>P(x1=Long) = 500 / 1000 = 0.50</a:t>
            </a:r>
          </a:p>
          <a:p>
            <a:r>
              <a:rPr lang="en-US" dirty="0"/>
              <a:t>P(x2=Sweet) = 650 / 1000 = 0.65</a:t>
            </a:r>
          </a:p>
          <a:p>
            <a:r>
              <a:rPr lang="en-US" dirty="0"/>
              <a:t>P(x3=Yellow) = 800 / 1000 = 0.80</a:t>
            </a:r>
          </a:p>
          <a:p>
            <a:pPr lvl="0"/>
            <a:endParaRPr lang="en-US" dirty="0"/>
          </a:p>
          <a:p>
            <a:pPr lvl="0"/>
            <a:endParaRPr lang="en-US" dirty="0"/>
          </a:p>
          <a:p>
            <a:endParaRPr lang="en-US" dirty="0"/>
          </a:p>
        </p:txBody>
      </p:sp>
      <p:pic>
        <p:nvPicPr>
          <p:cNvPr id="5" name="Picture 4" descr="https://www.machinelearningplus.com/wp-content/uploads/2018/11/05_Naive_bayes_example_new-1024x308.png">
            <a:hlinkClick r:id="rId3"/>
          </p:cNvPr>
          <p:cNvPicPr/>
          <p:nvPr/>
        </p:nvPicPr>
        <p:blipFill>
          <a:blip r:embed="rId4"/>
          <a:srcRect/>
          <a:stretch>
            <a:fillRect/>
          </a:stretch>
        </p:blipFill>
        <p:spPr bwMode="auto">
          <a:xfrm>
            <a:off x="1643743" y="3405380"/>
            <a:ext cx="8839200" cy="2590800"/>
          </a:xfrm>
          <a:prstGeom prst="rect">
            <a:avLst/>
          </a:prstGeom>
          <a:noFill/>
          <a:ln w="9525">
            <a:noFill/>
            <a:miter lim="800000"/>
            <a:headEnd/>
            <a:tailEnd/>
          </a:ln>
        </p:spPr>
      </p:pic>
    </p:spTree>
    <p:extLst>
      <p:ext uri="{BB962C8B-B14F-4D97-AF65-F5344CB8AC3E}">
        <p14:creationId xmlns:p14="http://schemas.microsoft.com/office/powerpoint/2010/main" val="2193736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1143000" y="609600"/>
            <a:ext cx="9906000" cy="3970318"/>
          </a:xfrm>
          <a:prstGeom prst="rect">
            <a:avLst/>
          </a:prstGeom>
          <a:noFill/>
        </p:spPr>
        <p:txBody>
          <a:bodyPr wrap="square" rtlCol="0">
            <a:spAutoFit/>
          </a:bodyPr>
          <a:lstStyle/>
          <a:p>
            <a:r>
              <a:rPr lang="en-US" b="1" u="sng" dirty="0"/>
              <a:t>Step 3: Compute the probability of likelihood of evidences that goes in the numerator. </a:t>
            </a:r>
            <a:endParaRPr lang="en-US" dirty="0"/>
          </a:p>
          <a:p>
            <a:r>
              <a:rPr lang="en-US" dirty="0"/>
              <a:t>It is the product of conditional probabilities of the 3 features. If you refer back to the formula, it says P(X1 |Y=k). Here X1 is ‘Long’ and k is ‘Banana’. That means the probability the fruit is ‘Long’ given that it is a Banana. In the above table, you have 500 Bananas. Out of that 400 is long. So, P(Long | Banana) = 400/500 = 0.8.</a:t>
            </a:r>
          </a:p>
          <a:p>
            <a:r>
              <a:rPr lang="en-US" dirty="0"/>
              <a:t>Here, I have done it for Banana alone.</a:t>
            </a:r>
          </a:p>
          <a:p>
            <a:r>
              <a:rPr lang="en-US" b="1" dirty="0"/>
              <a:t>Probability of Likelihood for Banana</a:t>
            </a:r>
            <a:endParaRPr lang="en-US" dirty="0"/>
          </a:p>
          <a:p>
            <a:r>
              <a:rPr lang="en-US" dirty="0"/>
              <a:t>P(x1=Long | Y=Banana) = 400 / 500 = 0.80</a:t>
            </a:r>
          </a:p>
          <a:p>
            <a:r>
              <a:rPr lang="en-US" dirty="0"/>
              <a:t>P(x2=Sweet | Y=Banana) = 350 / 500 = 0.70</a:t>
            </a:r>
          </a:p>
          <a:p>
            <a:r>
              <a:rPr lang="en-US" dirty="0"/>
              <a:t>P(x3=Yellow | Y=Banana) = 450 / 500 = 0.90</a:t>
            </a:r>
          </a:p>
          <a:p>
            <a:r>
              <a:rPr lang="en-US" dirty="0"/>
              <a:t>So, the overall probability of Likelihood of evidence for Banana = 0.8 * 0.7 * 0.9 = 0.504</a:t>
            </a:r>
          </a:p>
          <a:p>
            <a:pPr lvl="0"/>
            <a:endParaRPr lang="en-US" dirty="0"/>
          </a:p>
          <a:p>
            <a:pPr lvl="0"/>
            <a:endParaRPr lang="en-US" dirty="0"/>
          </a:p>
          <a:p>
            <a:endParaRPr lang="en-US" dirty="0"/>
          </a:p>
        </p:txBody>
      </p:sp>
      <p:pic>
        <p:nvPicPr>
          <p:cNvPr id="5" name="Picture 4" descr="https://www.machinelearningplus.com/wp-content/uploads/2018/11/05_Naive_bayes_example_new-1024x308.png">
            <a:hlinkClick r:id="rId3"/>
          </p:cNvPr>
          <p:cNvPicPr/>
          <p:nvPr/>
        </p:nvPicPr>
        <p:blipFill>
          <a:blip r:embed="rId4"/>
          <a:srcRect/>
          <a:stretch>
            <a:fillRect/>
          </a:stretch>
        </p:blipFill>
        <p:spPr bwMode="auto">
          <a:xfrm>
            <a:off x="1524000" y="3810000"/>
            <a:ext cx="8839200" cy="2590800"/>
          </a:xfrm>
          <a:prstGeom prst="rect">
            <a:avLst/>
          </a:prstGeom>
          <a:noFill/>
          <a:ln w="9525">
            <a:noFill/>
            <a:miter lim="800000"/>
            <a:headEnd/>
            <a:tailEnd/>
          </a:ln>
        </p:spPr>
      </p:pic>
    </p:spTree>
    <p:extLst>
      <p:ext uri="{BB962C8B-B14F-4D97-AF65-F5344CB8AC3E}">
        <p14:creationId xmlns:p14="http://schemas.microsoft.com/office/powerpoint/2010/main" val="18823103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1143000" y="838200"/>
            <a:ext cx="9906000" cy="1754326"/>
          </a:xfrm>
          <a:prstGeom prst="rect">
            <a:avLst/>
          </a:prstGeom>
          <a:noFill/>
        </p:spPr>
        <p:txBody>
          <a:bodyPr wrap="square" rtlCol="0">
            <a:spAutoFit/>
          </a:bodyPr>
          <a:lstStyle/>
          <a:p>
            <a:r>
              <a:rPr lang="en-US" b="1" u="sng" dirty="0"/>
              <a:t>Step 3: Compute the probability of likelihood of evidences that goes in the numerator. </a:t>
            </a:r>
            <a:endParaRPr lang="en-US" dirty="0"/>
          </a:p>
          <a:p>
            <a:r>
              <a:rPr lang="en-US" dirty="0"/>
              <a:t>It </a:t>
            </a:r>
            <a:r>
              <a:rPr lang="en-US" b="1" u="sng" dirty="0"/>
              <a:t>Step 4: Substitute all the 3 equations into the Naive Bayes formula, to get the probability that it is a banana.</a:t>
            </a:r>
            <a:endParaRPr lang="en-US" dirty="0"/>
          </a:p>
          <a:p>
            <a:pPr lvl="0"/>
            <a:endParaRPr lang="en-US" dirty="0"/>
          </a:p>
          <a:p>
            <a:pPr lvl="0"/>
            <a:endParaRPr lang="en-US" dirty="0"/>
          </a:p>
          <a:p>
            <a:endParaRPr lang="en-US" dirty="0"/>
          </a:p>
        </p:txBody>
      </p:sp>
      <p:pic>
        <p:nvPicPr>
          <p:cNvPr id="7" name="Picture 6" descr="https://www.machinelearningplus.com/wp-content/uploads/2018/11/06_Naive_bayes_example_answer_new-1024x437.png">
            <a:hlinkClick r:id="rId3"/>
          </p:cNvPr>
          <p:cNvPicPr/>
          <p:nvPr/>
        </p:nvPicPr>
        <p:blipFill>
          <a:blip r:embed="rId4"/>
          <a:srcRect/>
          <a:stretch>
            <a:fillRect/>
          </a:stretch>
        </p:blipFill>
        <p:spPr bwMode="auto">
          <a:xfrm>
            <a:off x="1524000" y="2074862"/>
            <a:ext cx="8305800" cy="3716338"/>
          </a:xfrm>
          <a:prstGeom prst="rect">
            <a:avLst/>
          </a:prstGeom>
          <a:noFill/>
          <a:ln w="9525">
            <a:noFill/>
            <a:miter lim="800000"/>
            <a:headEnd/>
            <a:tailEnd/>
          </a:ln>
        </p:spPr>
      </p:pic>
    </p:spTree>
    <p:extLst>
      <p:ext uri="{BB962C8B-B14F-4D97-AF65-F5344CB8AC3E}">
        <p14:creationId xmlns:p14="http://schemas.microsoft.com/office/powerpoint/2010/main" val="25754590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1143000" y="609600"/>
            <a:ext cx="9906000" cy="6432530"/>
          </a:xfrm>
          <a:prstGeom prst="rect">
            <a:avLst/>
          </a:prstGeom>
          <a:noFill/>
        </p:spPr>
        <p:txBody>
          <a:bodyPr wrap="square" rtlCol="0">
            <a:spAutoFit/>
          </a:bodyPr>
          <a:lstStyle/>
          <a:p>
            <a:r>
              <a:rPr lang="en-US" sz="2800" b="1" dirty="0"/>
              <a:t>What is Laplace Correction</a:t>
            </a:r>
            <a:r>
              <a:rPr lang="en-US" sz="2800" b="1" dirty="0" smtClean="0"/>
              <a:t>?</a:t>
            </a:r>
          </a:p>
          <a:p>
            <a:endParaRPr lang="en-US" b="1" dirty="0"/>
          </a:p>
          <a:p>
            <a:r>
              <a:rPr lang="en-US" sz="2400" dirty="0"/>
              <a:t>The value of P(Orange | Long, Sweet and Yellow) was zero in the above example, because, P(Long | Orange) was zero. That is, there were no ‘Long’ oranges in the training data</a:t>
            </a:r>
            <a:r>
              <a:rPr lang="en-US" sz="2400" dirty="0" smtClean="0"/>
              <a:t>.</a:t>
            </a:r>
          </a:p>
          <a:p>
            <a:endParaRPr lang="en-US" sz="2400" dirty="0"/>
          </a:p>
          <a:p>
            <a:r>
              <a:rPr lang="en-US" sz="2400" dirty="0"/>
              <a:t>It makes sense, but when you have a model with many features, the entire probability will become zero because one of the feature’s value was zero. To avoid this, </a:t>
            </a:r>
            <a:r>
              <a:rPr lang="en-US" sz="2400" dirty="0">
                <a:solidFill>
                  <a:schemeClr val="accent2">
                    <a:lumMod val="75000"/>
                  </a:schemeClr>
                </a:solidFill>
              </a:rPr>
              <a:t>we increase the count of the variable with zero to a small value (usually 1) in the numerator, so that the overall probability doesn’t become zero</a:t>
            </a:r>
            <a:r>
              <a:rPr lang="en-US" sz="2400" dirty="0" smtClean="0">
                <a:solidFill>
                  <a:schemeClr val="accent2">
                    <a:lumMod val="75000"/>
                  </a:schemeClr>
                </a:solidFill>
              </a:rPr>
              <a:t>.</a:t>
            </a:r>
          </a:p>
          <a:p>
            <a:endParaRPr lang="en-US" sz="2400" dirty="0"/>
          </a:p>
          <a:p>
            <a:r>
              <a:rPr lang="en-US" sz="2400" dirty="0"/>
              <a:t>This correction is called ‘Laplace Correction’. Most Naive Bayes model implementations accept this or an equivalent form of correction as a parameter.</a:t>
            </a:r>
          </a:p>
          <a:p>
            <a:pPr lvl="0"/>
            <a:endParaRPr lang="en-US" dirty="0"/>
          </a:p>
          <a:p>
            <a:pPr lvl="0"/>
            <a:endParaRPr lang="en-US" dirty="0"/>
          </a:p>
          <a:p>
            <a:endParaRPr lang="en-US" dirty="0"/>
          </a:p>
        </p:txBody>
      </p:sp>
    </p:spTree>
    <p:extLst>
      <p:ext uri="{BB962C8B-B14F-4D97-AF65-F5344CB8AC3E}">
        <p14:creationId xmlns:p14="http://schemas.microsoft.com/office/powerpoint/2010/main" val="6182723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1014549" y="228600"/>
            <a:ext cx="9906000" cy="5878532"/>
          </a:xfrm>
          <a:prstGeom prst="rect">
            <a:avLst/>
          </a:prstGeom>
          <a:noFill/>
        </p:spPr>
        <p:txBody>
          <a:bodyPr wrap="square" rtlCol="0">
            <a:spAutoFit/>
          </a:bodyPr>
          <a:lstStyle/>
          <a:p>
            <a:r>
              <a:rPr lang="en-US" sz="3200" b="1" dirty="0"/>
              <a:t>Types of Naive Bayes </a:t>
            </a:r>
            <a:r>
              <a:rPr lang="en-US" sz="3200" b="1" dirty="0" smtClean="0"/>
              <a:t>Classifier</a:t>
            </a:r>
          </a:p>
          <a:p>
            <a:r>
              <a:rPr lang="en-US" sz="2000" dirty="0"/>
              <a:t>There are three types of Naive Bayes model under </a:t>
            </a:r>
            <a:r>
              <a:rPr lang="en-US" sz="2000" dirty="0" err="1"/>
              <a:t>scikit</a:t>
            </a:r>
            <a:r>
              <a:rPr lang="en-US" sz="2000" dirty="0"/>
              <a:t> learn library:</a:t>
            </a:r>
            <a:endParaRPr lang="en-US" sz="2000" b="1" dirty="0" smtClean="0"/>
          </a:p>
          <a:p>
            <a:endParaRPr lang="en-US" sz="1400" b="1" dirty="0"/>
          </a:p>
          <a:p>
            <a:r>
              <a:rPr lang="en-US" b="1" dirty="0" smtClean="0"/>
              <a:t>1. Multinomial </a:t>
            </a:r>
            <a:r>
              <a:rPr lang="en-US" b="1" dirty="0"/>
              <a:t>Naive Bayes</a:t>
            </a:r>
            <a:r>
              <a:rPr lang="en-US" b="1" dirty="0" smtClean="0"/>
              <a:t>: </a:t>
            </a:r>
            <a:r>
              <a:rPr lang="en-US" dirty="0"/>
              <a:t>It is used for </a:t>
            </a:r>
            <a:r>
              <a:rPr lang="en-US" b="1" dirty="0"/>
              <a:t>discrete </a:t>
            </a:r>
            <a:r>
              <a:rPr lang="en-US" b="1" dirty="0" smtClean="0"/>
              <a:t>counts when category are more than 2.</a:t>
            </a:r>
            <a:endParaRPr lang="en-US" b="1" i="1" dirty="0"/>
          </a:p>
          <a:p>
            <a:r>
              <a:rPr lang="en-US" dirty="0"/>
              <a:t>This is mostly used for document classification problem, </a:t>
            </a:r>
            <a:r>
              <a:rPr lang="en-US" dirty="0" err="1"/>
              <a:t>i.e</a:t>
            </a:r>
            <a:r>
              <a:rPr lang="en-US" dirty="0"/>
              <a:t> whether a document belongs to the category of sports, politics, technology etc. The features/predictors used by the classifier are the </a:t>
            </a:r>
            <a:r>
              <a:rPr lang="en-US" b="1" dirty="0"/>
              <a:t>frequency of the words present in the document</a:t>
            </a:r>
            <a:r>
              <a:rPr lang="en-US" dirty="0" smtClean="0"/>
              <a:t>. Ex. T</a:t>
            </a:r>
            <a:r>
              <a:rPr lang="en-US" b="1" dirty="0" smtClean="0"/>
              <a:t>erm </a:t>
            </a:r>
            <a:r>
              <a:rPr lang="en-US" b="1" dirty="0"/>
              <a:t>Frequency </a:t>
            </a:r>
            <a:r>
              <a:rPr lang="en-US" b="1" dirty="0" smtClean="0"/>
              <a:t>–or  </a:t>
            </a:r>
            <a:r>
              <a:rPr lang="en-US" b="1" dirty="0"/>
              <a:t>Inverse Document Frequency (</a:t>
            </a:r>
            <a:r>
              <a:rPr lang="en-US" b="1" dirty="0" err="1"/>
              <a:t>Tf-idf</a:t>
            </a:r>
            <a:r>
              <a:rPr lang="en-US" b="1" dirty="0"/>
              <a:t>)</a:t>
            </a:r>
          </a:p>
          <a:p>
            <a:endParaRPr lang="en-US" dirty="0"/>
          </a:p>
          <a:p>
            <a:r>
              <a:rPr lang="en-US" b="1" dirty="0" smtClean="0"/>
              <a:t>2. Bernoulli </a:t>
            </a:r>
            <a:r>
              <a:rPr lang="en-US" b="1" dirty="0"/>
              <a:t>Naive Bayes:</a:t>
            </a:r>
          </a:p>
          <a:p>
            <a:r>
              <a:rPr lang="en-US" dirty="0"/>
              <a:t>This is similar to the multinomial naive </a:t>
            </a:r>
            <a:r>
              <a:rPr lang="en-US" dirty="0" err="1"/>
              <a:t>bayes</a:t>
            </a:r>
            <a:r>
              <a:rPr lang="en-US" dirty="0"/>
              <a:t> but the </a:t>
            </a:r>
            <a:r>
              <a:rPr lang="en-US" b="1" dirty="0"/>
              <a:t>predictors are </a:t>
            </a:r>
            <a:r>
              <a:rPr lang="en-US" b="1" dirty="0" smtClean="0"/>
              <a:t>binary variables(0 </a:t>
            </a:r>
            <a:r>
              <a:rPr lang="en-US" dirty="0" smtClean="0"/>
              <a:t>or 1). </a:t>
            </a:r>
            <a:r>
              <a:rPr lang="en-US" dirty="0"/>
              <a:t>The parameters that we use to predict the class variable take up only values yes or no, for example </a:t>
            </a:r>
            <a:r>
              <a:rPr lang="en-US" b="1" dirty="0"/>
              <a:t>if a word occurs in the text or not</a:t>
            </a:r>
            <a:r>
              <a:rPr lang="en-US" dirty="0" smtClean="0"/>
              <a:t>.</a:t>
            </a:r>
            <a:r>
              <a:rPr lang="en-US" dirty="0"/>
              <a:t> One application would be text classification with ‘bag of words’ model where the 1s &amp; 0s are “word occurs in the document” and “word does not occur in the document” respectively.</a:t>
            </a:r>
            <a:endParaRPr lang="en-US" dirty="0" smtClean="0"/>
          </a:p>
          <a:p>
            <a:endParaRPr lang="en-US" dirty="0"/>
          </a:p>
          <a:p>
            <a:r>
              <a:rPr lang="en-US" b="1" dirty="0" smtClean="0"/>
              <a:t>3. Gaussian </a:t>
            </a:r>
            <a:r>
              <a:rPr lang="en-US" b="1" dirty="0"/>
              <a:t>Naive Bayes:</a:t>
            </a:r>
            <a:endParaRPr lang="en-US" b="1" i="1" dirty="0"/>
          </a:p>
          <a:p>
            <a:r>
              <a:rPr lang="en-US" dirty="0"/>
              <a:t>When the predictors take up </a:t>
            </a:r>
            <a:r>
              <a:rPr lang="en-US" b="1" dirty="0"/>
              <a:t>a continuous value and are not discrete</a:t>
            </a:r>
            <a:r>
              <a:rPr lang="en-US" dirty="0"/>
              <a:t>, </a:t>
            </a:r>
            <a:r>
              <a:rPr lang="en-US" b="1" dirty="0">
                <a:solidFill>
                  <a:schemeClr val="accent2">
                    <a:lumMod val="75000"/>
                  </a:schemeClr>
                </a:solidFill>
              </a:rPr>
              <a:t>we assume that these values are sampled from a </a:t>
            </a:r>
            <a:r>
              <a:rPr lang="en-US" b="1" dirty="0" err="1">
                <a:solidFill>
                  <a:schemeClr val="accent2">
                    <a:lumMod val="75000"/>
                  </a:schemeClr>
                </a:solidFill>
              </a:rPr>
              <a:t>gaussian</a:t>
            </a:r>
            <a:r>
              <a:rPr lang="en-US" b="1" dirty="0">
                <a:solidFill>
                  <a:schemeClr val="accent2">
                    <a:lumMod val="75000"/>
                  </a:schemeClr>
                </a:solidFill>
              </a:rPr>
              <a:t> distribution</a:t>
            </a:r>
            <a:r>
              <a:rPr lang="en-US" sz="2000" b="1" dirty="0" smtClean="0">
                <a:solidFill>
                  <a:schemeClr val="accent2">
                    <a:lumMod val="75000"/>
                  </a:schemeClr>
                </a:solidFill>
              </a:rPr>
              <a:t>.</a:t>
            </a:r>
          </a:p>
          <a:p>
            <a:endParaRPr lang="en-US" sz="2000" b="1" dirty="0" smtClean="0">
              <a:solidFill>
                <a:schemeClr val="accent2">
                  <a:lumMod val="75000"/>
                </a:schemeClr>
              </a:solidFill>
            </a:endParaRPr>
          </a:p>
        </p:txBody>
      </p:sp>
    </p:spTree>
    <p:extLst>
      <p:ext uri="{BB962C8B-B14F-4D97-AF65-F5344CB8AC3E}">
        <p14:creationId xmlns:p14="http://schemas.microsoft.com/office/powerpoint/2010/main" val="16789725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1143000" y="609600"/>
            <a:ext cx="9906000" cy="4647426"/>
          </a:xfrm>
          <a:prstGeom prst="rect">
            <a:avLst/>
          </a:prstGeom>
          <a:noFill/>
        </p:spPr>
        <p:txBody>
          <a:bodyPr wrap="square" rtlCol="0">
            <a:spAutoFit/>
          </a:bodyPr>
          <a:lstStyle/>
          <a:p>
            <a:r>
              <a:rPr lang="en-US" sz="3600" dirty="0">
                <a:solidFill>
                  <a:srgbClr val="0070C0"/>
                </a:solidFill>
              </a:rPr>
              <a:t>Gaussian Naive </a:t>
            </a:r>
            <a:r>
              <a:rPr lang="en-US" sz="3600" dirty="0" smtClean="0">
                <a:solidFill>
                  <a:srgbClr val="0070C0"/>
                </a:solidFill>
              </a:rPr>
              <a:t>Bayes Continued….</a:t>
            </a:r>
          </a:p>
          <a:p>
            <a:endParaRPr lang="en-US" sz="2000" dirty="0"/>
          </a:p>
          <a:p>
            <a:pPr marL="457200" indent="-457200">
              <a:buFont typeface="Arial" pitchFamily="34" charset="0"/>
              <a:buChar char="•"/>
            </a:pPr>
            <a:r>
              <a:rPr lang="en-US" sz="2000" dirty="0" smtClean="0"/>
              <a:t>Numerical </a:t>
            </a:r>
            <a:r>
              <a:rPr lang="en-US" sz="2000" dirty="0"/>
              <a:t>variables need to be transformed to their categorical counterparts </a:t>
            </a:r>
            <a:r>
              <a:rPr lang="en-US" sz="2000" dirty="0" smtClean="0"/>
              <a:t> </a:t>
            </a:r>
            <a:r>
              <a:rPr lang="en-US" sz="2000" dirty="0"/>
              <a:t>before constructing their frequency tables. </a:t>
            </a:r>
            <a:endParaRPr lang="en-US" sz="2000" dirty="0" smtClean="0"/>
          </a:p>
          <a:p>
            <a:pPr marL="457200" indent="-457200">
              <a:buFont typeface="Arial" pitchFamily="34" charset="0"/>
              <a:buChar char="•"/>
            </a:pPr>
            <a:endParaRPr lang="en-US" sz="2000" dirty="0" smtClean="0"/>
          </a:p>
          <a:p>
            <a:pPr marL="457200" indent="-457200">
              <a:buFont typeface="Arial" pitchFamily="34" charset="0"/>
              <a:buChar char="•"/>
            </a:pPr>
            <a:r>
              <a:rPr lang="en-US" sz="2000" dirty="0" smtClean="0"/>
              <a:t>The </a:t>
            </a:r>
            <a:r>
              <a:rPr lang="en-US" sz="2000" dirty="0"/>
              <a:t>other option we have </a:t>
            </a:r>
            <a:r>
              <a:rPr lang="en-US" sz="2000" dirty="0" smtClean="0"/>
              <a:t>is, </a:t>
            </a:r>
            <a:r>
              <a:rPr lang="en-US" sz="2000" dirty="0"/>
              <a:t>using the distribution of the numerical variable to have a good guess of the frequency. </a:t>
            </a:r>
            <a:endParaRPr lang="en-US" sz="2000" dirty="0" smtClean="0"/>
          </a:p>
          <a:p>
            <a:pPr marL="457200" indent="-457200">
              <a:buFont typeface="Arial" pitchFamily="34" charset="0"/>
              <a:buChar char="•"/>
            </a:pPr>
            <a:endParaRPr lang="en-US" sz="2000" dirty="0"/>
          </a:p>
          <a:p>
            <a:pPr marL="457200" indent="-457200">
              <a:buFont typeface="Arial" pitchFamily="34" charset="0"/>
              <a:buChar char="•"/>
            </a:pPr>
            <a:r>
              <a:rPr lang="en-US" sz="2000" dirty="0" smtClean="0"/>
              <a:t>For </a:t>
            </a:r>
            <a:r>
              <a:rPr lang="en-US" sz="2000" dirty="0"/>
              <a:t>example, one common practice is to assume normal </a:t>
            </a:r>
            <a:endParaRPr lang="en-US" sz="2000" dirty="0" smtClean="0"/>
          </a:p>
          <a:p>
            <a:r>
              <a:rPr lang="en-US" sz="2000" dirty="0"/>
              <a:t> </a:t>
            </a:r>
            <a:r>
              <a:rPr lang="en-US" sz="2000" dirty="0" smtClean="0"/>
              <a:t>     distributions for </a:t>
            </a:r>
            <a:r>
              <a:rPr lang="en-US" sz="2000" dirty="0"/>
              <a:t>numerical variables</a:t>
            </a:r>
            <a:r>
              <a:rPr lang="en-US" sz="2000" dirty="0" smtClean="0"/>
              <a:t>.</a:t>
            </a:r>
          </a:p>
          <a:p>
            <a:pPr marL="457200" indent="-457200">
              <a:buFont typeface="Arial" pitchFamily="34" charset="0"/>
              <a:buChar char="•"/>
            </a:pPr>
            <a:endParaRPr lang="en-US" sz="2000" dirty="0"/>
          </a:p>
          <a:p>
            <a:pPr marL="457200" indent="-457200">
              <a:buFont typeface="Arial" pitchFamily="34" charset="0"/>
              <a:buChar char="•"/>
            </a:pPr>
            <a:r>
              <a:rPr lang="en-US" sz="2000" dirty="0" smtClean="0"/>
              <a:t>The </a:t>
            </a:r>
            <a:r>
              <a:rPr lang="en-US" sz="2000" dirty="0"/>
              <a:t>probability density function for the normal </a:t>
            </a:r>
            <a:endParaRPr lang="en-US" sz="2000" dirty="0" smtClean="0"/>
          </a:p>
          <a:p>
            <a:r>
              <a:rPr lang="en-US" sz="2000" dirty="0" smtClean="0"/>
              <a:t>       distribution </a:t>
            </a:r>
            <a:r>
              <a:rPr lang="en-US" sz="2000" dirty="0"/>
              <a:t>is defined by two parameters </a:t>
            </a:r>
            <a:endParaRPr lang="en-US" sz="2000" dirty="0" smtClean="0"/>
          </a:p>
          <a:p>
            <a:r>
              <a:rPr lang="en-US" sz="2000" dirty="0" smtClean="0"/>
              <a:t>       (</a:t>
            </a:r>
            <a:r>
              <a:rPr lang="en-US" sz="2000" dirty="0"/>
              <a:t>mean and standard </a:t>
            </a:r>
            <a:r>
              <a:rPr lang="en-US" sz="2000" dirty="0" smtClean="0"/>
              <a:t>deviation)</a:t>
            </a:r>
            <a:endParaRPr lang="en-US" sz="2000" dirty="0"/>
          </a:p>
        </p:txBody>
      </p:sp>
      <p:pic>
        <p:nvPicPr>
          <p:cNvPr id="5" name="Picture 4" descr="https://cdn-images-1.medium.com/max/800/1*AYsUOvPkgxe3j1tEj2lQbg.gif"/>
          <p:cNvPicPr/>
          <p:nvPr/>
        </p:nvPicPr>
        <p:blipFill>
          <a:blip r:embed="rId3"/>
          <a:srcRect/>
          <a:stretch>
            <a:fillRect/>
          </a:stretch>
        </p:blipFill>
        <p:spPr bwMode="auto">
          <a:xfrm>
            <a:off x="8324215" y="3521452"/>
            <a:ext cx="4020185" cy="2855595"/>
          </a:xfrm>
          <a:prstGeom prst="rect">
            <a:avLst/>
          </a:prstGeom>
          <a:noFill/>
          <a:ln w="9525">
            <a:noFill/>
            <a:miter lim="800000"/>
            <a:headEnd/>
            <a:tailEnd/>
          </a:ln>
        </p:spPr>
      </p:pic>
    </p:spTree>
    <p:extLst>
      <p:ext uri="{BB962C8B-B14F-4D97-AF65-F5344CB8AC3E}">
        <p14:creationId xmlns:p14="http://schemas.microsoft.com/office/powerpoint/2010/main" val="31151528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pic>
        <p:nvPicPr>
          <p:cNvPr id="7" name="Picture 6" descr="https://www.saedsayad.com/images/Bayes_NormDist.png"/>
          <p:cNvPicPr/>
          <p:nvPr/>
        </p:nvPicPr>
        <p:blipFill>
          <a:blip r:embed="rId3"/>
          <a:srcRect/>
          <a:stretch>
            <a:fillRect/>
          </a:stretch>
        </p:blipFill>
        <p:spPr bwMode="auto">
          <a:xfrm>
            <a:off x="1219200" y="547914"/>
            <a:ext cx="4724400" cy="2362199"/>
          </a:xfrm>
          <a:prstGeom prst="rect">
            <a:avLst/>
          </a:prstGeom>
          <a:noFill/>
          <a:ln w="9525">
            <a:solidFill>
              <a:schemeClr val="tx1"/>
            </a:solidFill>
            <a:miter lim="800000"/>
            <a:headEnd/>
            <a:tailEnd/>
          </a:ln>
        </p:spPr>
      </p:pic>
      <p:graphicFrame>
        <p:nvGraphicFramePr>
          <p:cNvPr id="3" name="Table 2"/>
          <p:cNvGraphicFramePr>
            <a:graphicFrameLocks noGrp="1"/>
          </p:cNvGraphicFramePr>
          <p:nvPr>
            <p:extLst>
              <p:ext uri="{D42A27DB-BD31-4B8C-83A1-F6EECF244321}">
                <p14:modId xmlns:p14="http://schemas.microsoft.com/office/powerpoint/2010/main" val="2152031561"/>
              </p:ext>
            </p:extLst>
          </p:nvPr>
        </p:nvGraphicFramePr>
        <p:xfrm>
          <a:off x="6324597" y="547914"/>
          <a:ext cx="5410203" cy="2362200"/>
        </p:xfrm>
        <a:graphic>
          <a:graphicData uri="http://schemas.openxmlformats.org/drawingml/2006/table">
            <a:tbl>
              <a:tblPr firstRow="1" firstCol="1" bandRow="1">
                <a:tableStyleId>{5C22544A-7EE6-4342-B048-85BDC9FD1C3A}</a:tableStyleId>
              </a:tblPr>
              <a:tblGrid>
                <a:gridCol w="836338"/>
                <a:gridCol w="836338"/>
                <a:gridCol w="223259"/>
                <a:gridCol w="223259"/>
                <a:gridCol w="223259"/>
                <a:gridCol w="223259"/>
                <a:gridCol w="223259"/>
                <a:gridCol w="223259"/>
                <a:gridCol w="223259"/>
                <a:gridCol w="223259"/>
                <a:gridCol w="278779"/>
                <a:gridCol w="836338"/>
                <a:gridCol w="836338"/>
              </a:tblGrid>
              <a:tr h="477328">
                <a:tc>
                  <a:txBody>
                    <a:bodyPr/>
                    <a:lstStyle/>
                    <a:p>
                      <a:pPr>
                        <a:lnSpc>
                          <a:spcPct val="115000"/>
                        </a:lnSpc>
                      </a:pPr>
                      <a:endParaRPr lang="en-US" sz="1100" dirty="0">
                        <a:effectLst/>
                        <a:latin typeface="Calibri"/>
                        <a:cs typeface="Times New Roman"/>
                      </a:endParaRPr>
                    </a:p>
                  </a:txBody>
                  <a:tcPr marL="9525" marR="9525" marT="9525" marB="9525" anchor="ctr"/>
                </a:tc>
                <a:tc>
                  <a:txBody>
                    <a:bodyPr/>
                    <a:lstStyle/>
                    <a:p>
                      <a:pPr>
                        <a:lnSpc>
                          <a:spcPct val="115000"/>
                        </a:lnSpc>
                      </a:pPr>
                      <a:endParaRPr lang="en-US" sz="1100">
                        <a:effectLst/>
                        <a:latin typeface="Calibri"/>
                        <a:cs typeface="Times New Roman"/>
                      </a:endParaRPr>
                    </a:p>
                  </a:txBody>
                  <a:tcPr marL="9525" marR="9525" marT="9525" marB="9525" anchor="ctr"/>
                </a:tc>
                <a:tc gridSpan="8">
                  <a:txBody>
                    <a:bodyPr/>
                    <a:lstStyle/>
                    <a:p>
                      <a:pPr marL="0" marR="0" algn="ctr">
                        <a:lnSpc>
                          <a:spcPct val="115000"/>
                        </a:lnSpc>
                        <a:spcBef>
                          <a:spcPts val="0"/>
                        </a:spcBef>
                        <a:spcAft>
                          <a:spcPts val="1000"/>
                        </a:spcAft>
                      </a:pPr>
                      <a:r>
                        <a:rPr lang="en-US" sz="1200">
                          <a:effectLst/>
                        </a:rPr>
                        <a:t>Humidity</a:t>
                      </a:r>
                      <a:endParaRPr lang="en-US" sz="1100">
                        <a:effectLst/>
                        <a:latin typeface="Calibri"/>
                        <a:ea typeface="Calibri"/>
                        <a:cs typeface="Times New Roman"/>
                      </a:endParaRPr>
                    </a:p>
                  </a:txBody>
                  <a:tcPr marL="9525" marR="9525" marT="9525" marB="9525"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nSpc>
                          <a:spcPct val="115000"/>
                        </a:lnSpc>
                      </a:pPr>
                      <a:endParaRPr lang="en-US" sz="1100">
                        <a:effectLst/>
                        <a:latin typeface="Calibri"/>
                        <a:cs typeface="Times New Roman"/>
                      </a:endParaRPr>
                    </a:p>
                  </a:txBody>
                  <a:tcPr marL="9525" marR="9525" marT="9525" marB="9525" anchor="ctr"/>
                </a:tc>
                <a:tc>
                  <a:txBody>
                    <a:bodyPr/>
                    <a:lstStyle/>
                    <a:p>
                      <a:pPr marL="0" marR="0" algn="r">
                        <a:lnSpc>
                          <a:spcPct val="115000"/>
                        </a:lnSpc>
                        <a:spcBef>
                          <a:spcPts val="0"/>
                        </a:spcBef>
                        <a:spcAft>
                          <a:spcPts val="1000"/>
                        </a:spcAft>
                      </a:pPr>
                      <a:r>
                        <a:rPr lang="en-US" sz="1200">
                          <a:effectLst/>
                        </a:rPr>
                        <a:t>Mean</a:t>
                      </a:r>
                      <a:endParaRPr lang="en-US" sz="1100">
                        <a:effectLst/>
                        <a:latin typeface="Calibri"/>
                        <a:ea typeface="Calibri"/>
                        <a:cs typeface="Times New Roman"/>
                      </a:endParaRPr>
                    </a:p>
                  </a:txBody>
                  <a:tcPr marL="9525" marR="9525" marT="9525" marB="9525" anchor="ctr"/>
                </a:tc>
                <a:tc>
                  <a:txBody>
                    <a:bodyPr/>
                    <a:lstStyle/>
                    <a:p>
                      <a:pPr marL="0" marR="0" algn="r">
                        <a:lnSpc>
                          <a:spcPct val="115000"/>
                        </a:lnSpc>
                        <a:spcBef>
                          <a:spcPts val="0"/>
                        </a:spcBef>
                        <a:spcAft>
                          <a:spcPts val="1000"/>
                        </a:spcAft>
                      </a:pPr>
                      <a:r>
                        <a:rPr lang="en-US" sz="1200">
                          <a:effectLst/>
                        </a:rPr>
                        <a:t>StDev</a:t>
                      </a:r>
                      <a:endParaRPr lang="en-US" sz="1100">
                        <a:effectLst/>
                        <a:latin typeface="Calibri"/>
                        <a:ea typeface="Calibri"/>
                        <a:cs typeface="Times New Roman"/>
                      </a:endParaRPr>
                    </a:p>
                  </a:txBody>
                  <a:tcPr marL="9525" marR="9525" marT="9525" marB="9525" anchor="ctr"/>
                </a:tc>
              </a:tr>
              <a:tr h="942436">
                <a:tc rowSpan="2">
                  <a:txBody>
                    <a:bodyPr/>
                    <a:lstStyle/>
                    <a:p>
                      <a:pPr marL="0" marR="0">
                        <a:lnSpc>
                          <a:spcPct val="115000"/>
                        </a:lnSpc>
                        <a:spcBef>
                          <a:spcPts val="0"/>
                        </a:spcBef>
                        <a:spcAft>
                          <a:spcPts val="0"/>
                        </a:spcAft>
                      </a:pPr>
                      <a:r>
                        <a:rPr lang="en-US" sz="1200">
                          <a:effectLst/>
                        </a:rPr>
                        <a:t>Play Golf</a:t>
                      </a:r>
                      <a:endParaRPr lang="en-US" sz="1100">
                        <a:effectLst/>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1000"/>
                        </a:spcAft>
                      </a:pPr>
                      <a:r>
                        <a:rPr lang="en-US" sz="1200">
                          <a:effectLst/>
                        </a:rPr>
                        <a:t>yes</a:t>
                      </a:r>
                      <a:endParaRPr lang="en-US" sz="1100">
                        <a:effectLst/>
                        <a:latin typeface="Calibri"/>
                        <a:ea typeface="Calibri"/>
                        <a:cs typeface="Times New Roman"/>
                      </a:endParaRPr>
                    </a:p>
                  </a:txBody>
                  <a:tcPr marL="9525" marR="9525" marT="9525" marB="9525" anchor="ctr"/>
                </a:tc>
                <a:tc>
                  <a:txBody>
                    <a:bodyPr/>
                    <a:lstStyle/>
                    <a:p>
                      <a:pPr marL="0" marR="0" algn="r">
                        <a:lnSpc>
                          <a:spcPct val="115000"/>
                        </a:lnSpc>
                        <a:spcBef>
                          <a:spcPts val="0"/>
                        </a:spcBef>
                        <a:spcAft>
                          <a:spcPts val="0"/>
                        </a:spcAft>
                      </a:pPr>
                      <a:r>
                        <a:rPr lang="en-US" sz="1200">
                          <a:effectLst/>
                        </a:rPr>
                        <a:t>86</a:t>
                      </a:r>
                      <a:endParaRPr lang="en-US" sz="1100">
                        <a:effectLst/>
                        <a:latin typeface="Calibri"/>
                        <a:ea typeface="Calibri"/>
                        <a:cs typeface="Times New Roman"/>
                      </a:endParaRPr>
                    </a:p>
                  </a:txBody>
                  <a:tcPr marL="9525" marR="9525" marT="9525" marB="9525" anchor="ctr"/>
                </a:tc>
                <a:tc>
                  <a:txBody>
                    <a:bodyPr/>
                    <a:lstStyle/>
                    <a:p>
                      <a:pPr marL="0" marR="0" algn="r">
                        <a:lnSpc>
                          <a:spcPct val="115000"/>
                        </a:lnSpc>
                        <a:spcBef>
                          <a:spcPts val="0"/>
                        </a:spcBef>
                        <a:spcAft>
                          <a:spcPts val="0"/>
                        </a:spcAft>
                      </a:pPr>
                      <a:r>
                        <a:rPr lang="en-US" sz="1200">
                          <a:effectLst/>
                        </a:rPr>
                        <a:t>96</a:t>
                      </a:r>
                      <a:endParaRPr lang="en-US" sz="1100">
                        <a:effectLst/>
                        <a:latin typeface="Calibri"/>
                        <a:ea typeface="Calibri"/>
                        <a:cs typeface="Times New Roman"/>
                      </a:endParaRPr>
                    </a:p>
                  </a:txBody>
                  <a:tcPr marL="9525" marR="9525" marT="9525" marB="9525" anchor="ctr"/>
                </a:tc>
                <a:tc>
                  <a:txBody>
                    <a:bodyPr/>
                    <a:lstStyle/>
                    <a:p>
                      <a:pPr marL="0" marR="0" algn="r">
                        <a:lnSpc>
                          <a:spcPct val="115000"/>
                        </a:lnSpc>
                        <a:spcBef>
                          <a:spcPts val="0"/>
                        </a:spcBef>
                        <a:spcAft>
                          <a:spcPts val="0"/>
                        </a:spcAft>
                      </a:pPr>
                      <a:r>
                        <a:rPr lang="en-US" sz="1200">
                          <a:effectLst/>
                        </a:rPr>
                        <a:t>80</a:t>
                      </a:r>
                      <a:endParaRPr lang="en-US" sz="1100">
                        <a:effectLst/>
                        <a:latin typeface="Calibri"/>
                        <a:ea typeface="Calibri"/>
                        <a:cs typeface="Times New Roman"/>
                      </a:endParaRPr>
                    </a:p>
                  </a:txBody>
                  <a:tcPr marL="9525" marR="9525" marT="9525" marB="9525" anchor="ctr"/>
                </a:tc>
                <a:tc>
                  <a:txBody>
                    <a:bodyPr/>
                    <a:lstStyle/>
                    <a:p>
                      <a:pPr marL="0" marR="0" algn="r">
                        <a:lnSpc>
                          <a:spcPct val="115000"/>
                        </a:lnSpc>
                        <a:spcBef>
                          <a:spcPts val="0"/>
                        </a:spcBef>
                        <a:spcAft>
                          <a:spcPts val="0"/>
                        </a:spcAft>
                      </a:pPr>
                      <a:r>
                        <a:rPr lang="en-US" sz="1200">
                          <a:effectLst/>
                        </a:rPr>
                        <a:t>65</a:t>
                      </a:r>
                      <a:endParaRPr lang="en-US" sz="1100">
                        <a:effectLst/>
                        <a:latin typeface="Calibri"/>
                        <a:ea typeface="Calibri"/>
                        <a:cs typeface="Times New Roman"/>
                      </a:endParaRPr>
                    </a:p>
                  </a:txBody>
                  <a:tcPr marL="9525" marR="9525" marT="9525" marB="9525" anchor="ctr"/>
                </a:tc>
                <a:tc>
                  <a:txBody>
                    <a:bodyPr/>
                    <a:lstStyle/>
                    <a:p>
                      <a:pPr marL="0" marR="0" algn="r">
                        <a:lnSpc>
                          <a:spcPct val="115000"/>
                        </a:lnSpc>
                        <a:spcBef>
                          <a:spcPts val="0"/>
                        </a:spcBef>
                        <a:spcAft>
                          <a:spcPts val="0"/>
                        </a:spcAft>
                      </a:pPr>
                      <a:r>
                        <a:rPr lang="en-US" sz="1200">
                          <a:effectLst/>
                        </a:rPr>
                        <a:t>70</a:t>
                      </a:r>
                      <a:endParaRPr lang="en-US" sz="1100">
                        <a:effectLst/>
                        <a:latin typeface="Calibri"/>
                        <a:ea typeface="Calibri"/>
                        <a:cs typeface="Times New Roman"/>
                      </a:endParaRPr>
                    </a:p>
                  </a:txBody>
                  <a:tcPr marL="9525" marR="9525" marT="9525" marB="9525" anchor="ctr"/>
                </a:tc>
                <a:tc>
                  <a:txBody>
                    <a:bodyPr/>
                    <a:lstStyle/>
                    <a:p>
                      <a:pPr marL="0" marR="0" algn="r">
                        <a:lnSpc>
                          <a:spcPct val="115000"/>
                        </a:lnSpc>
                        <a:spcBef>
                          <a:spcPts val="0"/>
                        </a:spcBef>
                        <a:spcAft>
                          <a:spcPts val="0"/>
                        </a:spcAft>
                      </a:pPr>
                      <a:r>
                        <a:rPr lang="en-US" sz="1200">
                          <a:effectLst/>
                        </a:rPr>
                        <a:t>80</a:t>
                      </a:r>
                      <a:endParaRPr lang="en-US" sz="1100">
                        <a:effectLst/>
                        <a:latin typeface="Calibri"/>
                        <a:ea typeface="Calibri"/>
                        <a:cs typeface="Times New Roman"/>
                      </a:endParaRPr>
                    </a:p>
                  </a:txBody>
                  <a:tcPr marL="9525" marR="9525" marT="9525" marB="9525" anchor="ctr"/>
                </a:tc>
                <a:tc>
                  <a:txBody>
                    <a:bodyPr/>
                    <a:lstStyle/>
                    <a:p>
                      <a:pPr marL="0" marR="0" algn="r">
                        <a:lnSpc>
                          <a:spcPct val="115000"/>
                        </a:lnSpc>
                        <a:spcBef>
                          <a:spcPts val="0"/>
                        </a:spcBef>
                        <a:spcAft>
                          <a:spcPts val="0"/>
                        </a:spcAft>
                      </a:pPr>
                      <a:r>
                        <a:rPr lang="en-US" sz="1200">
                          <a:effectLst/>
                        </a:rPr>
                        <a:t>70</a:t>
                      </a:r>
                      <a:endParaRPr lang="en-US" sz="1100">
                        <a:effectLst/>
                        <a:latin typeface="Calibri"/>
                        <a:ea typeface="Calibri"/>
                        <a:cs typeface="Times New Roman"/>
                      </a:endParaRPr>
                    </a:p>
                  </a:txBody>
                  <a:tcPr marL="9525" marR="9525" marT="9525" marB="9525" anchor="ctr"/>
                </a:tc>
                <a:tc>
                  <a:txBody>
                    <a:bodyPr/>
                    <a:lstStyle/>
                    <a:p>
                      <a:pPr marL="0" marR="0" algn="r">
                        <a:lnSpc>
                          <a:spcPct val="115000"/>
                        </a:lnSpc>
                        <a:spcBef>
                          <a:spcPts val="0"/>
                        </a:spcBef>
                        <a:spcAft>
                          <a:spcPts val="0"/>
                        </a:spcAft>
                      </a:pPr>
                      <a:r>
                        <a:rPr lang="en-US" sz="1200">
                          <a:effectLst/>
                        </a:rPr>
                        <a:t>90</a:t>
                      </a:r>
                      <a:endParaRPr lang="en-US" sz="1100">
                        <a:effectLst/>
                        <a:latin typeface="Calibri"/>
                        <a:ea typeface="Calibri"/>
                        <a:cs typeface="Times New Roman"/>
                      </a:endParaRPr>
                    </a:p>
                  </a:txBody>
                  <a:tcPr marL="9525" marR="9525" marT="9525" marB="9525" anchor="ctr"/>
                </a:tc>
                <a:tc>
                  <a:txBody>
                    <a:bodyPr/>
                    <a:lstStyle/>
                    <a:p>
                      <a:pPr marL="0" marR="0" algn="r">
                        <a:lnSpc>
                          <a:spcPct val="115000"/>
                        </a:lnSpc>
                        <a:spcBef>
                          <a:spcPts val="0"/>
                        </a:spcBef>
                        <a:spcAft>
                          <a:spcPts val="0"/>
                        </a:spcAft>
                      </a:pPr>
                      <a:r>
                        <a:rPr lang="en-US" sz="1200">
                          <a:effectLst/>
                        </a:rPr>
                        <a:t>75</a:t>
                      </a:r>
                      <a:endParaRPr lang="en-US" sz="1100">
                        <a:effectLst/>
                        <a:latin typeface="Calibri"/>
                        <a:ea typeface="Calibri"/>
                        <a:cs typeface="Times New Roman"/>
                      </a:endParaRPr>
                    </a:p>
                  </a:txBody>
                  <a:tcPr marL="9525" marR="9525" marT="9525" marB="9525" anchor="ctr"/>
                </a:tc>
                <a:tc>
                  <a:txBody>
                    <a:bodyPr/>
                    <a:lstStyle/>
                    <a:p>
                      <a:pPr marL="0" marR="0" algn="r">
                        <a:lnSpc>
                          <a:spcPct val="115000"/>
                        </a:lnSpc>
                        <a:spcBef>
                          <a:spcPts val="0"/>
                        </a:spcBef>
                        <a:spcAft>
                          <a:spcPts val="0"/>
                        </a:spcAft>
                      </a:pPr>
                      <a:r>
                        <a:rPr lang="en-US" sz="1200">
                          <a:effectLst/>
                        </a:rPr>
                        <a:t>79.1</a:t>
                      </a:r>
                      <a:endParaRPr lang="en-US" sz="1100">
                        <a:effectLst/>
                        <a:latin typeface="Calibri"/>
                        <a:ea typeface="Calibri"/>
                        <a:cs typeface="Times New Roman"/>
                      </a:endParaRPr>
                    </a:p>
                  </a:txBody>
                  <a:tcPr marL="9525" marR="9525" marT="9525" marB="9525" anchor="ctr"/>
                </a:tc>
                <a:tc>
                  <a:txBody>
                    <a:bodyPr/>
                    <a:lstStyle/>
                    <a:p>
                      <a:pPr marL="0" marR="0" algn="r">
                        <a:lnSpc>
                          <a:spcPct val="115000"/>
                        </a:lnSpc>
                        <a:spcBef>
                          <a:spcPts val="0"/>
                        </a:spcBef>
                        <a:spcAft>
                          <a:spcPts val="0"/>
                        </a:spcAft>
                      </a:pPr>
                      <a:r>
                        <a:rPr lang="en-US" sz="1200">
                          <a:effectLst/>
                        </a:rPr>
                        <a:t>10.2</a:t>
                      </a:r>
                      <a:endParaRPr lang="en-US" sz="1100">
                        <a:effectLst/>
                        <a:latin typeface="Calibri"/>
                        <a:ea typeface="Calibri"/>
                        <a:cs typeface="Times New Roman"/>
                      </a:endParaRPr>
                    </a:p>
                  </a:txBody>
                  <a:tcPr marL="9525" marR="9525" marT="9525" marB="9525" anchor="ctr"/>
                </a:tc>
              </a:tr>
              <a:tr h="942436">
                <a:tc vMerge="1">
                  <a:txBody>
                    <a:bodyPr/>
                    <a:lstStyle/>
                    <a:p>
                      <a:endParaRPr lang="en-US"/>
                    </a:p>
                  </a:txBody>
                  <a:tcPr/>
                </a:tc>
                <a:tc>
                  <a:txBody>
                    <a:bodyPr/>
                    <a:lstStyle/>
                    <a:p>
                      <a:pPr marL="0" marR="0" algn="ctr">
                        <a:lnSpc>
                          <a:spcPct val="115000"/>
                        </a:lnSpc>
                        <a:spcBef>
                          <a:spcPts val="0"/>
                        </a:spcBef>
                        <a:spcAft>
                          <a:spcPts val="1000"/>
                        </a:spcAft>
                      </a:pPr>
                      <a:r>
                        <a:rPr lang="en-US" sz="1200">
                          <a:effectLst/>
                        </a:rPr>
                        <a:t>no</a:t>
                      </a:r>
                      <a:endParaRPr lang="en-US" sz="1100">
                        <a:effectLst/>
                        <a:latin typeface="Calibri"/>
                        <a:ea typeface="Calibri"/>
                        <a:cs typeface="Times New Roman"/>
                      </a:endParaRPr>
                    </a:p>
                  </a:txBody>
                  <a:tcPr marL="9525" marR="9525" marT="9525" marB="9525" anchor="ctr"/>
                </a:tc>
                <a:tc>
                  <a:txBody>
                    <a:bodyPr/>
                    <a:lstStyle/>
                    <a:p>
                      <a:pPr marL="0" marR="0" algn="r">
                        <a:lnSpc>
                          <a:spcPct val="115000"/>
                        </a:lnSpc>
                        <a:spcBef>
                          <a:spcPts val="0"/>
                        </a:spcBef>
                        <a:spcAft>
                          <a:spcPts val="0"/>
                        </a:spcAft>
                      </a:pPr>
                      <a:r>
                        <a:rPr lang="en-US" sz="1200">
                          <a:effectLst/>
                        </a:rPr>
                        <a:t>85</a:t>
                      </a:r>
                      <a:endParaRPr lang="en-US" sz="1100">
                        <a:effectLst/>
                        <a:latin typeface="Calibri"/>
                        <a:ea typeface="Calibri"/>
                        <a:cs typeface="Times New Roman"/>
                      </a:endParaRPr>
                    </a:p>
                  </a:txBody>
                  <a:tcPr marL="9525" marR="9525" marT="9525" marB="9525" anchor="ctr"/>
                </a:tc>
                <a:tc>
                  <a:txBody>
                    <a:bodyPr/>
                    <a:lstStyle/>
                    <a:p>
                      <a:pPr marL="0" marR="0" algn="r">
                        <a:lnSpc>
                          <a:spcPct val="115000"/>
                        </a:lnSpc>
                        <a:spcBef>
                          <a:spcPts val="0"/>
                        </a:spcBef>
                        <a:spcAft>
                          <a:spcPts val="0"/>
                        </a:spcAft>
                      </a:pPr>
                      <a:r>
                        <a:rPr lang="en-US" sz="1200">
                          <a:effectLst/>
                        </a:rPr>
                        <a:t>90</a:t>
                      </a:r>
                      <a:endParaRPr lang="en-US" sz="1100">
                        <a:effectLst/>
                        <a:latin typeface="Calibri"/>
                        <a:ea typeface="Calibri"/>
                        <a:cs typeface="Times New Roman"/>
                      </a:endParaRPr>
                    </a:p>
                  </a:txBody>
                  <a:tcPr marL="9525" marR="9525" marT="9525" marB="9525" anchor="ctr"/>
                </a:tc>
                <a:tc>
                  <a:txBody>
                    <a:bodyPr/>
                    <a:lstStyle/>
                    <a:p>
                      <a:pPr marL="0" marR="0" algn="r">
                        <a:lnSpc>
                          <a:spcPct val="115000"/>
                        </a:lnSpc>
                        <a:spcBef>
                          <a:spcPts val="0"/>
                        </a:spcBef>
                        <a:spcAft>
                          <a:spcPts val="0"/>
                        </a:spcAft>
                      </a:pPr>
                      <a:r>
                        <a:rPr lang="en-US" sz="1200">
                          <a:effectLst/>
                        </a:rPr>
                        <a:t>70</a:t>
                      </a:r>
                      <a:endParaRPr lang="en-US" sz="1100">
                        <a:effectLst/>
                        <a:latin typeface="Calibri"/>
                        <a:ea typeface="Calibri"/>
                        <a:cs typeface="Times New Roman"/>
                      </a:endParaRPr>
                    </a:p>
                  </a:txBody>
                  <a:tcPr marL="9525" marR="9525" marT="9525" marB="9525" anchor="ctr"/>
                </a:tc>
                <a:tc>
                  <a:txBody>
                    <a:bodyPr/>
                    <a:lstStyle/>
                    <a:p>
                      <a:pPr marL="0" marR="0" algn="r">
                        <a:lnSpc>
                          <a:spcPct val="115000"/>
                        </a:lnSpc>
                        <a:spcBef>
                          <a:spcPts val="0"/>
                        </a:spcBef>
                        <a:spcAft>
                          <a:spcPts val="0"/>
                        </a:spcAft>
                      </a:pPr>
                      <a:r>
                        <a:rPr lang="en-US" sz="1200">
                          <a:effectLst/>
                        </a:rPr>
                        <a:t>95</a:t>
                      </a:r>
                      <a:endParaRPr lang="en-US" sz="1100">
                        <a:effectLst/>
                        <a:latin typeface="Calibri"/>
                        <a:ea typeface="Calibri"/>
                        <a:cs typeface="Times New Roman"/>
                      </a:endParaRPr>
                    </a:p>
                  </a:txBody>
                  <a:tcPr marL="9525" marR="9525" marT="9525" marB="9525" anchor="ctr"/>
                </a:tc>
                <a:tc>
                  <a:txBody>
                    <a:bodyPr/>
                    <a:lstStyle/>
                    <a:p>
                      <a:pPr marL="0" marR="0" algn="r">
                        <a:lnSpc>
                          <a:spcPct val="115000"/>
                        </a:lnSpc>
                        <a:spcBef>
                          <a:spcPts val="0"/>
                        </a:spcBef>
                        <a:spcAft>
                          <a:spcPts val="0"/>
                        </a:spcAft>
                      </a:pPr>
                      <a:r>
                        <a:rPr lang="en-US" sz="1200">
                          <a:effectLst/>
                        </a:rPr>
                        <a:t>91</a:t>
                      </a:r>
                      <a:endParaRPr lang="en-US" sz="1100">
                        <a:effectLst/>
                        <a:latin typeface="Calibri"/>
                        <a:ea typeface="Calibri"/>
                        <a:cs typeface="Times New Roman"/>
                      </a:endParaRPr>
                    </a:p>
                  </a:txBody>
                  <a:tcPr marL="9525" marR="9525" marT="9525" marB="9525" anchor="ctr"/>
                </a:tc>
                <a:tc>
                  <a:txBody>
                    <a:bodyPr/>
                    <a:lstStyle/>
                    <a:p>
                      <a:pPr>
                        <a:lnSpc>
                          <a:spcPct val="115000"/>
                        </a:lnSpc>
                      </a:pPr>
                      <a:endParaRPr lang="en-US" sz="1100" dirty="0">
                        <a:effectLst/>
                        <a:latin typeface="Calibri"/>
                        <a:cs typeface="Times New Roman"/>
                      </a:endParaRPr>
                    </a:p>
                  </a:txBody>
                  <a:tcPr marL="9525" marR="9525" marT="9525" marB="9525" anchor="ctr"/>
                </a:tc>
                <a:tc>
                  <a:txBody>
                    <a:bodyPr/>
                    <a:lstStyle/>
                    <a:p>
                      <a:pPr>
                        <a:lnSpc>
                          <a:spcPct val="115000"/>
                        </a:lnSpc>
                      </a:pPr>
                      <a:endParaRPr lang="en-US" sz="1100">
                        <a:effectLst/>
                        <a:latin typeface="Calibri"/>
                        <a:cs typeface="Times New Roman"/>
                      </a:endParaRPr>
                    </a:p>
                  </a:txBody>
                  <a:tcPr marL="9525" marR="9525" marT="9525" marB="9525" anchor="ctr"/>
                </a:tc>
                <a:tc>
                  <a:txBody>
                    <a:bodyPr/>
                    <a:lstStyle/>
                    <a:p>
                      <a:pPr>
                        <a:lnSpc>
                          <a:spcPct val="115000"/>
                        </a:lnSpc>
                      </a:pPr>
                      <a:endParaRPr lang="en-US" sz="1100">
                        <a:effectLst/>
                        <a:latin typeface="Calibri"/>
                        <a:cs typeface="Times New Roman"/>
                      </a:endParaRPr>
                    </a:p>
                  </a:txBody>
                  <a:tcPr marL="9525" marR="9525" marT="9525" marB="9525" anchor="ctr"/>
                </a:tc>
                <a:tc>
                  <a:txBody>
                    <a:bodyPr/>
                    <a:lstStyle/>
                    <a:p>
                      <a:pPr>
                        <a:lnSpc>
                          <a:spcPct val="115000"/>
                        </a:lnSpc>
                      </a:pPr>
                      <a:endParaRPr lang="en-US" sz="1100">
                        <a:effectLst/>
                        <a:latin typeface="Calibri"/>
                        <a:cs typeface="Times New Roman"/>
                      </a:endParaRPr>
                    </a:p>
                  </a:txBody>
                  <a:tcPr marL="9525" marR="9525" marT="9525" marB="9525" anchor="ctr"/>
                </a:tc>
                <a:tc>
                  <a:txBody>
                    <a:bodyPr/>
                    <a:lstStyle/>
                    <a:p>
                      <a:pPr marL="0" marR="0" algn="r">
                        <a:lnSpc>
                          <a:spcPct val="115000"/>
                        </a:lnSpc>
                        <a:spcBef>
                          <a:spcPts val="0"/>
                        </a:spcBef>
                        <a:spcAft>
                          <a:spcPts val="0"/>
                        </a:spcAft>
                      </a:pPr>
                      <a:r>
                        <a:rPr lang="en-US" sz="1200" dirty="0">
                          <a:effectLst/>
                        </a:rPr>
                        <a:t>86.2</a:t>
                      </a:r>
                      <a:endParaRPr lang="en-US" sz="1100" dirty="0">
                        <a:effectLst/>
                        <a:latin typeface="Calibri"/>
                        <a:ea typeface="Calibri"/>
                        <a:cs typeface="Times New Roman"/>
                      </a:endParaRPr>
                    </a:p>
                  </a:txBody>
                  <a:tcPr marL="9525" marR="9525" marT="9525" marB="9525" anchor="ctr"/>
                </a:tc>
                <a:tc>
                  <a:txBody>
                    <a:bodyPr/>
                    <a:lstStyle/>
                    <a:p>
                      <a:pPr marL="0" marR="0" algn="r">
                        <a:lnSpc>
                          <a:spcPct val="115000"/>
                        </a:lnSpc>
                        <a:spcBef>
                          <a:spcPts val="0"/>
                        </a:spcBef>
                        <a:spcAft>
                          <a:spcPts val="0"/>
                        </a:spcAft>
                      </a:pPr>
                      <a:r>
                        <a:rPr lang="en-US" sz="1200" dirty="0">
                          <a:effectLst/>
                        </a:rPr>
                        <a:t>9.7</a:t>
                      </a:r>
                      <a:endParaRPr lang="en-US" sz="1100" dirty="0">
                        <a:effectLst/>
                        <a:latin typeface="Calibri"/>
                        <a:ea typeface="Calibri"/>
                        <a:cs typeface="Times New Roman"/>
                      </a:endParaRPr>
                    </a:p>
                  </a:txBody>
                  <a:tcPr marL="9525" marR="9525" marT="9525" marB="9525" anchor="ctr"/>
                </a:tc>
              </a:tr>
            </a:tbl>
          </a:graphicData>
        </a:graphic>
      </p:graphicFrame>
      <p:pic>
        <p:nvPicPr>
          <p:cNvPr id="8" name="Picture 7" descr="https://www.saedsayad.com/images/Bayes_NormDist_1.png"/>
          <p:cNvPicPr/>
          <p:nvPr/>
        </p:nvPicPr>
        <p:blipFill>
          <a:blip r:embed="rId4"/>
          <a:srcRect/>
          <a:stretch>
            <a:fillRect/>
          </a:stretch>
        </p:blipFill>
        <p:spPr bwMode="auto">
          <a:xfrm>
            <a:off x="6553200" y="3657600"/>
            <a:ext cx="5181600" cy="1828800"/>
          </a:xfrm>
          <a:prstGeom prst="rect">
            <a:avLst/>
          </a:prstGeom>
          <a:noFill/>
          <a:ln w="9525">
            <a:noFill/>
            <a:miter lim="800000"/>
            <a:headEnd/>
            <a:tailEnd/>
          </a:ln>
        </p:spPr>
      </p:pic>
      <p:pic>
        <p:nvPicPr>
          <p:cNvPr id="9" name="Picture 8" descr="https://cdn-images-1.medium.com/max/800/1*0If5Mey7FnW_RktMM5BkaQ.png"/>
          <p:cNvPicPr/>
          <p:nvPr/>
        </p:nvPicPr>
        <p:blipFill>
          <a:blip r:embed="rId5"/>
          <a:srcRect/>
          <a:stretch>
            <a:fillRect/>
          </a:stretch>
        </p:blipFill>
        <p:spPr bwMode="auto">
          <a:xfrm>
            <a:off x="1233714" y="4433886"/>
            <a:ext cx="4726305" cy="733425"/>
          </a:xfrm>
          <a:prstGeom prst="rect">
            <a:avLst/>
          </a:prstGeom>
          <a:noFill/>
          <a:ln w="9525">
            <a:noFill/>
            <a:miter lim="800000"/>
            <a:headEnd/>
            <a:tailEnd/>
          </a:ln>
        </p:spPr>
      </p:pic>
    </p:spTree>
    <p:extLst>
      <p:ext uri="{BB962C8B-B14F-4D97-AF65-F5344CB8AC3E}">
        <p14:creationId xmlns:p14="http://schemas.microsoft.com/office/powerpoint/2010/main" val="18752529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pic>
        <p:nvPicPr>
          <p:cNvPr id="10" name="Picture 9"/>
          <p:cNvPicPr/>
          <p:nvPr/>
        </p:nvPicPr>
        <p:blipFill>
          <a:blip r:embed="rId3"/>
          <a:srcRect/>
          <a:stretch>
            <a:fillRect/>
          </a:stretch>
        </p:blipFill>
        <p:spPr bwMode="auto">
          <a:xfrm>
            <a:off x="1828800" y="838200"/>
            <a:ext cx="8763000" cy="4953000"/>
          </a:xfrm>
          <a:prstGeom prst="rect">
            <a:avLst/>
          </a:prstGeom>
          <a:noFill/>
          <a:ln w="9525">
            <a:noFill/>
            <a:miter lim="800000"/>
            <a:headEnd/>
            <a:tailEnd/>
          </a:ln>
        </p:spPr>
      </p:pic>
    </p:spTree>
    <p:extLst>
      <p:ext uri="{BB962C8B-B14F-4D97-AF65-F5344CB8AC3E}">
        <p14:creationId xmlns:p14="http://schemas.microsoft.com/office/powerpoint/2010/main" val="12558256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609600" y="457200"/>
            <a:ext cx="11125200" cy="6340197"/>
          </a:xfrm>
          <a:prstGeom prst="rect">
            <a:avLst/>
          </a:prstGeom>
          <a:noFill/>
        </p:spPr>
        <p:txBody>
          <a:bodyPr wrap="square" rtlCol="0">
            <a:spAutoFit/>
          </a:bodyPr>
          <a:lstStyle/>
          <a:p>
            <a:r>
              <a:rPr lang="en-US" sz="2800" b="1" dirty="0"/>
              <a:t>What are the Pros and Cons of Naive Bayes</a:t>
            </a:r>
            <a:r>
              <a:rPr lang="en-US" sz="2800" b="1" dirty="0" smtClean="0"/>
              <a:t>?</a:t>
            </a:r>
          </a:p>
          <a:p>
            <a:endParaRPr lang="en-US" dirty="0"/>
          </a:p>
          <a:p>
            <a:r>
              <a:rPr lang="en-US" b="1" i="1" dirty="0"/>
              <a:t>Pros</a:t>
            </a:r>
            <a:r>
              <a:rPr lang="en-US" b="1" i="1" dirty="0" smtClean="0"/>
              <a:t>:</a:t>
            </a:r>
          </a:p>
          <a:p>
            <a:endParaRPr lang="en-US" dirty="0"/>
          </a:p>
          <a:p>
            <a:pPr marL="285750" lvl="0" indent="-285750">
              <a:buFont typeface="Arial" pitchFamily="34" charset="0"/>
              <a:buChar char="•"/>
            </a:pPr>
            <a:r>
              <a:rPr lang="en-US" dirty="0"/>
              <a:t>It is easy and fast to predict class of test data set. It also perform well in multi class </a:t>
            </a:r>
            <a:r>
              <a:rPr lang="en-US" dirty="0" smtClean="0"/>
              <a:t>prediction</a:t>
            </a:r>
          </a:p>
          <a:p>
            <a:pPr marL="285750" lvl="0" indent="-285750">
              <a:buFont typeface="Arial" pitchFamily="34" charset="0"/>
              <a:buChar char="•"/>
            </a:pPr>
            <a:endParaRPr lang="en-US" dirty="0"/>
          </a:p>
          <a:p>
            <a:pPr marL="285750" lvl="0" indent="-285750">
              <a:buFont typeface="Arial" pitchFamily="34" charset="0"/>
              <a:buChar char="•"/>
            </a:pPr>
            <a:r>
              <a:rPr lang="en-US" dirty="0"/>
              <a:t>When assumption of independence holds, a Naive Bayes classifier performs better compare to other models like logistic regression and you need less training data</a:t>
            </a:r>
            <a:r>
              <a:rPr lang="en-US" dirty="0" smtClean="0"/>
              <a:t>.</a:t>
            </a:r>
          </a:p>
          <a:p>
            <a:pPr marL="285750" lvl="0" indent="-285750">
              <a:buFont typeface="Arial" pitchFamily="34" charset="0"/>
              <a:buChar char="•"/>
            </a:pPr>
            <a:endParaRPr lang="en-US" dirty="0"/>
          </a:p>
          <a:p>
            <a:pPr marL="285750" lvl="0" indent="-285750">
              <a:buFont typeface="Arial" pitchFamily="34" charset="0"/>
              <a:buChar char="•"/>
            </a:pPr>
            <a:r>
              <a:rPr lang="en-US" dirty="0"/>
              <a:t>It perform well in case of categorical input variables compared to numerical variable(s). For numerical variable, normal distribution is assumed (bell curve, which is a strong assumption).</a:t>
            </a:r>
          </a:p>
          <a:p>
            <a:endParaRPr lang="en-US" b="1" i="1" dirty="0" smtClean="0"/>
          </a:p>
          <a:p>
            <a:r>
              <a:rPr lang="en-US" b="1" i="1" dirty="0" smtClean="0"/>
              <a:t>Cons:</a:t>
            </a:r>
          </a:p>
          <a:p>
            <a:endParaRPr lang="en-US" dirty="0"/>
          </a:p>
          <a:p>
            <a:pPr marL="285750" lvl="0" indent="-285750">
              <a:buFont typeface="Arial" pitchFamily="34" charset="0"/>
              <a:buChar char="•"/>
            </a:pPr>
            <a:r>
              <a:rPr lang="en-US" dirty="0"/>
              <a:t>If categorical variable has a category (in test data set), which was not observed in training data set, then model will assign a 0 (zero) probability and will be unable to make a prediction. This is often known as “Zero Frequency”. To solve this, we can use the smoothing technique. One of the simplest smoothing techniques is called </a:t>
            </a:r>
            <a:r>
              <a:rPr lang="en-US" b="1" dirty="0"/>
              <a:t>Laplace estimation</a:t>
            </a:r>
            <a:r>
              <a:rPr lang="en-US" dirty="0" smtClean="0"/>
              <a:t>.</a:t>
            </a:r>
          </a:p>
          <a:p>
            <a:pPr marL="285750" lvl="0" indent="-285750">
              <a:buFont typeface="Arial" pitchFamily="34" charset="0"/>
              <a:buChar char="•"/>
            </a:pPr>
            <a:endParaRPr lang="en-US" dirty="0"/>
          </a:p>
          <a:p>
            <a:pPr marL="285750" lvl="0" indent="-285750">
              <a:buFont typeface="Arial" pitchFamily="34" charset="0"/>
              <a:buChar char="•"/>
            </a:pPr>
            <a:r>
              <a:rPr lang="en-US" dirty="0" smtClean="0"/>
              <a:t>Another </a:t>
            </a:r>
            <a:r>
              <a:rPr lang="en-US" dirty="0"/>
              <a:t>limitation of Naive Bayes is the assumption of independent predictors. In real life, it is almost impossible that we get a set of predictors which are completely independent.</a:t>
            </a:r>
          </a:p>
          <a:p>
            <a:endParaRPr lang="en-US" dirty="0"/>
          </a:p>
        </p:txBody>
      </p:sp>
    </p:spTree>
    <p:extLst>
      <p:ext uri="{BB962C8B-B14F-4D97-AF65-F5344CB8AC3E}">
        <p14:creationId xmlns:p14="http://schemas.microsoft.com/office/powerpoint/2010/main" val="1131290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1409700" y="1371600"/>
            <a:ext cx="9525000" cy="4062651"/>
          </a:xfrm>
          <a:prstGeom prst="rect">
            <a:avLst/>
          </a:prstGeom>
          <a:noFill/>
        </p:spPr>
        <p:txBody>
          <a:bodyPr wrap="square" rtlCol="0">
            <a:spAutoFit/>
          </a:bodyPr>
          <a:lstStyle/>
          <a:p>
            <a:pPr marL="342900" indent="-342900">
              <a:buFont typeface="Wingdings" pitchFamily="2" charset="2"/>
              <a:buChar char="ü"/>
            </a:pPr>
            <a:r>
              <a:rPr lang="en-US" sz="2400" dirty="0"/>
              <a:t>‘</a:t>
            </a:r>
            <a:r>
              <a:rPr lang="en-US" sz="2400" b="1" dirty="0"/>
              <a:t>Naive Bayes</a:t>
            </a:r>
            <a:r>
              <a:rPr lang="en-US" sz="2400" dirty="0"/>
              <a:t>‘, which can be </a:t>
            </a:r>
            <a:r>
              <a:rPr lang="en-US" sz="2400" b="1" dirty="0"/>
              <a:t>extremely, fast</a:t>
            </a:r>
            <a:r>
              <a:rPr lang="en-US" sz="2400" dirty="0"/>
              <a:t> relative to other classification </a:t>
            </a:r>
            <a:r>
              <a:rPr lang="en-US" sz="2400" dirty="0" smtClean="0"/>
              <a:t>algorithms, It </a:t>
            </a:r>
            <a:r>
              <a:rPr lang="en-US" sz="2400" dirty="0"/>
              <a:t>is a classification technique based on </a:t>
            </a:r>
            <a:r>
              <a:rPr lang="en-US" sz="2400" b="1" u="sng" dirty="0"/>
              <a:t>Bayes’ Theorem</a:t>
            </a:r>
            <a:r>
              <a:rPr lang="en-US" sz="2400" b="1" dirty="0"/>
              <a:t> </a:t>
            </a:r>
            <a:r>
              <a:rPr lang="en-US" sz="2400" dirty="0"/>
              <a:t>with an assumption of </a:t>
            </a:r>
            <a:r>
              <a:rPr lang="en-US" sz="2400" b="1" dirty="0"/>
              <a:t>independence among predictors</a:t>
            </a:r>
            <a:r>
              <a:rPr lang="en-US" sz="2400" b="1" dirty="0" smtClean="0"/>
              <a:t>.</a:t>
            </a:r>
          </a:p>
          <a:p>
            <a:pPr marL="342900" indent="-342900">
              <a:buFont typeface="Wingdings" pitchFamily="2" charset="2"/>
              <a:buChar char="ü"/>
            </a:pPr>
            <a:endParaRPr lang="en-US" sz="2400" dirty="0"/>
          </a:p>
          <a:p>
            <a:pPr marL="342900" indent="-342900">
              <a:buFont typeface="Wingdings" pitchFamily="2" charset="2"/>
              <a:buChar char="ü"/>
            </a:pPr>
            <a:r>
              <a:rPr lang="en-US" sz="2400" dirty="0"/>
              <a:t>Naive Bayes model is </a:t>
            </a:r>
            <a:r>
              <a:rPr lang="en-US" sz="2400" b="1" dirty="0"/>
              <a:t>easy to build</a:t>
            </a:r>
            <a:r>
              <a:rPr lang="en-US" sz="2400" dirty="0"/>
              <a:t> and </a:t>
            </a:r>
            <a:r>
              <a:rPr lang="en-US" sz="2400" b="1" dirty="0"/>
              <a:t>particularly useful for very large data sets</a:t>
            </a:r>
            <a:r>
              <a:rPr lang="en-US" sz="2400" dirty="0" smtClean="0"/>
              <a:t>.</a:t>
            </a:r>
          </a:p>
          <a:p>
            <a:pPr marL="342900" indent="-342900">
              <a:buFont typeface="Wingdings" pitchFamily="2" charset="2"/>
              <a:buChar char="ü"/>
            </a:pPr>
            <a:endParaRPr lang="en-US" sz="2400" dirty="0" smtClean="0"/>
          </a:p>
          <a:p>
            <a:pPr marL="342900" indent="-342900">
              <a:buFont typeface="Wingdings" pitchFamily="2" charset="2"/>
              <a:buChar char="ü"/>
            </a:pPr>
            <a:r>
              <a:rPr lang="en-US" sz="2400" dirty="0" smtClean="0"/>
              <a:t>Along </a:t>
            </a:r>
            <a:r>
              <a:rPr lang="en-US" sz="2400" dirty="0"/>
              <a:t>with simplicity, Naive Bayes is known to </a:t>
            </a:r>
            <a:r>
              <a:rPr lang="en-US" sz="2400" b="1" dirty="0"/>
              <a:t>outperform even highly sophisticated classification methods</a:t>
            </a:r>
            <a:r>
              <a:rPr lang="en-US" sz="2400" dirty="0"/>
              <a:t>.</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609600" y="457200"/>
            <a:ext cx="11125200" cy="6370975"/>
          </a:xfrm>
          <a:prstGeom prst="rect">
            <a:avLst/>
          </a:prstGeom>
          <a:noFill/>
        </p:spPr>
        <p:txBody>
          <a:bodyPr wrap="square" rtlCol="0">
            <a:spAutoFit/>
          </a:bodyPr>
          <a:lstStyle/>
          <a:p>
            <a:r>
              <a:rPr lang="en-US" sz="2400" b="1" dirty="0"/>
              <a:t>Applications of Naive Bayes </a:t>
            </a:r>
            <a:r>
              <a:rPr lang="en-US" sz="2400" b="1" dirty="0" smtClean="0"/>
              <a:t>Algorithms</a:t>
            </a:r>
          </a:p>
          <a:p>
            <a:endParaRPr lang="en-US" sz="2400" dirty="0"/>
          </a:p>
          <a:p>
            <a:pPr marL="457200" lvl="0" indent="-457200">
              <a:buFont typeface="+mj-lt"/>
              <a:buAutoNum type="arabicPeriod"/>
            </a:pPr>
            <a:r>
              <a:rPr lang="en-US" sz="2000" b="1" dirty="0"/>
              <a:t>Real time Prediction: </a:t>
            </a:r>
            <a:r>
              <a:rPr lang="en-US" sz="2000" dirty="0"/>
              <a:t>Naive Bayes is an eager learning classifier and it is sure fast. Thus, it could be used for making predictions in real time</a:t>
            </a:r>
            <a:r>
              <a:rPr lang="en-US" sz="2000" dirty="0" smtClean="0"/>
              <a:t>.</a:t>
            </a:r>
          </a:p>
          <a:p>
            <a:pPr marL="457200" lvl="0" indent="-457200">
              <a:buFont typeface="+mj-lt"/>
              <a:buAutoNum type="arabicPeriod"/>
            </a:pPr>
            <a:endParaRPr lang="en-US" sz="2000" dirty="0"/>
          </a:p>
          <a:p>
            <a:pPr marL="457200" lvl="0" indent="-457200">
              <a:buFont typeface="+mj-lt"/>
              <a:buAutoNum type="arabicPeriod"/>
            </a:pPr>
            <a:r>
              <a:rPr lang="en-US" sz="2000" b="1" dirty="0"/>
              <a:t>Multi class Prediction: </a:t>
            </a:r>
            <a:r>
              <a:rPr lang="en-US" sz="2000" dirty="0"/>
              <a:t>This algorithm is also well known for multi class prediction feature. Here we can predict the probability of multiple classes of target variable</a:t>
            </a:r>
            <a:r>
              <a:rPr lang="en-US" sz="2000" dirty="0" smtClean="0"/>
              <a:t>.</a:t>
            </a:r>
          </a:p>
          <a:p>
            <a:pPr marL="457200" lvl="0" indent="-457200">
              <a:buFont typeface="+mj-lt"/>
              <a:buAutoNum type="arabicPeriod"/>
            </a:pPr>
            <a:endParaRPr lang="en-US" sz="2000" dirty="0"/>
          </a:p>
          <a:p>
            <a:pPr marL="457200" lvl="0" indent="-457200">
              <a:buFont typeface="+mj-lt"/>
              <a:buAutoNum type="arabicPeriod"/>
            </a:pPr>
            <a:r>
              <a:rPr lang="en-US" sz="2000" b="1" dirty="0"/>
              <a:t>Text classification/ Spam Filtering/ Sentiment Analysis:</a:t>
            </a:r>
            <a:r>
              <a:rPr lang="en-US" sz="2000" dirty="0"/>
              <a:t> Naive Bayes classifiers mostly used in text classification (due to better result in multi class problems and independence rule) have higher success rate as compared to other algorithms. As a result, it is widely used in Spam filtering (identify spam e-mail) and Sentiment Analysis (in social media analysis, to identify positive and negative customer sentiments</a:t>
            </a:r>
            <a:r>
              <a:rPr lang="en-US" sz="2000" dirty="0" smtClean="0"/>
              <a:t>)</a:t>
            </a:r>
          </a:p>
          <a:p>
            <a:pPr marL="457200" lvl="0" indent="-457200">
              <a:buFont typeface="+mj-lt"/>
              <a:buAutoNum type="arabicPeriod"/>
            </a:pPr>
            <a:endParaRPr lang="en-US" sz="2000" dirty="0"/>
          </a:p>
          <a:p>
            <a:pPr marL="457200" lvl="0" indent="-457200">
              <a:buFont typeface="+mj-lt"/>
              <a:buAutoNum type="arabicPeriod"/>
            </a:pPr>
            <a:r>
              <a:rPr lang="en-US" sz="2000" b="1" dirty="0"/>
              <a:t>Recommendation System: </a:t>
            </a:r>
            <a:r>
              <a:rPr lang="en-US" sz="2000" dirty="0"/>
              <a:t>Naive Bayes Classifier and </a:t>
            </a:r>
            <a:r>
              <a:rPr lang="en-US" sz="2000" u="sng" dirty="0">
                <a:hlinkClick r:id="rId3"/>
              </a:rPr>
              <a:t>Collaborative Filtering</a:t>
            </a:r>
            <a:r>
              <a:rPr lang="en-US" sz="2000" dirty="0"/>
              <a:t> together builds a Recommendation System that uses machine learning and data mining techniques to filter unseen information and predict whether a user would like a given resource or not</a:t>
            </a:r>
          </a:p>
          <a:p>
            <a:pPr marL="457200" lvl="0" indent="-457200">
              <a:buFont typeface="+mj-lt"/>
              <a:buAutoNum type="arabicPeriod"/>
            </a:pPr>
            <a:r>
              <a:rPr lang="en-US" sz="2000" b="1" dirty="0"/>
              <a:t>Medical diagnosis: </a:t>
            </a:r>
            <a:r>
              <a:rPr lang="en-US" sz="2000" dirty="0"/>
              <a:t>Well suited for disease diagnosis</a:t>
            </a:r>
          </a:p>
          <a:p>
            <a:pPr marL="457200" lvl="0" indent="-457200">
              <a:buFont typeface="+mj-lt"/>
              <a:buAutoNum type="arabicPeriod"/>
            </a:pPr>
            <a:r>
              <a:rPr lang="en-US" sz="2000" b="1" dirty="0"/>
              <a:t>Weather prediction:</a:t>
            </a:r>
            <a:endParaRPr lang="en-US" sz="2000" dirty="0"/>
          </a:p>
          <a:p>
            <a:endParaRPr lang="en-US" sz="2000" dirty="0"/>
          </a:p>
        </p:txBody>
      </p:sp>
    </p:spTree>
    <p:extLst>
      <p:ext uri="{BB962C8B-B14F-4D97-AF65-F5344CB8AC3E}">
        <p14:creationId xmlns:p14="http://schemas.microsoft.com/office/powerpoint/2010/main" val="1795954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609600" y="457200"/>
            <a:ext cx="11125200" cy="1138773"/>
          </a:xfrm>
          <a:prstGeom prst="rect">
            <a:avLst/>
          </a:prstGeom>
          <a:noFill/>
        </p:spPr>
        <p:txBody>
          <a:bodyPr wrap="square" rtlCol="0">
            <a:spAutoFit/>
          </a:bodyPr>
          <a:lstStyle/>
          <a:p>
            <a:r>
              <a:rPr lang="en-US" sz="2400" b="1" dirty="0"/>
              <a:t>How Naive Bayes algorithm works</a:t>
            </a:r>
            <a:r>
              <a:rPr lang="en-US" sz="2400" b="1" dirty="0" smtClean="0"/>
              <a:t>?  Example 2.</a:t>
            </a:r>
            <a:endParaRPr lang="en-US" sz="2400" b="1" dirty="0"/>
          </a:p>
          <a:p>
            <a:endParaRPr lang="en-US" sz="2400" dirty="0"/>
          </a:p>
          <a:p>
            <a:endParaRPr lang="en-US" sz="2000" dirty="0"/>
          </a:p>
        </p:txBody>
      </p:sp>
      <p:pic>
        <p:nvPicPr>
          <p:cNvPr id="4" name="Picture 3" descr="https://www.saedsayad.com/images/naive_bayes_data.png"/>
          <p:cNvPicPr/>
          <p:nvPr/>
        </p:nvPicPr>
        <p:blipFill>
          <a:blip r:embed="rId3"/>
          <a:srcRect/>
          <a:stretch>
            <a:fillRect/>
          </a:stretch>
        </p:blipFill>
        <p:spPr bwMode="auto">
          <a:xfrm>
            <a:off x="2133600" y="1143000"/>
            <a:ext cx="7467600" cy="4576227"/>
          </a:xfrm>
          <a:prstGeom prst="rect">
            <a:avLst/>
          </a:prstGeom>
          <a:noFill/>
          <a:ln w="9525">
            <a:noFill/>
            <a:miter lim="800000"/>
            <a:headEnd/>
            <a:tailEnd/>
          </a:ln>
        </p:spPr>
      </p:pic>
    </p:spTree>
    <p:extLst>
      <p:ext uri="{BB962C8B-B14F-4D97-AF65-F5344CB8AC3E}">
        <p14:creationId xmlns:p14="http://schemas.microsoft.com/office/powerpoint/2010/main" val="24987303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635000" y="1464731"/>
            <a:ext cx="11125200" cy="3724096"/>
          </a:xfrm>
          <a:prstGeom prst="rect">
            <a:avLst/>
          </a:prstGeom>
          <a:noFill/>
        </p:spPr>
        <p:txBody>
          <a:bodyPr wrap="square" rtlCol="0">
            <a:spAutoFit/>
          </a:bodyPr>
          <a:lstStyle/>
          <a:p>
            <a:r>
              <a:rPr lang="en-US" sz="3200" dirty="0" smtClean="0"/>
              <a:t>First</a:t>
            </a:r>
            <a:r>
              <a:rPr lang="en-US" sz="3200" dirty="0"/>
              <a:t>, constructing a frequency table for each </a:t>
            </a:r>
            <a:r>
              <a:rPr lang="en-US" sz="3200" dirty="0" smtClean="0"/>
              <a:t>attribute against </a:t>
            </a:r>
            <a:r>
              <a:rPr lang="en-US" sz="3200" dirty="0"/>
              <a:t>the target. Then, transforming the frequency tables to likelihood tables and finally </a:t>
            </a:r>
            <a:r>
              <a:rPr lang="en-US" sz="3200" dirty="0" smtClean="0"/>
              <a:t>use the </a:t>
            </a:r>
            <a:r>
              <a:rPr lang="en-US" sz="3200" dirty="0"/>
              <a:t>Naive Bayesian equation to calculate the posterior probability for each class. The class with </a:t>
            </a:r>
            <a:r>
              <a:rPr lang="en-US" sz="3200" dirty="0" smtClean="0"/>
              <a:t>the highest </a:t>
            </a:r>
            <a:r>
              <a:rPr lang="en-US" sz="3200" dirty="0"/>
              <a:t>posterior probability is the outcome of prediction</a:t>
            </a:r>
            <a:r>
              <a:rPr lang="en-US" sz="3200" b="1" dirty="0" smtClean="0"/>
              <a:t>.</a:t>
            </a:r>
            <a:endParaRPr lang="en-US" sz="3200" b="1" dirty="0"/>
          </a:p>
          <a:p>
            <a:endParaRPr lang="en-US" sz="2400" dirty="0"/>
          </a:p>
          <a:p>
            <a:endParaRPr lang="en-US" sz="2000" dirty="0"/>
          </a:p>
        </p:txBody>
      </p:sp>
    </p:spTree>
    <p:extLst>
      <p:ext uri="{BB962C8B-B14F-4D97-AF65-F5344CB8AC3E}">
        <p14:creationId xmlns:p14="http://schemas.microsoft.com/office/powerpoint/2010/main" val="26128943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pic>
        <p:nvPicPr>
          <p:cNvPr id="4" name="Picture 3" descr="https://www.saedsayad.com/images/Bayes_3.png"/>
          <p:cNvPicPr/>
          <p:nvPr/>
        </p:nvPicPr>
        <p:blipFill>
          <a:blip r:embed="rId3"/>
          <a:srcRect/>
          <a:stretch>
            <a:fillRect/>
          </a:stretch>
        </p:blipFill>
        <p:spPr bwMode="auto">
          <a:xfrm>
            <a:off x="2057400" y="634047"/>
            <a:ext cx="7467600" cy="5589905"/>
          </a:xfrm>
          <a:prstGeom prst="rect">
            <a:avLst/>
          </a:prstGeom>
          <a:noFill/>
          <a:ln w="9525">
            <a:noFill/>
            <a:miter lim="800000"/>
            <a:headEnd/>
            <a:tailEnd/>
          </a:ln>
        </p:spPr>
      </p:pic>
    </p:spTree>
    <p:extLst>
      <p:ext uri="{BB962C8B-B14F-4D97-AF65-F5344CB8AC3E}">
        <p14:creationId xmlns:p14="http://schemas.microsoft.com/office/powerpoint/2010/main" val="8685741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pic>
        <p:nvPicPr>
          <p:cNvPr id="5" name="Picture 4" descr="https://www.saedsayad.com/images/naive_bayes_likelihood.png"/>
          <p:cNvPicPr/>
          <p:nvPr/>
        </p:nvPicPr>
        <p:blipFill>
          <a:blip r:embed="rId3"/>
          <a:srcRect/>
          <a:stretch>
            <a:fillRect/>
          </a:stretch>
        </p:blipFill>
        <p:spPr bwMode="auto">
          <a:xfrm>
            <a:off x="2667000" y="457200"/>
            <a:ext cx="6553200" cy="5867400"/>
          </a:xfrm>
          <a:prstGeom prst="rect">
            <a:avLst/>
          </a:prstGeom>
          <a:noFill/>
          <a:ln w="9525">
            <a:noFill/>
            <a:miter lim="800000"/>
            <a:headEnd/>
            <a:tailEnd/>
          </a:ln>
        </p:spPr>
      </p:pic>
    </p:spTree>
    <p:extLst>
      <p:ext uri="{BB962C8B-B14F-4D97-AF65-F5344CB8AC3E}">
        <p14:creationId xmlns:p14="http://schemas.microsoft.com/office/powerpoint/2010/main" val="8114787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1362528" y="365403"/>
            <a:ext cx="9525000" cy="6340197"/>
          </a:xfrm>
          <a:prstGeom prst="rect">
            <a:avLst/>
          </a:prstGeom>
          <a:noFill/>
        </p:spPr>
        <p:txBody>
          <a:bodyPr wrap="square" rtlCol="0">
            <a:spAutoFit/>
          </a:bodyPr>
          <a:lstStyle/>
          <a:p>
            <a:r>
              <a:rPr lang="en-US" sz="4000" b="1" dirty="0"/>
              <a:t>The Bayes </a:t>
            </a:r>
            <a:r>
              <a:rPr lang="en-US" sz="4000" b="1" dirty="0" smtClean="0"/>
              <a:t>Rule</a:t>
            </a:r>
          </a:p>
          <a:p>
            <a:endParaRPr lang="en-US" sz="2000" b="1" dirty="0"/>
          </a:p>
          <a:p>
            <a:pPr marL="342900" indent="-342900">
              <a:buFont typeface="Wingdings" pitchFamily="2" charset="2"/>
              <a:buChar char="ü"/>
            </a:pPr>
            <a:r>
              <a:rPr lang="en-US" sz="1600" dirty="0"/>
              <a:t>The </a:t>
            </a:r>
            <a:r>
              <a:rPr lang="en-US" sz="1600" b="1" dirty="0"/>
              <a:t>Bayes Rule </a:t>
            </a:r>
            <a:r>
              <a:rPr lang="en-US" sz="1600" dirty="0"/>
              <a:t>provides the formula for the probability of Y given X. But, in real-world problems, </a:t>
            </a:r>
            <a:r>
              <a:rPr lang="en-US" dirty="0"/>
              <a:t>you typically have multiple X variables</a:t>
            </a:r>
            <a:r>
              <a:rPr lang="en-US" dirty="0" smtClean="0"/>
              <a:t>.</a:t>
            </a:r>
          </a:p>
          <a:p>
            <a:pPr marL="342900" indent="-342900">
              <a:buFont typeface="Wingdings" pitchFamily="2" charset="2"/>
              <a:buChar char="ü"/>
            </a:pPr>
            <a:endParaRPr lang="en-US" dirty="0"/>
          </a:p>
          <a:p>
            <a:pPr marL="342900" indent="-342900">
              <a:buFont typeface="Wingdings" pitchFamily="2" charset="2"/>
              <a:buChar char="ü"/>
            </a:pPr>
            <a:r>
              <a:rPr lang="en-US" dirty="0"/>
              <a:t>When the </a:t>
            </a:r>
            <a:r>
              <a:rPr lang="en-US" b="1" dirty="0"/>
              <a:t>features are independent</a:t>
            </a:r>
            <a:r>
              <a:rPr lang="en-US" dirty="0"/>
              <a:t>, we can extend the Bayes Rule to what is called </a:t>
            </a:r>
            <a:r>
              <a:rPr lang="en-US" b="1" dirty="0"/>
              <a:t>Naive Bayes</a:t>
            </a:r>
            <a:r>
              <a:rPr lang="en-US" dirty="0" smtClean="0"/>
              <a:t>.</a:t>
            </a:r>
            <a:r>
              <a:rPr lang="en-US" dirty="0"/>
              <a:t> </a:t>
            </a:r>
            <a:r>
              <a:rPr lang="en-US" b="1" dirty="0">
                <a:solidFill>
                  <a:schemeClr val="accent2">
                    <a:lumMod val="75000"/>
                  </a:schemeClr>
                </a:solidFill>
              </a:rPr>
              <a:t>It is called ‘Naive’ because of the naive assumption that the X’s are independent of each other</a:t>
            </a:r>
            <a:r>
              <a:rPr lang="en-US" dirty="0"/>
              <a:t>.</a:t>
            </a:r>
          </a:p>
          <a:p>
            <a:pPr marL="342900" indent="-342900">
              <a:buFont typeface="Wingdings" pitchFamily="2" charset="2"/>
              <a:buChar char="ü"/>
            </a:pPr>
            <a:endParaRPr lang="en-US" dirty="0" smtClean="0"/>
          </a:p>
          <a:p>
            <a:pPr marL="342900" indent="-342900">
              <a:buFont typeface="Wingdings" pitchFamily="2" charset="2"/>
              <a:buChar char="ü"/>
            </a:pPr>
            <a:r>
              <a:rPr lang="en-US" dirty="0" smtClean="0"/>
              <a:t>The </a:t>
            </a:r>
            <a:r>
              <a:rPr lang="en-US" dirty="0"/>
              <a:t>Bayes Rule is a way of going from P(X|Y), known from the training dataset, to find P(Y|X</a:t>
            </a:r>
            <a:r>
              <a:rPr lang="en-US" dirty="0" smtClean="0"/>
              <a:t>).</a:t>
            </a:r>
          </a:p>
          <a:p>
            <a:pPr marL="342900" indent="-342900">
              <a:buFont typeface="Wingdings" pitchFamily="2" charset="2"/>
              <a:buChar char="ü"/>
            </a:pPr>
            <a:endParaRPr lang="en-US" dirty="0"/>
          </a:p>
          <a:p>
            <a:pPr marL="342900" indent="-342900">
              <a:buFont typeface="Wingdings" pitchFamily="2" charset="2"/>
              <a:buChar char="ü"/>
            </a:pPr>
            <a:r>
              <a:rPr lang="en-US" dirty="0"/>
              <a:t>For observations in </a:t>
            </a:r>
            <a:r>
              <a:rPr lang="en-US" dirty="0" smtClean="0"/>
              <a:t>train data</a:t>
            </a:r>
            <a:r>
              <a:rPr lang="en-US" dirty="0"/>
              <a:t>, the </a:t>
            </a:r>
            <a:r>
              <a:rPr lang="en-US" dirty="0" smtClean="0"/>
              <a:t>X and Y </a:t>
            </a:r>
            <a:r>
              <a:rPr lang="en-US" dirty="0"/>
              <a:t>would be </a:t>
            </a:r>
            <a:r>
              <a:rPr lang="en-US" dirty="0" smtClean="0"/>
              <a:t>known.</a:t>
            </a:r>
          </a:p>
          <a:p>
            <a:pPr marL="342900" indent="-342900">
              <a:buFont typeface="Wingdings" pitchFamily="2" charset="2"/>
              <a:buChar char="ü"/>
            </a:pPr>
            <a:endParaRPr lang="en-US" dirty="0"/>
          </a:p>
          <a:p>
            <a:pPr marL="342900" indent="-342900">
              <a:buFont typeface="Wingdings" pitchFamily="2" charset="2"/>
              <a:buChar char="ü"/>
            </a:pPr>
            <a:r>
              <a:rPr lang="en-US" dirty="0" smtClean="0"/>
              <a:t>For </a:t>
            </a:r>
            <a:r>
              <a:rPr lang="en-US" dirty="0"/>
              <a:t>observations in test </a:t>
            </a:r>
            <a:r>
              <a:rPr lang="en-US" dirty="0" smtClean="0"/>
              <a:t>data</a:t>
            </a:r>
            <a:r>
              <a:rPr lang="en-US" dirty="0"/>
              <a:t>, the X would be known while Y is unknown. And for each row of the test dataset, you want to compute the probability of Y given the X has already happened</a:t>
            </a:r>
            <a:r>
              <a:rPr lang="en-US" dirty="0" smtClean="0"/>
              <a:t>.</a:t>
            </a:r>
          </a:p>
          <a:p>
            <a:pPr marL="342900" indent="-342900">
              <a:buFont typeface="Wingdings" pitchFamily="2" charset="2"/>
              <a:buChar char="ü"/>
            </a:pPr>
            <a:endParaRPr lang="en-US" sz="2400" dirty="0"/>
          </a:p>
          <a:p>
            <a:pPr marL="342900" indent="-342900">
              <a:buFont typeface="Wingdings" pitchFamily="2" charset="2"/>
              <a:buChar char="ü"/>
            </a:pPr>
            <a:r>
              <a:rPr lang="en-US" b="1" dirty="0"/>
              <a:t>What happens if Y has more than 2 categories? We compute the probability of each class of Y and let the highest win.</a:t>
            </a:r>
          </a:p>
          <a:p>
            <a:endParaRPr lang="en-US" dirty="0"/>
          </a:p>
        </p:txBody>
      </p:sp>
    </p:spTree>
    <p:extLst>
      <p:ext uri="{BB962C8B-B14F-4D97-AF65-F5344CB8AC3E}">
        <p14:creationId xmlns:p14="http://schemas.microsoft.com/office/powerpoint/2010/main" val="41079038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pic>
        <p:nvPicPr>
          <p:cNvPr id="7" name="Picture 6" descr="https://www.machinelearningplus.com/wp-content/uploads/2018/11/01_bayes_rule_derive_new-1024x355.png">
            <a:hlinkClick r:id="rId3"/>
          </p:cNvPr>
          <p:cNvPicPr/>
          <p:nvPr/>
        </p:nvPicPr>
        <p:blipFill>
          <a:blip r:embed="rId4"/>
          <a:srcRect/>
          <a:stretch>
            <a:fillRect/>
          </a:stretch>
        </p:blipFill>
        <p:spPr bwMode="auto">
          <a:xfrm>
            <a:off x="2438400" y="762000"/>
            <a:ext cx="7239000" cy="2819400"/>
          </a:xfrm>
          <a:prstGeom prst="rect">
            <a:avLst/>
          </a:prstGeom>
          <a:noFill/>
          <a:ln w="9525">
            <a:noFill/>
            <a:miter lim="800000"/>
            <a:headEnd/>
            <a:tailEnd/>
          </a:ln>
        </p:spPr>
      </p:pic>
      <p:pic>
        <p:nvPicPr>
          <p:cNvPr id="8" name="Picture 7" descr="https://www.machinelearningplus.com/wp-content/uploads/2018/11/02_bayes_rule_new-1024x278.png">
            <a:hlinkClick r:id="rId5"/>
          </p:cNvPr>
          <p:cNvPicPr/>
          <p:nvPr/>
        </p:nvPicPr>
        <p:blipFill>
          <a:blip r:embed="rId6"/>
          <a:srcRect/>
          <a:stretch>
            <a:fillRect/>
          </a:stretch>
        </p:blipFill>
        <p:spPr bwMode="auto">
          <a:xfrm>
            <a:off x="2438400" y="4038600"/>
            <a:ext cx="7249887" cy="182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pic>
        <p:nvPicPr>
          <p:cNvPr id="5" name="Picture 4" descr="https://www.machinelearningplus.com/wp-content/uploads/2018/11/03_bayes_rule_naive_bayes_new-1024x511.png">
            <a:hlinkClick r:id="rId3"/>
          </p:cNvPr>
          <p:cNvPicPr/>
          <p:nvPr/>
        </p:nvPicPr>
        <p:blipFill>
          <a:blip r:embed="rId4"/>
          <a:srcRect/>
          <a:stretch>
            <a:fillRect/>
          </a:stretch>
        </p:blipFill>
        <p:spPr bwMode="auto">
          <a:xfrm>
            <a:off x="1828800" y="1055914"/>
            <a:ext cx="8458199" cy="4419600"/>
          </a:xfrm>
          <a:prstGeom prst="rect">
            <a:avLst/>
          </a:prstGeom>
          <a:noFill/>
          <a:ln w="9525">
            <a:noFill/>
            <a:miter lim="800000"/>
            <a:headEnd/>
            <a:tailEnd/>
          </a:ln>
        </p:spPr>
      </p:pic>
    </p:spTree>
    <p:extLst>
      <p:ext uri="{BB962C8B-B14F-4D97-AF65-F5344CB8AC3E}">
        <p14:creationId xmlns:p14="http://schemas.microsoft.com/office/powerpoint/2010/main" val="14458500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pic>
        <p:nvPicPr>
          <p:cNvPr id="4" name="Picture 3" descr="https://www.machinelearningplus.com/wp-content/uploads/2018/11/04_naive_bayes_interpretation_new-1024x550.png">
            <a:hlinkClick r:id="rId3"/>
          </p:cNvPr>
          <p:cNvPicPr/>
          <p:nvPr/>
        </p:nvPicPr>
        <p:blipFill>
          <a:blip r:embed="rId4"/>
          <a:srcRect/>
          <a:stretch>
            <a:fillRect/>
          </a:stretch>
        </p:blipFill>
        <p:spPr bwMode="auto">
          <a:xfrm>
            <a:off x="1981200" y="914400"/>
            <a:ext cx="7924800" cy="4419600"/>
          </a:xfrm>
          <a:prstGeom prst="rect">
            <a:avLst/>
          </a:prstGeom>
          <a:noFill/>
          <a:ln w="9525">
            <a:noFill/>
            <a:miter lim="800000"/>
            <a:headEnd/>
            <a:tailEnd/>
          </a:ln>
        </p:spPr>
      </p:pic>
    </p:spTree>
    <p:extLst>
      <p:ext uri="{BB962C8B-B14F-4D97-AF65-F5344CB8AC3E}">
        <p14:creationId xmlns:p14="http://schemas.microsoft.com/office/powerpoint/2010/main" val="3850969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52400" y="6553200"/>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pic>
        <p:nvPicPr>
          <p:cNvPr id="5" name="Picture 4"/>
          <p:cNvPicPr/>
          <p:nvPr/>
        </p:nvPicPr>
        <p:blipFill>
          <a:blip r:embed="rId3"/>
          <a:srcRect/>
          <a:stretch>
            <a:fillRect/>
          </a:stretch>
        </p:blipFill>
        <p:spPr bwMode="auto">
          <a:xfrm>
            <a:off x="2057400" y="762000"/>
            <a:ext cx="8458200" cy="502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1143000" y="838200"/>
            <a:ext cx="9906000" cy="3970318"/>
          </a:xfrm>
          <a:prstGeom prst="rect">
            <a:avLst/>
          </a:prstGeom>
          <a:noFill/>
        </p:spPr>
        <p:txBody>
          <a:bodyPr wrap="square" rtlCol="0">
            <a:spAutoFit/>
          </a:bodyPr>
          <a:lstStyle/>
          <a:p>
            <a:r>
              <a:rPr lang="en-US" b="1" dirty="0"/>
              <a:t>Naive Bayes Example by </a:t>
            </a:r>
            <a:r>
              <a:rPr lang="en-US" b="1" dirty="0" smtClean="0"/>
              <a:t>Hand</a:t>
            </a:r>
          </a:p>
          <a:p>
            <a:endParaRPr lang="en-US" dirty="0"/>
          </a:p>
          <a:p>
            <a:r>
              <a:rPr lang="en-US" dirty="0"/>
              <a:t>Say you have 1000 fruits which could be either ‘banana’, ‘orange’ or ‘other’. These are the 3 possible classes of the Y variable.</a:t>
            </a:r>
          </a:p>
          <a:p>
            <a:endParaRPr lang="en-US" dirty="0" smtClean="0"/>
          </a:p>
          <a:p>
            <a:r>
              <a:rPr lang="en-US" dirty="0" smtClean="0"/>
              <a:t>We </a:t>
            </a:r>
            <a:r>
              <a:rPr lang="en-US" dirty="0"/>
              <a:t>have data for the following X variables, all of which are binary (1 or 0).</a:t>
            </a:r>
          </a:p>
          <a:p>
            <a:pPr marL="285750" lvl="0" indent="-285750">
              <a:buFont typeface="Arial" pitchFamily="34" charset="0"/>
              <a:buChar char="•"/>
            </a:pPr>
            <a:r>
              <a:rPr lang="en-US" dirty="0"/>
              <a:t>Long</a:t>
            </a:r>
          </a:p>
          <a:p>
            <a:pPr marL="285750" lvl="0" indent="-285750">
              <a:buFont typeface="Arial" pitchFamily="34" charset="0"/>
              <a:buChar char="•"/>
            </a:pPr>
            <a:r>
              <a:rPr lang="en-US" dirty="0"/>
              <a:t>Sweet</a:t>
            </a:r>
          </a:p>
          <a:p>
            <a:pPr marL="285750" lvl="0" indent="-285750">
              <a:buFont typeface="Arial" pitchFamily="34" charset="0"/>
              <a:buChar char="•"/>
            </a:pPr>
            <a:r>
              <a:rPr lang="en-US" dirty="0" smtClean="0"/>
              <a:t>Yellow</a:t>
            </a:r>
          </a:p>
          <a:p>
            <a:pPr marL="285750" lvl="0" indent="-285750">
              <a:buFont typeface="Arial" pitchFamily="34" charset="0"/>
              <a:buChar char="•"/>
            </a:pPr>
            <a:endParaRPr lang="en-US" dirty="0"/>
          </a:p>
          <a:p>
            <a:pPr lvl="0"/>
            <a:r>
              <a:rPr lang="en-US" dirty="0"/>
              <a:t>The first few rows of the training dataset look like this</a:t>
            </a:r>
            <a:r>
              <a:rPr lang="en-US" dirty="0" smtClean="0"/>
              <a:t>:</a:t>
            </a:r>
          </a:p>
          <a:p>
            <a:pPr lvl="0"/>
            <a:endParaRPr lang="en-US" dirty="0"/>
          </a:p>
          <a:p>
            <a:pPr lvl="0"/>
            <a:endParaRPr lang="en-US" dirty="0"/>
          </a:p>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014652904"/>
              </p:ext>
            </p:extLst>
          </p:nvPr>
        </p:nvGraphicFramePr>
        <p:xfrm>
          <a:off x="1905000" y="4419600"/>
          <a:ext cx="8153400" cy="1376172"/>
        </p:xfrm>
        <a:graphic>
          <a:graphicData uri="http://schemas.openxmlformats.org/drawingml/2006/table">
            <a:tbl>
              <a:tblPr firstRow="1" firstCol="1" bandRow="1">
                <a:tableStyleId>{5C22544A-7EE6-4342-B048-85BDC9FD1C3A}</a:tableStyleId>
              </a:tblPr>
              <a:tblGrid>
                <a:gridCol w="2038350"/>
                <a:gridCol w="2038350"/>
                <a:gridCol w="2038350"/>
                <a:gridCol w="2038350"/>
              </a:tblGrid>
              <a:tr h="0">
                <a:tc>
                  <a:txBody>
                    <a:bodyPr/>
                    <a:lstStyle/>
                    <a:p>
                      <a:pPr marL="0" marR="0" algn="ctr">
                        <a:lnSpc>
                          <a:spcPct val="115000"/>
                        </a:lnSpc>
                        <a:spcBef>
                          <a:spcPts val="0"/>
                        </a:spcBef>
                        <a:spcAft>
                          <a:spcPts val="0"/>
                        </a:spcAft>
                      </a:pPr>
                      <a:r>
                        <a:rPr lang="en-US" sz="1200">
                          <a:effectLst/>
                        </a:rPr>
                        <a:t>Fruit</a:t>
                      </a:r>
                      <a:endParaRPr lang="en-US" sz="1100">
                        <a:effectLst/>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0"/>
                        </a:spcAft>
                      </a:pPr>
                      <a:r>
                        <a:rPr lang="en-US" sz="1200">
                          <a:effectLst/>
                        </a:rPr>
                        <a:t>Long (x1)</a:t>
                      </a:r>
                      <a:endParaRPr lang="en-US" sz="1100">
                        <a:effectLst/>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0"/>
                        </a:spcAft>
                      </a:pPr>
                      <a:r>
                        <a:rPr lang="en-US" sz="1200">
                          <a:effectLst/>
                        </a:rPr>
                        <a:t>Sweet (x2)</a:t>
                      </a:r>
                      <a:endParaRPr lang="en-US" sz="1100">
                        <a:effectLst/>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0"/>
                        </a:spcAft>
                      </a:pPr>
                      <a:r>
                        <a:rPr lang="en-US" sz="1200">
                          <a:effectLst/>
                        </a:rPr>
                        <a:t>Yellow (x3)</a:t>
                      </a:r>
                      <a:endParaRPr lang="en-US" sz="1100">
                        <a:effectLst/>
                        <a:latin typeface="Calibri"/>
                        <a:ea typeface="Calibri"/>
                        <a:cs typeface="Times New Roman"/>
                      </a:endParaRPr>
                    </a:p>
                  </a:txBody>
                  <a:tcPr marL="9525" marR="9525" marT="9525" marB="9525" anchor="ctr"/>
                </a:tc>
              </a:tr>
              <a:tr h="0">
                <a:tc>
                  <a:txBody>
                    <a:bodyPr/>
                    <a:lstStyle/>
                    <a:p>
                      <a:pPr marL="0" marR="0">
                        <a:lnSpc>
                          <a:spcPct val="115000"/>
                        </a:lnSpc>
                        <a:spcBef>
                          <a:spcPts val="0"/>
                        </a:spcBef>
                        <a:spcAft>
                          <a:spcPts val="0"/>
                        </a:spcAft>
                      </a:pPr>
                      <a:r>
                        <a:rPr lang="en-US" sz="1200">
                          <a:effectLst/>
                        </a:rPr>
                        <a:t>Orange</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dirty="0">
                          <a:effectLst/>
                        </a:rPr>
                        <a:t>0</a:t>
                      </a:r>
                      <a:endParaRPr lang="en-US" sz="11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0</a:t>
                      </a:r>
                      <a:endParaRPr lang="en-US" sz="1100">
                        <a:effectLst/>
                        <a:latin typeface="Calibri"/>
                        <a:ea typeface="Calibri"/>
                        <a:cs typeface="Times New Roman"/>
                      </a:endParaRPr>
                    </a:p>
                  </a:txBody>
                  <a:tcPr marL="9525" marR="9525" marT="9525" marB="9525" anchor="ctr"/>
                </a:tc>
              </a:tr>
              <a:tr h="0">
                <a:tc>
                  <a:txBody>
                    <a:bodyPr/>
                    <a:lstStyle/>
                    <a:p>
                      <a:pPr marL="0" marR="0">
                        <a:lnSpc>
                          <a:spcPct val="115000"/>
                        </a:lnSpc>
                        <a:spcBef>
                          <a:spcPts val="0"/>
                        </a:spcBef>
                        <a:spcAft>
                          <a:spcPts val="0"/>
                        </a:spcAft>
                      </a:pPr>
                      <a:r>
                        <a:rPr lang="en-US" sz="1200">
                          <a:effectLst/>
                        </a:rPr>
                        <a:t>Banana</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0</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9525" marR="9525" marT="9525" marB="9525" anchor="ctr"/>
                </a:tc>
              </a:tr>
              <a:tr h="0">
                <a:tc>
                  <a:txBody>
                    <a:bodyPr/>
                    <a:lstStyle/>
                    <a:p>
                      <a:pPr marL="0" marR="0">
                        <a:lnSpc>
                          <a:spcPct val="115000"/>
                        </a:lnSpc>
                        <a:spcBef>
                          <a:spcPts val="0"/>
                        </a:spcBef>
                        <a:spcAft>
                          <a:spcPts val="0"/>
                        </a:spcAft>
                      </a:pPr>
                      <a:r>
                        <a:rPr lang="en-US" sz="1200">
                          <a:effectLst/>
                        </a:rPr>
                        <a:t>Banana</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9525" marR="9525" marT="9525" marB="9525" anchor="ctr"/>
                </a:tc>
              </a:tr>
              <a:tr h="0">
                <a:tc>
                  <a:txBody>
                    <a:bodyPr/>
                    <a:lstStyle/>
                    <a:p>
                      <a:pPr marL="0" marR="0">
                        <a:lnSpc>
                          <a:spcPct val="115000"/>
                        </a:lnSpc>
                        <a:spcBef>
                          <a:spcPts val="0"/>
                        </a:spcBef>
                        <a:spcAft>
                          <a:spcPts val="0"/>
                        </a:spcAft>
                      </a:pPr>
                      <a:r>
                        <a:rPr lang="en-US" sz="1200">
                          <a:effectLst/>
                        </a:rPr>
                        <a:t>Other</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0</a:t>
                      </a:r>
                      <a:endParaRPr lang="en-US" sz="1100">
                        <a:effectLst/>
                        <a:latin typeface="Calibri"/>
                        <a:ea typeface="Calibri"/>
                        <a:cs typeface="Times New Roman"/>
                      </a:endParaRPr>
                    </a:p>
                  </a:txBody>
                  <a:tcPr marL="9525" marR="9525" marT="9525" marB="9525" anchor="ctr"/>
                </a:tc>
              </a:tr>
              <a:tr h="0">
                <a:tc>
                  <a:txBody>
                    <a:bodyPr/>
                    <a:lstStyle/>
                    <a:p>
                      <a:pPr marL="0" marR="0">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dirty="0">
                          <a:effectLst/>
                        </a:rPr>
                        <a:t>..</a:t>
                      </a:r>
                      <a:endParaRPr lang="en-US" sz="1100" dirty="0">
                        <a:effectLst/>
                        <a:latin typeface="Calibri"/>
                        <a:ea typeface="Calibri"/>
                        <a:cs typeface="Times New Roman"/>
                      </a:endParaRPr>
                    </a:p>
                  </a:txBody>
                  <a:tcPr marL="9525" marR="9525" marT="9525" marB="9525" anchor="ctr"/>
                </a:tc>
              </a:tr>
            </a:tbl>
          </a:graphicData>
        </a:graphic>
      </p:graphicFrame>
    </p:spTree>
    <p:extLst>
      <p:ext uri="{BB962C8B-B14F-4D97-AF65-F5344CB8AC3E}">
        <p14:creationId xmlns:p14="http://schemas.microsoft.com/office/powerpoint/2010/main" val="24557784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52400" y="6553201"/>
            <a:ext cx="120396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
        <p:nvSpPr>
          <p:cNvPr id="2" name="TextBox 1"/>
          <p:cNvSpPr txBox="1"/>
          <p:nvPr/>
        </p:nvSpPr>
        <p:spPr>
          <a:xfrm>
            <a:off x="1143000" y="838200"/>
            <a:ext cx="9906000" cy="1477328"/>
          </a:xfrm>
          <a:prstGeom prst="rect">
            <a:avLst/>
          </a:prstGeom>
          <a:noFill/>
        </p:spPr>
        <p:txBody>
          <a:bodyPr wrap="square" rtlCol="0">
            <a:spAutoFit/>
          </a:bodyPr>
          <a:lstStyle/>
          <a:p>
            <a:r>
              <a:rPr lang="en-US" dirty="0"/>
              <a:t>For the sake of computing the probabilities, let’s aggregate the training data to form a counts table like this.</a:t>
            </a:r>
          </a:p>
          <a:p>
            <a:pPr lvl="0"/>
            <a:endParaRPr lang="en-US" dirty="0"/>
          </a:p>
          <a:p>
            <a:pPr lvl="0"/>
            <a:endParaRPr lang="en-US" dirty="0"/>
          </a:p>
          <a:p>
            <a:endParaRPr lang="en-US" dirty="0"/>
          </a:p>
        </p:txBody>
      </p:sp>
      <p:pic>
        <p:nvPicPr>
          <p:cNvPr id="5" name="Picture 4" descr="https://www.machinelearningplus.com/wp-content/uploads/2018/11/05_Naive_bayes_example_new-1024x308.png">
            <a:hlinkClick r:id="rId3"/>
          </p:cNvPr>
          <p:cNvPicPr/>
          <p:nvPr/>
        </p:nvPicPr>
        <p:blipFill>
          <a:blip r:embed="rId4"/>
          <a:srcRect/>
          <a:stretch>
            <a:fillRect/>
          </a:stretch>
        </p:blipFill>
        <p:spPr bwMode="auto">
          <a:xfrm>
            <a:off x="1676400" y="2057400"/>
            <a:ext cx="8839200" cy="2590800"/>
          </a:xfrm>
          <a:prstGeom prst="rect">
            <a:avLst/>
          </a:prstGeom>
          <a:noFill/>
          <a:ln w="9525">
            <a:noFill/>
            <a:miter lim="800000"/>
            <a:headEnd/>
            <a:tailEnd/>
          </a:ln>
        </p:spPr>
      </p:pic>
    </p:spTree>
    <p:extLst>
      <p:ext uri="{BB962C8B-B14F-4D97-AF65-F5344CB8AC3E}">
        <p14:creationId xmlns:p14="http://schemas.microsoft.com/office/powerpoint/2010/main" val="18232302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102618</TotalTime>
  <Words>1008</Words>
  <Application>Microsoft Office PowerPoint</Application>
  <PresentationFormat>Custom</PresentationFormat>
  <Paragraphs>213</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Tableau</dc:title>
  <dc:creator>Gaurav Goel</dc:creator>
  <cp:lastModifiedBy>DELL</cp:lastModifiedBy>
  <cp:revision>1078</cp:revision>
  <dcterms:created xsi:type="dcterms:W3CDTF">2014-12-15T07:56:09Z</dcterms:created>
  <dcterms:modified xsi:type="dcterms:W3CDTF">2019-09-21T16:20:13Z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15</vt:i4>
  </property>
</Properties>
</file>