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58EDA3-0921-4762-B906-812B9BCB33F7}">
          <p14:sldIdLst>
            <p14:sldId id="256"/>
            <p14:sldId id="257"/>
            <p14:sldId id="261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06" autoAdjust="0"/>
  </p:normalViewPr>
  <p:slideViewPr>
    <p:cSldViewPr>
      <p:cViewPr varScale="1">
        <p:scale>
          <a:sx n="62" d="100"/>
          <a:sy n="62" d="100"/>
        </p:scale>
        <p:origin x="-900" y="-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5B36B-3DB3-40E5-B4A4-20AA10BB0A4F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245E5-6358-4B16-A473-95BDDA1200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1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245E5-6358-4B16-A473-95BDDA12008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245E5-6358-4B16-A473-95BDDA12008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245E5-6358-4B16-A473-95BDDA12008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245E5-6358-4B16-A473-95BDDA12008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245E5-6358-4B16-A473-95BDDA12008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245E5-6358-4B16-A473-95BDDA12008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 flipV="1">
            <a:off x="-4320" y="-29988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6553201"/>
            <a:ext cx="12039600" cy="304799"/>
          </a:xfrm>
          <a:prstGeom prst="rect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FFFFFF"/>
                </a:solidFill>
                <a:latin typeface="Georgia" pitchFamily="16" charset="0"/>
              </a:rPr>
              <a:t>Copyright © www.ITbodhi.com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dirty="0">
              <a:solidFill>
                <a:srgbClr val="FFFFFF"/>
              </a:solidFill>
              <a:latin typeface="Georgia" pitchFamily="1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1905000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</a:rPr>
              <a:t>Python</a:t>
            </a:r>
          </a:p>
          <a:p>
            <a:pPr algn="ctr"/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</a:rPr>
              <a:t>for </a:t>
            </a:r>
          </a:p>
          <a:p>
            <a:pPr algn="ctr"/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</a:rPr>
              <a:t>Machine Learning</a:t>
            </a:r>
            <a:endParaRPr lang="en-US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AutoShape 2" descr="Image result for python"/>
          <p:cNvSpPr>
            <a:spLocks noChangeAspect="1" noChangeArrowheads="1"/>
          </p:cNvSpPr>
          <p:nvPr/>
        </p:nvSpPr>
        <p:spPr bwMode="auto">
          <a:xfrm>
            <a:off x="155575" y="-91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213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/>
          <p:nvPr/>
        </p:nvPicPr>
        <p:blipFill>
          <a:blip r:embed="rId4"/>
          <a:stretch/>
        </p:blipFill>
        <p:spPr>
          <a:xfrm>
            <a:off x="10400335" y="5867400"/>
            <a:ext cx="1694400" cy="554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6553201"/>
            <a:ext cx="12039600" cy="304799"/>
          </a:xfrm>
          <a:prstGeom prst="rect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FFFFFF"/>
                </a:solidFill>
                <a:latin typeface="Georgia" pitchFamily="16" charset="0"/>
              </a:rPr>
              <a:t>Copyright © www.ITbodhi.com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dirty="0">
              <a:solidFill>
                <a:srgbClr val="FFFFFF"/>
              </a:solidFill>
              <a:latin typeface="Georgia" pitchFamily="1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360" y="356533"/>
            <a:ext cx="672084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Python</a:t>
            </a:r>
          </a:p>
        </p:txBody>
      </p:sp>
      <p:sp>
        <p:nvSpPr>
          <p:cNvPr id="3" name="AutoShape 2" descr="Image result for python"/>
          <p:cNvSpPr>
            <a:spLocks noChangeAspect="1" noChangeArrowheads="1"/>
          </p:cNvSpPr>
          <p:nvPr/>
        </p:nvSpPr>
        <p:spPr bwMode="auto">
          <a:xfrm>
            <a:off x="155575" y="-91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955" y="152400"/>
            <a:ext cx="83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/>
          <p:nvPr/>
        </p:nvPicPr>
        <p:blipFill>
          <a:blip r:embed="rId4"/>
          <a:stretch/>
        </p:blipFill>
        <p:spPr>
          <a:xfrm>
            <a:off x="10400335" y="5867400"/>
            <a:ext cx="1694400" cy="554520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62000" y="1295400"/>
            <a:ext cx="9906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3200" dirty="0"/>
              <a:t>Python is a high-level, interpreted, interactive and object-oriented scripting language</a:t>
            </a:r>
            <a:r>
              <a:rPr lang="en-US" sz="3200" dirty="0" smtClean="0"/>
              <a:t>.</a:t>
            </a:r>
          </a:p>
          <a:p>
            <a:pPr marL="571500" indent="-571500">
              <a:buFont typeface="Wingdings" pitchFamily="2" charset="2"/>
              <a:buChar char="Ø"/>
            </a:pPr>
            <a:endParaRPr lang="en-US" sz="3200" dirty="0" smtClean="0"/>
          </a:p>
          <a:p>
            <a:pPr marL="571500" indent="-571500">
              <a:buFont typeface="Wingdings" pitchFamily="2" charset="2"/>
              <a:buChar char="Ø"/>
            </a:pPr>
            <a:r>
              <a:rPr lang="en-US" sz="3200" dirty="0" smtClean="0"/>
              <a:t>Python </a:t>
            </a:r>
            <a:r>
              <a:rPr lang="en-US" sz="3200" dirty="0"/>
              <a:t>is designed to be highly </a:t>
            </a:r>
            <a:r>
              <a:rPr lang="en-US" sz="3200"/>
              <a:t>readable</a:t>
            </a:r>
            <a:r>
              <a:rPr lang="en-US" sz="3200" smtClean="0"/>
              <a:t>.</a:t>
            </a:r>
          </a:p>
          <a:p>
            <a:pPr marL="571500" indent="-571500">
              <a:buFont typeface="Wingdings" pitchFamily="2" charset="2"/>
              <a:buChar char="Ø"/>
            </a:pPr>
            <a:endParaRPr lang="en-US" sz="3200" dirty="0" smtClean="0"/>
          </a:p>
          <a:p>
            <a:pPr marL="571500" indent="-571500">
              <a:buFont typeface="Wingdings" pitchFamily="2" charset="2"/>
              <a:buChar char="Ø"/>
            </a:pPr>
            <a:r>
              <a:rPr lang="en-US" sz="3200" dirty="0" smtClean="0"/>
              <a:t>It </a:t>
            </a:r>
            <a:r>
              <a:rPr lang="en-US" sz="3200" dirty="0"/>
              <a:t>uses English keywords frequently where as other languages use punctuation, and it has fewer syntactical constructions than other languages.</a:t>
            </a:r>
          </a:p>
        </p:txBody>
      </p:sp>
    </p:spTree>
    <p:extLst>
      <p:ext uri="{BB962C8B-B14F-4D97-AF65-F5344CB8AC3E}">
        <p14:creationId xmlns:p14="http://schemas.microsoft.com/office/powerpoint/2010/main" val="387885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6553201"/>
            <a:ext cx="12039600" cy="304799"/>
          </a:xfrm>
          <a:prstGeom prst="rect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FFFFFF"/>
                </a:solidFill>
                <a:latin typeface="Georgia" pitchFamily="16" charset="0"/>
              </a:rPr>
              <a:t>Copyright © www.ITbodhi.com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dirty="0">
              <a:solidFill>
                <a:srgbClr val="FFFFFF"/>
              </a:solidFill>
              <a:latin typeface="Georgia" pitchFamily="1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360" y="356533"/>
            <a:ext cx="672084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Python libraries for Machine Learning</a:t>
            </a:r>
          </a:p>
        </p:txBody>
      </p:sp>
      <p:sp>
        <p:nvSpPr>
          <p:cNvPr id="3" name="AutoShape 2" descr="Image result for python"/>
          <p:cNvSpPr>
            <a:spLocks noChangeAspect="1" noChangeArrowheads="1"/>
          </p:cNvSpPr>
          <p:nvPr/>
        </p:nvSpPr>
        <p:spPr bwMode="auto">
          <a:xfrm>
            <a:off x="155575" y="-91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955" y="152400"/>
            <a:ext cx="83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/>
          <p:nvPr/>
        </p:nvPicPr>
        <p:blipFill>
          <a:blip r:embed="rId4"/>
          <a:stretch/>
        </p:blipFill>
        <p:spPr>
          <a:xfrm>
            <a:off x="10400335" y="5867400"/>
            <a:ext cx="1694400" cy="554520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62000" y="1295400"/>
            <a:ext cx="990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NumPy</a:t>
            </a:r>
            <a:r>
              <a:rPr lang="en-US" b="1" dirty="0" smtClean="0"/>
              <a:t>: </a:t>
            </a:r>
            <a:r>
              <a:rPr lang="en-US" dirty="0" err="1"/>
              <a:t>Numpy</a:t>
            </a:r>
            <a:r>
              <a:rPr lang="en-US" dirty="0"/>
              <a:t> is </a:t>
            </a:r>
            <a:r>
              <a:rPr lang="en-US" dirty="0" smtClean="0"/>
              <a:t>one </a:t>
            </a:r>
            <a:r>
              <a:rPr lang="en-US" dirty="0"/>
              <a:t>of the greatest Mathematical and Scientific computing library for Python. </a:t>
            </a:r>
            <a:r>
              <a:rPr lang="en-US" dirty="0" err="1"/>
              <a:t>Tensorflow</a:t>
            </a:r>
            <a:r>
              <a:rPr lang="en-US" dirty="0"/>
              <a:t> and other platforms use </a:t>
            </a:r>
            <a:r>
              <a:rPr lang="en-US" dirty="0" err="1"/>
              <a:t>Numpy</a:t>
            </a:r>
            <a:r>
              <a:rPr lang="en-US" dirty="0"/>
              <a:t> internally for performing several operations on Tensors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b="1" dirty="0" err="1" smtClean="0"/>
              <a:t>SciPy</a:t>
            </a:r>
            <a:r>
              <a:rPr lang="en-US" b="1" dirty="0" smtClean="0"/>
              <a:t>: </a:t>
            </a:r>
            <a:r>
              <a:rPr lang="en-US" dirty="0" err="1" smtClean="0"/>
              <a:t>SciPy</a:t>
            </a:r>
            <a:r>
              <a:rPr lang="en-US" dirty="0" smtClean="0"/>
              <a:t> </a:t>
            </a:r>
            <a:r>
              <a:rPr lang="en-US" dirty="0"/>
              <a:t>is a library of software for engineering and science. </a:t>
            </a:r>
            <a:r>
              <a:rPr lang="en-US" dirty="0" err="1"/>
              <a:t>SciPy</a:t>
            </a:r>
            <a:r>
              <a:rPr lang="en-US" dirty="0"/>
              <a:t> contains modules for linear algebra, optimization, integration, and statistics. The main functionality of </a:t>
            </a:r>
            <a:r>
              <a:rPr lang="en-US" dirty="0" err="1"/>
              <a:t>SciPy</a:t>
            </a:r>
            <a:r>
              <a:rPr lang="en-US" dirty="0"/>
              <a:t> library is built upon </a:t>
            </a:r>
            <a:r>
              <a:rPr lang="en-US" dirty="0" err="1" smtClean="0"/>
              <a:t>NumPy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Pandas: </a:t>
            </a:r>
            <a:r>
              <a:rPr lang="en-US" dirty="0" smtClean="0"/>
              <a:t>Pandas </a:t>
            </a:r>
            <a:r>
              <a:rPr lang="en-US" dirty="0"/>
              <a:t>is a Python package designed to do work with “labeled” and “relational” data simple and intuitive. Pandas is a perfect tool for data wrangling. It designed for quick and easy data manipulation, aggregation, and </a:t>
            </a:r>
            <a:r>
              <a:rPr lang="en-US" dirty="0" smtClean="0"/>
              <a:t>visualization.</a:t>
            </a:r>
          </a:p>
          <a:p>
            <a:endParaRPr lang="en-US" b="1" dirty="0" smtClean="0"/>
          </a:p>
          <a:p>
            <a:r>
              <a:rPr lang="en-US" b="1" dirty="0" err="1" smtClean="0"/>
              <a:t>Matplotlib</a:t>
            </a:r>
            <a:r>
              <a:rPr lang="en-US" b="1" dirty="0" smtClean="0"/>
              <a:t>: </a:t>
            </a:r>
            <a:r>
              <a:rPr lang="en-US" dirty="0"/>
              <a:t>Python Library that is tailored for the generation of simple and powerful </a:t>
            </a:r>
            <a:r>
              <a:rPr lang="en-US" dirty="0" smtClean="0"/>
              <a:t>visualizations Examples: Line </a:t>
            </a:r>
            <a:r>
              <a:rPr lang="en-US" dirty="0"/>
              <a:t>plots</a:t>
            </a:r>
            <a:r>
              <a:rPr lang="en-US" dirty="0" smtClean="0"/>
              <a:t>; Scatter </a:t>
            </a:r>
            <a:r>
              <a:rPr lang="en-US" dirty="0"/>
              <a:t>plots</a:t>
            </a:r>
            <a:r>
              <a:rPr lang="en-US" dirty="0" smtClean="0"/>
              <a:t>; Bar </a:t>
            </a:r>
            <a:r>
              <a:rPr lang="en-US" dirty="0"/>
              <a:t>charts and </a:t>
            </a:r>
            <a:r>
              <a:rPr lang="en-US" dirty="0" smtClean="0"/>
              <a:t>Histograms; Pie </a:t>
            </a:r>
            <a:r>
              <a:rPr lang="en-US" dirty="0"/>
              <a:t>charts</a:t>
            </a:r>
            <a:r>
              <a:rPr lang="en-US" dirty="0" smtClean="0"/>
              <a:t>; Stem </a:t>
            </a:r>
            <a:r>
              <a:rPr lang="en-US" dirty="0"/>
              <a:t>plots</a:t>
            </a:r>
            <a:r>
              <a:rPr lang="en-US" dirty="0" smtClean="0"/>
              <a:t>; Contour </a:t>
            </a:r>
            <a:r>
              <a:rPr lang="en-US" dirty="0"/>
              <a:t>plots;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8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6553201"/>
            <a:ext cx="12039600" cy="304799"/>
          </a:xfrm>
          <a:prstGeom prst="rect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FFFFFF"/>
                </a:solidFill>
                <a:latin typeface="Georgia" pitchFamily="16" charset="0"/>
              </a:rPr>
              <a:t>Copyright © www.ITbodhi.com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dirty="0">
              <a:solidFill>
                <a:srgbClr val="FFFFFF"/>
              </a:solidFill>
              <a:latin typeface="Georgia" pitchFamily="1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436900"/>
            <a:ext cx="457200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Python libraries for ML</a:t>
            </a:r>
          </a:p>
        </p:txBody>
      </p:sp>
      <p:sp>
        <p:nvSpPr>
          <p:cNvPr id="3" name="AutoShape 2" descr="Image result for python"/>
          <p:cNvSpPr>
            <a:spLocks noChangeAspect="1" noChangeArrowheads="1"/>
          </p:cNvSpPr>
          <p:nvPr/>
        </p:nvSpPr>
        <p:spPr bwMode="auto">
          <a:xfrm>
            <a:off x="155575" y="-91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955" y="152400"/>
            <a:ext cx="83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/>
          <p:nvPr/>
        </p:nvPicPr>
        <p:blipFill>
          <a:blip r:embed="rId4"/>
          <a:stretch/>
        </p:blipFill>
        <p:spPr>
          <a:xfrm>
            <a:off x="10400335" y="5867400"/>
            <a:ext cx="1694400" cy="554520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62000" y="1295400"/>
            <a:ext cx="990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Seaborn</a:t>
            </a:r>
            <a:r>
              <a:rPr lang="en-US" dirty="0"/>
              <a:t>: </a:t>
            </a:r>
            <a:r>
              <a:rPr lang="en-US" dirty="0" err="1"/>
              <a:t>Seaborn</a:t>
            </a:r>
            <a:r>
              <a:rPr lang="en-US" dirty="0"/>
              <a:t> is mostly focused on the visualization of statistical models; such visualizations include heat maps, those that summarize the data but still depict the overall distributions. </a:t>
            </a:r>
            <a:r>
              <a:rPr lang="en-US" dirty="0" err="1"/>
              <a:t>Seaborn</a:t>
            </a:r>
            <a:r>
              <a:rPr lang="en-US" dirty="0"/>
              <a:t> is based on </a:t>
            </a:r>
            <a:r>
              <a:rPr lang="en-US" dirty="0" err="1" smtClean="0"/>
              <a:t>Matplotlib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b="1" dirty="0" err="1" smtClean="0"/>
              <a:t>SciKit</a:t>
            </a:r>
            <a:r>
              <a:rPr lang="en-US" b="1" dirty="0" smtClean="0"/>
              <a:t>-Learn: </a:t>
            </a:r>
            <a:r>
              <a:rPr lang="en-US" dirty="0" err="1"/>
              <a:t>Scikits</a:t>
            </a:r>
            <a:r>
              <a:rPr lang="en-US" dirty="0"/>
              <a:t> are additional packages of </a:t>
            </a:r>
            <a:r>
              <a:rPr lang="en-US" dirty="0" err="1"/>
              <a:t>SciPy</a:t>
            </a:r>
            <a:r>
              <a:rPr lang="en-US" dirty="0"/>
              <a:t> Stack designed for specific functionalities like image processing and machine learning facilitation. The </a:t>
            </a:r>
            <a:r>
              <a:rPr lang="en-US" dirty="0" err="1"/>
              <a:t>scikit</a:t>
            </a:r>
            <a:r>
              <a:rPr lang="en-US" dirty="0"/>
              <a:t>-learn exposes a concise and consistent interface to the common machine learning algorithms, making it simple to bring ML into production systems.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08" y="152400"/>
            <a:ext cx="5844307" cy="990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52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6553201"/>
            <a:ext cx="12039600" cy="304799"/>
          </a:xfrm>
          <a:prstGeom prst="rect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FFFFFF"/>
                </a:solidFill>
                <a:latin typeface="Georgia" pitchFamily="16" charset="0"/>
              </a:rPr>
              <a:t>Copyright © www.ITbodhi.com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dirty="0">
              <a:solidFill>
                <a:srgbClr val="FFFFFF"/>
              </a:solidFill>
              <a:latin typeface="Georgia" pitchFamily="1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436900"/>
            <a:ext cx="624840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Python libraries for Deep Learning</a:t>
            </a:r>
          </a:p>
        </p:txBody>
      </p:sp>
      <p:sp>
        <p:nvSpPr>
          <p:cNvPr id="3" name="AutoShape 2" descr="Image result for python"/>
          <p:cNvSpPr>
            <a:spLocks noChangeAspect="1" noChangeArrowheads="1"/>
          </p:cNvSpPr>
          <p:nvPr/>
        </p:nvSpPr>
        <p:spPr bwMode="auto">
          <a:xfrm>
            <a:off x="155575" y="-91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955" y="152400"/>
            <a:ext cx="83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/>
          <p:nvPr/>
        </p:nvPicPr>
        <p:blipFill>
          <a:blip r:embed="rId4"/>
          <a:stretch/>
        </p:blipFill>
        <p:spPr>
          <a:xfrm>
            <a:off x="10400335" y="5867400"/>
            <a:ext cx="1694400" cy="554520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62000" y="1295400"/>
            <a:ext cx="990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Theano</a:t>
            </a:r>
            <a:r>
              <a:rPr lang="en-US" dirty="0"/>
              <a:t>: </a:t>
            </a:r>
            <a:r>
              <a:rPr lang="en-US" dirty="0" err="1"/>
              <a:t>Theano</a:t>
            </a:r>
            <a:r>
              <a:rPr lang="en-US" dirty="0"/>
              <a:t> is a Python package that defines multi-dimensional arrays similar to </a:t>
            </a:r>
            <a:r>
              <a:rPr lang="en-US" dirty="0" err="1"/>
              <a:t>NumPy</a:t>
            </a:r>
            <a:r>
              <a:rPr lang="en-US" dirty="0"/>
              <a:t>, along with math operations and expressions. The library is compiled, making it run efficiently on all architectures. Originally developed by the Machine Learning group of </a:t>
            </a:r>
            <a:r>
              <a:rPr lang="en-US" dirty="0" err="1"/>
              <a:t>Université</a:t>
            </a:r>
            <a:r>
              <a:rPr lang="en-US" dirty="0"/>
              <a:t> de Montréal, it is primarily used for the needs of Machine Learning..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err="1" smtClean="0"/>
              <a:t>TensorFlow</a:t>
            </a:r>
            <a:r>
              <a:rPr lang="en-US" b="1" dirty="0" smtClean="0"/>
              <a:t>: </a:t>
            </a:r>
            <a:r>
              <a:rPr lang="en-US" dirty="0"/>
              <a:t>Coming from developers at Google, it is an open-source library of data flow graphs computations, which are sharpened for Machine Learning. It was designed to meet the high-demand requirements of Google environment for training Neural Networks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b="1" dirty="0" err="1" smtClean="0"/>
              <a:t>Keras</a:t>
            </a:r>
            <a:r>
              <a:rPr lang="en-US" b="1" dirty="0" smtClean="0"/>
              <a:t>: </a:t>
            </a:r>
            <a:r>
              <a:rPr lang="en-US" dirty="0"/>
              <a:t>It is an open-source library for building Neural Networks at a high-level of the interface, and it is written in Python. It is minimalistic and straightforward with high-level of extensibility. It uses </a:t>
            </a:r>
            <a:r>
              <a:rPr lang="en-US" dirty="0" err="1"/>
              <a:t>Theano</a:t>
            </a:r>
            <a:r>
              <a:rPr lang="en-US" dirty="0"/>
              <a:t> or </a:t>
            </a:r>
            <a:r>
              <a:rPr lang="en-US" dirty="0" err="1"/>
              <a:t>TensorFlow</a:t>
            </a:r>
            <a:r>
              <a:rPr lang="en-US" dirty="0"/>
              <a:t> as its </a:t>
            </a:r>
            <a:r>
              <a:rPr lang="en-US" dirty="0" err="1"/>
              <a:t>backends</a:t>
            </a:r>
            <a:r>
              <a:rPr lang="en-US" dirty="0"/>
              <a:t>, but Microsoft makes its efforts now to integrate CNTK (Microsoft’s Cognitive Toolkit) as a new </a:t>
            </a:r>
            <a:r>
              <a:rPr lang="en-US" dirty="0" smtClean="0"/>
              <a:t>back-end.</a:t>
            </a:r>
          </a:p>
          <a:p>
            <a:r>
              <a:rPr lang="en-US" dirty="0" err="1"/>
              <a:t>Keras</a:t>
            </a:r>
            <a:r>
              <a:rPr lang="en-US" dirty="0"/>
              <a:t> is really eased to get started with and keep going with quick prototyping. It is written in pure Python and high-level in its nature. It is highly modular and extendable.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748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6553201"/>
            <a:ext cx="12039600" cy="304799"/>
          </a:xfrm>
          <a:prstGeom prst="rect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FFFFFF"/>
                </a:solidFill>
                <a:latin typeface="Georgia" pitchFamily="16" charset="0"/>
              </a:rPr>
              <a:t>Copyright © www.ITbodhi.com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dirty="0">
              <a:solidFill>
                <a:srgbClr val="FFFFFF"/>
              </a:solidFill>
              <a:latin typeface="Georgia" pitchFamily="1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436900"/>
            <a:ext cx="876300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Python libraries for Natural Language Processing</a:t>
            </a:r>
          </a:p>
        </p:txBody>
      </p:sp>
      <p:sp>
        <p:nvSpPr>
          <p:cNvPr id="3" name="AutoShape 2" descr="Image result for python"/>
          <p:cNvSpPr>
            <a:spLocks noChangeAspect="1" noChangeArrowheads="1"/>
          </p:cNvSpPr>
          <p:nvPr/>
        </p:nvSpPr>
        <p:spPr bwMode="auto">
          <a:xfrm>
            <a:off x="155575" y="-91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955" y="152400"/>
            <a:ext cx="83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/>
          <p:nvPr/>
        </p:nvPicPr>
        <p:blipFill>
          <a:blip r:embed="rId4"/>
          <a:stretch/>
        </p:blipFill>
        <p:spPr>
          <a:xfrm>
            <a:off x="10400335" y="5867400"/>
            <a:ext cx="1694400" cy="554520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62000" y="1295400"/>
            <a:ext cx="9906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NLTK</a:t>
            </a:r>
            <a:r>
              <a:rPr lang="en-US" dirty="0"/>
              <a:t>: Natural Language Toolkit The functionality of NLTK allows a lot of operations such as text tagging, classification, and tokenizing, name entities identification, building corpus tree that reveals inter and intra-sentence dependencies, stemming, semantic reasoning.</a:t>
            </a:r>
            <a:endParaRPr lang="en-US" b="1" dirty="0"/>
          </a:p>
          <a:p>
            <a:r>
              <a:rPr lang="en-US" b="1" dirty="0" err="1" smtClean="0"/>
              <a:t>Scrapy</a:t>
            </a:r>
            <a:r>
              <a:rPr lang="en-US" dirty="0" err="1"/>
              <a:t>Scrapy</a:t>
            </a:r>
            <a:r>
              <a:rPr lang="en-US" dirty="0"/>
              <a:t> is a library for making crawling programs, also known as spider bots, for retrieval of the structured data, such as contact info or URLs, from the web.</a:t>
            </a:r>
          </a:p>
          <a:p>
            <a:r>
              <a:rPr lang="en-US" dirty="0"/>
              <a:t>It is open-source and written in Python. It was originally designed strictly for scraping, as its name indicate, but it has evolved in the full-fledged framework with the ability to gather data from APIs and act as general-purpose crawlers.</a:t>
            </a:r>
          </a:p>
          <a:p>
            <a:endParaRPr lang="en-US" b="1" dirty="0"/>
          </a:p>
          <a:p>
            <a:r>
              <a:rPr lang="en-US" b="1" dirty="0" err="1" smtClean="0"/>
              <a:t>XGBoost</a:t>
            </a:r>
            <a:r>
              <a:rPr lang="en-US" b="1" dirty="0" smtClean="0"/>
              <a:t> 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XGBoost</a:t>
            </a:r>
            <a:r>
              <a:rPr lang="en-US" dirty="0"/>
              <a:t> is an optimized distributed gradient boosting library designed to be highly efficient, flexible and portable. It implements machine learning algorithms under the Gradient Boosting framework. </a:t>
            </a:r>
            <a:r>
              <a:rPr lang="en-US" dirty="0" err="1"/>
              <a:t>XGBoost</a:t>
            </a:r>
            <a:r>
              <a:rPr lang="en-US" dirty="0"/>
              <a:t> provides a parallel tree boosting (also known as GBDT, GBM) that solve many data science problems in a fast and accurate way. </a:t>
            </a:r>
            <a:r>
              <a:rPr lang="en-US" dirty="0" smtClean="0"/>
              <a:t>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834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106792</TotalTime>
  <Words>690</Words>
  <Application>Microsoft Office PowerPoint</Application>
  <PresentationFormat>Custom</PresentationFormat>
  <Paragraphs>46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Tableau</dc:title>
  <dc:creator>Gaurav Goel</dc:creator>
  <cp:lastModifiedBy>DELL</cp:lastModifiedBy>
  <cp:revision>1050</cp:revision>
  <dcterms:created xsi:type="dcterms:W3CDTF">2014-12-15T07:56:09Z</dcterms:created>
  <dcterms:modified xsi:type="dcterms:W3CDTF">2019-05-16T13:21:19Z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