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7" r:id="rId21"/>
    <p:sldId id="275" r:id="rId22"/>
    <p:sldId id="278" r:id="rId23"/>
    <p:sldId id="279" r:id="rId24"/>
    <p:sldId id="280" r:id="rId25"/>
    <p:sldId id="281" r:id="rId26"/>
    <p:sldId id="282"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98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entury Gothic"/>
              </a:rPr>
              <a:t>Click to move the slide</a:t>
            </a:r>
          </a:p>
        </p:txBody>
      </p:sp>
      <p:sp>
        <p:nvSpPr>
          <p:cNvPr id="139"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40"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141"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142"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143" name="PlaceHolder 6"/>
          <p:cNvSpPr>
            <a:spLocks noGrp="1"/>
          </p:cNvSpPr>
          <p:nvPr>
            <p:ph type="sldNum"/>
          </p:nvPr>
        </p:nvSpPr>
        <p:spPr>
          <a:xfrm>
            <a:off x="4278960" y="10157400"/>
            <a:ext cx="3280680" cy="534240"/>
          </a:xfrm>
          <a:prstGeom prst="rect">
            <a:avLst/>
          </a:prstGeom>
        </p:spPr>
        <p:txBody>
          <a:bodyPr lIns="0" tIns="0" rIns="0" bIns="0" anchor="b"/>
          <a:lstStyle/>
          <a:p>
            <a:pPr algn="r"/>
            <a:fld id="{ACA0344B-3D08-47E2-BD5C-79F744C479E5}"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62490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ACA0344B-3D08-47E2-BD5C-79F744C479E5}" type="slidenum">
              <a:rPr lang="en-IN" sz="1400" b="0" strike="noStrike" spc="-1" smtClean="0">
                <a:latin typeface="Times New Roman"/>
              </a:rPr>
              <a:t>14</a:t>
            </a:fld>
            <a:endParaRPr lang="en-IN" sz="1400" b="0" strike="noStrike" spc="-1">
              <a:latin typeface="Times New Roman"/>
            </a:endParaRPr>
          </a:p>
        </p:txBody>
      </p:sp>
    </p:spTree>
    <p:extLst>
      <p:ext uri="{BB962C8B-B14F-4D97-AF65-F5344CB8AC3E}">
        <p14:creationId xmlns:p14="http://schemas.microsoft.com/office/powerpoint/2010/main" val="28278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3" name="Group 1"/>
          <p:cNvGrpSpPr/>
          <p:nvPr/>
        </p:nvGrpSpPr>
        <p:grpSpPr>
          <a:xfrm>
            <a:off x="0" y="228600"/>
            <a:ext cx="2851200" cy="6638400"/>
            <a:chOff x="0" y="228600"/>
            <a:chExt cx="2851200" cy="6638400"/>
          </a:xfrm>
        </p:grpSpPr>
        <p:sp>
          <p:nvSpPr>
            <p:cNvPr id="34"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0"/>
            <a:ext cx="2356200" cy="6852960"/>
            <a:chOff x="27360" y="0"/>
            <a:chExt cx="2356200" cy="6852960"/>
          </a:xfrm>
        </p:grpSpPr>
        <p:sp>
          <p:nvSpPr>
            <p:cNvPr id="14" name="CustomShape 15"/>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93080" y="624240"/>
            <a:ext cx="8911440" cy="1280520"/>
          </a:xfrm>
          <a:prstGeom prst="rect">
            <a:avLst/>
          </a:prstGeom>
        </p:spPr>
        <p:txBody>
          <a:bodyPr/>
          <a:lstStyle/>
          <a:p>
            <a:pPr>
              <a:lnSpc>
                <a:spcPct val="100000"/>
              </a:lnSpc>
            </a:pPr>
            <a:r>
              <a:rPr lang="en-US" sz="3600" b="0" strike="noStrike" spc="-1">
                <a:solidFill>
                  <a:srgbClr val="178DBB"/>
                </a:solidFill>
                <a:latin typeface="Century Gothic"/>
              </a:rPr>
              <a:t>Click to edit Master title style</a:t>
            </a:r>
            <a:endParaRPr lang="en-US" sz="3600" b="0" strike="noStrike" spc="-1">
              <a:solidFill>
                <a:srgbClr val="000000"/>
              </a:solidFill>
              <a:latin typeface="Century Gothic"/>
            </a:endParaRPr>
          </a:p>
        </p:txBody>
      </p:sp>
      <p:sp>
        <p:nvSpPr>
          <p:cNvPr id="28" name="PlaceHolder 29"/>
          <p:cNvSpPr>
            <a:spLocks noGrp="1"/>
          </p:cNvSpPr>
          <p:nvPr>
            <p:ph type="body"/>
          </p:nvPr>
        </p:nvSpPr>
        <p:spPr>
          <a:xfrm>
            <a:off x="2589120" y="2133720"/>
            <a:ext cx="8915040" cy="3777120"/>
          </a:xfrm>
          <a:prstGeom prst="rect">
            <a:avLst/>
          </a:prstGeom>
        </p:spPr>
        <p:txBody>
          <a:bodyPr/>
          <a:lstStyle/>
          <a:p>
            <a:pPr marL="343080" indent="-342720">
              <a:lnSpc>
                <a:spcPct val="100000"/>
              </a:lnSpc>
              <a:spcBef>
                <a:spcPts val="1001"/>
              </a:spcBef>
              <a:buClr>
                <a:srgbClr val="353535"/>
              </a:buClr>
              <a:buFont typeface="Wingdings 3" charset="2"/>
              <a:buChar char=""/>
            </a:pPr>
            <a:r>
              <a:rPr lang="en-US" sz="1800" b="0" strike="noStrike" spc="-1">
                <a:solidFill>
                  <a:srgbClr val="404040"/>
                </a:solidFill>
                <a:latin typeface="Century Gothic"/>
              </a:rPr>
              <a:t>Click to edit Master text styles</a:t>
            </a:r>
          </a:p>
          <a:p>
            <a:pPr marL="743040" lvl="1" indent="-285480">
              <a:lnSpc>
                <a:spcPct val="100000"/>
              </a:lnSpc>
              <a:spcBef>
                <a:spcPts val="1001"/>
              </a:spcBef>
              <a:buClr>
                <a:srgbClr val="353535"/>
              </a:buClr>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353535"/>
              </a:buClr>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353535"/>
              </a:buClr>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353535"/>
              </a:buClr>
              <a:buFont typeface="Wingdings 3" charset="2"/>
              <a:buChar char=""/>
            </a:pPr>
            <a:r>
              <a:rPr lang="en-US" sz="1200" b="0" strike="noStrike" spc="-1">
                <a:solidFill>
                  <a:srgbClr val="404040"/>
                </a:solidFill>
                <a:latin typeface="Century Gothic"/>
              </a:rPr>
              <a:t>Fifth level</a:t>
            </a:r>
          </a:p>
        </p:txBody>
      </p:sp>
      <p:sp>
        <p:nvSpPr>
          <p:cNvPr id="29" name="PlaceHolder 30"/>
          <p:cNvSpPr>
            <a:spLocks noGrp="1"/>
          </p:cNvSpPr>
          <p:nvPr>
            <p:ph type="dt"/>
          </p:nvPr>
        </p:nvSpPr>
        <p:spPr>
          <a:xfrm>
            <a:off x="10361520" y="6130440"/>
            <a:ext cx="1145880" cy="370080"/>
          </a:xfrm>
          <a:prstGeom prst="rect">
            <a:avLst/>
          </a:prstGeom>
        </p:spPr>
        <p:txBody>
          <a:bodyPr anchor="ctr"/>
          <a:lstStyle/>
          <a:p>
            <a:pPr algn="r">
              <a:lnSpc>
                <a:spcPct val="100000"/>
              </a:lnSpc>
            </a:pPr>
            <a:fld id="{2553AFA6-F425-45F1-B87C-009F0963DD67}" type="datetime">
              <a:rPr lang="en-IN" sz="900" b="0" strike="noStrike" spc="-1">
                <a:solidFill>
                  <a:srgbClr val="8B8B8B"/>
                </a:solidFill>
                <a:latin typeface="Century Gothic"/>
              </a:rPr>
              <a:t>07-07-2019</a:t>
            </a:fld>
            <a:endParaRPr lang="en-IN" sz="900" b="0" strike="noStrike" spc="-1">
              <a:latin typeface="Times New Roman"/>
            </a:endParaRPr>
          </a:p>
        </p:txBody>
      </p:sp>
      <p:sp>
        <p:nvSpPr>
          <p:cNvPr id="30" name="PlaceHolder 31"/>
          <p:cNvSpPr>
            <a:spLocks noGrp="1"/>
          </p:cNvSpPr>
          <p:nvPr>
            <p:ph type="ftr"/>
          </p:nvPr>
        </p:nvSpPr>
        <p:spPr>
          <a:xfrm>
            <a:off x="2589120" y="6135840"/>
            <a:ext cx="7619760" cy="364680"/>
          </a:xfrm>
          <a:prstGeom prst="rect">
            <a:avLst/>
          </a:prstGeom>
        </p:spPr>
        <p:txBody>
          <a:bodyPr anchor="ctr"/>
          <a:lstStyle/>
          <a:p>
            <a:endParaRPr lang="en-IN" sz="2400" b="0" strike="noStrike" spc="-1">
              <a:latin typeface="Times New Roman"/>
            </a:endParaRPr>
          </a:p>
        </p:txBody>
      </p:sp>
      <p:sp>
        <p:nvSpPr>
          <p:cNvPr id="31" name="CustomShape 32"/>
          <p:cNvSpPr/>
          <p:nvPr/>
        </p:nvSpPr>
        <p:spPr>
          <a:xfrm flipV="1">
            <a:off x="-4320" y="20736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2" name="PlaceHolder 33"/>
          <p:cNvSpPr>
            <a:spLocks noGrp="1"/>
          </p:cNvSpPr>
          <p:nvPr>
            <p:ph type="sldNum"/>
          </p:nvPr>
        </p:nvSpPr>
        <p:spPr>
          <a:xfrm>
            <a:off x="531720" y="787680"/>
            <a:ext cx="779400" cy="364680"/>
          </a:xfrm>
          <a:prstGeom prst="rect">
            <a:avLst/>
          </a:prstGeom>
        </p:spPr>
        <p:txBody>
          <a:bodyPr anchor="ctr"/>
          <a:lstStyle/>
          <a:p>
            <a:pPr algn="r">
              <a:lnSpc>
                <a:spcPct val="100000"/>
              </a:lnSpc>
            </a:pPr>
            <a:fld id="{E01BA870-FFE6-4770-802E-FA3CC4C81D0C}" type="slidenum">
              <a:rPr lang="en-IN" sz="2000" b="0" strike="noStrike" spc="-1">
                <a:solidFill>
                  <a:srgbClr val="FEFFFF"/>
                </a:solidFill>
                <a:latin typeface="Century Gothic"/>
              </a:rPr>
              <a:t>‹#›</a:t>
            </a:fld>
            <a:endParaRPr lang="en-IN" sz="2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143"/>
          <p:cNvPicPr/>
          <p:nvPr/>
        </p:nvPicPr>
        <p:blipFill>
          <a:blip r:embed="rId2"/>
          <a:stretch/>
        </p:blipFill>
        <p:spPr>
          <a:xfrm>
            <a:off x="1656000" y="204120"/>
            <a:ext cx="5400000" cy="4475880"/>
          </a:xfrm>
          <a:prstGeom prst="rect">
            <a:avLst/>
          </a:prstGeom>
          <a:ln>
            <a:noFill/>
          </a:ln>
        </p:spPr>
      </p:pic>
      <p:pic>
        <p:nvPicPr>
          <p:cNvPr id="145" name="Picture 144"/>
          <p:cNvPicPr/>
          <p:nvPr/>
        </p:nvPicPr>
        <p:blipFill>
          <a:blip r:embed="rId3"/>
          <a:stretch/>
        </p:blipFill>
        <p:spPr>
          <a:xfrm>
            <a:off x="5616000" y="3744000"/>
            <a:ext cx="6564960" cy="3090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160"/>
          <p:cNvPicPr/>
          <p:nvPr/>
        </p:nvPicPr>
        <p:blipFill>
          <a:blip r:embed="rId2"/>
          <a:stretch/>
        </p:blipFill>
        <p:spPr>
          <a:xfrm>
            <a:off x="2133600" y="304800"/>
            <a:ext cx="8458200" cy="3322680"/>
          </a:xfrm>
          <a:prstGeom prst="rect">
            <a:avLst/>
          </a:prstGeom>
          <a:ln>
            <a:noFill/>
          </a:ln>
        </p:spPr>
      </p:pic>
      <p:pic>
        <p:nvPicPr>
          <p:cNvPr id="162" name="Picture 161"/>
          <p:cNvPicPr/>
          <p:nvPr/>
        </p:nvPicPr>
        <p:blipFill>
          <a:blip r:embed="rId3"/>
          <a:stretch/>
        </p:blipFill>
        <p:spPr>
          <a:xfrm>
            <a:off x="2133600" y="3882360"/>
            <a:ext cx="8458200" cy="2747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162"/>
          <p:cNvPicPr/>
          <p:nvPr/>
        </p:nvPicPr>
        <p:blipFill>
          <a:blip r:embed="rId2"/>
          <a:stretch/>
        </p:blipFill>
        <p:spPr>
          <a:xfrm>
            <a:off x="1670930" y="1676400"/>
            <a:ext cx="9454270" cy="4875600"/>
          </a:xfrm>
          <a:prstGeom prst="rect">
            <a:avLst/>
          </a:prstGeom>
          <a:ln>
            <a:noFill/>
          </a:ln>
        </p:spPr>
      </p:pic>
      <p:sp>
        <p:nvSpPr>
          <p:cNvPr id="164" name="TextShape 1"/>
          <p:cNvSpPr txBox="1"/>
          <p:nvPr/>
        </p:nvSpPr>
        <p:spPr>
          <a:xfrm>
            <a:off x="1636771" y="351683"/>
            <a:ext cx="12290760" cy="1212120"/>
          </a:xfrm>
          <a:prstGeom prst="rect">
            <a:avLst/>
          </a:prstGeom>
          <a:noFill/>
          <a:ln>
            <a:noFill/>
          </a:ln>
        </p:spPr>
        <p:txBody>
          <a:bodyPr lIns="90000" tIns="45000" rIns="90000" bIns="45000"/>
          <a:lstStyle/>
          <a:p>
            <a:r>
              <a:rPr lang="en-IN" sz="2400" b="1" strike="noStrike" spc="-1" dirty="0">
                <a:solidFill>
                  <a:srgbClr val="000000"/>
                </a:solidFill>
                <a:latin typeface="Calibri"/>
                <a:ea typeface="Calibri"/>
              </a:rPr>
              <a:t>Percentiles:</a:t>
            </a:r>
            <a:r>
              <a:rPr lang="en-IN" sz="2400" b="0" strike="noStrike" spc="-1" dirty="0">
                <a:solidFill>
                  <a:srgbClr val="000000"/>
                </a:solidFill>
                <a:latin typeface="Calibri"/>
                <a:ea typeface="Calibri"/>
              </a:rPr>
              <a:t> </a:t>
            </a:r>
            <a:endParaRPr lang="en-IN" sz="2400" b="0" strike="noStrike" spc="-1" dirty="0">
              <a:latin typeface="Arial"/>
            </a:endParaRPr>
          </a:p>
          <a:p>
            <a:r>
              <a:rPr lang="en-IN" sz="1800" b="0" strike="noStrike" spc="-1" dirty="0">
                <a:solidFill>
                  <a:srgbClr val="000000"/>
                </a:solidFill>
                <a:latin typeface="Segoe UI"/>
                <a:ea typeface="Calibri"/>
              </a:rPr>
              <a:t>Assume that the</a:t>
            </a:r>
            <a:r>
              <a:rPr lang="en-IN" sz="2400" b="0" strike="noStrike" spc="-1" dirty="0">
                <a:solidFill>
                  <a:srgbClr val="000000"/>
                </a:solidFill>
                <a:latin typeface="Calibri"/>
                <a:ea typeface="Calibri"/>
              </a:rPr>
              <a:t> </a:t>
            </a:r>
            <a:r>
              <a:rPr lang="en-IN" sz="1800" b="0" strike="noStrike" spc="-1" dirty="0">
                <a:solidFill>
                  <a:srgbClr val="000000"/>
                </a:solidFill>
                <a:latin typeface="Segoe UI"/>
                <a:ea typeface="Calibri"/>
              </a:rPr>
              <a:t>elements in a data set are rank </a:t>
            </a:r>
            <a:r>
              <a:rPr lang="en-IN" sz="1800" b="0" strike="noStrike" spc="-1" dirty="0" smtClean="0">
                <a:solidFill>
                  <a:srgbClr val="000000"/>
                </a:solidFill>
                <a:latin typeface="Segoe UI"/>
                <a:ea typeface="Calibri"/>
              </a:rPr>
              <a:t>ordered </a:t>
            </a:r>
            <a:r>
              <a:rPr lang="en-IN" sz="1800" b="0" strike="noStrike" spc="-1" dirty="0">
                <a:solidFill>
                  <a:srgbClr val="000000"/>
                </a:solidFill>
                <a:latin typeface="Segoe UI"/>
                <a:ea typeface="Calibri"/>
              </a:rPr>
              <a:t>from the smallest to the largest. </a:t>
            </a:r>
            <a:endParaRPr lang="en-IN" sz="1800" b="0" strike="noStrike" spc="-1" dirty="0">
              <a:latin typeface="Arial"/>
            </a:endParaRPr>
          </a:p>
          <a:p>
            <a:r>
              <a:rPr lang="en-IN" sz="1800" b="0" strike="noStrike" spc="-1" dirty="0">
                <a:solidFill>
                  <a:srgbClr val="000000"/>
                </a:solidFill>
                <a:latin typeface="Segoe UI"/>
                <a:ea typeface="Calibri"/>
              </a:rPr>
              <a:t>The values that divide a rank-ordered set of elements into 100 equal parts are called </a:t>
            </a:r>
            <a:r>
              <a:rPr lang="en-IN" sz="1800" b="1" strike="noStrike" spc="-1" dirty="0">
                <a:solidFill>
                  <a:srgbClr val="000000"/>
                </a:solidFill>
                <a:latin typeface="Segoe UI"/>
                <a:ea typeface="Calibri"/>
              </a:rPr>
              <a:t>percentiles</a:t>
            </a:r>
            <a:r>
              <a:rPr lang="en-IN" sz="1800" b="0" strike="noStrike" spc="-1" dirty="0">
                <a:solidFill>
                  <a:srgbClr val="000000"/>
                </a:solidFill>
                <a:latin typeface="Segoe UI"/>
                <a:ea typeface="Calibri"/>
              </a:rPr>
              <a:t>.</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1793520" y="791280"/>
            <a:ext cx="9847080" cy="1468800"/>
          </a:xfrm>
          <a:prstGeom prst="rect">
            <a:avLst/>
          </a:prstGeom>
          <a:noFill/>
          <a:ln>
            <a:noFill/>
          </a:ln>
        </p:spPr>
        <p:txBody>
          <a:bodyPr>
            <a:normAutofit/>
          </a:bodyPr>
          <a:lstStyle/>
          <a:p>
            <a:pPr>
              <a:lnSpc>
                <a:spcPct val="100000"/>
              </a:lnSpc>
              <a:spcBef>
                <a:spcPts val="1001"/>
              </a:spcBef>
            </a:pPr>
            <a:r>
              <a:rPr lang="en-US" sz="1800" b="0" strike="noStrike" spc="-1">
                <a:solidFill>
                  <a:srgbClr val="404040"/>
                </a:solidFill>
                <a:latin typeface="Century Gothic"/>
              </a:rPr>
              <a:t> </a:t>
            </a:r>
          </a:p>
        </p:txBody>
      </p:sp>
      <p:sp>
        <p:nvSpPr>
          <p:cNvPr id="166" name="CustomShape 2"/>
          <p:cNvSpPr/>
          <p:nvPr/>
        </p:nvSpPr>
        <p:spPr>
          <a:xfrm>
            <a:off x="1728000" y="304800"/>
            <a:ext cx="10094040" cy="162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dirty="0">
                <a:solidFill>
                  <a:srgbClr val="000000"/>
                </a:solidFill>
                <a:latin typeface="Cambria" pitchFamily="18" charset="0"/>
                <a:ea typeface="Calibri"/>
              </a:rPr>
              <a:t>Quartiles:</a:t>
            </a:r>
            <a:endParaRPr lang="en-IN" sz="1800" b="0" strike="noStrike" spc="-1" dirty="0">
              <a:latin typeface="Cambria" pitchFamily="18" charset="0"/>
            </a:endParaRPr>
          </a:p>
          <a:p>
            <a:pPr algn="just">
              <a:lnSpc>
                <a:spcPct val="115000"/>
              </a:lnSpc>
              <a:spcAft>
                <a:spcPts val="1001"/>
              </a:spcAft>
            </a:pPr>
            <a:r>
              <a:rPr lang="en-IN" sz="1800" b="0" strike="noStrike" spc="-1" dirty="0">
                <a:solidFill>
                  <a:srgbClr val="000000"/>
                </a:solidFill>
                <a:latin typeface="Cambria" pitchFamily="18" charset="0"/>
                <a:ea typeface="Calibri"/>
              </a:rPr>
              <a:t>The median of a data set is located so that 50% of the data occurs to the left of the median (and 50% of the data occurs to the right of the median). There is no reason to restrict our attention to the 50% level. For example, we can find a point where 25% of the data occurs on its left and 75% to its right. These points are known as the “first quartile” and “third quartile” respectively</a:t>
            </a:r>
            <a:endParaRPr lang="en-IN" sz="1800" b="0" strike="noStrike" spc="-1" dirty="0">
              <a:latin typeface="Cambria" pitchFamily="18" charset="0"/>
            </a:endParaRPr>
          </a:p>
        </p:txBody>
      </p:sp>
      <p:pic>
        <p:nvPicPr>
          <p:cNvPr id="167" name="Picture 166"/>
          <p:cNvPicPr/>
          <p:nvPr/>
        </p:nvPicPr>
        <p:blipFill>
          <a:blip r:embed="rId2"/>
          <a:stretch/>
        </p:blipFill>
        <p:spPr>
          <a:xfrm>
            <a:off x="437400" y="2232000"/>
            <a:ext cx="6003360" cy="2088000"/>
          </a:xfrm>
          <a:prstGeom prst="rect">
            <a:avLst/>
          </a:prstGeom>
          <a:ln>
            <a:noFill/>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67" y="4724400"/>
            <a:ext cx="561022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7112" y="2786884"/>
            <a:ext cx="561022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Picture 168"/>
          <p:cNvPicPr/>
          <p:nvPr/>
        </p:nvPicPr>
        <p:blipFill>
          <a:blip r:embed="rId2"/>
          <a:stretch/>
        </p:blipFill>
        <p:spPr>
          <a:xfrm>
            <a:off x="1656000" y="144000"/>
            <a:ext cx="7992000" cy="672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568760" y="-76200"/>
            <a:ext cx="9142200" cy="1701360"/>
          </a:xfrm>
          <a:prstGeom prst="rect">
            <a:avLst/>
          </a:prstGeom>
          <a:noFill/>
          <a:ln>
            <a:noFill/>
          </a:ln>
        </p:spPr>
        <p:txBody>
          <a:bodyPr/>
          <a:lstStyle/>
          <a:p>
            <a:pPr>
              <a:lnSpc>
                <a:spcPct val="100000"/>
              </a:lnSpc>
            </a:pPr>
            <a:r>
              <a:rPr lang="en-US" sz="3600" b="1" strike="noStrike" spc="-1" dirty="0">
                <a:solidFill>
                  <a:srgbClr val="178DBB"/>
                </a:solidFill>
                <a:latin typeface="Century Gothic"/>
              </a:rPr>
              <a:t>Measures of Dispersion</a:t>
            </a:r>
            <a:endParaRPr lang="en-US" sz="3600" b="1" strike="noStrike" spc="-1" dirty="0">
              <a:solidFill>
                <a:srgbClr val="000000"/>
              </a:solidFill>
              <a:latin typeface="Century Gothic"/>
            </a:endParaRPr>
          </a:p>
        </p:txBody>
      </p:sp>
      <p:sp>
        <p:nvSpPr>
          <p:cNvPr id="171" name="TextShape 2"/>
          <p:cNvSpPr txBox="1"/>
          <p:nvPr/>
        </p:nvSpPr>
        <p:spPr>
          <a:xfrm>
            <a:off x="2031120" y="1019880"/>
            <a:ext cx="9847080" cy="5661720"/>
          </a:xfrm>
          <a:prstGeom prst="rect">
            <a:avLst/>
          </a:prstGeom>
          <a:noFill/>
          <a:ln>
            <a:noFill/>
          </a:ln>
        </p:spPr>
        <p:txBody>
          <a:bodyPr>
            <a:normAutofit/>
          </a:bodyPr>
          <a:lstStyle/>
          <a:p>
            <a:pPr>
              <a:lnSpc>
                <a:spcPct val="100000"/>
              </a:lnSpc>
              <a:spcBef>
                <a:spcPts val="1001"/>
              </a:spcBef>
            </a:pPr>
            <a:r>
              <a:rPr lang="en-US" sz="1800" b="0" strike="noStrike" spc="-1">
                <a:solidFill>
                  <a:srgbClr val="404040"/>
                </a:solidFill>
                <a:latin typeface="Century Gothic"/>
              </a:rPr>
              <a:t> </a:t>
            </a:r>
          </a:p>
        </p:txBody>
      </p:sp>
      <p:sp>
        <p:nvSpPr>
          <p:cNvPr id="172" name="CustomShape 3"/>
          <p:cNvSpPr/>
          <p:nvPr/>
        </p:nvSpPr>
        <p:spPr>
          <a:xfrm>
            <a:off x="1520640" y="630720"/>
            <a:ext cx="10295640" cy="617616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just">
              <a:lnSpc>
                <a:spcPct val="100000"/>
              </a:lnSpc>
            </a:pPr>
            <a:r>
              <a:rPr lang="en-IN" sz="1700" b="1" i="1" strike="noStrike" spc="-1" dirty="0">
                <a:solidFill>
                  <a:srgbClr val="000000"/>
                </a:solidFill>
                <a:latin typeface="Cambria" pitchFamily="18" charset="0"/>
                <a:ea typeface="Calibri"/>
              </a:rPr>
              <a:t>These measure the extent of variability in data</a:t>
            </a:r>
            <a:r>
              <a:rPr lang="en-IN" sz="1700" b="0" strike="noStrike" spc="-1" dirty="0">
                <a:solidFill>
                  <a:srgbClr val="000000"/>
                </a:solidFill>
                <a:latin typeface="Cambria" pitchFamily="18" charset="0"/>
                <a:ea typeface="Calibri"/>
              </a:rPr>
              <a:t>. Range, interquartile range and standard deviation are the three </a:t>
            </a:r>
            <a:r>
              <a:rPr lang="en-IN" sz="1700" b="0" strike="noStrike" spc="-1" dirty="0" smtClean="0">
                <a:solidFill>
                  <a:srgbClr val="000000"/>
                </a:solidFill>
                <a:latin typeface="Cambria" pitchFamily="18" charset="0"/>
                <a:ea typeface="Calibri"/>
              </a:rPr>
              <a:t>commonly </a:t>
            </a:r>
            <a:r>
              <a:rPr lang="en-IN" sz="1700" b="0" strike="noStrike" spc="-1" dirty="0">
                <a:solidFill>
                  <a:srgbClr val="000000"/>
                </a:solidFill>
                <a:latin typeface="Cambria" pitchFamily="18" charset="0"/>
                <a:ea typeface="Calibri"/>
              </a:rPr>
              <a:t>used measures of dispersion.</a:t>
            </a:r>
            <a:endParaRPr lang="en-IN" sz="1700" b="0" strike="noStrike" spc="-1" dirty="0">
              <a:latin typeface="Cambria" pitchFamily="18" charset="0"/>
            </a:endParaRPr>
          </a:p>
          <a:p>
            <a:pPr algn="just">
              <a:lnSpc>
                <a:spcPct val="100000"/>
              </a:lnSpc>
            </a:pPr>
            <a:endParaRPr lang="en-IN" sz="1700" b="0" strike="noStrike" spc="-1" dirty="0">
              <a:latin typeface="Cambria" pitchFamily="18" charset="0"/>
            </a:endParaRPr>
          </a:p>
          <a:p>
            <a:pPr marL="342900" indent="-342900" algn="just">
              <a:lnSpc>
                <a:spcPct val="100000"/>
              </a:lnSpc>
              <a:buFont typeface="+mj-lt"/>
              <a:buAutoNum type="arabicPeriod"/>
            </a:pPr>
            <a:r>
              <a:rPr lang="en-IN" sz="1700" b="1" strike="noStrike" spc="-1" dirty="0">
                <a:solidFill>
                  <a:srgbClr val="000000"/>
                </a:solidFill>
                <a:latin typeface="Cambria" pitchFamily="18" charset="0"/>
                <a:ea typeface="Calibri"/>
              </a:rPr>
              <a:t>Range:</a:t>
            </a:r>
            <a:r>
              <a:rPr lang="en-IN" sz="1700" b="0" strike="noStrike" spc="-1" dirty="0">
                <a:solidFill>
                  <a:srgbClr val="000000"/>
                </a:solidFill>
                <a:latin typeface="Cambria" pitchFamily="18" charset="0"/>
                <a:ea typeface="Calibri"/>
              </a:rPr>
              <a:t> Difference between the largest and smallest observation in the data. </a:t>
            </a:r>
            <a:endParaRPr lang="en-IN" sz="1700" b="0" strike="noStrike" spc="-1" dirty="0" smtClean="0">
              <a:solidFill>
                <a:srgbClr val="000000"/>
              </a:solidFill>
              <a:latin typeface="Cambria" pitchFamily="18" charset="0"/>
              <a:ea typeface="Calibri"/>
            </a:endParaRPr>
          </a:p>
          <a:p>
            <a:pPr marL="342900" indent="-342900" algn="just">
              <a:lnSpc>
                <a:spcPct val="100000"/>
              </a:lnSpc>
              <a:buFont typeface="+mj-lt"/>
              <a:buAutoNum type="arabicPeriod"/>
            </a:pPr>
            <a:endParaRPr lang="en-IN" sz="1700" b="0" strike="noStrike" spc="-1" dirty="0">
              <a:latin typeface="Cambria" pitchFamily="18" charset="0"/>
            </a:endParaRPr>
          </a:p>
          <a:p>
            <a:pPr marL="342900" indent="-342900" algn="just">
              <a:lnSpc>
                <a:spcPct val="100000"/>
              </a:lnSpc>
              <a:buFont typeface="+mj-lt"/>
              <a:buAutoNum type="arabicPeriod"/>
            </a:pPr>
            <a:r>
              <a:rPr lang="en-IN" sz="1700" b="1" strike="noStrike" spc="-1" dirty="0">
                <a:solidFill>
                  <a:srgbClr val="000000"/>
                </a:solidFill>
                <a:latin typeface="Cambria" pitchFamily="18" charset="0"/>
                <a:ea typeface="Calibri"/>
              </a:rPr>
              <a:t>Inter-quartile Range(IQR):</a:t>
            </a:r>
            <a:r>
              <a:rPr lang="en-IN" sz="1700" b="0" strike="noStrike" spc="-1" dirty="0">
                <a:solidFill>
                  <a:srgbClr val="000000"/>
                </a:solidFill>
                <a:latin typeface="Cambria" pitchFamily="18" charset="0"/>
                <a:ea typeface="Calibri"/>
              </a:rPr>
              <a:t> Difference between the 25</a:t>
            </a:r>
            <a:r>
              <a:rPr lang="en-IN" sz="1700" b="0" strike="noStrike" spc="-1" baseline="30000" dirty="0">
                <a:solidFill>
                  <a:srgbClr val="000000"/>
                </a:solidFill>
                <a:latin typeface="Cambria" pitchFamily="18" charset="0"/>
                <a:ea typeface="Calibri"/>
              </a:rPr>
              <a:t>th</a:t>
            </a:r>
            <a:r>
              <a:rPr lang="en-IN" sz="1700" b="0" strike="noStrike" spc="-1" dirty="0">
                <a:solidFill>
                  <a:srgbClr val="000000"/>
                </a:solidFill>
                <a:latin typeface="Cambria" pitchFamily="18" charset="0"/>
                <a:ea typeface="Calibri"/>
              </a:rPr>
              <a:t> and 75</a:t>
            </a:r>
            <a:r>
              <a:rPr lang="en-IN" sz="1700" b="0" strike="noStrike" spc="-1" baseline="30000" dirty="0">
                <a:solidFill>
                  <a:srgbClr val="000000"/>
                </a:solidFill>
                <a:latin typeface="Cambria" pitchFamily="18" charset="0"/>
                <a:ea typeface="Calibri"/>
              </a:rPr>
              <a:t>th</a:t>
            </a:r>
            <a:r>
              <a:rPr lang="en-IN" sz="1700" b="0" strike="noStrike" spc="-1" dirty="0">
                <a:solidFill>
                  <a:srgbClr val="000000"/>
                </a:solidFill>
                <a:latin typeface="Cambria" pitchFamily="18" charset="0"/>
                <a:ea typeface="Calibri"/>
              </a:rPr>
              <a:t> percentile. It describes the middle 50% of the observations. </a:t>
            </a:r>
            <a:endParaRPr lang="en-IN" sz="1700" b="0" strike="noStrike" spc="-1" dirty="0" smtClean="0">
              <a:solidFill>
                <a:srgbClr val="000000"/>
              </a:solidFill>
              <a:latin typeface="Cambria" pitchFamily="18" charset="0"/>
              <a:ea typeface="Calibri"/>
            </a:endParaRPr>
          </a:p>
          <a:p>
            <a:pPr marL="342900" indent="-342900" algn="just">
              <a:lnSpc>
                <a:spcPct val="100000"/>
              </a:lnSpc>
              <a:buFont typeface="+mj-lt"/>
              <a:buAutoNum type="arabicPeriod"/>
            </a:pPr>
            <a:endParaRPr lang="en-IN" sz="1700" b="0" strike="noStrike" spc="-1" dirty="0">
              <a:latin typeface="Cambria" pitchFamily="18" charset="0"/>
            </a:endParaRPr>
          </a:p>
          <a:p>
            <a:pPr marL="342900" indent="-342900" algn="just">
              <a:lnSpc>
                <a:spcPct val="100000"/>
              </a:lnSpc>
              <a:buFont typeface="+mj-lt"/>
              <a:buAutoNum type="arabicPeriod"/>
            </a:pPr>
            <a:r>
              <a:rPr lang="en-IN" sz="1700" b="1" strike="noStrike" spc="-1" dirty="0">
                <a:solidFill>
                  <a:srgbClr val="000000"/>
                </a:solidFill>
                <a:latin typeface="Cambria" pitchFamily="18" charset="0"/>
                <a:ea typeface="Calibri"/>
              </a:rPr>
              <a:t>Standard Deviation:</a:t>
            </a:r>
            <a:r>
              <a:rPr lang="en-IN" sz="1700" b="0" strike="noStrike" spc="-1" dirty="0">
                <a:solidFill>
                  <a:srgbClr val="000000"/>
                </a:solidFill>
                <a:latin typeface="Cambria" pitchFamily="18" charset="0"/>
                <a:ea typeface="Calibri"/>
              </a:rPr>
              <a:t> It is the measure of spread of data about the mean. It measures roughly how far off the entries are from their average. It tells us how the data is spread out. </a:t>
            </a:r>
            <a:r>
              <a:rPr lang="en-IN" sz="1700" b="1" strike="noStrike" spc="-1" dirty="0">
                <a:solidFill>
                  <a:srgbClr val="000000"/>
                </a:solidFill>
                <a:latin typeface="Cambria" pitchFamily="18" charset="0"/>
                <a:ea typeface="Calibri"/>
              </a:rPr>
              <a:t>The more the SD, the more spread out data is.</a:t>
            </a:r>
            <a:r>
              <a:rPr lang="en-IN" sz="1700" b="0" strike="noStrike" spc="-1" dirty="0">
                <a:solidFill>
                  <a:srgbClr val="000000"/>
                </a:solidFill>
                <a:latin typeface="Cambria" pitchFamily="18" charset="0"/>
                <a:ea typeface="Calibri"/>
              </a:rPr>
              <a:t> Since its simply a measure, it can’t be negative</a:t>
            </a:r>
            <a:r>
              <a:rPr lang="en-IN" sz="1700" b="0" strike="noStrike" spc="-1" dirty="0" smtClean="0">
                <a:solidFill>
                  <a:srgbClr val="000000"/>
                </a:solidFill>
                <a:latin typeface="Cambria" pitchFamily="18" charset="0"/>
                <a:ea typeface="Calibri"/>
              </a:rPr>
              <a:t>.</a:t>
            </a:r>
          </a:p>
          <a:p>
            <a:pPr marL="342900" indent="-342900" algn="just">
              <a:lnSpc>
                <a:spcPct val="100000"/>
              </a:lnSpc>
              <a:buFont typeface="+mj-lt"/>
              <a:buAutoNum type="arabicPeriod"/>
            </a:pPr>
            <a:endParaRPr lang="en-IN" sz="1700" b="0" strike="noStrike" spc="-1" dirty="0" smtClean="0">
              <a:latin typeface="Cambria" pitchFamily="18" charset="0"/>
            </a:endParaRPr>
          </a:p>
          <a:p>
            <a:pPr marL="342900" indent="-342900" algn="just">
              <a:lnSpc>
                <a:spcPct val="100000"/>
              </a:lnSpc>
              <a:buFont typeface="+mj-lt"/>
              <a:buAutoNum type="arabicPeriod"/>
            </a:pPr>
            <a:endParaRPr lang="en-IN" sz="1700" b="0" strike="noStrike" spc="-1" dirty="0">
              <a:latin typeface="Cambria" pitchFamily="18" charset="0"/>
            </a:endParaRPr>
          </a:p>
          <a:p>
            <a:pPr algn="just">
              <a:lnSpc>
                <a:spcPct val="100000"/>
              </a:lnSpc>
            </a:pPr>
            <a:r>
              <a:rPr lang="en-IN" sz="1700" b="0" strike="noStrike" spc="-1" dirty="0" smtClean="0">
                <a:solidFill>
                  <a:srgbClr val="000000"/>
                </a:solidFill>
                <a:latin typeface="Cambria" pitchFamily="18" charset="0"/>
                <a:ea typeface="Calibri"/>
              </a:rPr>
              <a:t>When </a:t>
            </a:r>
            <a:r>
              <a:rPr lang="en-IN" sz="1700" b="0" strike="noStrike" spc="-1" dirty="0">
                <a:solidFill>
                  <a:srgbClr val="000000"/>
                </a:solidFill>
                <a:latin typeface="Cambria" pitchFamily="18" charset="0"/>
                <a:ea typeface="Calibri"/>
              </a:rPr>
              <a:t>you add a constant to a list of values, the average also adds up by constant but the SD doesn’t change. If you multiply by a constant, the new average and new SD also get multiplied by that constant.</a:t>
            </a:r>
            <a:endParaRPr lang="en-IN" sz="1700" b="0" strike="noStrike" spc="-1" dirty="0">
              <a:latin typeface="Cambria" pitchFamily="18" charset="0"/>
            </a:endParaRPr>
          </a:p>
          <a:p>
            <a:pPr marL="342900" indent="-342900" algn="just">
              <a:lnSpc>
                <a:spcPct val="100000"/>
              </a:lnSpc>
              <a:buFont typeface="+mj-lt"/>
              <a:buAutoNum type="arabicPeriod"/>
            </a:pPr>
            <a:endParaRPr lang="en-IN" sz="1700" b="0" strike="noStrike" spc="-1" dirty="0">
              <a:latin typeface="Cambria" pitchFamily="18" charset="0"/>
            </a:endParaRPr>
          </a:p>
          <a:p>
            <a:pPr marL="342900" indent="-342900" algn="just">
              <a:lnSpc>
                <a:spcPct val="100000"/>
              </a:lnSpc>
              <a:buClr>
                <a:srgbClr val="000000"/>
              </a:buClr>
              <a:buAutoNum type="arabicPeriod" startAt="4"/>
            </a:pPr>
            <a:r>
              <a:rPr lang="en-IN" sz="1700" b="1" spc="-1" dirty="0" smtClean="0">
                <a:solidFill>
                  <a:srgbClr val="000000"/>
                </a:solidFill>
                <a:latin typeface="Cambria" pitchFamily="18" charset="0"/>
                <a:ea typeface="Calibri"/>
              </a:rPr>
              <a:t>Variance</a:t>
            </a:r>
            <a:r>
              <a:rPr lang="en-IN" sz="1700" b="1" strike="noStrike" spc="-1" dirty="0">
                <a:solidFill>
                  <a:srgbClr val="000000"/>
                </a:solidFill>
                <a:latin typeface="Cambria" pitchFamily="18" charset="0"/>
                <a:ea typeface="Calibri"/>
              </a:rPr>
              <a:t>:</a:t>
            </a:r>
            <a:r>
              <a:rPr lang="en-IN" sz="1700" b="0" strike="noStrike" spc="-1" dirty="0">
                <a:solidFill>
                  <a:srgbClr val="000000"/>
                </a:solidFill>
                <a:latin typeface="Cambria" pitchFamily="18" charset="0"/>
                <a:ea typeface="Calibri"/>
              </a:rPr>
              <a:t>  Mean of Squared deviations. Or simply, it’s the square of Standard deviation</a:t>
            </a:r>
            <a:r>
              <a:rPr lang="en-IN" sz="1700" b="0" strike="noStrike" spc="-1" dirty="0" smtClean="0">
                <a:solidFill>
                  <a:srgbClr val="000000"/>
                </a:solidFill>
                <a:latin typeface="Cambria" pitchFamily="18" charset="0"/>
                <a:ea typeface="Calibri"/>
              </a:rPr>
              <a:t>.</a:t>
            </a:r>
          </a:p>
          <a:p>
            <a:pPr algn="just">
              <a:lnSpc>
                <a:spcPct val="100000"/>
              </a:lnSpc>
              <a:buClr>
                <a:srgbClr val="000000"/>
              </a:buClr>
            </a:pPr>
            <a:endParaRPr lang="en-IN" sz="1700" spc="-1" dirty="0" smtClean="0">
              <a:latin typeface="Cambria" pitchFamily="18" charset="0"/>
            </a:endParaRPr>
          </a:p>
          <a:p>
            <a:pPr algn="just">
              <a:lnSpc>
                <a:spcPct val="100000"/>
              </a:lnSpc>
              <a:buClr>
                <a:srgbClr val="000000"/>
              </a:buClr>
            </a:pPr>
            <a:r>
              <a:rPr lang="en-IN" sz="1700" b="1" spc="-1" dirty="0" smtClean="0">
                <a:latin typeface="Cambria" pitchFamily="18" charset="0"/>
              </a:rPr>
              <a:t>5</a:t>
            </a:r>
            <a:r>
              <a:rPr lang="en-IN" sz="1700" spc="-1" dirty="0" smtClean="0">
                <a:latin typeface="Cambria" pitchFamily="18" charset="0"/>
              </a:rPr>
              <a:t>.   </a:t>
            </a:r>
            <a:r>
              <a:rPr lang="en-IN" sz="1700" b="1" strike="noStrike" spc="-1" dirty="0" smtClean="0">
                <a:solidFill>
                  <a:srgbClr val="000000"/>
                </a:solidFill>
                <a:latin typeface="Cambria" pitchFamily="18" charset="0"/>
                <a:ea typeface="Calibri"/>
              </a:rPr>
              <a:t>Outlier</a:t>
            </a:r>
            <a:r>
              <a:rPr lang="en-IN" sz="1700" b="1" strike="noStrike" spc="-1" dirty="0">
                <a:solidFill>
                  <a:srgbClr val="000000"/>
                </a:solidFill>
                <a:latin typeface="Cambria" pitchFamily="18" charset="0"/>
                <a:ea typeface="Calibri"/>
              </a:rPr>
              <a:t>: </a:t>
            </a:r>
            <a:r>
              <a:rPr lang="en-IN" sz="1700" b="0" strike="noStrike" spc="-1" dirty="0">
                <a:solidFill>
                  <a:srgbClr val="000000"/>
                </a:solidFill>
                <a:latin typeface="Cambria" pitchFamily="18" charset="0"/>
                <a:ea typeface="Calibri"/>
              </a:rPr>
              <a:t>An outlier is a data point that lies outside the general range of the data. In the presence of outliers, the mean of the dataset will be significantly affected. In such cases, median makes for sense. </a:t>
            </a:r>
            <a:endParaRPr lang="en-IN" sz="1700" b="0" strike="noStrike" spc="-1" dirty="0">
              <a:latin typeface="Cambria" pitchFamily="18" charset="0"/>
            </a:endParaRPr>
          </a:p>
          <a:p>
            <a:pPr algn="just">
              <a:lnSpc>
                <a:spcPct val="100000"/>
              </a:lnSpc>
            </a:pPr>
            <a:endParaRPr lang="en-IN" sz="1700" b="0" strike="noStrike" spc="-1" dirty="0">
              <a:latin typeface="Cambria" pitchFamily="18" charset="0"/>
            </a:endParaRPr>
          </a:p>
          <a:p>
            <a:pPr algn="just">
              <a:lnSpc>
                <a:spcPct val="100000"/>
              </a:lnSpc>
            </a:pPr>
            <a:r>
              <a:rPr lang="en-IN" sz="1700" b="0" strike="noStrike" spc="-1" dirty="0">
                <a:solidFill>
                  <a:srgbClr val="000000"/>
                </a:solidFill>
                <a:latin typeface="Cambria" pitchFamily="18" charset="0"/>
                <a:ea typeface="Calibri"/>
              </a:rPr>
              <a:t>Outlier &lt; Q1 – 1.5*(IQR)</a:t>
            </a:r>
            <a:endParaRPr lang="en-IN" sz="1700" b="0" strike="noStrike" spc="-1" dirty="0">
              <a:latin typeface="Cambria" pitchFamily="18" charset="0"/>
            </a:endParaRPr>
          </a:p>
          <a:p>
            <a:pPr algn="just">
              <a:lnSpc>
                <a:spcPct val="100000"/>
              </a:lnSpc>
            </a:pPr>
            <a:r>
              <a:rPr lang="en-IN" sz="1700" b="0" strike="noStrike" spc="-1" dirty="0">
                <a:solidFill>
                  <a:srgbClr val="000000"/>
                </a:solidFill>
                <a:latin typeface="Cambria" pitchFamily="18" charset="0"/>
                <a:ea typeface="Calibri"/>
              </a:rPr>
              <a:t>Outlier &gt; Q3 + 1.5*(IQR)</a:t>
            </a:r>
            <a:endParaRPr lang="en-IN" sz="1700" b="0" strike="noStrike" spc="-1" dirty="0">
              <a:latin typeface="Cambria" pitchFamily="18" charset="0"/>
            </a:endParaRPr>
          </a:p>
          <a:p>
            <a:pPr algn="just">
              <a:lnSpc>
                <a:spcPct val="100000"/>
              </a:lnSpc>
            </a:pPr>
            <a:endParaRPr lang="en-IN" sz="1700" b="0" strike="noStrike" spc="-1" dirty="0">
              <a:latin typeface="Cambria" pitchFamily="18" charset="0"/>
            </a:endParaRPr>
          </a:p>
        </p:txBody>
      </p:sp>
      <p:pic>
        <p:nvPicPr>
          <p:cNvPr id="173" name="Picture 4"/>
          <p:cNvPicPr/>
          <p:nvPr/>
        </p:nvPicPr>
        <p:blipFill>
          <a:blip r:embed="rId3"/>
          <a:stretch/>
        </p:blipFill>
        <p:spPr>
          <a:xfrm>
            <a:off x="8305800" y="3238800"/>
            <a:ext cx="1638000" cy="723600"/>
          </a:xfrm>
          <a:prstGeom prst="rect">
            <a:avLst/>
          </a:prstGeom>
          <a:ln>
            <a:noFill/>
          </a:ln>
        </p:spPr>
      </p:pic>
      <p:pic>
        <p:nvPicPr>
          <p:cNvPr id="174" name="Picture 173"/>
          <p:cNvPicPr/>
          <p:nvPr/>
        </p:nvPicPr>
        <p:blipFill>
          <a:blip r:embed="rId4"/>
          <a:stretch/>
        </p:blipFill>
        <p:spPr>
          <a:xfrm>
            <a:off x="4876800" y="5861524"/>
            <a:ext cx="2526120" cy="793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82393" y="762000"/>
            <a:ext cx="5554800" cy="1114200"/>
          </a:xfrm>
          <a:prstGeom prst="rect">
            <a:avLst/>
          </a:prstGeom>
          <a:noFill/>
          <a:ln>
            <a:noFill/>
          </a:ln>
        </p:spPr>
        <p:txBody>
          <a:bodyPr lIns="90000" tIns="45000" rIns="90000" bIns="45000"/>
          <a:lstStyle/>
          <a:p>
            <a:r>
              <a:rPr lang="en-IN" sz="1800" b="1" strike="noStrike" spc="-1" dirty="0">
                <a:solidFill>
                  <a:srgbClr val="000000"/>
                </a:solidFill>
                <a:latin typeface="Cambria" pitchFamily="18" charset="0"/>
              </a:rPr>
              <a:t>Box and Whisker Plot: </a:t>
            </a:r>
            <a:endParaRPr lang="en-IN" sz="1800" b="0" strike="noStrike" spc="-1" dirty="0">
              <a:latin typeface="Cambria" pitchFamily="18" charset="0"/>
            </a:endParaRPr>
          </a:p>
          <a:p>
            <a:r>
              <a:rPr lang="en-IN" sz="1800" b="0" strike="noStrike" spc="-1" dirty="0">
                <a:solidFill>
                  <a:srgbClr val="000000"/>
                </a:solidFill>
                <a:latin typeface="Cambria" pitchFamily="18" charset="0"/>
              </a:rPr>
              <a:t>It’s a visual representation of Min, Max, Median </a:t>
            </a:r>
            <a:endParaRPr lang="en-IN" sz="1800" b="0" strike="noStrike" spc="-1" dirty="0">
              <a:latin typeface="Cambria" pitchFamily="18" charset="0"/>
            </a:endParaRPr>
          </a:p>
          <a:p>
            <a:r>
              <a:rPr lang="en-IN" sz="1800" b="0" strike="noStrike" spc="-1" dirty="0">
                <a:solidFill>
                  <a:srgbClr val="000000"/>
                </a:solidFill>
                <a:latin typeface="Cambria" pitchFamily="18" charset="0"/>
              </a:rPr>
              <a:t>and quartiles on a single graph. </a:t>
            </a:r>
            <a:endParaRPr lang="en-IN" sz="1800" b="0" strike="noStrike" spc="-1" dirty="0">
              <a:latin typeface="Cambria" pitchFamily="18" charset="0"/>
            </a:endParaRPr>
          </a:p>
          <a:p>
            <a:r>
              <a:rPr lang="en-IN" sz="1800" b="0" strike="noStrike" spc="-1" dirty="0">
                <a:solidFill>
                  <a:srgbClr val="000000"/>
                </a:solidFill>
                <a:latin typeface="Cambria" pitchFamily="18" charset="0"/>
              </a:rPr>
              <a:t>Its mainly used for identifying outliers easily.</a:t>
            </a:r>
            <a:endParaRPr lang="en-IN" sz="1800" b="0" strike="noStrike" spc="-1" dirty="0">
              <a:latin typeface="Cambria" pitchFamily="18" charset="0"/>
            </a:endParaRPr>
          </a:p>
        </p:txBody>
      </p:sp>
      <p:pic>
        <p:nvPicPr>
          <p:cNvPr id="176" name="Picture 175"/>
          <p:cNvPicPr/>
          <p:nvPr/>
        </p:nvPicPr>
        <p:blipFill>
          <a:blip r:embed="rId2"/>
          <a:stretch/>
        </p:blipFill>
        <p:spPr>
          <a:xfrm>
            <a:off x="6629400" y="152400"/>
            <a:ext cx="5257800" cy="1698360"/>
          </a:xfrm>
          <a:prstGeom prst="rect">
            <a:avLst/>
          </a:prstGeom>
          <a:ln>
            <a:noFill/>
          </a:ln>
        </p:spPr>
      </p:pic>
      <p:pic>
        <p:nvPicPr>
          <p:cNvPr id="177" name="Picture 2"/>
          <p:cNvPicPr/>
          <p:nvPr/>
        </p:nvPicPr>
        <p:blipFill>
          <a:blip r:embed="rId3"/>
          <a:stretch/>
        </p:blipFill>
        <p:spPr>
          <a:xfrm>
            <a:off x="6778386" y="2016001"/>
            <a:ext cx="5032614" cy="1762324"/>
          </a:xfrm>
          <a:prstGeom prst="rect">
            <a:avLst/>
          </a:prstGeom>
          <a:ln>
            <a:noFill/>
          </a:ln>
        </p:spPr>
      </p:pic>
      <p:pic>
        <p:nvPicPr>
          <p:cNvPr id="178" name="Picture 177"/>
          <p:cNvPicPr/>
          <p:nvPr/>
        </p:nvPicPr>
        <p:blipFill>
          <a:blip r:embed="rId4"/>
          <a:stretch/>
        </p:blipFill>
        <p:spPr>
          <a:xfrm>
            <a:off x="864000" y="2016000"/>
            <a:ext cx="5338080" cy="464400"/>
          </a:xfrm>
          <a:prstGeom prst="rect">
            <a:avLst/>
          </a:prstGeom>
          <a:ln>
            <a:noFill/>
          </a:ln>
        </p:spPr>
      </p:pic>
      <p:pic>
        <p:nvPicPr>
          <p:cNvPr id="179" name="Picture 178"/>
          <p:cNvPicPr/>
          <p:nvPr/>
        </p:nvPicPr>
        <p:blipFill>
          <a:blip r:embed="rId5"/>
          <a:stretch/>
        </p:blipFill>
        <p:spPr>
          <a:xfrm>
            <a:off x="964800" y="2693160"/>
            <a:ext cx="5227200" cy="1431360"/>
          </a:xfrm>
          <a:prstGeom prst="rect">
            <a:avLst/>
          </a:prstGeom>
          <a:ln>
            <a:noFill/>
          </a:ln>
        </p:spPr>
      </p:pic>
      <p:pic>
        <p:nvPicPr>
          <p:cNvPr id="180" name="Picture 179"/>
          <p:cNvPicPr/>
          <p:nvPr/>
        </p:nvPicPr>
        <p:blipFill>
          <a:blip r:embed="rId6"/>
          <a:stretch/>
        </p:blipFill>
        <p:spPr>
          <a:xfrm>
            <a:off x="1697040" y="4285841"/>
            <a:ext cx="8418960" cy="1440000"/>
          </a:xfrm>
          <a:prstGeom prst="rect">
            <a:avLst/>
          </a:prstGeom>
          <a:ln>
            <a:noFill/>
          </a:ln>
        </p:spPr>
      </p:pic>
      <p:pic>
        <p:nvPicPr>
          <p:cNvPr id="181" name="Picture 180"/>
          <p:cNvPicPr/>
          <p:nvPr/>
        </p:nvPicPr>
        <p:blipFill>
          <a:blip r:embed="rId7"/>
          <a:stretch/>
        </p:blipFill>
        <p:spPr>
          <a:xfrm>
            <a:off x="1697040" y="5949807"/>
            <a:ext cx="5213520" cy="793080"/>
          </a:xfrm>
          <a:prstGeom prst="rect">
            <a:avLst/>
          </a:prstGeom>
          <a:ln>
            <a:noFill/>
          </a:ln>
        </p:spPr>
      </p:pic>
      <p:sp>
        <p:nvSpPr>
          <p:cNvPr id="182" name="TextShape 2"/>
          <p:cNvSpPr txBox="1"/>
          <p:nvPr/>
        </p:nvSpPr>
        <p:spPr>
          <a:xfrm>
            <a:off x="8064000" y="6048000"/>
            <a:ext cx="3600000" cy="698400"/>
          </a:xfrm>
          <a:prstGeom prst="rect">
            <a:avLst/>
          </a:prstGeom>
          <a:noFill/>
          <a:ln>
            <a:noFill/>
          </a:ln>
        </p:spPr>
        <p:txBody>
          <a:bodyPr lIns="90000" tIns="45000" rIns="90000" bIns="45000"/>
          <a:lstStyle/>
          <a:p>
            <a:r>
              <a:rPr lang="en-IN" sz="1600" b="0" strike="noStrike" spc="-1">
                <a:solidFill>
                  <a:srgbClr val="000000"/>
                </a:solidFill>
                <a:latin typeface="Calibri"/>
                <a:ea typeface="Calibri"/>
              </a:rPr>
              <a:t>Outlier &lt; 4 – 1.5*11 = 4-16.5       = - 12.5 </a:t>
            </a:r>
            <a:endParaRPr lang="en-IN" sz="1600" b="0" strike="noStrike" spc="-1">
              <a:latin typeface="Arial"/>
            </a:endParaRPr>
          </a:p>
          <a:p>
            <a:r>
              <a:rPr lang="en-IN" sz="1600" b="0" strike="noStrike" spc="-1">
                <a:solidFill>
                  <a:srgbClr val="000000"/>
                </a:solidFill>
                <a:latin typeface="Calibri"/>
                <a:ea typeface="Calibri"/>
              </a:rPr>
              <a:t>Outlier &gt; 15 + 1.5*11 = 15 +16.5 = 31.5</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1395000" y="71280"/>
            <a:ext cx="9142200" cy="1701360"/>
          </a:xfrm>
          <a:prstGeom prst="rect">
            <a:avLst/>
          </a:prstGeom>
          <a:noFill/>
          <a:ln>
            <a:noFill/>
          </a:ln>
        </p:spPr>
        <p:txBody>
          <a:bodyPr/>
          <a:lstStyle/>
          <a:p>
            <a:pPr>
              <a:lnSpc>
                <a:spcPct val="100000"/>
              </a:lnSpc>
            </a:pPr>
            <a:r>
              <a:rPr lang="en-US" sz="3600" b="0" strike="noStrike" spc="-1">
                <a:solidFill>
                  <a:srgbClr val="178DBB"/>
                </a:solidFill>
                <a:latin typeface="Century Gothic"/>
              </a:rPr>
              <a:t>Some more Terms…</a:t>
            </a:r>
            <a:endParaRPr lang="en-US" sz="3600" b="0" strike="noStrike" spc="-1">
              <a:solidFill>
                <a:srgbClr val="000000"/>
              </a:solidFill>
              <a:latin typeface="Century Gothic"/>
            </a:endParaRPr>
          </a:p>
        </p:txBody>
      </p:sp>
      <p:sp>
        <p:nvSpPr>
          <p:cNvPr id="184" name="TextShape 2"/>
          <p:cNvSpPr txBox="1"/>
          <p:nvPr/>
        </p:nvSpPr>
        <p:spPr>
          <a:xfrm>
            <a:off x="1793520" y="791280"/>
            <a:ext cx="9847080" cy="5661720"/>
          </a:xfrm>
          <a:prstGeom prst="rect">
            <a:avLst/>
          </a:prstGeom>
          <a:noFill/>
          <a:ln>
            <a:noFill/>
          </a:ln>
        </p:spPr>
        <p:txBody>
          <a:bodyPr>
            <a:normAutofit/>
          </a:bodyPr>
          <a:lstStyle/>
          <a:p>
            <a:pPr>
              <a:lnSpc>
                <a:spcPct val="100000"/>
              </a:lnSpc>
              <a:spcBef>
                <a:spcPts val="1001"/>
              </a:spcBef>
            </a:pPr>
            <a:r>
              <a:rPr lang="en-US" sz="1800" b="0" strike="noStrike" spc="-1">
                <a:solidFill>
                  <a:srgbClr val="404040"/>
                </a:solidFill>
                <a:latin typeface="Century Gothic"/>
              </a:rPr>
              <a:t> </a:t>
            </a:r>
          </a:p>
        </p:txBody>
      </p:sp>
      <p:sp>
        <p:nvSpPr>
          <p:cNvPr id="185" name="CustomShape 3"/>
          <p:cNvSpPr/>
          <p:nvPr/>
        </p:nvSpPr>
        <p:spPr>
          <a:xfrm>
            <a:off x="1530795" y="1138121"/>
            <a:ext cx="10264440" cy="50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Cambria" pitchFamily="18" charset="0"/>
              </a:rPr>
              <a:t>Significance of SD:</a:t>
            </a:r>
            <a:r>
              <a:rPr lang="en-IN" sz="2400" b="0" strike="noStrike" spc="-1" dirty="0">
                <a:solidFill>
                  <a:srgbClr val="000000"/>
                </a:solidFill>
                <a:latin typeface="Cambria" pitchFamily="18" charset="0"/>
              </a:rPr>
              <a:t> SD gives you an insight that how much your data is spread out. With the help of SD you can compare 2 datasets more effectively. </a:t>
            </a:r>
            <a:endParaRPr lang="en-IN" sz="2400" b="0" strike="noStrike" spc="-1" dirty="0" smtClean="0">
              <a:solidFill>
                <a:srgbClr val="000000"/>
              </a:solidFill>
              <a:latin typeface="Cambria" pitchFamily="18" charset="0"/>
            </a:endParaRPr>
          </a:p>
          <a:p>
            <a:pPr>
              <a:lnSpc>
                <a:spcPct val="100000"/>
              </a:lnSpc>
            </a:pPr>
            <a:endParaRPr lang="en-IN" sz="2400" spc="-1" dirty="0">
              <a:solidFill>
                <a:srgbClr val="000000"/>
              </a:solidFill>
              <a:latin typeface="Cambria" pitchFamily="18" charset="0"/>
            </a:endParaRPr>
          </a:p>
          <a:p>
            <a:pPr>
              <a:lnSpc>
                <a:spcPct val="100000"/>
              </a:lnSpc>
            </a:pPr>
            <a:r>
              <a:rPr lang="en-IN" sz="2400" b="0" strike="noStrike" spc="-1" dirty="0" smtClean="0">
                <a:solidFill>
                  <a:srgbClr val="000000"/>
                </a:solidFill>
                <a:latin typeface="Cambria" pitchFamily="18" charset="0"/>
              </a:rPr>
              <a:t>If </a:t>
            </a:r>
            <a:r>
              <a:rPr lang="en-IN" sz="2400" b="0" strike="noStrike" spc="-1" dirty="0">
                <a:solidFill>
                  <a:srgbClr val="000000"/>
                </a:solidFill>
                <a:latin typeface="Cambria" pitchFamily="18" charset="0"/>
              </a:rPr>
              <a:t>the average of 2 data sets is same, it does not means that the SD will be same. </a:t>
            </a:r>
            <a:r>
              <a:rPr lang="en-IN" sz="2400" b="0" strike="noStrike" spc="-1" dirty="0" err="1">
                <a:solidFill>
                  <a:srgbClr val="000000"/>
                </a:solidFill>
                <a:latin typeface="Cambria" pitchFamily="18" charset="0"/>
              </a:rPr>
              <a:t>E.g</a:t>
            </a:r>
            <a:r>
              <a:rPr lang="en-IN" sz="2400" b="0" strike="noStrike" spc="-1" dirty="0">
                <a:solidFill>
                  <a:srgbClr val="000000"/>
                </a:solidFill>
                <a:latin typeface="Cambria" pitchFamily="18" charset="0"/>
              </a:rPr>
              <a:t> 99,100,101 and 0 , 100 , 200 have same mean </a:t>
            </a:r>
            <a:r>
              <a:rPr lang="en-IN" sz="2400" b="0" strike="noStrike" spc="-1" dirty="0" err="1">
                <a:solidFill>
                  <a:srgbClr val="000000"/>
                </a:solidFill>
                <a:latin typeface="Cambria" pitchFamily="18" charset="0"/>
              </a:rPr>
              <a:t>i.e</a:t>
            </a:r>
            <a:r>
              <a:rPr lang="en-IN" sz="2400" b="0" strike="noStrike" spc="-1" dirty="0">
                <a:solidFill>
                  <a:srgbClr val="000000"/>
                </a:solidFill>
                <a:latin typeface="Cambria" pitchFamily="18" charset="0"/>
              </a:rPr>
              <a:t> 100 but they have different standard deviations. The SD of (99,100,101) is only 1 but the SD of (0,100,200) is 100 which is very large. </a:t>
            </a:r>
            <a:endParaRPr lang="en-IN" sz="2400" b="0" strike="noStrike" spc="-1" dirty="0" smtClean="0">
              <a:solidFill>
                <a:srgbClr val="000000"/>
              </a:solidFill>
              <a:latin typeface="Cambria" pitchFamily="18" charset="0"/>
            </a:endParaRPr>
          </a:p>
          <a:p>
            <a:pPr>
              <a:lnSpc>
                <a:spcPct val="100000"/>
              </a:lnSpc>
            </a:pPr>
            <a:endParaRPr lang="en-IN" sz="2400" b="0" strike="noStrike" spc="-1" dirty="0">
              <a:latin typeface="Cambria" pitchFamily="18" charset="0"/>
            </a:endParaRPr>
          </a:p>
          <a:p>
            <a:pPr algn="just">
              <a:lnSpc>
                <a:spcPct val="115000"/>
              </a:lnSpc>
              <a:spcAft>
                <a:spcPts val="1001"/>
              </a:spcAft>
            </a:pPr>
            <a:r>
              <a:rPr lang="en-IN" sz="2400" b="0" strike="noStrike" spc="-1" dirty="0">
                <a:solidFill>
                  <a:srgbClr val="000000"/>
                </a:solidFill>
                <a:latin typeface="Cambria" pitchFamily="18" charset="0"/>
              </a:rPr>
              <a:t>Lets say the average starting salary in a company is 80000$. Would you consider joining it? There may be few outliers which may have skewed the average. Additionally, if you know that SD is 2000$, you may consider joining it.</a:t>
            </a:r>
            <a:endParaRPr lang="en-IN" sz="2400" b="0" strike="noStrike" spc="-1" dirty="0">
              <a:latin typeface="Cambria"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1793520" y="79498"/>
            <a:ext cx="9142200" cy="1701360"/>
          </a:xfrm>
          <a:prstGeom prst="rect">
            <a:avLst/>
          </a:prstGeom>
          <a:noFill/>
          <a:ln>
            <a:noFill/>
          </a:ln>
        </p:spPr>
        <p:txBody>
          <a:bodyPr/>
          <a:lstStyle/>
          <a:p>
            <a:pPr>
              <a:lnSpc>
                <a:spcPct val="100000"/>
              </a:lnSpc>
            </a:pPr>
            <a:r>
              <a:rPr lang="en-US" sz="3600" b="0" strike="noStrike" spc="-1" dirty="0">
                <a:solidFill>
                  <a:srgbClr val="178DBB"/>
                </a:solidFill>
                <a:latin typeface="Century Gothic"/>
              </a:rPr>
              <a:t>Some more Terms…</a:t>
            </a:r>
            <a:endParaRPr lang="en-US" sz="3600" b="0" strike="noStrike" spc="-1" dirty="0">
              <a:solidFill>
                <a:srgbClr val="000000"/>
              </a:solidFill>
              <a:latin typeface="Century Gothic"/>
            </a:endParaRPr>
          </a:p>
        </p:txBody>
      </p:sp>
      <p:sp>
        <p:nvSpPr>
          <p:cNvPr id="184" name="TextShape 2"/>
          <p:cNvSpPr txBox="1"/>
          <p:nvPr/>
        </p:nvSpPr>
        <p:spPr>
          <a:xfrm>
            <a:off x="1793520" y="791280"/>
            <a:ext cx="9847080" cy="5661720"/>
          </a:xfrm>
          <a:prstGeom prst="rect">
            <a:avLst/>
          </a:prstGeom>
          <a:noFill/>
          <a:ln>
            <a:noFill/>
          </a:ln>
        </p:spPr>
        <p:txBody>
          <a:bodyPr>
            <a:normAutofit/>
          </a:bodyPr>
          <a:lstStyle/>
          <a:p>
            <a:pPr>
              <a:lnSpc>
                <a:spcPct val="100000"/>
              </a:lnSpc>
              <a:spcBef>
                <a:spcPts val="1001"/>
              </a:spcBef>
            </a:pPr>
            <a:r>
              <a:rPr lang="en-US" sz="1800" b="0" strike="noStrike" spc="-1">
                <a:solidFill>
                  <a:srgbClr val="404040"/>
                </a:solidFill>
                <a:latin typeface="Century Gothic"/>
              </a:rPr>
              <a:t> </a:t>
            </a:r>
          </a:p>
        </p:txBody>
      </p:sp>
      <p:pic>
        <p:nvPicPr>
          <p:cNvPr id="186" name="Picture 185"/>
          <p:cNvPicPr/>
          <p:nvPr/>
        </p:nvPicPr>
        <p:blipFill>
          <a:blip r:embed="rId2"/>
          <a:stretch/>
        </p:blipFill>
        <p:spPr>
          <a:xfrm>
            <a:off x="1905000" y="2355970"/>
            <a:ext cx="9268738" cy="4502030"/>
          </a:xfrm>
          <a:prstGeom prst="rect">
            <a:avLst/>
          </a:prstGeom>
          <a:ln>
            <a:noFill/>
          </a:ln>
        </p:spPr>
      </p:pic>
      <p:sp>
        <p:nvSpPr>
          <p:cNvPr id="187" name="TextShape 4"/>
          <p:cNvSpPr txBox="1"/>
          <p:nvPr/>
        </p:nvSpPr>
        <p:spPr>
          <a:xfrm>
            <a:off x="1381862" y="983452"/>
            <a:ext cx="10245600" cy="2394000"/>
          </a:xfrm>
          <a:prstGeom prst="rect">
            <a:avLst/>
          </a:prstGeom>
          <a:noFill/>
          <a:ln>
            <a:noFill/>
          </a:ln>
        </p:spPr>
        <p:txBody>
          <a:bodyPr lIns="90000" tIns="45000" rIns="90000" bIns="45000"/>
          <a:lstStyle/>
          <a:p>
            <a:pPr>
              <a:lnSpc>
                <a:spcPct val="100000"/>
              </a:lnSpc>
            </a:pPr>
            <a:r>
              <a:rPr lang="en-IN" sz="2400" b="1" strike="noStrike" spc="-1" dirty="0">
                <a:solidFill>
                  <a:srgbClr val="000000"/>
                </a:solidFill>
                <a:latin typeface="Cambria" pitchFamily="18" charset="0"/>
              </a:rPr>
              <a:t>Z Score:</a:t>
            </a:r>
            <a:r>
              <a:rPr lang="en-IN" sz="2400" b="0" strike="noStrike" spc="-1" dirty="0">
                <a:solidFill>
                  <a:srgbClr val="000000"/>
                </a:solidFill>
                <a:latin typeface="Cambria" pitchFamily="18" charset="0"/>
              </a:rPr>
              <a:t> </a:t>
            </a:r>
            <a:r>
              <a:rPr lang="en-IN" sz="1800" b="0" strike="noStrike" spc="-1" dirty="0">
                <a:solidFill>
                  <a:srgbClr val="000000"/>
                </a:solidFill>
                <a:latin typeface="Cambria" pitchFamily="18" charset="0"/>
              </a:rPr>
              <a:t>A z-score is the measure of the number of standard deviations a particular data point is away from the mean </a:t>
            </a:r>
            <a:r>
              <a:rPr lang="en-IN" sz="1800" b="0" strike="noStrike" spc="-1" dirty="0" err="1">
                <a:solidFill>
                  <a:srgbClr val="000000"/>
                </a:solidFill>
                <a:latin typeface="Cambria" pitchFamily="18" charset="0"/>
              </a:rPr>
              <a:t>i.e</a:t>
            </a:r>
            <a:r>
              <a:rPr lang="en-IN" sz="1800" b="0" strike="noStrike" spc="-1" dirty="0">
                <a:solidFill>
                  <a:srgbClr val="000000"/>
                </a:solidFill>
                <a:latin typeface="Cambria" pitchFamily="18" charset="0"/>
              </a:rPr>
              <a:t> how many standard deviation away from mean is the observed value.  Its also called Z-value</a:t>
            </a:r>
            <a:endParaRPr lang="en-IN" sz="1800" b="0" strike="noStrike" spc="-1" dirty="0">
              <a:latin typeface="Cambria" pitchFamily="18" charset="0"/>
            </a:endParaRPr>
          </a:p>
          <a:p>
            <a:pPr>
              <a:lnSpc>
                <a:spcPct val="100000"/>
              </a:lnSpc>
            </a:pPr>
            <a:r>
              <a:rPr lang="en-IN" sz="1800" b="0" strike="noStrike" spc="-1" dirty="0">
                <a:solidFill>
                  <a:srgbClr val="000000"/>
                </a:solidFill>
                <a:latin typeface="Cambria" pitchFamily="18" charset="0"/>
              </a:rPr>
              <a:t>Z = Deviation from mean/Standard Deviation</a:t>
            </a:r>
            <a:endParaRPr lang="en-IN" sz="1800" b="0" strike="noStrike" spc="-1" dirty="0">
              <a:latin typeface="Cambria" pitchFamily="18" charset="0"/>
            </a:endParaRPr>
          </a:p>
          <a:p>
            <a:endParaRPr lang="en-IN" sz="1800" b="0" strike="noStrike" spc="-1" dirty="0">
              <a:latin typeface="Cambria" pitchFamily="18" charset="0"/>
            </a:endParaRPr>
          </a:p>
        </p:txBody>
      </p:sp>
    </p:spTree>
    <p:extLst>
      <p:ext uri="{BB962C8B-B14F-4D97-AF65-F5344CB8AC3E}">
        <p14:creationId xmlns:p14="http://schemas.microsoft.com/office/powerpoint/2010/main" val="8744604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1793520" y="304800"/>
            <a:ext cx="9142200" cy="1701360"/>
          </a:xfrm>
          <a:prstGeom prst="rect">
            <a:avLst/>
          </a:prstGeom>
          <a:noFill/>
          <a:ln>
            <a:noFill/>
          </a:ln>
        </p:spPr>
        <p:txBody>
          <a:bodyPr/>
          <a:lstStyle/>
          <a:p>
            <a:pPr>
              <a:lnSpc>
                <a:spcPct val="100000"/>
              </a:lnSpc>
            </a:pPr>
            <a:r>
              <a:rPr lang="en-US" sz="3600" b="0" strike="noStrike" spc="-1" dirty="0">
                <a:solidFill>
                  <a:srgbClr val="178DBB"/>
                </a:solidFill>
                <a:latin typeface="Cambria" pitchFamily="18" charset="0"/>
              </a:rPr>
              <a:t>Covariance</a:t>
            </a:r>
            <a:endParaRPr lang="en-US" sz="3600" b="0" strike="noStrike" spc="-1" dirty="0">
              <a:solidFill>
                <a:srgbClr val="000000"/>
              </a:solidFill>
              <a:latin typeface="Cambria" pitchFamily="18" charset="0"/>
            </a:endParaRPr>
          </a:p>
        </p:txBody>
      </p:sp>
      <p:sp>
        <p:nvSpPr>
          <p:cNvPr id="189" name="TextShape 2"/>
          <p:cNvSpPr txBox="1"/>
          <p:nvPr/>
        </p:nvSpPr>
        <p:spPr>
          <a:xfrm>
            <a:off x="1793520" y="791280"/>
            <a:ext cx="9847080" cy="5661720"/>
          </a:xfrm>
          <a:prstGeom prst="rect">
            <a:avLst/>
          </a:prstGeom>
          <a:noFill/>
          <a:ln>
            <a:noFill/>
          </a:ln>
        </p:spPr>
        <p:txBody>
          <a:bodyPr>
            <a:normAutofit/>
          </a:bodyPr>
          <a:lstStyle/>
          <a:p>
            <a:pPr>
              <a:lnSpc>
                <a:spcPct val="100000"/>
              </a:lnSpc>
              <a:spcBef>
                <a:spcPts val="1001"/>
              </a:spcBef>
            </a:pPr>
            <a:r>
              <a:rPr lang="en-US" sz="1800" b="0" strike="noStrike" spc="-1">
                <a:solidFill>
                  <a:srgbClr val="404040"/>
                </a:solidFill>
                <a:latin typeface="Century Gothic"/>
              </a:rPr>
              <a:t> </a:t>
            </a:r>
          </a:p>
        </p:txBody>
      </p:sp>
      <p:sp>
        <p:nvSpPr>
          <p:cNvPr id="190" name="CustomShape 3"/>
          <p:cNvSpPr/>
          <p:nvPr/>
        </p:nvSpPr>
        <p:spPr>
          <a:xfrm>
            <a:off x="1524000" y="1155480"/>
            <a:ext cx="10240080" cy="45046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dirty="0">
                <a:latin typeface="Cambria" pitchFamily="18" charset="0"/>
              </a:rPr>
              <a:t>covariance</a:t>
            </a:r>
            <a:r>
              <a:rPr lang="en-US" sz="2400" dirty="0">
                <a:latin typeface="Cambria" pitchFamily="18" charset="0"/>
              </a:rPr>
              <a:t> is a measure of the joint variability of two </a:t>
            </a:r>
            <a:r>
              <a:rPr lang="en-US" sz="2400" dirty="0" smtClean="0">
                <a:latin typeface="Cambria" pitchFamily="18" charset="0"/>
              </a:rPr>
              <a:t>random variables. </a:t>
            </a:r>
            <a:r>
              <a:rPr lang="en-US" sz="2400" dirty="0">
                <a:latin typeface="Cambria" pitchFamily="18" charset="0"/>
              </a:rPr>
              <a:t>If the greater values of one variable mainly correspond with the greater values of the other variable, and the same holds for the lesser values, (i.e., the variables tend to show similar behavior), the covariance is positive</a:t>
            </a:r>
            <a:r>
              <a:rPr lang="en-US" sz="2400" dirty="0" smtClean="0">
                <a:latin typeface="Cambria" pitchFamily="18" charset="0"/>
              </a:rPr>
              <a:t>. </a:t>
            </a:r>
            <a:r>
              <a:rPr lang="en-US" sz="2400" dirty="0">
                <a:latin typeface="Cambria" pitchFamily="18" charset="0"/>
              </a:rPr>
              <a:t>In the opposite case, when the greater values of one variable mainly correspond to the lesser values of the other, (i.e., the variables tend to show opposite behavior), the covariance is negative. </a:t>
            </a:r>
            <a:r>
              <a:rPr lang="en-US" sz="2400" b="1" dirty="0">
                <a:latin typeface="Cambria" pitchFamily="18" charset="0"/>
              </a:rPr>
              <a:t>The sign of the covariance therefore shows the tendency in the linear relationship between the variables</a:t>
            </a:r>
            <a:endParaRPr lang="en-IN" sz="2400" b="1" strike="noStrike" spc="-1" dirty="0">
              <a:latin typeface="Cambria" pitchFamily="18" charset="0"/>
            </a:endParaRPr>
          </a:p>
          <a:p>
            <a:pPr>
              <a:lnSpc>
                <a:spcPct val="100000"/>
              </a:lnSpc>
            </a:pPr>
            <a:endParaRPr lang="en-IN" sz="2400" b="0" strike="noStrike" spc="-1" dirty="0">
              <a:latin typeface="Cambria" pitchFamily="18" charset="0"/>
            </a:endParaRPr>
          </a:p>
          <a:p>
            <a:pPr>
              <a:lnSpc>
                <a:spcPct val="100000"/>
              </a:lnSpc>
            </a:pPr>
            <a:endParaRPr lang="en-IN" sz="2400" b="0" strike="noStrike" spc="-1" dirty="0" smtClean="0">
              <a:solidFill>
                <a:srgbClr val="000000"/>
              </a:solidFill>
              <a:latin typeface="Cambria" pitchFamily="18" charset="0"/>
            </a:endParaRPr>
          </a:p>
          <a:p>
            <a:pPr>
              <a:lnSpc>
                <a:spcPct val="100000"/>
              </a:lnSpc>
            </a:pPr>
            <a:endParaRPr lang="en-IN" sz="2400" spc="-1" dirty="0">
              <a:solidFill>
                <a:srgbClr val="000000"/>
              </a:solidFill>
              <a:latin typeface="Cambria" pitchFamily="18" charset="0"/>
            </a:endParaRPr>
          </a:p>
          <a:p>
            <a:pPr>
              <a:lnSpc>
                <a:spcPct val="100000"/>
              </a:lnSpc>
            </a:pPr>
            <a:endParaRPr lang="en-IN" sz="2400" b="0" strike="noStrike" spc="-1" dirty="0" smtClean="0">
              <a:solidFill>
                <a:srgbClr val="000000"/>
              </a:solidFill>
              <a:latin typeface="Cambria" pitchFamily="18" charset="0"/>
            </a:endParaRPr>
          </a:p>
          <a:p>
            <a:pPr>
              <a:lnSpc>
                <a:spcPct val="100000"/>
              </a:lnSpc>
            </a:pPr>
            <a:endParaRPr lang="en-IN" sz="2400" spc="-1" dirty="0">
              <a:solidFill>
                <a:srgbClr val="000000"/>
              </a:solidFill>
              <a:latin typeface="Cambria" pitchFamily="18" charset="0"/>
            </a:endParaRPr>
          </a:p>
          <a:p>
            <a:pPr>
              <a:lnSpc>
                <a:spcPct val="100000"/>
              </a:lnSpc>
            </a:pPr>
            <a:r>
              <a:rPr lang="en-IN" sz="2400" b="0" strike="noStrike" spc="-1" dirty="0" smtClean="0">
                <a:solidFill>
                  <a:srgbClr val="000000"/>
                </a:solidFill>
                <a:latin typeface="Cambria" pitchFamily="18" charset="0"/>
              </a:rPr>
              <a:t>If </a:t>
            </a:r>
            <a:r>
              <a:rPr lang="en-IN" sz="2400" b="0" strike="noStrike" spc="-1" dirty="0">
                <a:solidFill>
                  <a:srgbClr val="000000"/>
                </a:solidFill>
                <a:latin typeface="Cambria" pitchFamily="18" charset="0"/>
              </a:rPr>
              <a:t>you calculate the covariance between one dimension and itself, you get the variance.</a:t>
            </a:r>
            <a:endParaRPr lang="en-IN" sz="2400" b="0" strike="noStrike" spc="-1" dirty="0">
              <a:latin typeface="Cambria" pitchFamily="18" charset="0"/>
            </a:endParaRPr>
          </a:p>
          <a:p>
            <a:pPr>
              <a:lnSpc>
                <a:spcPct val="100000"/>
              </a:lnSpc>
            </a:pPr>
            <a:endParaRPr lang="en-IN" sz="2400" b="0" strike="noStrike" spc="-1" dirty="0">
              <a:latin typeface="Cambria" pitchFamily="18" charset="0"/>
            </a:endParaRPr>
          </a:p>
          <a:p>
            <a:pPr>
              <a:lnSpc>
                <a:spcPct val="100000"/>
              </a:lnSpc>
            </a:pPr>
            <a:endParaRPr lang="en-IN" sz="2400" b="0" strike="noStrike" spc="-1" dirty="0">
              <a:latin typeface="Cambria" pitchFamily="18" charset="0"/>
            </a:endParaRPr>
          </a:p>
          <a:p>
            <a:pPr>
              <a:lnSpc>
                <a:spcPct val="100000"/>
              </a:lnSpc>
            </a:pPr>
            <a:endParaRPr lang="en-IN" sz="2400" b="0" strike="noStrike" spc="-1" dirty="0">
              <a:latin typeface="Cambria" pitchFamily="18" charset="0"/>
            </a:endParaRPr>
          </a:p>
          <a:p>
            <a:pPr algn="just">
              <a:lnSpc>
                <a:spcPct val="115000"/>
              </a:lnSpc>
              <a:spcAft>
                <a:spcPts val="1001"/>
              </a:spcAft>
            </a:pPr>
            <a:endParaRPr lang="en-IN" sz="2400" b="0" strike="noStrike" spc="-1" dirty="0">
              <a:latin typeface="Cambria" pitchFamily="18" charset="0"/>
            </a:endParaRPr>
          </a:p>
          <a:p>
            <a:pPr algn="just">
              <a:lnSpc>
                <a:spcPct val="115000"/>
              </a:lnSpc>
              <a:spcAft>
                <a:spcPts val="1001"/>
              </a:spcAft>
            </a:pPr>
            <a:endParaRPr lang="en-IN" sz="2400" b="0" strike="noStrike" spc="-1" dirty="0">
              <a:latin typeface="Cambria"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283" y="4421850"/>
            <a:ext cx="46196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775127" y="72120"/>
            <a:ext cx="9142200" cy="1701360"/>
          </a:xfrm>
          <a:prstGeom prst="rect">
            <a:avLst/>
          </a:prstGeom>
          <a:noFill/>
          <a:ln>
            <a:noFill/>
          </a:ln>
        </p:spPr>
        <p:txBody>
          <a:bodyPr/>
          <a:lstStyle/>
          <a:p>
            <a:pPr>
              <a:lnSpc>
                <a:spcPct val="100000"/>
              </a:lnSpc>
            </a:pPr>
            <a:r>
              <a:rPr lang="en-US" sz="3600" b="0" strike="noStrike" spc="-1" dirty="0">
                <a:solidFill>
                  <a:srgbClr val="178DBB"/>
                </a:solidFill>
                <a:latin typeface="Cambria" pitchFamily="18" charset="0"/>
              </a:rPr>
              <a:t>Correlation</a:t>
            </a:r>
            <a:endParaRPr lang="en-US" sz="3600" b="0" strike="noStrike" spc="-1" dirty="0">
              <a:solidFill>
                <a:srgbClr val="000000"/>
              </a:solidFill>
              <a:latin typeface="Cambria" pitchFamily="18" charset="0"/>
            </a:endParaRPr>
          </a:p>
        </p:txBody>
      </p:sp>
      <p:sp>
        <p:nvSpPr>
          <p:cNvPr id="193" name="TextShape 2"/>
          <p:cNvSpPr txBox="1"/>
          <p:nvPr/>
        </p:nvSpPr>
        <p:spPr>
          <a:xfrm>
            <a:off x="1793520" y="791280"/>
            <a:ext cx="9847080" cy="5661720"/>
          </a:xfrm>
          <a:prstGeom prst="rect">
            <a:avLst/>
          </a:prstGeom>
          <a:noFill/>
          <a:ln>
            <a:noFill/>
          </a:ln>
        </p:spPr>
        <p:txBody>
          <a:bodyPr>
            <a:normAutofit/>
          </a:bodyPr>
          <a:lstStyle/>
          <a:p>
            <a:pPr>
              <a:lnSpc>
                <a:spcPct val="100000"/>
              </a:lnSpc>
              <a:spcBef>
                <a:spcPts val="1001"/>
              </a:spcBef>
            </a:pPr>
            <a:r>
              <a:rPr lang="en-US" sz="1800" b="0" strike="noStrike" spc="-1">
                <a:solidFill>
                  <a:srgbClr val="404040"/>
                </a:solidFill>
                <a:latin typeface="Century Gothic"/>
              </a:rPr>
              <a:t> </a:t>
            </a:r>
          </a:p>
        </p:txBody>
      </p:sp>
      <p:sp>
        <p:nvSpPr>
          <p:cNvPr id="194" name="CustomShape 3"/>
          <p:cNvSpPr/>
          <p:nvPr/>
        </p:nvSpPr>
        <p:spPr>
          <a:xfrm>
            <a:off x="1945080" y="922800"/>
            <a:ext cx="9865920" cy="553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dirty="0">
                <a:solidFill>
                  <a:srgbClr val="000000"/>
                </a:solidFill>
                <a:latin typeface="Cambria" pitchFamily="18" charset="0"/>
              </a:rPr>
              <a:t>Correlations </a:t>
            </a:r>
            <a:r>
              <a:rPr lang="en-IN" sz="1800" b="0" strike="noStrike" spc="-1" dirty="0">
                <a:solidFill>
                  <a:srgbClr val="000000"/>
                </a:solidFill>
                <a:latin typeface="Cambria" pitchFamily="18" charset="0"/>
              </a:rPr>
              <a:t>are mathematical relationships between variables. </a:t>
            </a:r>
            <a:r>
              <a:rPr lang="en-IN" sz="1800" b="1" strike="noStrike" spc="-1" dirty="0">
                <a:solidFill>
                  <a:srgbClr val="000000"/>
                </a:solidFill>
                <a:latin typeface="Cambria" pitchFamily="18" charset="0"/>
              </a:rPr>
              <a:t>Correlation Coefficient (r)</a:t>
            </a:r>
            <a:r>
              <a:rPr lang="en-IN" sz="1800" b="0" strike="noStrike" spc="-1" dirty="0">
                <a:solidFill>
                  <a:srgbClr val="000000"/>
                </a:solidFill>
                <a:latin typeface="Cambria" pitchFamily="18" charset="0"/>
              </a:rPr>
              <a:t> is a number between -1 and 1. </a:t>
            </a:r>
            <a:r>
              <a:rPr lang="en-IN" sz="1800" b="1" strike="noStrike" spc="-1" dirty="0">
                <a:solidFill>
                  <a:srgbClr val="000000"/>
                </a:solidFill>
                <a:latin typeface="Cambria" pitchFamily="18" charset="0"/>
              </a:rPr>
              <a:t>It measures linear </a:t>
            </a:r>
            <a:r>
              <a:rPr lang="en-IN" sz="1800" b="1" strike="noStrike" spc="-1" dirty="0" smtClean="0">
                <a:solidFill>
                  <a:srgbClr val="000000"/>
                </a:solidFill>
                <a:latin typeface="Cambria" pitchFamily="18" charset="0"/>
              </a:rPr>
              <a:t> association </a:t>
            </a:r>
            <a:r>
              <a:rPr lang="en-IN" sz="1800" b="0" strike="noStrike" spc="-1" dirty="0" err="1">
                <a:solidFill>
                  <a:srgbClr val="000000"/>
                </a:solidFill>
                <a:latin typeface="Cambria" pitchFamily="18" charset="0"/>
              </a:rPr>
              <a:t>i.e</a:t>
            </a:r>
            <a:r>
              <a:rPr lang="en-IN" sz="1800" b="0" strike="noStrike" spc="-1" dirty="0">
                <a:solidFill>
                  <a:srgbClr val="000000"/>
                </a:solidFill>
                <a:latin typeface="Cambria" pitchFamily="18" charset="0"/>
              </a:rPr>
              <a:t> </a:t>
            </a:r>
            <a:r>
              <a:rPr lang="en-IN" sz="1800" b="1" strike="noStrike" spc="-1" dirty="0">
                <a:solidFill>
                  <a:srgbClr val="000000"/>
                </a:solidFill>
                <a:latin typeface="Cambria" pitchFamily="18" charset="0"/>
              </a:rPr>
              <a:t>how tightly the points are clustered about a straight line. </a:t>
            </a:r>
            <a:r>
              <a:rPr lang="en-IN" sz="1800" b="0" strike="noStrike" spc="-1" dirty="0">
                <a:solidFill>
                  <a:srgbClr val="000000"/>
                </a:solidFill>
                <a:latin typeface="Cambria" pitchFamily="18" charset="0"/>
              </a:rPr>
              <a:t>The correlation is said to be linear if the data points </a:t>
            </a:r>
            <a:r>
              <a:rPr lang="en-IN" sz="1800" b="0" strike="noStrike" spc="-1" dirty="0" smtClean="0">
                <a:solidFill>
                  <a:srgbClr val="000000"/>
                </a:solidFill>
                <a:latin typeface="Cambria" pitchFamily="18" charset="0"/>
              </a:rPr>
              <a:t>lie </a:t>
            </a:r>
            <a:r>
              <a:rPr lang="en-IN" sz="1800" b="0" strike="noStrike" spc="-1" dirty="0">
                <a:solidFill>
                  <a:srgbClr val="000000"/>
                </a:solidFill>
                <a:latin typeface="Cambria" pitchFamily="18" charset="0"/>
              </a:rPr>
              <a:t>in an approximately straight line.</a:t>
            </a:r>
            <a:endParaRPr lang="en-IN" sz="1800" b="0" strike="noStrike" spc="-1" dirty="0">
              <a:latin typeface="Cambria" pitchFamily="18" charset="0"/>
            </a:endParaRPr>
          </a:p>
          <a:p>
            <a:pPr>
              <a:lnSpc>
                <a:spcPct val="100000"/>
              </a:lnSpc>
            </a:pPr>
            <a:r>
              <a:rPr lang="en-IN" sz="1800" b="0" strike="noStrike" spc="-1" dirty="0">
                <a:solidFill>
                  <a:srgbClr val="000000"/>
                </a:solidFill>
                <a:latin typeface="Cambria" pitchFamily="18" charset="0"/>
              </a:rPr>
              <a:t> </a:t>
            </a:r>
            <a:endParaRPr lang="en-IN" sz="1800" b="0" strike="noStrike" spc="-1" dirty="0">
              <a:latin typeface="Cambria" pitchFamily="18" charset="0"/>
            </a:endParaRPr>
          </a:p>
          <a:p>
            <a:pPr>
              <a:lnSpc>
                <a:spcPct val="100000"/>
              </a:lnSpc>
            </a:pPr>
            <a:r>
              <a:rPr lang="en-IN" sz="1800" b="0" strike="noStrike" spc="-1" dirty="0">
                <a:solidFill>
                  <a:srgbClr val="000000"/>
                </a:solidFill>
                <a:latin typeface="Cambria" pitchFamily="18" charset="0"/>
              </a:rPr>
              <a:t>A correlation between two variables </a:t>
            </a:r>
            <a:r>
              <a:rPr lang="en-IN" sz="1800" b="1" strike="noStrike" spc="-1" dirty="0">
                <a:solidFill>
                  <a:srgbClr val="000000"/>
                </a:solidFill>
                <a:latin typeface="Cambria" pitchFamily="18" charset="0"/>
              </a:rPr>
              <a:t>doesn’t necessarily mean that one caused the other </a:t>
            </a:r>
            <a:r>
              <a:rPr lang="en-IN" sz="1800" b="0" strike="noStrike" spc="-1" dirty="0">
                <a:solidFill>
                  <a:srgbClr val="000000"/>
                </a:solidFill>
                <a:latin typeface="Cambria" pitchFamily="18" charset="0"/>
              </a:rPr>
              <a:t>or that they’re actually related in real life. A correlation between two variables means that there’s some sort of mathematical relationship between the two. </a:t>
            </a:r>
            <a:endParaRPr lang="en-IN" sz="1800" b="0" strike="noStrike" spc="-1" dirty="0" smtClean="0">
              <a:solidFill>
                <a:srgbClr val="000000"/>
              </a:solidFill>
              <a:latin typeface="Cambria" pitchFamily="18" charset="0"/>
            </a:endParaRPr>
          </a:p>
          <a:p>
            <a:pPr>
              <a:lnSpc>
                <a:spcPct val="100000"/>
              </a:lnSpc>
            </a:pPr>
            <a:endParaRPr lang="en-IN" spc="-1" dirty="0">
              <a:solidFill>
                <a:srgbClr val="000000"/>
              </a:solidFill>
              <a:latin typeface="Cambria" pitchFamily="18" charset="0"/>
            </a:endParaRPr>
          </a:p>
          <a:p>
            <a:pPr marL="285750" indent="-285750">
              <a:lnSpc>
                <a:spcPct val="100000"/>
              </a:lnSpc>
              <a:buFont typeface="Wingdings" pitchFamily="2" charset="2"/>
              <a:buChar char="§"/>
            </a:pPr>
            <a:r>
              <a:rPr lang="en-US" dirty="0"/>
              <a:t>Correlation is </a:t>
            </a:r>
            <a:r>
              <a:rPr lang="en-US" b="1" dirty="0"/>
              <a:t>Positive</a:t>
            </a:r>
            <a:r>
              <a:rPr lang="en-US" dirty="0"/>
              <a:t> when the values </a:t>
            </a:r>
            <a:r>
              <a:rPr lang="en-US" b="1" dirty="0"/>
              <a:t>increase</a:t>
            </a:r>
            <a:r>
              <a:rPr lang="en-US" dirty="0"/>
              <a:t> </a:t>
            </a:r>
            <a:r>
              <a:rPr lang="en-US" dirty="0" smtClean="0"/>
              <a:t>together</a:t>
            </a:r>
            <a:endParaRPr lang="en-US" dirty="0"/>
          </a:p>
          <a:p>
            <a:pPr marL="285750" indent="-285750">
              <a:lnSpc>
                <a:spcPct val="100000"/>
              </a:lnSpc>
              <a:buFont typeface="Wingdings" pitchFamily="2" charset="2"/>
              <a:buChar char="§"/>
            </a:pPr>
            <a:r>
              <a:rPr lang="en-US" dirty="0" smtClean="0"/>
              <a:t>Correlation </a:t>
            </a:r>
            <a:r>
              <a:rPr lang="en-US" dirty="0"/>
              <a:t>is </a:t>
            </a:r>
            <a:r>
              <a:rPr lang="en-US" b="1" dirty="0"/>
              <a:t>Negative</a:t>
            </a:r>
            <a:r>
              <a:rPr lang="en-US" dirty="0"/>
              <a:t> when one value </a:t>
            </a:r>
            <a:r>
              <a:rPr lang="en-US" b="1" dirty="0"/>
              <a:t>decreases</a:t>
            </a:r>
            <a:r>
              <a:rPr lang="en-US" dirty="0"/>
              <a:t> as the other </a:t>
            </a:r>
            <a:r>
              <a:rPr lang="en-US" dirty="0" smtClean="0"/>
              <a:t>increase</a:t>
            </a:r>
          </a:p>
          <a:p>
            <a:pPr>
              <a:lnSpc>
                <a:spcPct val="100000"/>
              </a:lnSpc>
            </a:pPr>
            <a:endParaRPr lang="en-IN" sz="1800" b="0" strike="noStrike" spc="-1" dirty="0">
              <a:latin typeface="Cambria" pitchFamily="18" charset="0"/>
            </a:endParaRPr>
          </a:p>
          <a:p>
            <a:pPr>
              <a:lnSpc>
                <a:spcPct val="100000"/>
              </a:lnSpc>
            </a:pPr>
            <a:r>
              <a:rPr lang="en-IN" sz="1800" b="1" strike="noStrike" spc="-1" dirty="0">
                <a:solidFill>
                  <a:srgbClr val="000000"/>
                </a:solidFill>
                <a:latin typeface="Cambria" pitchFamily="18" charset="0"/>
              </a:rPr>
              <a:t>Correlation = Covariance(X,Y) / SQRT( </a:t>
            </a:r>
            <a:r>
              <a:rPr lang="en-IN" sz="1800" b="1" strike="noStrike" spc="-1" dirty="0" err="1">
                <a:solidFill>
                  <a:srgbClr val="000000"/>
                </a:solidFill>
                <a:latin typeface="Cambria" pitchFamily="18" charset="0"/>
              </a:rPr>
              <a:t>Var</a:t>
            </a:r>
            <a:r>
              <a:rPr lang="en-IN" sz="1800" b="1" strike="noStrike" spc="-1" dirty="0">
                <a:solidFill>
                  <a:srgbClr val="000000"/>
                </a:solidFill>
                <a:latin typeface="Cambria" pitchFamily="18" charset="0"/>
              </a:rPr>
              <a:t>(X)* </a:t>
            </a:r>
            <a:r>
              <a:rPr lang="en-IN" sz="1800" b="1" strike="noStrike" spc="-1" dirty="0" err="1">
                <a:solidFill>
                  <a:srgbClr val="000000"/>
                </a:solidFill>
                <a:latin typeface="Cambria" pitchFamily="18" charset="0"/>
              </a:rPr>
              <a:t>Var</a:t>
            </a:r>
            <a:r>
              <a:rPr lang="en-IN" sz="1800" b="1" strike="noStrike" spc="-1" dirty="0">
                <a:solidFill>
                  <a:srgbClr val="000000"/>
                </a:solidFill>
                <a:latin typeface="Cambria" pitchFamily="18" charset="0"/>
              </a:rPr>
              <a:t>(Y))</a:t>
            </a:r>
            <a:endParaRPr lang="en-IN" sz="1800" b="0" strike="noStrike" spc="-1" dirty="0">
              <a:latin typeface="Cambria" pitchFamily="18" charset="0"/>
            </a:endParaRPr>
          </a:p>
          <a:p>
            <a:pPr>
              <a:lnSpc>
                <a:spcPct val="100000"/>
              </a:lnSpc>
            </a:pPr>
            <a:endParaRPr lang="en-IN" sz="1800" b="0" strike="noStrike" spc="-1" dirty="0">
              <a:latin typeface="Cambria" pitchFamily="18" charset="0"/>
            </a:endParaRPr>
          </a:p>
          <a:p>
            <a:pPr>
              <a:lnSpc>
                <a:spcPct val="100000"/>
              </a:lnSpc>
            </a:pPr>
            <a:endParaRPr lang="en-IN" sz="1800" b="0" strike="noStrike" spc="-1" dirty="0">
              <a:latin typeface="Cambria" pitchFamily="18" charset="0"/>
            </a:endParaRPr>
          </a:p>
          <a:p>
            <a:pPr>
              <a:lnSpc>
                <a:spcPct val="100000"/>
              </a:lnSpc>
            </a:pPr>
            <a:endParaRPr lang="en-IN" sz="1800" b="0" strike="noStrike" spc="-1" dirty="0">
              <a:latin typeface="Cambria" pitchFamily="18" charset="0"/>
            </a:endParaRPr>
          </a:p>
          <a:p>
            <a:pPr>
              <a:lnSpc>
                <a:spcPct val="100000"/>
              </a:lnSpc>
            </a:pPr>
            <a:r>
              <a:rPr lang="en-IN" sz="1800" b="0" strike="noStrike" spc="-1" dirty="0">
                <a:solidFill>
                  <a:srgbClr val="000000"/>
                </a:solidFill>
                <a:latin typeface="Cambria" pitchFamily="18" charset="0"/>
              </a:rPr>
              <a:t>.</a:t>
            </a:r>
            <a:endParaRPr lang="en-IN" sz="1800" b="0" strike="noStrike" spc="-1" dirty="0">
              <a:latin typeface="Cambria" pitchFamily="18" charset="0"/>
            </a:endParaRPr>
          </a:p>
          <a:p>
            <a:pPr>
              <a:lnSpc>
                <a:spcPct val="100000"/>
              </a:lnSpc>
            </a:pPr>
            <a:endParaRPr lang="en-IN" sz="1800" b="0" strike="noStrike" spc="-1" dirty="0">
              <a:latin typeface="Cambria" pitchFamily="18" charset="0"/>
            </a:endParaRPr>
          </a:p>
          <a:p>
            <a:pPr>
              <a:lnSpc>
                <a:spcPct val="100000"/>
              </a:lnSpc>
            </a:pPr>
            <a:endParaRPr lang="en-IN" sz="1800" b="0" strike="noStrike" spc="-1" dirty="0">
              <a:latin typeface="Cambria" pitchFamily="18" charset="0"/>
            </a:endParaRPr>
          </a:p>
          <a:p>
            <a:pPr>
              <a:lnSpc>
                <a:spcPct val="100000"/>
              </a:lnSpc>
            </a:pPr>
            <a:endParaRPr lang="en-IN" sz="1800" b="0" strike="noStrike" spc="-1" dirty="0">
              <a:latin typeface="Cambria" pitchFamily="18" charset="0"/>
            </a:endParaRPr>
          </a:p>
          <a:p>
            <a:pPr algn="just">
              <a:lnSpc>
                <a:spcPct val="115000"/>
              </a:lnSpc>
              <a:spcAft>
                <a:spcPts val="1001"/>
              </a:spcAft>
            </a:pPr>
            <a:endParaRPr lang="en-IN" sz="1800" b="0" strike="noStrike" spc="-1" dirty="0">
              <a:latin typeface="Cambria" pitchFamily="18" charset="0"/>
            </a:endParaRPr>
          </a:p>
          <a:p>
            <a:pPr algn="just">
              <a:lnSpc>
                <a:spcPct val="115000"/>
              </a:lnSpc>
              <a:spcAft>
                <a:spcPts val="1001"/>
              </a:spcAft>
            </a:pPr>
            <a:endParaRPr lang="en-IN" sz="1800" b="0" strike="noStrike" spc="-1" dirty="0">
              <a:latin typeface="Cambria"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924767"/>
            <a:ext cx="4343400" cy="152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2593080" y="288000"/>
            <a:ext cx="8911440" cy="1280520"/>
          </a:xfrm>
          <a:prstGeom prst="rect">
            <a:avLst/>
          </a:prstGeom>
          <a:noFill/>
          <a:ln>
            <a:noFill/>
          </a:ln>
        </p:spPr>
        <p:txBody>
          <a:bodyPr lIns="0" tIns="0" rIns="0" bIns="0" anchor="ctr"/>
          <a:lstStyle/>
          <a:p>
            <a:r>
              <a:rPr lang="en-US" sz="1800" b="0" strike="noStrike" spc="-1">
                <a:solidFill>
                  <a:srgbClr val="000000"/>
                </a:solidFill>
                <a:latin typeface="Century Gothic"/>
              </a:rPr>
              <a:t>Route to find diamond form data is like moving in a maze</a:t>
            </a:r>
          </a:p>
        </p:txBody>
      </p:sp>
      <p:sp>
        <p:nvSpPr>
          <p:cNvPr id="147" name="CustomShape 2"/>
          <p:cNvSpPr/>
          <p:nvPr/>
        </p:nvSpPr>
        <p:spPr>
          <a:xfrm>
            <a:off x="1440000" y="1656000"/>
            <a:ext cx="1872000" cy="1872000"/>
          </a:xfrm>
          <a:prstGeom prst="ellipse">
            <a:avLst/>
          </a:prstGeom>
          <a:solidFill>
            <a:srgbClr val="E6E6E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Data</a:t>
            </a:r>
          </a:p>
        </p:txBody>
      </p:sp>
      <p:sp>
        <p:nvSpPr>
          <p:cNvPr id="148" name="CustomShape 3"/>
          <p:cNvSpPr/>
          <p:nvPr/>
        </p:nvSpPr>
        <p:spPr>
          <a:xfrm>
            <a:off x="7704000" y="3312000"/>
            <a:ext cx="3096000" cy="273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IN" sz="1800" b="0" strike="noStrike" spc="-1">
                <a:latin typeface="Arial"/>
              </a:rPr>
              <a:t>Answer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775127" y="72120"/>
            <a:ext cx="9142200" cy="1701360"/>
          </a:xfrm>
          <a:prstGeom prst="rect">
            <a:avLst/>
          </a:prstGeom>
          <a:noFill/>
          <a:ln>
            <a:noFill/>
          </a:ln>
        </p:spPr>
        <p:txBody>
          <a:bodyPr/>
          <a:lstStyle/>
          <a:p>
            <a:pPr>
              <a:lnSpc>
                <a:spcPct val="100000"/>
              </a:lnSpc>
            </a:pPr>
            <a:r>
              <a:rPr lang="en-US" sz="3600" b="0" strike="noStrike" spc="-1" dirty="0">
                <a:solidFill>
                  <a:srgbClr val="178DBB"/>
                </a:solidFill>
                <a:latin typeface="Cambria" pitchFamily="18" charset="0"/>
              </a:rPr>
              <a:t>Correlation</a:t>
            </a:r>
            <a:endParaRPr lang="en-US" sz="3600" b="0" strike="noStrike" spc="-1" dirty="0">
              <a:solidFill>
                <a:srgbClr val="000000"/>
              </a:solidFill>
              <a:latin typeface="Cambria" pitchFamily="18" charset="0"/>
            </a:endParaRPr>
          </a:p>
        </p:txBody>
      </p:sp>
      <p:sp>
        <p:nvSpPr>
          <p:cNvPr id="193" name="TextShape 2"/>
          <p:cNvSpPr txBox="1"/>
          <p:nvPr/>
        </p:nvSpPr>
        <p:spPr>
          <a:xfrm>
            <a:off x="1793520" y="791280"/>
            <a:ext cx="9847080" cy="5661720"/>
          </a:xfrm>
          <a:prstGeom prst="rect">
            <a:avLst/>
          </a:prstGeom>
          <a:noFill/>
          <a:ln>
            <a:noFill/>
          </a:ln>
        </p:spPr>
        <p:txBody>
          <a:bodyPr>
            <a:normAutofit/>
          </a:bodyPr>
          <a:lstStyle/>
          <a:p>
            <a:pPr>
              <a:lnSpc>
                <a:spcPct val="100000"/>
              </a:lnSpc>
              <a:spcBef>
                <a:spcPts val="1001"/>
              </a:spcBef>
            </a:pPr>
            <a:r>
              <a:rPr lang="en-US" sz="1800" b="0" strike="noStrike" spc="-1">
                <a:solidFill>
                  <a:srgbClr val="404040"/>
                </a:solidFill>
                <a:latin typeface="Century Gothic"/>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458" y="1066800"/>
            <a:ext cx="1089901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3499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793520" y="71640"/>
            <a:ext cx="8786160" cy="719640"/>
          </a:xfrm>
          <a:prstGeom prst="rect">
            <a:avLst/>
          </a:prstGeom>
          <a:noFill/>
          <a:ln>
            <a:noFill/>
          </a:ln>
        </p:spPr>
        <p:txBody>
          <a:bodyPr>
            <a:noAutofit/>
          </a:bodyPr>
          <a:lstStyle/>
          <a:p>
            <a:pPr>
              <a:lnSpc>
                <a:spcPct val="100000"/>
              </a:lnSpc>
            </a:pPr>
            <a:r>
              <a:rPr lang="en-US" sz="3600" b="0" strike="noStrike" spc="-1" dirty="0">
                <a:solidFill>
                  <a:srgbClr val="178DBB"/>
                </a:solidFill>
                <a:latin typeface="Cambria" pitchFamily="18" charset="0"/>
              </a:rPr>
              <a:t>Multi-</a:t>
            </a:r>
            <a:r>
              <a:rPr lang="en-US" sz="3600" b="0" strike="noStrike" spc="-1" dirty="0" err="1">
                <a:solidFill>
                  <a:srgbClr val="178DBB"/>
                </a:solidFill>
                <a:latin typeface="Cambria" pitchFamily="18" charset="0"/>
              </a:rPr>
              <a:t>colinearity</a:t>
            </a:r>
            <a:r>
              <a:rPr sz="3600" dirty="0">
                <a:latin typeface="Cambria" pitchFamily="18" charset="0"/>
              </a:rPr>
              <a:t/>
            </a:r>
            <a:br>
              <a:rPr sz="3600" dirty="0">
                <a:latin typeface="Cambria" pitchFamily="18" charset="0"/>
              </a:rPr>
            </a:br>
            <a:r>
              <a:rPr sz="3600" dirty="0">
                <a:latin typeface="Cambria" pitchFamily="18" charset="0"/>
              </a:rPr>
              <a:t/>
            </a:r>
            <a:br>
              <a:rPr sz="3600" dirty="0">
                <a:latin typeface="Cambria" pitchFamily="18" charset="0"/>
              </a:rPr>
            </a:br>
            <a:r>
              <a:rPr sz="3600" dirty="0">
                <a:latin typeface="Cambria" pitchFamily="18" charset="0"/>
              </a:rPr>
              <a:t/>
            </a:r>
            <a:br>
              <a:rPr sz="3600" dirty="0">
                <a:latin typeface="Cambria" pitchFamily="18" charset="0"/>
              </a:rPr>
            </a:br>
            <a:r>
              <a:rPr sz="3600" dirty="0">
                <a:latin typeface="Cambria" pitchFamily="18" charset="0"/>
              </a:rPr>
              <a:t/>
            </a:r>
            <a:br>
              <a:rPr sz="3600" dirty="0">
                <a:latin typeface="Cambria" pitchFamily="18" charset="0"/>
              </a:rPr>
            </a:br>
            <a:endParaRPr lang="en-US" sz="3600" b="0" strike="noStrike" spc="-1" dirty="0">
              <a:solidFill>
                <a:srgbClr val="000000"/>
              </a:solidFill>
              <a:latin typeface="Cambria" pitchFamily="18" charset="0"/>
            </a:endParaRPr>
          </a:p>
        </p:txBody>
      </p:sp>
      <p:sp>
        <p:nvSpPr>
          <p:cNvPr id="199" name="TextShape 2"/>
          <p:cNvSpPr txBox="1"/>
          <p:nvPr/>
        </p:nvSpPr>
        <p:spPr>
          <a:xfrm>
            <a:off x="1793520" y="791280"/>
            <a:ext cx="9847080" cy="5661720"/>
          </a:xfrm>
          <a:prstGeom prst="rect">
            <a:avLst/>
          </a:prstGeom>
          <a:noFill/>
          <a:ln>
            <a:noFill/>
          </a:ln>
        </p:spPr>
        <p:txBody>
          <a:bodyPr>
            <a:normAutofit/>
          </a:bodyPr>
          <a:lstStyle/>
          <a:p>
            <a:pPr>
              <a:lnSpc>
                <a:spcPct val="100000"/>
              </a:lnSpc>
              <a:spcBef>
                <a:spcPts val="1001"/>
              </a:spcBef>
            </a:pPr>
            <a:r>
              <a:rPr lang="en-US" sz="1800" b="0" strike="noStrike" spc="-1">
                <a:solidFill>
                  <a:srgbClr val="404040"/>
                </a:solidFill>
                <a:latin typeface="Century Gothic"/>
              </a:rPr>
              <a:t> </a:t>
            </a:r>
          </a:p>
        </p:txBody>
      </p:sp>
      <p:sp>
        <p:nvSpPr>
          <p:cNvPr id="200" name="CustomShape 3"/>
          <p:cNvSpPr/>
          <p:nvPr/>
        </p:nvSpPr>
        <p:spPr>
          <a:xfrm>
            <a:off x="1945080" y="791280"/>
            <a:ext cx="10094040" cy="297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entury Gothic"/>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gn="just">
              <a:lnSpc>
                <a:spcPct val="115000"/>
              </a:lnSpc>
              <a:spcAft>
                <a:spcPts val="1001"/>
              </a:spcAft>
            </a:pPr>
            <a:endParaRPr lang="en-IN" sz="1800" b="0" strike="noStrike" spc="-1">
              <a:latin typeface="Arial"/>
            </a:endParaRPr>
          </a:p>
          <a:p>
            <a:pPr algn="just">
              <a:lnSpc>
                <a:spcPct val="115000"/>
              </a:lnSpc>
              <a:spcAft>
                <a:spcPts val="1001"/>
              </a:spcAft>
            </a:pPr>
            <a:endParaRPr lang="en-IN" sz="1800" b="0" strike="noStrike" spc="-1">
              <a:latin typeface="Arial"/>
            </a:endParaRPr>
          </a:p>
        </p:txBody>
      </p:sp>
      <p:sp>
        <p:nvSpPr>
          <p:cNvPr id="201" name="CustomShape 4"/>
          <p:cNvSpPr/>
          <p:nvPr/>
        </p:nvSpPr>
        <p:spPr>
          <a:xfrm>
            <a:off x="1436164" y="1014629"/>
            <a:ext cx="10271880" cy="53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dirty="0">
                <a:solidFill>
                  <a:srgbClr val="000000"/>
                </a:solidFill>
                <a:latin typeface="Cambria" pitchFamily="18" charset="0"/>
              </a:rPr>
              <a:t>Multi-</a:t>
            </a:r>
            <a:r>
              <a:rPr lang="en-IN" sz="2000" b="1" strike="noStrike" spc="-1" dirty="0" err="1">
                <a:solidFill>
                  <a:srgbClr val="000000"/>
                </a:solidFill>
                <a:latin typeface="Cambria" pitchFamily="18" charset="0"/>
              </a:rPr>
              <a:t>colinearity</a:t>
            </a:r>
            <a:r>
              <a:rPr lang="en-IN" sz="2000" b="0" strike="noStrike" spc="-1" dirty="0">
                <a:solidFill>
                  <a:srgbClr val="000000"/>
                </a:solidFill>
                <a:latin typeface="Cambria" pitchFamily="18" charset="0"/>
              </a:rPr>
              <a:t> refers to the situation when 2 independent variables are highly correlated. Multi-</a:t>
            </a:r>
            <a:r>
              <a:rPr lang="en-IN" sz="2000" b="0" strike="noStrike" spc="-1" dirty="0" err="1">
                <a:solidFill>
                  <a:srgbClr val="000000"/>
                </a:solidFill>
                <a:latin typeface="Cambria" pitchFamily="18" charset="0"/>
              </a:rPr>
              <a:t>collinearity</a:t>
            </a:r>
            <a:r>
              <a:rPr lang="en-IN" sz="2000" b="0" strike="noStrike" spc="-1" dirty="0">
                <a:solidFill>
                  <a:srgbClr val="000000"/>
                </a:solidFill>
                <a:latin typeface="Cambria" pitchFamily="18" charset="0"/>
              </a:rPr>
              <a:t> generally degrades the performance of linear regression model. </a:t>
            </a:r>
            <a:endParaRPr lang="en-IN" sz="2000" b="0" strike="noStrike" spc="-1" dirty="0">
              <a:latin typeface="Cambria" pitchFamily="18" charset="0"/>
            </a:endParaRPr>
          </a:p>
          <a:p>
            <a:pPr algn="just">
              <a:lnSpc>
                <a:spcPct val="100000"/>
              </a:lnSpc>
            </a:pPr>
            <a:endParaRPr lang="en-IN" sz="2000" b="0" strike="noStrike" spc="-1" dirty="0">
              <a:latin typeface="Cambria" pitchFamily="18" charset="0"/>
            </a:endParaRPr>
          </a:p>
          <a:p>
            <a:pPr algn="just">
              <a:lnSpc>
                <a:spcPct val="100000"/>
              </a:lnSpc>
            </a:pPr>
            <a:r>
              <a:rPr lang="en-IN" sz="2000" b="0" strike="noStrike" spc="-1" dirty="0">
                <a:solidFill>
                  <a:srgbClr val="000000"/>
                </a:solidFill>
                <a:latin typeface="Cambria" pitchFamily="18" charset="0"/>
              </a:rPr>
              <a:t>Multi-</a:t>
            </a:r>
            <a:r>
              <a:rPr lang="en-IN" sz="2000" b="0" strike="noStrike" spc="-1" dirty="0" err="1">
                <a:solidFill>
                  <a:srgbClr val="000000"/>
                </a:solidFill>
                <a:latin typeface="Cambria" pitchFamily="18" charset="0"/>
              </a:rPr>
              <a:t>collinearity</a:t>
            </a:r>
            <a:r>
              <a:rPr lang="en-IN" sz="2000" b="0" strike="noStrike" spc="-1" dirty="0">
                <a:solidFill>
                  <a:srgbClr val="000000"/>
                </a:solidFill>
                <a:latin typeface="Cambria" pitchFamily="18" charset="0"/>
              </a:rPr>
              <a:t> means that several variables are essentially measuring the same thing. It doesn't add to the predictive capability of the model and it may make the model fit less well. Since you are predicting an outcome, you want your factors to be independent. Correlation indicates two or more factors are providing your model with similar data which will decrease the model's ability to accurately predict. </a:t>
            </a:r>
            <a:endParaRPr lang="en-IN" sz="2000" b="0" strike="noStrike" spc="-1" dirty="0">
              <a:latin typeface="Cambria" pitchFamily="18" charset="0"/>
            </a:endParaRPr>
          </a:p>
          <a:p>
            <a:pPr algn="just">
              <a:lnSpc>
                <a:spcPct val="100000"/>
              </a:lnSpc>
            </a:pPr>
            <a:endParaRPr lang="en-IN" sz="2000" b="0" strike="noStrike" spc="-1" dirty="0">
              <a:latin typeface="Cambria" pitchFamily="18" charset="0"/>
            </a:endParaRPr>
          </a:p>
          <a:p>
            <a:pPr algn="just">
              <a:lnSpc>
                <a:spcPct val="100000"/>
              </a:lnSpc>
            </a:pPr>
            <a:r>
              <a:rPr lang="en-IN" sz="2000" b="1" strike="noStrike" spc="-1" dirty="0">
                <a:solidFill>
                  <a:srgbClr val="000000"/>
                </a:solidFill>
                <a:latin typeface="Cambria" pitchFamily="18" charset="0"/>
              </a:rPr>
              <a:t>Example: </a:t>
            </a:r>
            <a:r>
              <a:rPr lang="en-IN" sz="2000" b="0" strike="noStrike" spc="-1" dirty="0">
                <a:solidFill>
                  <a:srgbClr val="000000"/>
                </a:solidFill>
                <a:latin typeface="Cambria" pitchFamily="18" charset="0"/>
              </a:rPr>
              <a:t>Predicting home prices. Square feet and number of bedrooms could be two of your factors considered. But logically you could see how these two measurements would be correlated; likely positive correlation. What if a home you want to predict for </a:t>
            </a:r>
            <a:r>
              <a:rPr lang="en-IN" sz="2000" b="0" strike="noStrike" spc="-1" dirty="0" smtClean="0">
                <a:solidFill>
                  <a:srgbClr val="000000"/>
                </a:solidFill>
                <a:latin typeface="Cambria" pitchFamily="18" charset="0"/>
              </a:rPr>
              <a:t>has </a:t>
            </a:r>
            <a:r>
              <a:rPr lang="en-IN" sz="2000" b="0" strike="noStrike" spc="-1" dirty="0">
                <a:solidFill>
                  <a:srgbClr val="000000"/>
                </a:solidFill>
                <a:latin typeface="Cambria" pitchFamily="18" charset="0"/>
              </a:rPr>
              <a:t>one room but the </a:t>
            </a:r>
            <a:r>
              <a:rPr lang="en-IN" sz="2000" b="0" strike="noStrike" spc="-1" dirty="0" smtClean="0">
                <a:solidFill>
                  <a:srgbClr val="000000"/>
                </a:solidFill>
                <a:latin typeface="Cambria" pitchFamily="18" charset="0"/>
              </a:rPr>
              <a:t>area of </a:t>
            </a:r>
            <a:r>
              <a:rPr lang="en-IN" sz="2000" b="0" strike="noStrike" spc="-1" dirty="0">
                <a:solidFill>
                  <a:srgbClr val="000000"/>
                </a:solidFill>
                <a:latin typeface="Cambria" pitchFamily="18" charset="0"/>
              </a:rPr>
              <a:t>a 5 bedroom home? Your model is 'expecting' 5 bedrooms and that bedrooms add value to the home. Your model will predict price using one room but not as accurately as it would if the bedrooms only slightly varied from your model. Your model would more accurately predict the price if, in this example, bedrooms were removed AND the regression model was created again.</a:t>
            </a:r>
            <a:endParaRPr lang="en-IN" sz="2000" b="0" strike="noStrike" spc="-1" dirty="0">
              <a:latin typeface="Cambria" pitchFamily="18" charset="0"/>
            </a:endParaRPr>
          </a:p>
          <a:p>
            <a:pPr>
              <a:lnSpc>
                <a:spcPct val="100000"/>
              </a:lnSpc>
            </a:pPr>
            <a:endParaRPr lang="en-IN" sz="2000" b="0" strike="noStrike" spc="-1" dirty="0">
              <a:latin typeface="Cambria"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793520" y="71640"/>
            <a:ext cx="8786160" cy="719640"/>
          </a:xfrm>
          <a:prstGeom prst="rect">
            <a:avLst/>
          </a:prstGeom>
          <a:noFill/>
          <a:ln>
            <a:noFill/>
          </a:ln>
        </p:spPr>
        <p:txBody>
          <a:bodyPr>
            <a:noAutofit/>
          </a:bodyPr>
          <a:lstStyle/>
          <a:p>
            <a:r>
              <a:rPr lang="en-US" sz="3600" b="1" dirty="0">
                <a:solidFill>
                  <a:srgbClr val="00B0F0"/>
                </a:solidFill>
              </a:rPr>
              <a:t>Probability density function</a:t>
            </a:r>
          </a:p>
          <a:p>
            <a:pPr>
              <a:lnSpc>
                <a:spcPct val="100000"/>
              </a:lnSpc>
            </a:pPr>
            <a:r>
              <a:rPr sz="3600" dirty="0">
                <a:solidFill>
                  <a:srgbClr val="00B0F0"/>
                </a:solidFill>
                <a:latin typeface="Cambria" pitchFamily="18" charset="0"/>
              </a:rPr>
              <a:t/>
            </a:r>
            <a:br>
              <a:rPr sz="3600" dirty="0">
                <a:solidFill>
                  <a:srgbClr val="00B0F0"/>
                </a:solidFill>
                <a:latin typeface="Cambria" pitchFamily="18" charset="0"/>
              </a:rPr>
            </a:br>
            <a:r>
              <a:rPr sz="3600" dirty="0">
                <a:solidFill>
                  <a:srgbClr val="00B0F0"/>
                </a:solidFill>
                <a:latin typeface="Cambria" pitchFamily="18" charset="0"/>
              </a:rPr>
              <a:t/>
            </a:r>
            <a:br>
              <a:rPr sz="3600" dirty="0">
                <a:solidFill>
                  <a:srgbClr val="00B0F0"/>
                </a:solidFill>
                <a:latin typeface="Cambria" pitchFamily="18" charset="0"/>
              </a:rPr>
            </a:br>
            <a:r>
              <a:rPr sz="3600" dirty="0">
                <a:solidFill>
                  <a:srgbClr val="00B0F0"/>
                </a:solidFill>
                <a:latin typeface="Cambria" pitchFamily="18" charset="0"/>
              </a:rPr>
              <a:t/>
            </a:r>
            <a:br>
              <a:rPr sz="3600" dirty="0">
                <a:solidFill>
                  <a:srgbClr val="00B0F0"/>
                </a:solidFill>
                <a:latin typeface="Cambria" pitchFamily="18" charset="0"/>
              </a:rPr>
            </a:br>
            <a:r>
              <a:rPr sz="3600" dirty="0">
                <a:solidFill>
                  <a:srgbClr val="00B0F0"/>
                </a:solidFill>
                <a:latin typeface="Cambria" pitchFamily="18" charset="0"/>
              </a:rPr>
              <a:t/>
            </a:r>
            <a:br>
              <a:rPr sz="3600" dirty="0">
                <a:solidFill>
                  <a:srgbClr val="00B0F0"/>
                </a:solidFill>
                <a:latin typeface="Cambria" pitchFamily="18" charset="0"/>
              </a:rPr>
            </a:br>
            <a:endParaRPr lang="en-US" sz="3600" b="0" strike="noStrike" spc="-1" dirty="0">
              <a:solidFill>
                <a:srgbClr val="00B0F0"/>
              </a:solidFill>
              <a:latin typeface="Cambria" pitchFamily="18" charset="0"/>
            </a:endParaRPr>
          </a:p>
        </p:txBody>
      </p:sp>
      <p:sp>
        <p:nvSpPr>
          <p:cNvPr id="200" name="CustomShape 3"/>
          <p:cNvSpPr/>
          <p:nvPr/>
        </p:nvSpPr>
        <p:spPr>
          <a:xfrm>
            <a:off x="1945080" y="791280"/>
            <a:ext cx="10094040" cy="297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entury Gothic"/>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gn="just">
              <a:lnSpc>
                <a:spcPct val="115000"/>
              </a:lnSpc>
              <a:spcAft>
                <a:spcPts val="1001"/>
              </a:spcAft>
            </a:pPr>
            <a:endParaRPr lang="en-IN" sz="1800" b="0" strike="noStrike" spc="-1">
              <a:latin typeface="Arial"/>
            </a:endParaRPr>
          </a:p>
          <a:p>
            <a:pPr algn="just">
              <a:lnSpc>
                <a:spcPct val="115000"/>
              </a:lnSpc>
              <a:spcAft>
                <a:spcPts val="1001"/>
              </a:spcAft>
            </a:pPr>
            <a:endParaRPr lang="en-IN" sz="1800" b="0" strike="noStrike" spc="-1">
              <a:latin typeface="Arial"/>
            </a:endParaRPr>
          </a:p>
        </p:txBody>
      </p:sp>
      <p:sp>
        <p:nvSpPr>
          <p:cNvPr id="201" name="CustomShape 4"/>
          <p:cNvSpPr/>
          <p:nvPr/>
        </p:nvSpPr>
        <p:spPr>
          <a:xfrm>
            <a:off x="1436164" y="1014629"/>
            <a:ext cx="10271880" cy="53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000" dirty="0"/>
              <a:t>PDF is used to specify the probability of the </a:t>
            </a:r>
            <a:r>
              <a:rPr lang="en-US" sz="2000" dirty="0" smtClean="0"/>
              <a:t>continuous random </a:t>
            </a:r>
            <a:r>
              <a:rPr lang="en-US" sz="2000" dirty="0"/>
              <a:t>variable falling </a:t>
            </a:r>
            <a:r>
              <a:rPr lang="en-US" sz="2000" i="1" dirty="0"/>
              <a:t>within a particular range of values</a:t>
            </a:r>
            <a:r>
              <a:rPr lang="en-US" sz="2000" dirty="0"/>
              <a:t>, as opposed to taking on any one value. </a:t>
            </a:r>
            <a:endParaRPr lang="en-US" sz="2000" dirty="0" smtClean="0"/>
          </a:p>
          <a:p>
            <a:pPr algn="just">
              <a:lnSpc>
                <a:spcPct val="100000"/>
              </a:lnSpc>
            </a:pPr>
            <a:r>
              <a:rPr lang="en-US" sz="2000" dirty="0" smtClean="0"/>
              <a:t>This </a:t>
            </a:r>
            <a:r>
              <a:rPr lang="en-US" sz="2000" dirty="0"/>
              <a:t>probability is given by the integral of this variable's PDF over that range—that is, it is </a:t>
            </a:r>
            <a:r>
              <a:rPr lang="en-US" sz="2000" b="1" dirty="0"/>
              <a:t>given by the area under the density function </a:t>
            </a:r>
            <a:r>
              <a:rPr lang="en-US" sz="2000" dirty="0"/>
              <a:t>but above the horizontal axis and between the lowest and greatest values of the range. The probability density function is nonnegative everywhere, and its integral over the entire space is equal to one</a:t>
            </a:r>
            <a:r>
              <a:rPr lang="en-US" sz="2000" dirty="0" smtClean="0"/>
              <a:t>.</a:t>
            </a:r>
          </a:p>
          <a:p>
            <a:pPr algn="just">
              <a:lnSpc>
                <a:spcPct val="100000"/>
              </a:lnSpc>
            </a:pPr>
            <a:endParaRPr lang="en-US" sz="2000" dirty="0"/>
          </a:p>
          <a:p>
            <a:pPr algn="just">
              <a:lnSpc>
                <a:spcPct val="100000"/>
              </a:lnSpc>
            </a:pPr>
            <a:endParaRPr lang="en-US" sz="2000" dirty="0" smtClean="0"/>
          </a:p>
          <a:p>
            <a:pPr algn="just">
              <a:lnSpc>
                <a:spcPct val="100000"/>
              </a:lnSpc>
            </a:pPr>
            <a:r>
              <a:rPr lang="en-US" sz="2000" dirty="0"/>
              <a:t>The </a:t>
            </a:r>
            <a:r>
              <a:rPr lang="en-US" sz="2800" dirty="0"/>
              <a:t>normal distribution </a:t>
            </a:r>
            <a:r>
              <a:rPr lang="en-US" sz="2000" dirty="0"/>
              <a:t>is useful because of the </a:t>
            </a:r>
            <a:r>
              <a:rPr lang="en-US" sz="2000" b="1" dirty="0"/>
              <a:t>central limit </a:t>
            </a:r>
            <a:r>
              <a:rPr lang="en-US" sz="2000" b="1" dirty="0" smtClean="0"/>
              <a:t>theorem</a:t>
            </a:r>
            <a:r>
              <a:rPr lang="en-US" sz="2000" dirty="0" smtClean="0"/>
              <a:t> </a:t>
            </a:r>
            <a:r>
              <a:rPr lang="en-US" sz="2000" dirty="0"/>
              <a:t>In its most general form, under some conditions (which include finite variance), it states that averages of samples of observations of random variables independently drawn from independent distributions converge in distribution to the normal, that is, they become normally distributed when the number of observations is sufficiently large. </a:t>
            </a:r>
            <a:endParaRPr lang="en-US" sz="2000" dirty="0" smtClean="0"/>
          </a:p>
          <a:p>
            <a:pPr algn="just">
              <a:lnSpc>
                <a:spcPct val="100000"/>
              </a:lnSpc>
            </a:pPr>
            <a:endParaRPr lang="en-US" sz="2000" b="0" strike="noStrike" spc="-1" dirty="0">
              <a:latin typeface="Cambria" pitchFamily="18" charset="0"/>
            </a:endParaRPr>
          </a:p>
          <a:p>
            <a:pPr algn="just">
              <a:lnSpc>
                <a:spcPct val="100000"/>
              </a:lnSpc>
            </a:pPr>
            <a:r>
              <a:rPr lang="en-US" sz="2000" dirty="0"/>
              <a:t>The normal distribution is sometimes informally called the </a:t>
            </a:r>
            <a:r>
              <a:rPr lang="en-US" sz="2000" b="1" dirty="0"/>
              <a:t>bell curve</a:t>
            </a:r>
            <a:endParaRPr lang="en-IN" sz="2000" b="0" strike="noStrike" spc="-1" dirty="0">
              <a:latin typeface="Cambria" pitchFamily="18" charset="0"/>
            </a:endParaRPr>
          </a:p>
        </p:txBody>
      </p:sp>
    </p:spTree>
    <p:extLst>
      <p:ext uri="{BB962C8B-B14F-4D97-AF65-F5344CB8AC3E}">
        <p14:creationId xmlns:p14="http://schemas.microsoft.com/office/powerpoint/2010/main" val="1688322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793520" y="71640"/>
            <a:ext cx="8786160" cy="719640"/>
          </a:xfrm>
          <a:prstGeom prst="rect">
            <a:avLst/>
          </a:prstGeom>
          <a:noFill/>
          <a:ln>
            <a:noFill/>
          </a:ln>
        </p:spPr>
        <p:txBody>
          <a:bodyPr>
            <a:noAutofit/>
          </a:bodyPr>
          <a:lstStyle/>
          <a:p>
            <a:r>
              <a:rPr lang="en-US" sz="3600" b="1" dirty="0">
                <a:solidFill>
                  <a:srgbClr val="00B0F0"/>
                </a:solidFill>
                <a:latin typeface="Cambria" pitchFamily="18" charset="0"/>
              </a:rPr>
              <a:t>Probability density </a:t>
            </a:r>
            <a:r>
              <a:rPr lang="en-US" sz="3600" b="1" dirty="0" smtClean="0">
                <a:solidFill>
                  <a:srgbClr val="00B0F0"/>
                </a:solidFill>
                <a:latin typeface="Cambria" pitchFamily="18" charset="0"/>
              </a:rPr>
              <a:t>function</a:t>
            </a:r>
          </a:p>
          <a:p>
            <a:endParaRPr lang="en-US" sz="3600" b="1" dirty="0" smtClean="0">
              <a:solidFill>
                <a:srgbClr val="00B0F0"/>
              </a:solidFill>
              <a:latin typeface="Cambria" pitchFamily="18" charset="0"/>
            </a:endParaRPr>
          </a:p>
          <a:p>
            <a:pPr>
              <a:lnSpc>
                <a:spcPct val="100000"/>
              </a:lnSpc>
            </a:pPr>
            <a:r>
              <a:rPr lang="en-US" sz="2000" b="1" dirty="0" smtClean="0">
                <a:latin typeface="Cambria" pitchFamily="18" charset="0"/>
              </a:rPr>
              <a:t>The </a:t>
            </a:r>
            <a:r>
              <a:rPr lang="en-US" sz="2000" b="1" dirty="0">
                <a:latin typeface="Cambria" pitchFamily="18" charset="0"/>
              </a:rPr>
              <a:t>probability density of the normal distribution is</a:t>
            </a:r>
            <a:r>
              <a:rPr sz="3600" b="1" dirty="0">
                <a:solidFill>
                  <a:srgbClr val="00B0F0"/>
                </a:solidFill>
                <a:latin typeface="Cambria" pitchFamily="18" charset="0"/>
              </a:rPr>
              <a:t/>
            </a:r>
            <a:br>
              <a:rPr sz="3600" b="1" dirty="0">
                <a:solidFill>
                  <a:srgbClr val="00B0F0"/>
                </a:solidFill>
                <a:latin typeface="Cambria" pitchFamily="18" charset="0"/>
              </a:rPr>
            </a:br>
            <a:r>
              <a:rPr sz="3600" b="1" dirty="0">
                <a:solidFill>
                  <a:srgbClr val="00B0F0"/>
                </a:solidFill>
                <a:latin typeface="Cambria" pitchFamily="18" charset="0"/>
              </a:rPr>
              <a:t/>
            </a:r>
            <a:br>
              <a:rPr sz="3600" b="1" dirty="0">
                <a:solidFill>
                  <a:srgbClr val="00B0F0"/>
                </a:solidFill>
                <a:latin typeface="Cambria" pitchFamily="18" charset="0"/>
              </a:rPr>
            </a:br>
            <a:r>
              <a:rPr sz="3600" b="1" dirty="0">
                <a:solidFill>
                  <a:srgbClr val="00B0F0"/>
                </a:solidFill>
                <a:latin typeface="Cambria" pitchFamily="18" charset="0"/>
              </a:rPr>
              <a:t/>
            </a:r>
            <a:br>
              <a:rPr sz="3600" b="1" dirty="0">
                <a:solidFill>
                  <a:srgbClr val="00B0F0"/>
                </a:solidFill>
                <a:latin typeface="Cambria" pitchFamily="18" charset="0"/>
              </a:rPr>
            </a:br>
            <a:r>
              <a:rPr sz="3600" b="1" dirty="0">
                <a:solidFill>
                  <a:srgbClr val="00B0F0"/>
                </a:solidFill>
                <a:latin typeface="Cambria" pitchFamily="18" charset="0"/>
              </a:rPr>
              <a:t/>
            </a:r>
            <a:br>
              <a:rPr sz="3600" b="1" dirty="0">
                <a:solidFill>
                  <a:srgbClr val="00B0F0"/>
                </a:solidFill>
                <a:latin typeface="Cambria" pitchFamily="18" charset="0"/>
              </a:rPr>
            </a:br>
            <a:endParaRPr lang="en-US" sz="3600" b="1" strike="noStrike" spc="-1" dirty="0">
              <a:solidFill>
                <a:srgbClr val="00B0F0"/>
              </a:solidFill>
              <a:latin typeface="Cambria" pitchFamily="18" charset="0"/>
            </a:endParaRPr>
          </a:p>
        </p:txBody>
      </p:sp>
      <p:sp>
        <p:nvSpPr>
          <p:cNvPr id="200" name="CustomShape 3"/>
          <p:cNvSpPr/>
          <p:nvPr/>
        </p:nvSpPr>
        <p:spPr>
          <a:xfrm>
            <a:off x="1143000" y="791279"/>
            <a:ext cx="10744200" cy="55257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entury Gothic"/>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gn="just">
              <a:lnSpc>
                <a:spcPct val="115000"/>
              </a:lnSpc>
              <a:spcAft>
                <a:spcPts val="1001"/>
              </a:spcAft>
            </a:pPr>
            <a:endParaRPr lang="en-IN" sz="1800" b="0" strike="noStrike" spc="-1">
              <a:latin typeface="Arial"/>
            </a:endParaRPr>
          </a:p>
          <a:p>
            <a:pPr algn="just">
              <a:lnSpc>
                <a:spcPct val="115000"/>
              </a:lnSpc>
              <a:spcAft>
                <a:spcPts val="1001"/>
              </a:spcAft>
            </a:pPr>
            <a:endParaRPr lang="en-IN" sz="1800" b="0" strike="noStrike" spc="-1">
              <a:latin typeface="Aria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74" y="1670122"/>
            <a:ext cx="48768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descr="https://upload.wikimedia.org/wikipedia/commons/a/a9/Empirical_R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50" y="1670122"/>
            <a:ext cx="6915150" cy="50196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33" y="2971800"/>
            <a:ext cx="5461953" cy="161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7650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793520" y="71640"/>
            <a:ext cx="8786160" cy="719640"/>
          </a:xfrm>
          <a:prstGeom prst="rect">
            <a:avLst/>
          </a:prstGeom>
          <a:noFill/>
          <a:ln>
            <a:noFill/>
          </a:ln>
        </p:spPr>
        <p:txBody>
          <a:bodyPr>
            <a:noAutofit/>
          </a:bodyPr>
          <a:lstStyle/>
          <a:p>
            <a:r>
              <a:rPr lang="en-US" sz="3600" b="1" dirty="0">
                <a:solidFill>
                  <a:srgbClr val="00B0F0"/>
                </a:solidFill>
                <a:latin typeface="Cambria" pitchFamily="18" charset="0"/>
              </a:rPr>
              <a:t>Probability density </a:t>
            </a:r>
            <a:r>
              <a:rPr lang="en-US" sz="3600" b="1" dirty="0" smtClean="0">
                <a:solidFill>
                  <a:srgbClr val="00B0F0"/>
                </a:solidFill>
                <a:latin typeface="Cambria" pitchFamily="18" charset="0"/>
              </a:rPr>
              <a:t>function</a:t>
            </a:r>
          </a:p>
          <a:p>
            <a:endParaRPr lang="en-US" sz="3600" b="1" dirty="0" smtClean="0">
              <a:solidFill>
                <a:srgbClr val="00B0F0"/>
              </a:solidFill>
              <a:latin typeface="Cambria" pitchFamily="18" charset="0"/>
            </a:endParaRPr>
          </a:p>
        </p:txBody>
      </p:sp>
      <p:sp>
        <p:nvSpPr>
          <p:cNvPr id="200" name="CustomShape 3"/>
          <p:cNvSpPr/>
          <p:nvPr/>
        </p:nvSpPr>
        <p:spPr>
          <a:xfrm>
            <a:off x="1143000" y="791279"/>
            <a:ext cx="10744200" cy="55257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entury Gothic"/>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gn="just">
              <a:lnSpc>
                <a:spcPct val="115000"/>
              </a:lnSpc>
              <a:spcAft>
                <a:spcPts val="1001"/>
              </a:spcAft>
            </a:pPr>
            <a:endParaRPr lang="en-IN" sz="1800" b="0" strike="noStrike" spc="-1">
              <a:latin typeface="Arial"/>
            </a:endParaRPr>
          </a:p>
          <a:p>
            <a:pPr algn="just">
              <a:lnSpc>
                <a:spcPct val="115000"/>
              </a:lnSpc>
              <a:spcAft>
                <a:spcPts val="1001"/>
              </a:spcAft>
            </a:pPr>
            <a:endParaRPr lang="en-IN" sz="1800" b="0" strike="noStrike" spc="-1">
              <a:latin typeface="Arial"/>
            </a:endParaRPr>
          </a:p>
        </p:txBody>
      </p:sp>
      <p:sp>
        <p:nvSpPr>
          <p:cNvPr id="2" name="TextBox 1"/>
          <p:cNvSpPr txBox="1"/>
          <p:nvPr/>
        </p:nvSpPr>
        <p:spPr>
          <a:xfrm>
            <a:off x="990600" y="1143000"/>
            <a:ext cx="10668000" cy="5909310"/>
          </a:xfrm>
          <a:prstGeom prst="rect">
            <a:avLst/>
          </a:prstGeom>
          <a:noFill/>
        </p:spPr>
        <p:txBody>
          <a:bodyPr wrap="square" rtlCol="0">
            <a:spAutoFit/>
          </a:bodyPr>
          <a:lstStyle/>
          <a:p>
            <a:r>
              <a:rPr lang="en-US" b="1" dirty="0">
                <a:latin typeface="Cambria" pitchFamily="18" charset="0"/>
              </a:rPr>
              <a:t>Probability and the Normal Curve</a:t>
            </a:r>
          </a:p>
          <a:p>
            <a:pPr marL="285750" indent="-285750">
              <a:buFont typeface="Wingdings" pitchFamily="2" charset="2"/>
              <a:buChar char="ü"/>
            </a:pPr>
            <a:r>
              <a:rPr lang="en-US" dirty="0">
                <a:latin typeface="Cambria" pitchFamily="18" charset="0"/>
              </a:rPr>
              <a:t>The normal distribution is a continuous probability distribution. This has several implications for probability.</a:t>
            </a:r>
          </a:p>
          <a:p>
            <a:pPr marL="285750" indent="-285750">
              <a:buFont typeface="Wingdings" pitchFamily="2" charset="2"/>
              <a:buChar char="ü"/>
            </a:pPr>
            <a:r>
              <a:rPr lang="en-US" dirty="0">
                <a:latin typeface="Cambria" pitchFamily="18" charset="0"/>
              </a:rPr>
              <a:t>The total area under the normal curve is equal to 1.</a:t>
            </a:r>
          </a:p>
          <a:p>
            <a:pPr marL="285750" indent="-285750">
              <a:buFont typeface="Wingdings" pitchFamily="2" charset="2"/>
              <a:buChar char="ü"/>
            </a:pPr>
            <a:r>
              <a:rPr lang="en-US" dirty="0">
                <a:latin typeface="Cambria" pitchFamily="18" charset="0"/>
              </a:rPr>
              <a:t>The probability that a normal random variable </a:t>
            </a:r>
            <a:r>
              <a:rPr lang="en-US" i="1" dirty="0">
                <a:latin typeface="Cambria" pitchFamily="18" charset="0"/>
              </a:rPr>
              <a:t>X</a:t>
            </a:r>
            <a:r>
              <a:rPr lang="en-US" dirty="0">
                <a:latin typeface="Cambria" pitchFamily="18" charset="0"/>
              </a:rPr>
              <a:t> equals any particular value is 0.</a:t>
            </a:r>
          </a:p>
          <a:p>
            <a:pPr marL="285750" indent="-285750">
              <a:buFont typeface="Wingdings" pitchFamily="2" charset="2"/>
              <a:buChar char="ü"/>
            </a:pPr>
            <a:r>
              <a:rPr lang="en-US" dirty="0">
                <a:latin typeface="Cambria" pitchFamily="18" charset="0"/>
              </a:rPr>
              <a:t>The probability that </a:t>
            </a:r>
            <a:r>
              <a:rPr lang="en-US" i="1" dirty="0">
                <a:latin typeface="Cambria" pitchFamily="18" charset="0"/>
              </a:rPr>
              <a:t>X</a:t>
            </a:r>
            <a:r>
              <a:rPr lang="en-US" dirty="0">
                <a:latin typeface="Cambria" pitchFamily="18" charset="0"/>
              </a:rPr>
              <a:t> is greater than </a:t>
            </a:r>
            <a:r>
              <a:rPr lang="en-US" i="1" dirty="0">
                <a:latin typeface="Cambria" pitchFamily="18" charset="0"/>
              </a:rPr>
              <a:t>a</a:t>
            </a:r>
            <a:r>
              <a:rPr lang="en-US" dirty="0">
                <a:latin typeface="Cambria" pitchFamily="18" charset="0"/>
              </a:rPr>
              <a:t> equals the area under the normal curve bounded by </a:t>
            </a:r>
            <a:r>
              <a:rPr lang="en-US" i="1" dirty="0">
                <a:latin typeface="Cambria" pitchFamily="18" charset="0"/>
              </a:rPr>
              <a:t>a</a:t>
            </a:r>
            <a:r>
              <a:rPr lang="en-US" dirty="0">
                <a:latin typeface="Cambria" pitchFamily="18" charset="0"/>
              </a:rPr>
              <a:t> and plus infinity (as indicated by the </a:t>
            </a:r>
            <a:r>
              <a:rPr lang="en-US" i="1" dirty="0">
                <a:latin typeface="Cambria" pitchFamily="18" charset="0"/>
              </a:rPr>
              <a:t>non-shaded</a:t>
            </a:r>
            <a:r>
              <a:rPr lang="en-US" dirty="0">
                <a:latin typeface="Cambria" pitchFamily="18" charset="0"/>
              </a:rPr>
              <a:t> area in the figure below).</a:t>
            </a:r>
          </a:p>
          <a:p>
            <a:pPr marL="285750" indent="-285750">
              <a:buFont typeface="Wingdings" pitchFamily="2" charset="2"/>
              <a:buChar char="ü"/>
            </a:pPr>
            <a:r>
              <a:rPr lang="en-US" dirty="0">
                <a:latin typeface="Cambria" pitchFamily="18" charset="0"/>
              </a:rPr>
              <a:t>The probability that </a:t>
            </a:r>
            <a:r>
              <a:rPr lang="en-US" i="1" dirty="0">
                <a:latin typeface="Cambria" pitchFamily="18" charset="0"/>
              </a:rPr>
              <a:t>X</a:t>
            </a:r>
            <a:r>
              <a:rPr lang="en-US" dirty="0">
                <a:latin typeface="Cambria" pitchFamily="18" charset="0"/>
              </a:rPr>
              <a:t> is less than </a:t>
            </a:r>
            <a:r>
              <a:rPr lang="en-US" i="1" dirty="0">
                <a:latin typeface="Cambria" pitchFamily="18" charset="0"/>
              </a:rPr>
              <a:t>a</a:t>
            </a:r>
            <a:r>
              <a:rPr lang="en-US" dirty="0">
                <a:latin typeface="Cambria" pitchFamily="18" charset="0"/>
              </a:rPr>
              <a:t> equals the area under the normal curve bounded by </a:t>
            </a:r>
            <a:r>
              <a:rPr lang="en-US" i="1" dirty="0">
                <a:latin typeface="Cambria" pitchFamily="18" charset="0"/>
              </a:rPr>
              <a:t>a</a:t>
            </a:r>
            <a:r>
              <a:rPr lang="en-US" dirty="0">
                <a:latin typeface="Cambria" pitchFamily="18" charset="0"/>
              </a:rPr>
              <a:t> and minus infinity (as indicated by the </a:t>
            </a:r>
            <a:r>
              <a:rPr lang="en-US" i="1" dirty="0">
                <a:latin typeface="Cambria" pitchFamily="18" charset="0"/>
              </a:rPr>
              <a:t>shaded</a:t>
            </a:r>
            <a:r>
              <a:rPr lang="en-US" dirty="0">
                <a:latin typeface="Cambria" pitchFamily="18" charset="0"/>
              </a:rPr>
              <a:t> area in the figure below</a:t>
            </a:r>
            <a:r>
              <a:rPr lang="en-US" dirty="0" smtClean="0">
                <a:latin typeface="Cambria" pitchFamily="18" charset="0"/>
              </a:rPr>
              <a:t>).</a:t>
            </a:r>
          </a:p>
          <a:p>
            <a:pPr marL="285750" indent="-285750">
              <a:buFont typeface="Wingdings" pitchFamily="2" charset="2"/>
              <a:buChar char="ü"/>
            </a:pPr>
            <a:endParaRPr lang="en-US" dirty="0" smtClean="0">
              <a:latin typeface="Cambria" pitchFamily="18" charset="0"/>
            </a:endParaRPr>
          </a:p>
          <a:p>
            <a:pPr marL="285750" indent="-285750">
              <a:buFont typeface="Wingdings" pitchFamily="2" charset="2"/>
              <a:buChar char="ü"/>
            </a:pPr>
            <a:endParaRPr lang="en-US" dirty="0" smtClean="0">
              <a:latin typeface="Cambria" pitchFamily="18" charset="0"/>
            </a:endParaRPr>
          </a:p>
          <a:p>
            <a:pPr marL="285750" indent="-285750">
              <a:buFont typeface="Wingdings" pitchFamily="2" charset="2"/>
              <a:buChar char="ü"/>
            </a:pPr>
            <a:endParaRPr lang="en-US" dirty="0" smtClean="0">
              <a:latin typeface="Cambria" pitchFamily="18" charset="0"/>
            </a:endParaRPr>
          </a:p>
          <a:p>
            <a:pPr marL="285750" indent="-285750">
              <a:buFont typeface="Wingdings" pitchFamily="2" charset="2"/>
              <a:buChar char="ü"/>
            </a:pPr>
            <a:endParaRPr lang="en-US" dirty="0" smtClean="0">
              <a:latin typeface="Cambria" pitchFamily="18" charset="0"/>
            </a:endParaRPr>
          </a:p>
          <a:p>
            <a:pPr marL="285750" indent="-285750">
              <a:buFont typeface="Wingdings" pitchFamily="2" charset="2"/>
              <a:buChar char="ü"/>
            </a:pPr>
            <a:endParaRPr lang="en-US" dirty="0" smtClean="0">
              <a:latin typeface="Cambria" pitchFamily="18" charset="0"/>
            </a:endParaRPr>
          </a:p>
          <a:p>
            <a:pPr marL="285750" indent="-285750">
              <a:buFont typeface="Wingdings" pitchFamily="2" charset="2"/>
              <a:buChar char="ü"/>
            </a:pPr>
            <a:r>
              <a:rPr lang="en-US" dirty="0" smtClean="0">
                <a:latin typeface="Cambria" pitchFamily="18" charset="0"/>
              </a:rPr>
              <a:t>Additionally, every normal curve (regardless of its mean or standard deviation) conforms to the following "rule".</a:t>
            </a:r>
          </a:p>
          <a:p>
            <a:pPr marL="285750" indent="-285750">
              <a:buFont typeface="Wingdings" pitchFamily="2" charset="2"/>
              <a:buChar char="ü"/>
            </a:pPr>
            <a:r>
              <a:rPr lang="en-US" dirty="0" smtClean="0">
                <a:latin typeface="Cambria" pitchFamily="18" charset="0"/>
              </a:rPr>
              <a:t>About 68% of the area under the curve falls within 1 standard deviation of the mean.</a:t>
            </a:r>
          </a:p>
          <a:p>
            <a:pPr marL="285750" indent="-285750">
              <a:buFont typeface="Wingdings" pitchFamily="2" charset="2"/>
              <a:buChar char="ü"/>
            </a:pPr>
            <a:r>
              <a:rPr lang="en-US" dirty="0" smtClean="0">
                <a:latin typeface="Cambria" pitchFamily="18" charset="0"/>
              </a:rPr>
              <a:t>About 95% of the area under the curve falls within 2 standard deviations of the mean.</a:t>
            </a:r>
          </a:p>
          <a:p>
            <a:pPr marL="285750" indent="-285750">
              <a:buFont typeface="Wingdings" pitchFamily="2" charset="2"/>
              <a:buChar char="ü"/>
            </a:pPr>
            <a:r>
              <a:rPr lang="en-US" dirty="0" smtClean="0">
                <a:latin typeface="Cambria" pitchFamily="18" charset="0"/>
              </a:rPr>
              <a:t>About 99.7% of the area under the curve falls within 3 standard deviations of the mean</a:t>
            </a:r>
            <a:r>
              <a:rPr lang="en-US" dirty="0" smtClean="0"/>
              <a:t>.</a:t>
            </a:r>
          </a:p>
          <a:p>
            <a:pPr marL="285750" indent="-285750">
              <a:buFont typeface="Wingdings" pitchFamily="2" charset="2"/>
              <a:buChar char="ü"/>
            </a:pPr>
            <a:endParaRPr lang="en-US" dirty="0">
              <a:latin typeface="Cambria" pitchFamily="18" charset="0"/>
            </a:endParaRPr>
          </a:p>
          <a:p>
            <a:endParaRPr lang="en-US" dirty="0">
              <a:latin typeface="Cambria"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3545339"/>
            <a:ext cx="2590800" cy="1515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3490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793520" y="71640"/>
            <a:ext cx="8786160" cy="719640"/>
          </a:xfrm>
          <a:prstGeom prst="rect">
            <a:avLst/>
          </a:prstGeom>
          <a:noFill/>
          <a:ln>
            <a:noFill/>
          </a:ln>
        </p:spPr>
        <p:txBody>
          <a:bodyPr>
            <a:noAutofit/>
          </a:bodyPr>
          <a:lstStyle/>
          <a:p>
            <a:r>
              <a:rPr lang="en-US" sz="3600" b="1" dirty="0">
                <a:solidFill>
                  <a:srgbClr val="00B0F0"/>
                </a:solidFill>
              </a:rPr>
              <a:t>Central limit theorem</a:t>
            </a:r>
          </a:p>
        </p:txBody>
      </p:sp>
      <p:sp>
        <p:nvSpPr>
          <p:cNvPr id="200" name="CustomShape 3"/>
          <p:cNvSpPr/>
          <p:nvPr/>
        </p:nvSpPr>
        <p:spPr>
          <a:xfrm>
            <a:off x="1143000" y="791279"/>
            <a:ext cx="10744200" cy="55257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entury Gothic"/>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gn="just">
              <a:lnSpc>
                <a:spcPct val="115000"/>
              </a:lnSpc>
              <a:spcAft>
                <a:spcPts val="1001"/>
              </a:spcAft>
            </a:pPr>
            <a:endParaRPr lang="en-IN" sz="1800" b="0" strike="noStrike" spc="-1">
              <a:latin typeface="Arial"/>
            </a:endParaRPr>
          </a:p>
          <a:p>
            <a:pPr algn="just">
              <a:lnSpc>
                <a:spcPct val="115000"/>
              </a:lnSpc>
              <a:spcAft>
                <a:spcPts val="1001"/>
              </a:spcAft>
            </a:pPr>
            <a:endParaRPr lang="en-IN" sz="1800" b="0" strike="noStrike" spc="-1">
              <a:latin typeface="Arial"/>
            </a:endParaRPr>
          </a:p>
        </p:txBody>
      </p:sp>
      <p:sp>
        <p:nvSpPr>
          <p:cNvPr id="2" name="TextBox 1"/>
          <p:cNvSpPr txBox="1"/>
          <p:nvPr/>
        </p:nvSpPr>
        <p:spPr>
          <a:xfrm>
            <a:off x="990600" y="914400"/>
            <a:ext cx="10668000" cy="6863417"/>
          </a:xfrm>
          <a:prstGeom prst="rect">
            <a:avLst/>
          </a:prstGeom>
          <a:noFill/>
        </p:spPr>
        <p:txBody>
          <a:bodyPr wrap="square" rtlCol="0">
            <a:spAutoFit/>
          </a:bodyPr>
          <a:lstStyle/>
          <a:p>
            <a:r>
              <a:rPr lang="en-US" sz="2000" dirty="0"/>
              <a:t>The central limit theorem states that under certain (fairly common) conditions, the sum of many random variables will have an approximately normal distribution</a:t>
            </a:r>
            <a:r>
              <a:rPr lang="en-US" sz="2000" dirty="0" smtClean="0"/>
              <a:t>.</a:t>
            </a:r>
          </a:p>
          <a:p>
            <a:endParaRPr lang="en-US" sz="2000" dirty="0">
              <a:latin typeface="Cambria" pitchFamily="18" charset="0"/>
            </a:endParaRPr>
          </a:p>
          <a:p>
            <a:r>
              <a:rPr lang="en-US" sz="2000" dirty="0"/>
              <a:t>An essential component of the Central Limit Theorem is that the </a:t>
            </a:r>
            <a:r>
              <a:rPr lang="en-US" sz="2000" b="1" dirty="0" smtClean="0"/>
              <a:t>average </a:t>
            </a:r>
            <a:r>
              <a:rPr lang="en-US" sz="2000" b="1" dirty="0"/>
              <a:t>of your sample means will be the population mean</a:t>
            </a:r>
            <a:r>
              <a:rPr lang="en-US" sz="2000" dirty="0" smtClean="0"/>
              <a:t>.</a:t>
            </a:r>
          </a:p>
          <a:p>
            <a:r>
              <a:rPr lang="en-US" sz="2000" dirty="0" smtClean="0"/>
              <a:t>In </a:t>
            </a:r>
            <a:r>
              <a:rPr lang="en-US" sz="2000" dirty="0"/>
              <a:t>other words, add up the means from all of your samples, find the average and that average will be your actual population mean. </a:t>
            </a:r>
            <a:endParaRPr lang="en-US" sz="2000" dirty="0" smtClean="0"/>
          </a:p>
          <a:p>
            <a:r>
              <a:rPr lang="en-US" sz="2000" dirty="0" smtClean="0"/>
              <a:t>Similarly</a:t>
            </a:r>
            <a:r>
              <a:rPr lang="en-US" sz="2000" dirty="0"/>
              <a:t>, if you find the average of all of the standard deviations in your sample, you’ll find the actual standard deviation for your population. </a:t>
            </a:r>
            <a:endParaRPr lang="en-US" sz="2000" dirty="0" smtClean="0"/>
          </a:p>
          <a:p>
            <a:endParaRPr lang="en-US" sz="2000" dirty="0">
              <a:latin typeface="Cambria" pitchFamily="18" charset="0"/>
            </a:endParaRPr>
          </a:p>
          <a:p>
            <a:endParaRPr lang="en-US" sz="2000" dirty="0" smtClean="0">
              <a:latin typeface="Cambria" pitchFamily="18" charset="0"/>
            </a:endParaRPr>
          </a:p>
          <a:p>
            <a:r>
              <a:rPr lang="en-US" sz="2000" b="1" dirty="0"/>
              <a:t>A simple example </a:t>
            </a:r>
            <a:r>
              <a:rPr lang="en-US" sz="2000" dirty="0"/>
              <a:t>of this is that if one flips a coin many </a:t>
            </a:r>
            <a:r>
              <a:rPr lang="en-US" sz="2000" dirty="0" smtClean="0"/>
              <a:t>times the </a:t>
            </a:r>
            <a:r>
              <a:rPr lang="en-US" sz="2000" dirty="0"/>
              <a:t>probability of getting a given number of heads in a series of flips will approach a normal curve, with mean equal to half the total number of flips in each </a:t>
            </a:r>
            <a:r>
              <a:rPr lang="en-US" sz="2000" dirty="0" smtClean="0"/>
              <a:t>series.</a:t>
            </a:r>
          </a:p>
          <a:p>
            <a:endParaRPr lang="en-US" sz="2000" dirty="0">
              <a:latin typeface="Cambria" pitchFamily="18" charset="0"/>
            </a:endParaRPr>
          </a:p>
          <a:p>
            <a:r>
              <a:rPr lang="en-US" sz="2000" b="1" dirty="0"/>
              <a:t>A simple example </a:t>
            </a:r>
            <a:r>
              <a:rPr lang="en-US" sz="2000" dirty="0"/>
              <a:t>of the central limit theorem is rolling a large number of identical, unbiased dice. The distribution of the sum (or average) of the rolled numbers will be well approximated by a normal distribution. </a:t>
            </a:r>
            <a:endParaRPr lang="en-US" sz="2000" dirty="0" smtClean="0">
              <a:latin typeface="Cambria" pitchFamily="18" charset="0"/>
            </a:endParaRPr>
          </a:p>
          <a:p>
            <a:pPr marL="285750" indent="-285750">
              <a:buFont typeface="Wingdings" pitchFamily="2" charset="2"/>
              <a:buChar char="ü"/>
            </a:pPr>
            <a:endParaRPr lang="en-US" sz="2000" dirty="0" smtClean="0">
              <a:latin typeface="Cambria" pitchFamily="18" charset="0"/>
            </a:endParaRPr>
          </a:p>
          <a:p>
            <a:pPr marL="285750" indent="-285750">
              <a:buFont typeface="Wingdings" pitchFamily="2" charset="2"/>
              <a:buChar char="ü"/>
            </a:pPr>
            <a:endParaRPr lang="en-US" sz="2000" dirty="0" smtClean="0">
              <a:latin typeface="Cambria" pitchFamily="18" charset="0"/>
            </a:endParaRPr>
          </a:p>
          <a:p>
            <a:pPr marL="285750" indent="-285750">
              <a:buFont typeface="Wingdings" pitchFamily="2" charset="2"/>
              <a:buChar char="ü"/>
            </a:pPr>
            <a:endParaRPr lang="en-US" sz="2000" dirty="0" smtClean="0">
              <a:latin typeface="Cambria" pitchFamily="18" charset="0"/>
            </a:endParaRPr>
          </a:p>
          <a:p>
            <a:pPr marL="285750" indent="-285750">
              <a:buFont typeface="Wingdings" pitchFamily="2" charset="2"/>
              <a:buChar char="ü"/>
            </a:pPr>
            <a:endParaRPr lang="en-US" sz="2000" dirty="0" smtClean="0">
              <a:latin typeface="Cambria" pitchFamily="18" charset="0"/>
            </a:endParaRPr>
          </a:p>
        </p:txBody>
      </p:sp>
    </p:spTree>
    <p:extLst>
      <p:ext uri="{BB962C8B-B14F-4D97-AF65-F5344CB8AC3E}">
        <p14:creationId xmlns:p14="http://schemas.microsoft.com/office/powerpoint/2010/main" val="18350439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793520" y="71640"/>
            <a:ext cx="8786160" cy="719640"/>
          </a:xfrm>
          <a:prstGeom prst="rect">
            <a:avLst/>
          </a:prstGeom>
          <a:noFill/>
          <a:ln>
            <a:noFill/>
          </a:ln>
        </p:spPr>
        <p:txBody>
          <a:bodyPr>
            <a:noAutofit/>
          </a:bodyPr>
          <a:lstStyle/>
          <a:p>
            <a:r>
              <a:rPr lang="en-US" sz="3600" b="1" dirty="0" smtClean="0">
                <a:solidFill>
                  <a:srgbClr val="00B0F0"/>
                </a:solidFill>
              </a:rPr>
              <a:t>Z Score</a:t>
            </a:r>
            <a:endParaRPr lang="en-US" sz="3600" b="1" dirty="0">
              <a:solidFill>
                <a:srgbClr val="00B0F0"/>
              </a:solidFill>
            </a:endParaRPr>
          </a:p>
        </p:txBody>
      </p:sp>
      <p:sp>
        <p:nvSpPr>
          <p:cNvPr id="200" name="CustomShape 3"/>
          <p:cNvSpPr/>
          <p:nvPr/>
        </p:nvSpPr>
        <p:spPr>
          <a:xfrm>
            <a:off x="1143000" y="791279"/>
            <a:ext cx="10744200" cy="55257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entury Gothic"/>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gn="just">
              <a:lnSpc>
                <a:spcPct val="115000"/>
              </a:lnSpc>
              <a:spcAft>
                <a:spcPts val="1001"/>
              </a:spcAft>
            </a:pPr>
            <a:endParaRPr lang="en-IN" sz="1800" b="0" strike="noStrike" spc="-1">
              <a:latin typeface="Arial"/>
            </a:endParaRPr>
          </a:p>
          <a:p>
            <a:pPr algn="just">
              <a:lnSpc>
                <a:spcPct val="115000"/>
              </a:lnSpc>
              <a:spcAft>
                <a:spcPts val="1001"/>
              </a:spcAft>
            </a:pPr>
            <a:endParaRPr lang="en-IN" sz="1800" b="0" strike="noStrike" spc="-1">
              <a:latin typeface="Arial"/>
            </a:endParaRPr>
          </a:p>
        </p:txBody>
      </p:sp>
      <p:sp>
        <p:nvSpPr>
          <p:cNvPr id="2" name="TextBox 1"/>
          <p:cNvSpPr txBox="1"/>
          <p:nvPr/>
        </p:nvSpPr>
        <p:spPr>
          <a:xfrm>
            <a:off x="990600" y="914400"/>
            <a:ext cx="10668000" cy="1323439"/>
          </a:xfrm>
          <a:prstGeom prst="rect">
            <a:avLst/>
          </a:prstGeom>
          <a:noFill/>
        </p:spPr>
        <p:txBody>
          <a:bodyPr wrap="square" rtlCol="0">
            <a:spAutoFit/>
          </a:bodyPr>
          <a:lstStyle/>
          <a:p>
            <a:pPr marL="342900" indent="-342900">
              <a:buFont typeface="Arial" pitchFamily="34" charset="0"/>
              <a:buChar char="•"/>
            </a:pPr>
            <a:r>
              <a:rPr lang="en-US" sz="2000" b="1" dirty="0"/>
              <a:t>Simply put, a z-score is the number of standard deviations from the mean a data point is.</a:t>
            </a:r>
            <a:r>
              <a:rPr lang="en-US" sz="2000" dirty="0"/>
              <a:t> </a:t>
            </a:r>
            <a:endParaRPr lang="en-US" sz="2000" dirty="0" smtClean="0"/>
          </a:p>
          <a:p>
            <a:pPr marL="342900" indent="-342900">
              <a:buFont typeface="Arial" pitchFamily="34" charset="0"/>
              <a:buChar char="•"/>
            </a:pPr>
            <a:r>
              <a:rPr lang="en-US" sz="2000" dirty="0"/>
              <a:t>Z-scores are expressed in terms of standard deviations from their </a:t>
            </a:r>
            <a:r>
              <a:rPr lang="en-US" sz="2000" dirty="0" smtClean="0"/>
              <a:t>means.</a:t>
            </a:r>
          </a:p>
          <a:p>
            <a:pPr marL="342900" indent="-342900">
              <a:buFont typeface="Arial" pitchFamily="34" charset="0"/>
              <a:buChar char="•"/>
            </a:pPr>
            <a:r>
              <a:rPr lang="en-US" sz="2000" dirty="0"/>
              <a:t>Z-scores are a way to compare results from a test to a “normal” population.</a:t>
            </a:r>
            <a:endParaRPr lang="en-US" sz="2000" dirty="0" smtClean="0">
              <a:latin typeface="Cambria"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666" y="2630248"/>
            <a:ext cx="22288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https://upload.wikimedia.org/wikipedia/commons/a/a9/Empirical_R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50" y="2630248"/>
            <a:ext cx="5592472" cy="405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9450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148"/>
          <p:cNvPicPr/>
          <p:nvPr/>
        </p:nvPicPr>
        <p:blipFill>
          <a:blip r:embed="rId2"/>
          <a:stretch/>
        </p:blipFill>
        <p:spPr>
          <a:xfrm>
            <a:off x="2134080" y="222120"/>
            <a:ext cx="7948440" cy="6416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1412280" y="62640"/>
            <a:ext cx="9142200" cy="817200"/>
          </a:xfrm>
          <a:prstGeom prst="rect">
            <a:avLst/>
          </a:prstGeom>
          <a:noFill/>
          <a:ln>
            <a:noFill/>
          </a:ln>
        </p:spPr>
        <p:txBody>
          <a:bodyPr/>
          <a:lstStyle/>
          <a:p>
            <a:pPr>
              <a:lnSpc>
                <a:spcPct val="100000"/>
              </a:lnSpc>
            </a:pPr>
            <a:r>
              <a:rPr lang="en-US" sz="3600" b="0" strike="noStrike" spc="-1">
                <a:solidFill>
                  <a:srgbClr val="178DBB"/>
                </a:solidFill>
                <a:latin typeface="Century Gothic"/>
              </a:rPr>
              <a:t>Data – Types of Variables</a:t>
            </a:r>
            <a:endParaRPr lang="en-US" sz="3600" b="0" strike="noStrike" spc="-1">
              <a:solidFill>
                <a:srgbClr val="000000"/>
              </a:solidFill>
              <a:latin typeface="Century Gothic"/>
            </a:endParaRPr>
          </a:p>
        </p:txBody>
      </p:sp>
      <p:sp>
        <p:nvSpPr>
          <p:cNvPr id="151" name="TextShape 2"/>
          <p:cNvSpPr txBox="1"/>
          <p:nvPr/>
        </p:nvSpPr>
        <p:spPr>
          <a:xfrm>
            <a:off x="1143000" y="880560"/>
            <a:ext cx="10823760" cy="5986080"/>
          </a:xfrm>
          <a:prstGeom prst="rect">
            <a:avLst/>
          </a:prstGeom>
          <a:noFill/>
          <a:ln>
            <a:noFill/>
          </a:ln>
        </p:spPr>
        <p:txBody>
          <a:bodyPr>
            <a:noAutofit/>
          </a:bodyPr>
          <a:lstStyle/>
          <a:p>
            <a:pPr marL="343080" indent="-342720">
              <a:lnSpc>
                <a:spcPct val="100000"/>
              </a:lnSpc>
              <a:spcBef>
                <a:spcPts val="1001"/>
              </a:spcBef>
              <a:buClr>
                <a:srgbClr val="353535"/>
              </a:buClr>
              <a:buFont typeface="Wingdings 3" charset="2"/>
              <a:buChar char=""/>
            </a:pPr>
            <a:r>
              <a:rPr lang="en-US" b="1" strike="noStrike" spc="-1" dirty="0">
                <a:solidFill>
                  <a:srgbClr val="404040"/>
                </a:solidFill>
                <a:latin typeface="Cambria" pitchFamily="18" charset="0"/>
              </a:rPr>
              <a:t>Quantitative variables</a:t>
            </a:r>
            <a:r>
              <a:rPr lang="en-US" b="0" strike="noStrike" spc="-1" dirty="0">
                <a:solidFill>
                  <a:srgbClr val="404040"/>
                </a:solidFill>
                <a:latin typeface="Cambria" pitchFamily="18" charset="0"/>
              </a:rPr>
              <a:t> take numerical values whose "size" is meaningful. Quantitative variables answer questions such as </a:t>
            </a:r>
            <a:r>
              <a:rPr lang="en-US" b="1" strike="noStrike" spc="-1" dirty="0">
                <a:solidFill>
                  <a:srgbClr val="CE181E"/>
                </a:solidFill>
                <a:latin typeface="Cambria" pitchFamily="18" charset="0"/>
              </a:rPr>
              <a:t>"how many?" or "how much</a:t>
            </a:r>
            <a:r>
              <a:rPr lang="en-US" b="0" strike="noStrike" spc="-1" dirty="0">
                <a:solidFill>
                  <a:srgbClr val="404040"/>
                </a:solidFill>
                <a:latin typeface="Cambria" pitchFamily="18" charset="0"/>
              </a:rPr>
              <a:t>?" </a:t>
            </a:r>
          </a:p>
          <a:p>
            <a:pPr marL="399960">
              <a:lnSpc>
                <a:spcPct val="100000"/>
              </a:lnSpc>
              <a:spcBef>
                <a:spcPts val="1001"/>
              </a:spcBef>
            </a:pPr>
            <a:r>
              <a:rPr lang="en-US" b="0" strike="noStrike" spc="-1" dirty="0">
                <a:solidFill>
                  <a:srgbClr val="404040"/>
                </a:solidFill>
                <a:latin typeface="Cambria" pitchFamily="18" charset="0"/>
              </a:rPr>
              <a:t>For example, it makes sense to add, to subtract, and to compare two persons' weights, or two families' incomes: These are quantitative variables. Quantitative variables typically have measurement units, such as pounds, dollars, years, volts, gallons, megabytes, inches, degrees, miles per hour, pounds per square inch, BTUs, and so on.</a:t>
            </a:r>
          </a:p>
          <a:p>
            <a:pPr marL="399960">
              <a:lnSpc>
                <a:spcPct val="100000"/>
              </a:lnSpc>
              <a:spcBef>
                <a:spcPts val="1001"/>
              </a:spcBef>
            </a:pPr>
            <a:endParaRPr lang="en-US" b="0" strike="noStrike" spc="-1" dirty="0">
              <a:solidFill>
                <a:srgbClr val="404040"/>
              </a:solidFill>
              <a:latin typeface="Cambria" pitchFamily="18" charset="0"/>
            </a:endParaRPr>
          </a:p>
          <a:p>
            <a:pPr marL="343080" indent="-342720">
              <a:lnSpc>
                <a:spcPct val="100000"/>
              </a:lnSpc>
              <a:spcBef>
                <a:spcPts val="1001"/>
              </a:spcBef>
              <a:buClr>
                <a:srgbClr val="353535"/>
              </a:buClr>
              <a:buFont typeface="Wingdings 3" charset="2"/>
              <a:buChar char=""/>
            </a:pPr>
            <a:r>
              <a:rPr lang="en-US" b="1" strike="noStrike" spc="-1" dirty="0">
                <a:solidFill>
                  <a:srgbClr val="404040"/>
                </a:solidFill>
                <a:latin typeface="Cambria" pitchFamily="18" charset="0"/>
              </a:rPr>
              <a:t>Qualitative Variables:</a:t>
            </a:r>
            <a:r>
              <a:rPr lang="en-US" b="0" strike="noStrike" spc="-1" dirty="0">
                <a:solidFill>
                  <a:srgbClr val="404040"/>
                </a:solidFill>
                <a:latin typeface="Cambria" pitchFamily="18" charset="0"/>
              </a:rPr>
              <a:t> Some variables, such as social security numbers and zip codes, take numerical values, but are not quantitative: They are </a:t>
            </a:r>
            <a:r>
              <a:rPr lang="en-US" b="1" strike="noStrike" spc="-1" dirty="0">
                <a:solidFill>
                  <a:srgbClr val="404040"/>
                </a:solidFill>
                <a:latin typeface="Cambria" pitchFamily="18" charset="0"/>
              </a:rPr>
              <a:t>qualitative or categorical variables</a:t>
            </a:r>
            <a:r>
              <a:rPr lang="en-US" b="0" strike="noStrike" spc="-1" dirty="0">
                <a:solidFill>
                  <a:srgbClr val="404040"/>
                </a:solidFill>
                <a:latin typeface="Cambria" pitchFamily="18" charset="0"/>
              </a:rPr>
              <a:t>. </a:t>
            </a:r>
          </a:p>
          <a:p>
            <a:pPr marL="399960">
              <a:lnSpc>
                <a:spcPct val="100000"/>
              </a:lnSpc>
              <a:spcBef>
                <a:spcPts val="1001"/>
              </a:spcBef>
            </a:pPr>
            <a:r>
              <a:rPr lang="en-US" b="0" strike="noStrike" spc="-1" dirty="0">
                <a:solidFill>
                  <a:srgbClr val="404040"/>
                </a:solidFill>
                <a:latin typeface="Cambria" pitchFamily="18" charset="0"/>
              </a:rPr>
              <a:t>The sum of two zip codes or social security numbers is not meaningful. The average of a list of zip codes is not meaningful. </a:t>
            </a:r>
          </a:p>
          <a:p>
            <a:pPr marL="399960">
              <a:lnSpc>
                <a:spcPct val="100000"/>
              </a:lnSpc>
              <a:spcBef>
                <a:spcPts val="1001"/>
              </a:spcBef>
            </a:pPr>
            <a:r>
              <a:rPr lang="en-US" b="0" strike="noStrike" spc="-1" dirty="0" smtClean="0">
                <a:solidFill>
                  <a:srgbClr val="404040"/>
                </a:solidFill>
                <a:latin typeface="Cambria" pitchFamily="18" charset="0"/>
              </a:rPr>
              <a:t>Qualitative</a:t>
            </a:r>
            <a:r>
              <a:rPr lang="en-US" b="0" strike="noStrike" spc="-1" dirty="0">
                <a:solidFill>
                  <a:srgbClr val="404040"/>
                </a:solidFill>
                <a:latin typeface="Cambria" pitchFamily="18" charset="0"/>
              </a:rPr>
              <a:t> and categorical variables typically do not have units. Qualitative or categorical variables—such as gender, hair color, or ethnicity—group individuals. Qualitative and categorical variables have neither a "size" nor, typically, a natural ordering to their values. They answer questions such as </a:t>
            </a:r>
            <a:r>
              <a:rPr lang="en-US" b="1" strike="noStrike" spc="-1" dirty="0">
                <a:solidFill>
                  <a:srgbClr val="CE181E"/>
                </a:solidFill>
                <a:latin typeface="Cambria" pitchFamily="18" charset="0"/>
              </a:rPr>
              <a:t>"which kind</a:t>
            </a:r>
            <a:r>
              <a:rPr lang="en-US" b="0" strike="noStrike" spc="-1" dirty="0">
                <a:solidFill>
                  <a:srgbClr val="404040"/>
                </a:solidFill>
                <a:latin typeface="Cambria" pitchFamily="18" charset="0"/>
              </a:rPr>
              <a:t>?" The values categorical and qualitative variables take are typically adjectives (for example, green, female, or tall). Arithmetic with qualitative variables usually does not make sense, even if the variables take numerical values. Categorical variables divide individuals into categories, such as gender, ethnicity, age group, or whether or not the individual finished high school</a:t>
            </a:r>
          </a:p>
          <a:p>
            <a:pPr>
              <a:lnSpc>
                <a:spcPct val="100000"/>
              </a:lnSpc>
              <a:spcBef>
                <a:spcPts val="1001"/>
              </a:spcBef>
            </a:pPr>
            <a:endParaRPr lang="en-US" b="0" strike="noStrike" spc="-1" dirty="0">
              <a:solidFill>
                <a:srgbClr val="404040"/>
              </a:solidFill>
              <a:latin typeface="Cambria" pitchFamily="18" charset="0"/>
            </a:endParaRPr>
          </a:p>
          <a:p>
            <a:pPr>
              <a:lnSpc>
                <a:spcPct val="100000"/>
              </a:lnSpc>
              <a:spcBef>
                <a:spcPts val="1001"/>
              </a:spcBef>
            </a:pPr>
            <a:endParaRPr lang="en-US" b="0" strike="noStrike" spc="-1" dirty="0">
              <a:solidFill>
                <a:srgbClr val="404040"/>
              </a:solidFill>
              <a:latin typeface="Cambria" pitchFamily="18" charset="0"/>
            </a:endParaRPr>
          </a:p>
          <a:p>
            <a:pPr>
              <a:lnSpc>
                <a:spcPct val="100000"/>
              </a:lnSpc>
              <a:spcBef>
                <a:spcPts val="1001"/>
              </a:spcBef>
            </a:pPr>
            <a:r>
              <a:rPr lang="en-US" b="0" strike="noStrike" spc="-1" dirty="0">
                <a:solidFill>
                  <a:srgbClr val="404040"/>
                </a:solidFill>
                <a:latin typeface="Cambria"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048320" y="0"/>
            <a:ext cx="9142200" cy="684360"/>
          </a:xfrm>
          <a:prstGeom prst="rect">
            <a:avLst/>
          </a:prstGeom>
          <a:noFill/>
          <a:ln>
            <a:noFill/>
          </a:ln>
        </p:spPr>
        <p:txBody>
          <a:bodyPr/>
          <a:lstStyle/>
          <a:p>
            <a:pPr>
              <a:lnSpc>
                <a:spcPct val="100000"/>
              </a:lnSpc>
            </a:pPr>
            <a:r>
              <a:rPr lang="en-US" sz="3600" b="0" strike="noStrike" spc="-1">
                <a:solidFill>
                  <a:srgbClr val="178DBB"/>
                </a:solidFill>
                <a:latin typeface="Century Gothic"/>
              </a:rPr>
              <a:t>Statistics - Refresher</a:t>
            </a:r>
            <a:endParaRPr lang="en-US" sz="3600" b="0" strike="noStrike" spc="-1">
              <a:solidFill>
                <a:srgbClr val="000000"/>
              </a:solidFill>
              <a:latin typeface="Century Gothic"/>
            </a:endParaRPr>
          </a:p>
        </p:txBody>
      </p:sp>
      <p:sp>
        <p:nvSpPr>
          <p:cNvPr id="153" name="TextShape 2"/>
          <p:cNvSpPr txBox="1"/>
          <p:nvPr/>
        </p:nvSpPr>
        <p:spPr>
          <a:xfrm>
            <a:off x="2104920" y="924840"/>
            <a:ext cx="9551160" cy="5702040"/>
          </a:xfrm>
          <a:prstGeom prst="rect">
            <a:avLst/>
          </a:prstGeom>
          <a:noFill/>
          <a:ln>
            <a:noFill/>
          </a:ln>
        </p:spPr>
        <p:txBody>
          <a:bodyPr>
            <a:noAutofit/>
          </a:bodyPr>
          <a:lstStyle/>
          <a:p>
            <a:pPr marL="343080" indent="-342720">
              <a:lnSpc>
                <a:spcPct val="100000"/>
              </a:lnSpc>
              <a:spcBef>
                <a:spcPts val="1001"/>
              </a:spcBef>
              <a:buClr>
                <a:srgbClr val="353535"/>
              </a:buClr>
              <a:buFont typeface="Wingdings 3" charset="2"/>
              <a:buChar char=""/>
            </a:pPr>
            <a:r>
              <a:rPr lang="en-US" sz="2400" b="1" strike="noStrike" spc="-1" dirty="0">
                <a:solidFill>
                  <a:srgbClr val="404040"/>
                </a:solidFill>
                <a:latin typeface="Cambria" pitchFamily="18" charset="0"/>
              </a:rPr>
              <a:t>Statistics</a:t>
            </a:r>
            <a:r>
              <a:rPr lang="en-US" sz="2400" b="0" strike="noStrike" spc="-1" dirty="0">
                <a:solidFill>
                  <a:srgbClr val="404040"/>
                </a:solidFill>
                <a:latin typeface="Cambria" pitchFamily="18" charset="0"/>
              </a:rPr>
              <a:t> is the science of collecting, organizing, summarizing, analyzing and interpreting data.</a:t>
            </a:r>
          </a:p>
          <a:p>
            <a:pPr>
              <a:lnSpc>
                <a:spcPct val="100000"/>
              </a:lnSpc>
              <a:spcBef>
                <a:spcPts val="1001"/>
              </a:spcBef>
            </a:pPr>
            <a:r>
              <a:rPr lang="en-US" sz="2400" b="0" strike="noStrike" spc="-1" dirty="0">
                <a:solidFill>
                  <a:srgbClr val="404040"/>
                </a:solidFill>
                <a:latin typeface="Cambria" pitchFamily="18" charset="0"/>
              </a:rPr>
              <a:t> </a:t>
            </a:r>
          </a:p>
          <a:p>
            <a:pPr marL="343080" indent="-342720">
              <a:lnSpc>
                <a:spcPct val="100000"/>
              </a:lnSpc>
              <a:spcBef>
                <a:spcPts val="1001"/>
              </a:spcBef>
              <a:buClr>
                <a:srgbClr val="353535"/>
              </a:buClr>
              <a:buFont typeface="Wingdings 3" charset="2"/>
              <a:buChar char=""/>
            </a:pPr>
            <a:r>
              <a:rPr lang="en-US" sz="2400" b="1" strike="noStrike" spc="-1" dirty="0">
                <a:solidFill>
                  <a:srgbClr val="404040"/>
                </a:solidFill>
                <a:latin typeface="Cambria" pitchFamily="18" charset="0"/>
              </a:rPr>
              <a:t>Descriptive Statistics:</a:t>
            </a:r>
            <a:r>
              <a:rPr lang="en-US" sz="2400" b="0" strike="noStrike" spc="-1" dirty="0">
                <a:solidFill>
                  <a:srgbClr val="404040"/>
                </a:solidFill>
                <a:latin typeface="Cambria" pitchFamily="18" charset="0"/>
              </a:rPr>
              <a:t> When performing </a:t>
            </a:r>
            <a:r>
              <a:rPr lang="en-US" sz="2400" b="0" i="1" strike="noStrike" spc="-1" dirty="0">
                <a:solidFill>
                  <a:srgbClr val="404040"/>
                </a:solidFill>
                <a:latin typeface="Cambria" pitchFamily="18" charset="0"/>
              </a:rPr>
              <a:t>descriptive statistics</a:t>
            </a:r>
            <a:r>
              <a:rPr lang="en-US" sz="2400" b="0" strike="noStrike" spc="-1" dirty="0">
                <a:solidFill>
                  <a:srgbClr val="404040"/>
                </a:solidFill>
                <a:latin typeface="Cambria" pitchFamily="18" charset="0"/>
              </a:rPr>
              <a:t> you collect, organize, summarize, and graphically present data; then you are able to make conclusions about said data.</a:t>
            </a:r>
          </a:p>
          <a:p>
            <a:pPr>
              <a:lnSpc>
                <a:spcPct val="100000"/>
              </a:lnSpc>
              <a:spcBef>
                <a:spcPts val="1001"/>
              </a:spcBef>
            </a:pPr>
            <a:endParaRPr lang="en-US" sz="2400" b="0" strike="noStrike" spc="-1" dirty="0">
              <a:solidFill>
                <a:srgbClr val="404040"/>
              </a:solidFill>
              <a:latin typeface="Cambria" pitchFamily="18" charset="0"/>
            </a:endParaRPr>
          </a:p>
          <a:p>
            <a:pPr marL="343080" indent="-342720">
              <a:lnSpc>
                <a:spcPct val="100000"/>
              </a:lnSpc>
              <a:spcBef>
                <a:spcPts val="1001"/>
              </a:spcBef>
              <a:buClr>
                <a:srgbClr val="353535"/>
              </a:buClr>
              <a:buFont typeface="Wingdings 3" charset="2"/>
              <a:buChar char=""/>
            </a:pPr>
            <a:r>
              <a:rPr lang="en-US" sz="2400" b="1" strike="noStrike" spc="-1" dirty="0">
                <a:solidFill>
                  <a:srgbClr val="404040"/>
                </a:solidFill>
                <a:latin typeface="Cambria" pitchFamily="18" charset="0"/>
              </a:rPr>
              <a:t>Inferential Statistics:</a:t>
            </a:r>
            <a:r>
              <a:rPr lang="en-US" sz="2400" b="0" strike="noStrike" spc="-1" dirty="0">
                <a:solidFill>
                  <a:srgbClr val="404040"/>
                </a:solidFill>
                <a:latin typeface="Cambria" pitchFamily="18" charset="0"/>
              </a:rPr>
              <a:t> </a:t>
            </a:r>
            <a:r>
              <a:rPr lang="en-US" sz="2400" b="0" i="1" strike="noStrike" spc="-1" dirty="0">
                <a:solidFill>
                  <a:srgbClr val="404040"/>
                </a:solidFill>
                <a:latin typeface="Cambria" pitchFamily="18" charset="0"/>
              </a:rPr>
              <a:t>Inferential statistics</a:t>
            </a:r>
            <a:r>
              <a:rPr lang="en-US" sz="2400" b="0" strike="noStrike" spc="-1" dirty="0">
                <a:solidFill>
                  <a:srgbClr val="404040"/>
                </a:solidFill>
                <a:latin typeface="Cambria" pitchFamily="18" charset="0"/>
              </a:rPr>
              <a:t> are used when you want to make predictions and inferences about a larger group (a whole population) from data that was collected from a smaller group (a sample population)</a:t>
            </a:r>
          </a:p>
          <a:p>
            <a:pPr>
              <a:lnSpc>
                <a:spcPct val="100000"/>
              </a:lnSpc>
              <a:spcBef>
                <a:spcPts val="1001"/>
              </a:spcBef>
            </a:pPr>
            <a:endParaRPr lang="en-US" sz="2400" b="0" strike="noStrike" spc="-1" dirty="0">
              <a:solidFill>
                <a:srgbClr val="404040"/>
              </a:solidFill>
              <a:latin typeface="Cambria" pitchFamily="18" charset="0"/>
            </a:endParaRPr>
          </a:p>
          <a:p>
            <a:pPr>
              <a:lnSpc>
                <a:spcPct val="100000"/>
              </a:lnSpc>
              <a:spcBef>
                <a:spcPts val="1001"/>
              </a:spcBef>
            </a:pPr>
            <a:endParaRPr lang="en-US" sz="2400" b="0" strike="noStrike" spc="-1" dirty="0">
              <a:solidFill>
                <a:srgbClr val="404040"/>
              </a:solidFill>
              <a:latin typeface="Cambria" pitchFamily="18" charset="0"/>
            </a:endParaRPr>
          </a:p>
          <a:p>
            <a:pPr>
              <a:lnSpc>
                <a:spcPct val="100000"/>
              </a:lnSpc>
              <a:spcBef>
                <a:spcPts val="1001"/>
              </a:spcBef>
            </a:pPr>
            <a:endParaRPr lang="en-US" sz="3200" b="0" strike="noStrike" spc="-1" dirty="0">
              <a:solidFill>
                <a:srgbClr val="404040"/>
              </a:solidFill>
              <a:latin typeface="Cambria" pitchFamily="18" charset="0"/>
            </a:endParaRPr>
          </a:p>
          <a:p>
            <a:pPr>
              <a:lnSpc>
                <a:spcPct val="100000"/>
              </a:lnSpc>
              <a:spcBef>
                <a:spcPts val="1001"/>
              </a:spcBef>
            </a:pPr>
            <a:endParaRPr lang="en-US" sz="3200" b="0" strike="noStrike" spc="-1" dirty="0">
              <a:solidFill>
                <a:srgbClr val="404040"/>
              </a:solidFill>
              <a:latin typeface="Cambria" pitchFamily="18" charset="0"/>
            </a:endParaRPr>
          </a:p>
          <a:p>
            <a:pPr>
              <a:lnSpc>
                <a:spcPct val="100000"/>
              </a:lnSpc>
              <a:spcBef>
                <a:spcPts val="1001"/>
              </a:spcBef>
            </a:pPr>
            <a:endParaRPr lang="en-US" sz="3200" b="0" strike="noStrike" spc="-1" dirty="0">
              <a:solidFill>
                <a:srgbClr val="404040"/>
              </a:solidFill>
              <a:latin typeface="Cambria" pitchFamily="18" charset="0"/>
            </a:endParaRPr>
          </a:p>
          <a:p>
            <a:pPr>
              <a:lnSpc>
                <a:spcPct val="100000"/>
              </a:lnSpc>
              <a:spcBef>
                <a:spcPts val="1001"/>
              </a:spcBef>
            </a:pPr>
            <a:endParaRPr lang="en-US" sz="3200" b="0" strike="noStrike" spc="-1" dirty="0">
              <a:solidFill>
                <a:srgbClr val="404040"/>
              </a:solidFill>
              <a:latin typeface="Cambria" pitchFamily="18" charset="0"/>
            </a:endParaRPr>
          </a:p>
          <a:p>
            <a:pPr>
              <a:lnSpc>
                <a:spcPct val="100000"/>
              </a:lnSpc>
              <a:spcBef>
                <a:spcPts val="1001"/>
              </a:spcBef>
            </a:pPr>
            <a:r>
              <a:rPr lang="en-US" sz="3200" b="0" strike="noStrike" spc="-1" dirty="0">
                <a:solidFill>
                  <a:srgbClr val="404040"/>
                </a:solidFill>
                <a:latin typeface="Cambria"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Picture 153"/>
          <p:cNvPicPr/>
          <p:nvPr/>
        </p:nvPicPr>
        <p:blipFill>
          <a:blip r:embed="rId2"/>
          <a:stretch/>
        </p:blipFill>
        <p:spPr>
          <a:xfrm>
            <a:off x="2010960" y="228600"/>
            <a:ext cx="9571440" cy="6463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1122268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51" y="3486807"/>
            <a:ext cx="10841334"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395000" y="71280"/>
            <a:ext cx="9142200" cy="1701360"/>
          </a:xfrm>
          <a:prstGeom prst="rect">
            <a:avLst/>
          </a:prstGeom>
          <a:noFill/>
          <a:ln>
            <a:noFill/>
          </a:ln>
        </p:spPr>
        <p:txBody>
          <a:bodyPr/>
          <a:lstStyle/>
          <a:p>
            <a:pPr>
              <a:lnSpc>
                <a:spcPct val="100000"/>
              </a:lnSpc>
            </a:pPr>
            <a:r>
              <a:rPr lang="en-US" sz="3600" b="0" strike="noStrike" spc="-1">
                <a:solidFill>
                  <a:srgbClr val="178DBB"/>
                </a:solidFill>
                <a:latin typeface="Century Gothic"/>
              </a:rPr>
              <a:t>Common Terms</a:t>
            </a:r>
            <a:endParaRPr lang="en-US" sz="3600" b="0" strike="noStrike" spc="-1">
              <a:solidFill>
                <a:srgbClr val="000000"/>
              </a:solidFill>
              <a:latin typeface="Century Gothic"/>
            </a:endParaRPr>
          </a:p>
        </p:txBody>
      </p:sp>
      <p:sp>
        <p:nvSpPr>
          <p:cNvPr id="158" name="TextShape 2"/>
          <p:cNvSpPr txBox="1"/>
          <p:nvPr/>
        </p:nvSpPr>
        <p:spPr>
          <a:xfrm>
            <a:off x="1739880" y="807840"/>
            <a:ext cx="10451520" cy="6278400"/>
          </a:xfrm>
          <a:prstGeom prst="rect">
            <a:avLst/>
          </a:prstGeom>
          <a:noFill/>
          <a:ln>
            <a:noFill/>
          </a:ln>
        </p:spPr>
        <p:txBody>
          <a:bodyPr>
            <a:noAutofit/>
          </a:bodyPr>
          <a:lstStyle/>
          <a:p>
            <a:pPr marL="343080" indent="-342720">
              <a:lnSpc>
                <a:spcPct val="100000"/>
              </a:lnSpc>
              <a:spcBef>
                <a:spcPts val="1001"/>
              </a:spcBef>
              <a:buClr>
                <a:srgbClr val="353535"/>
              </a:buClr>
              <a:buFont typeface="Wingdings 3" charset="2"/>
              <a:buChar char=""/>
            </a:pPr>
            <a:r>
              <a:rPr lang="en-US" b="1" u="sng" strike="noStrike" spc="-1" dirty="0">
                <a:solidFill>
                  <a:srgbClr val="404040"/>
                </a:solidFill>
                <a:uFillTx/>
                <a:latin typeface="Cambria" pitchFamily="18" charset="0"/>
              </a:rPr>
              <a:t>Distribution:</a:t>
            </a:r>
            <a:r>
              <a:rPr lang="en-US" b="0" strike="noStrike" spc="-1" dirty="0">
                <a:solidFill>
                  <a:srgbClr val="404040"/>
                </a:solidFill>
                <a:latin typeface="Cambria" pitchFamily="18" charset="0"/>
              </a:rPr>
              <a:t> The pattern of values in the data</a:t>
            </a:r>
            <a:r>
              <a:rPr lang="en-US" b="1" strike="noStrike" spc="-1" dirty="0">
                <a:solidFill>
                  <a:srgbClr val="404040"/>
                </a:solidFill>
                <a:latin typeface="Cambria" pitchFamily="18" charset="0"/>
              </a:rPr>
              <a:t>, showing their frequency of occurrence relative </a:t>
            </a:r>
            <a:r>
              <a:rPr lang="en-US" b="0" strike="noStrike" spc="-1" dirty="0">
                <a:solidFill>
                  <a:srgbClr val="404040"/>
                </a:solidFill>
                <a:latin typeface="Cambria" pitchFamily="18" charset="0"/>
              </a:rPr>
              <a:t>to each other.</a:t>
            </a:r>
          </a:p>
          <a:p>
            <a:pPr marL="343080" indent="-342720">
              <a:lnSpc>
                <a:spcPct val="100000"/>
              </a:lnSpc>
              <a:spcBef>
                <a:spcPts val="1001"/>
              </a:spcBef>
              <a:buClr>
                <a:srgbClr val="353535"/>
              </a:buClr>
              <a:buFont typeface="Wingdings 3" charset="2"/>
              <a:buChar char=""/>
            </a:pPr>
            <a:r>
              <a:rPr lang="en-US" b="1" u="sng" strike="noStrike" spc="-1" dirty="0">
                <a:solidFill>
                  <a:srgbClr val="404040"/>
                </a:solidFill>
                <a:uFillTx/>
                <a:latin typeface="Cambria" pitchFamily="18" charset="0"/>
              </a:rPr>
              <a:t>Function:</a:t>
            </a:r>
            <a:r>
              <a:rPr lang="en-US" b="0" strike="noStrike" spc="-1" dirty="0">
                <a:solidFill>
                  <a:srgbClr val="404040"/>
                </a:solidFill>
                <a:latin typeface="Cambria" pitchFamily="18" charset="0"/>
              </a:rPr>
              <a:t> A function is a relationship where each input number corresponds to one and only one output number</a:t>
            </a:r>
          </a:p>
          <a:p>
            <a:pPr marL="343080" indent="-342720">
              <a:lnSpc>
                <a:spcPct val="100000"/>
              </a:lnSpc>
              <a:spcBef>
                <a:spcPts val="1001"/>
              </a:spcBef>
              <a:buClr>
                <a:srgbClr val="353535"/>
              </a:buClr>
              <a:buFont typeface="Wingdings 3" charset="2"/>
              <a:buChar char=""/>
            </a:pPr>
            <a:r>
              <a:rPr lang="en-US" b="1" u="sng" strike="noStrike" spc="-1" dirty="0">
                <a:solidFill>
                  <a:srgbClr val="404040"/>
                </a:solidFill>
                <a:uFillTx/>
                <a:latin typeface="Cambria" pitchFamily="18" charset="0"/>
              </a:rPr>
              <a:t>Model:</a:t>
            </a:r>
            <a:r>
              <a:rPr lang="en-US" b="0" strike="noStrike" spc="-1" dirty="0">
                <a:solidFill>
                  <a:srgbClr val="404040"/>
                </a:solidFill>
                <a:latin typeface="Cambria" pitchFamily="18" charset="0"/>
              </a:rPr>
              <a:t> A model is a formula where one variable (response or outcome variable) varies depending on one or more independent variables (covariates). A model tries to establish a relationship among data points. One of the simplest models we can create is a </a:t>
            </a:r>
            <a:r>
              <a:rPr lang="en-US" b="1" strike="noStrike" spc="-1" dirty="0">
                <a:solidFill>
                  <a:srgbClr val="404040"/>
                </a:solidFill>
                <a:latin typeface="Cambria" pitchFamily="18" charset="0"/>
              </a:rPr>
              <a:t>Linear Model</a:t>
            </a:r>
            <a:r>
              <a:rPr lang="en-US" b="0" strike="noStrike" spc="-1" dirty="0">
                <a:solidFill>
                  <a:srgbClr val="404040"/>
                </a:solidFill>
                <a:latin typeface="Cambria" pitchFamily="18" charset="0"/>
              </a:rPr>
              <a:t> where we start with the assumption that the dependent variable varies linearly with the independent variable(s). Linear Model has a “constant” rate of change. An exponential Model has a “constant percent” rate of change. So if a population grows by 10 people per year(given the initial population as 100), it’s a linear growth and the model will be:</a:t>
            </a:r>
          </a:p>
          <a:p>
            <a:pPr>
              <a:lnSpc>
                <a:spcPct val="100000"/>
              </a:lnSpc>
              <a:spcBef>
                <a:spcPts val="1001"/>
              </a:spcBef>
            </a:pPr>
            <a:r>
              <a:rPr lang="en-US" b="0" strike="noStrike" spc="-1" dirty="0">
                <a:solidFill>
                  <a:srgbClr val="404040"/>
                </a:solidFill>
                <a:latin typeface="Cambria" pitchFamily="18" charset="0"/>
              </a:rPr>
              <a:t>						         P(t)=100+10t</a:t>
            </a:r>
          </a:p>
          <a:p>
            <a:pPr>
              <a:lnSpc>
                <a:spcPct val="100000"/>
              </a:lnSpc>
              <a:spcBef>
                <a:spcPts val="1001"/>
              </a:spcBef>
            </a:pPr>
            <a:r>
              <a:rPr lang="en-US" b="0" strike="noStrike" spc="-1" dirty="0">
                <a:solidFill>
                  <a:srgbClr val="404040"/>
                </a:solidFill>
                <a:latin typeface="Cambria" pitchFamily="18" charset="0"/>
              </a:rPr>
              <a:t> But if a population grows by 10% each year(given the initial population as 100), its an exponential growth and the model will be</a:t>
            </a:r>
          </a:p>
          <a:p>
            <a:pPr>
              <a:lnSpc>
                <a:spcPct val="100000"/>
              </a:lnSpc>
              <a:spcBef>
                <a:spcPts val="1001"/>
              </a:spcBef>
            </a:pPr>
            <a:r>
              <a:rPr lang="en-US" b="0" strike="noStrike" spc="-1" dirty="0">
                <a:solidFill>
                  <a:srgbClr val="404040"/>
                </a:solidFill>
                <a:latin typeface="Cambria" pitchFamily="18" charset="0"/>
              </a:rPr>
              <a:t>							P(t)=100(1+10%)^t</a:t>
            </a:r>
          </a:p>
          <a:p>
            <a:pPr>
              <a:lnSpc>
                <a:spcPct val="100000"/>
              </a:lnSpc>
              <a:spcBef>
                <a:spcPts val="1001"/>
              </a:spcBef>
            </a:pPr>
            <a:endParaRPr lang="en-US" b="0" strike="noStrike" spc="-1" dirty="0">
              <a:solidFill>
                <a:srgbClr val="404040"/>
              </a:solidFill>
              <a:latin typeface="Cambria" pitchFamily="18" charset="0"/>
            </a:endParaRPr>
          </a:p>
          <a:p>
            <a:pPr>
              <a:lnSpc>
                <a:spcPct val="100000"/>
              </a:lnSpc>
              <a:spcBef>
                <a:spcPts val="1001"/>
              </a:spcBef>
            </a:pPr>
            <a:r>
              <a:rPr lang="en-US" b="1" u="sng" strike="noStrike" spc="-1" dirty="0">
                <a:solidFill>
                  <a:srgbClr val="404040"/>
                </a:solidFill>
                <a:uFillTx/>
                <a:latin typeface="Cambria" pitchFamily="18" charset="0"/>
              </a:rPr>
              <a:t>A statistical model is a “mathematical” description of data</a:t>
            </a:r>
            <a:endParaRPr lang="en-US" b="0" strike="noStrike" spc="-1" dirty="0">
              <a:solidFill>
                <a:srgbClr val="404040"/>
              </a:solidFill>
              <a:latin typeface="Cambria" pitchFamily="18" charset="0"/>
            </a:endParaRPr>
          </a:p>
          <a:p>
            <a:pPr>
              <a:lnSpc>
                <a:spcPct val="100000"/>
              </a:lnSpc>
              <a:spcBef>
                <a:spcPts val="1001"/>
              </a:spcBef>
            </a:pPr>
            <a:endParaRPr lang="en-US" b="0" strike="noStrike" spc="-1" dirty="0">
              <a:solidFill>
                <a:srgbClr val="404040"/>
              </a:solidFill>
              <a:latin typeface="Cambria" pitchFamily="18" charset="0"/>
            </a:endParaRPr>
          </a:p>
          <a:p>
            <a:pPr>
              <a:lnSpc>
                <a:spcPct val="100000"/>
              </a:lnSpc>
              <a:spcBef>
                <a:spcPts val="1001"/>
              </a:spcBef>
            </a:pPr>
            <a:endParaRPr lang="en-US" b="0" strike="noStrike" spc="-1" dirty="0">
              <a:solidFill>
                <a:srgbClr val="404040"/>
              </a:solidFill>
              <a:latin typeface="Cambria" pitchFamily="18" charset="0"/>
            </a:endParaRPr>
          </a:p>
          <a:p>
            <a:pPr>
              <a:lnSpc>
                <a:spcPct val="100000"/>
              </a:lnSpc>
              <a:spcBef>
                <a:spcPts val="1001"/>
              </a:spcBef>
            </a:pPr>
            <a:r>
              <a:rPr lang="en-US" b="0" strike="noStrike" spc="-1" dirty="0">
                <a:solidFill>
                  <a:srgbClr val="404040"/>
                </a:solidFill>
                <a:latin typeface="Cambria"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395000" y="71280"/>
            <a:ext cx="9142200" cy="1701360"/>
          </a:xfrm>
          <a:prstGeom prst="rect">
            <a:avLst/>
          </a:prstGeom>
          <a:noFill/>
          <a:ln>
            <a:noFill/>
          </a:ln>
        </p:spPr>
        <p:txBody>
          <a:bodyPr/>
          <a:lstStyle/>
          <a:p>
            <a:pPr>
              <a:lnSpc>
                <a:spcPct val="100000"/>
              </a:lnSpc>
            </a:pPr>
            <a:r>
              <a:rPr lang="en-US" sz="3600" b="0" strike="noStrike" spc="-1">
                <a:solidFill>
                  <a:srgbClr val="178DBB"/>
                </a:solidFill>
                <a:latin typeface="Century Gothic"/>
              </a:rPr>
              <a:t>Measures of Central Tendency</a:t>
            </a:r>
            <a:endParaRPr lang="en-US" sz="3600" b="0" strike="noStrike" spc="-1">
              <a:solidFill>
                <a:srgbClr val="000000"/>
              </a:solidFill>
              <a:latin typeface="Century Gothic"/>
            </a:endParaRPr>
          </a:p>
        </p:txBody>
      </p:sp>
      <p:sp>
        <p:nvSpPr>
          <p:cNvPr id="160" name="TextShape 2"/>
          <p:cNvSpPr txBox="1"/>
          <p:nvPr/>
        </p:nvSpPr>
        <p:spPr>
          <a:xfrm>
            <a:off x="2031120" y="1019880"/>
            <a:ext cx="9847080" cy="5661720"/>
          </a:xfrm>
          <a:prstGeom prst="rect">
            <a:avLst/>
          </a:prstGeom>
          <a:noFill/>
          <a:ln>
            <a:noFill/>
          </a:ln>
        </p:spPr>
        <p:txBody>
          <a:bodyPr>
            <a:normAutofit lnSpcReduction="10000"/>
          </a:bodyPr>
          <a:lstStyle/>
          <a:p>
            <a:pPr>
              <a:lnSpc>
                <a:spcPct val="100000"/>
              </a:lnSpc>
              <a:spcBef>
                <a:spcPts val="1001"/>
              </a:spcBef>
            </a:pPr>
            <a:r>
              <a:rPr lang="en-US" sz="2000" b="0" strike="noStrike" spc="-1" dirty="0">
                <a:solidFill>
                  <a:srgbClr val="404040"/>
                </a:solidFill>
                <a:latin typeface="Cambria" pitchFamily="18" charset="0"/>
              </a:rPr>
              <a:t>Central tendency refers to the most typical value in a set of numbers</a:t>
            </a:r>
          </a:p>
          <a:p>
            <a:pPr>
              <a:lnSpc>
                <a:spcPct val="100000"/>
              </a:lnSpc>
              <a:spcBef>
                <a:spcPts val="1001"/>
              </a:spcBef>
            </a:pPr>
            <a:endParaRPr lang="en-US" sz="800" b="0" strike="noStrike" spc="-1" dirty="0">
              <a:solidFill>
                <a:srgbClr val="404040"/>
              </a:solidFill>
              <a:latin typeface="Cambria" pitchFamily="18" charset="0"/>
            </a:endParaRPr>
          </a:p>
          <a:p>
            <a:pPr marL="343080" indent="-342720">
              <a:lnSpc>
                <a:spcPct val="100000"/>
              </a:lnSpc>
              <a:spcBef>
                <a:spcPts val="1001"/>
              </a:spcBef>
              <a:buClr>
                <a:srgbClr val="353535"/>
              </a:buClr>
              <a:buFont typeface="Wingdings 3" charset="2"/>
              <a:buChar char=""/>
            </a:pPr>
            <a:r>
              <a:rPr lang="en-US" sz="2400" b="1" strike="noStrike" spc="-1" dirty="0" smtClean="0">
                <a:solidFill>
                  <a:srgbClr val="404040"/>
                </a:solidFill>
                <a:latin typeface="Cambria" pitchFamily="18" charset="0"/>
              </a:rPr>
              <a:t>Median:</a:t>
            </a:r>
            <a:r>
              <a:rPr lang="en-US" sz="1900" b="0" strike="noStrike" spc="-1" dirty="0" smtClean="0">
                <a:solidFill>
                  <a:srgbClr val="404040"/>
                </a:solidFill>
                <a:latin typeface="Cambria" pitchFamily="18" charset="0"/>
              </a:rPr>
              <a:t> </a:t>
            </a:r>
            <a:r>
              <a:rPr lang="en-US" sz="2000" b="0" strike="noStrike" spc="-1" dirty="0">
                <a:solidFill>
                  <a:srgbClr val="404040"/>
                </a:solidFill>
                <a:latin typeface="Cambria" pitchFamily="18" charset="0"/>
              </a:rPr>
              <a:t>is the half-way point of data. </a:t>
            </a:r>
            <a:r>
              <a:rPr lang="en-US" sz="2000" b="1" strike="noStrike" spc="-1" dirty="0">
                <a:solidFill>
                  <a:srgbClr val="404040"/>
                </a:solidFill>
                <a:latin typeface="Cambria" pitchFamily="18" charset="0"/>
              </a:rPr>
              <a:t>The median is the number that divides the (ordered) data in half—the smallest number that is at least as big as half the data</a:t>
            </a:r>
            <a:r>
              <a:rPr lang="en-US" sz="2000" b="0" strike="noStrike" spc="-1" dirty="0">
                <a:solidFill>
                  <a:srgbClr val="404040"/>
                </a:solidFill>
                <a:latin typeface="Cambria" pitchFamily="18" charset="0"/>
              </a:rPr>
              <a:t>. At least half the data are equal to or smaller than the median, and at least half the data are equal to or greater than the median. If the distribution is skewed, median is typically used to describe the center. </a:t>
            </a:r>
          </a:p>
          <a:p>
            <a:pPr marL="343080" indent="-342720">
              <a:lnSpc>
                <a:spcPct val="100000"/>
              </a:lnSpc>
              <a:spcBef>
                <a:spcPts val="1001"/>
              </a:spcBef>
              <a:buClr>
                <a:srgbClr val="353535"/>
              </a:buClr>
              <a:buFont typeface="Wingdings 3" charset="2"/>
              <a:buChar char=""/>
            </a:pPr>
            <a:r>
              <a:rPr lang="en-US" sz="2400" b="1" strike="noStrike" spc="-1" dirty="0">
                <a:solidFill>
                  <a:srgbClr val="404040"/>
                </a:solidFill>
                <a:latin typeface="Cambria" pitchFamily="18" charset="0"/>
              </a:rPr>
              <a:t>Mode:</a:t>
            </a:r>
            <a:r>
              <a:rPr lang="en-US" sz="2400" b="0" strike="noStrike" spc="-1" dirty="0">
                <a:solidFill>
                  <a:srgbClr val="404040"/>
                </a:solidFill>
                <a:latin typeface="Cambria" pitchFamily="18" charset="0"/>
              </a:rPr>
              <a:t> </a:t>
            </a:r>
            <a:r>
              <a:rPr lang="en-US" sz="2000" b="0" strike="noStrike" spc="-1" dirty="0">
                <a:solidFill>
                  <a:srgbClr val="404040"/>
                </a:solidFill>
                <a:latin typeface="Cambria" pitchFamily="18" charset="0"/>
              </a:rPr>
              <a:t>The value that has </a:t>
            </a:r>
            <a:r>
              <a:rPr lang="en-US" sz="2000" b="1" strike="noStrike" spc="-1" dirty="0">
                <a:solidFill>
                  <a:srgbClr val="404040"/>
                </a:solidFill>
                <a:latin typeface="Cambria" pitchFamily="18" charset="0"/>
              </a:rPr>
              <a:t>highest frequency</a:t>
            </a:r>
            <a:r>
              <a:rPr lang="en-US" sz="2000" b="0" strike="noStrike" spc="-1" dirty="0">
                <a:solidFill>
                  <a:srgbClr val="404040"/>
                </a:solidFill>
                <a:latin typeface="Cambria" pitchFamily="18" charset="0"/>
              </a:rPr>
              <a:t>. Most frequently occurring value in the data set or the most popular value. It’s the only measure of central tendency that can be used with nominal variables. </a:t>
            </a:r>
          </a:p>
          <a:p>
            <a:pPr marL="343080" indent="-342720">
              <a:lnSpc>
                <a:spcPct val="100000"/>
              </a:lnSpc>
              <a:spcBef>
                <a:spcPts val="1001"/>
              </a:spcBef>
              <a:buClr>
                <a:srgbClr val="353535"/>
              </a:buClr>
              <a:buFont typeface="Wingdings 3" charset="2"/>
              <a:buChar char=""/>
            </a:pPr>
            <a:r>
              <a:rPr lang="en-US" sz="2400" b="1" strike="noStrike" spc="-1" dirty="0">
                <a:solidFill>
                  <a:srgbClr val="404040"/>
                </a:solidFill>
                <a:latin typeface="Cambria" pitchFamily="18" charset="0"/>
              </a:rPr>
              <a:t>Mean:</a:t>
            </a:r>
            <a:r>
              <a:rPr lang="en-US" sz="2400" b="0" strike="noStrike" spc="-1" dirty="0">
                <a:solidFill>
                  <a:srgbClr val="404040"/>
                </a:solidFill>
                <a:latin typeface="Cambria" pitchFamily="18" charset="0"/>
              </a:rPr>
              <a:t> </a:t>
            </a:r>
            <a:r>
              <a:rPr lang="en-US" sz="2000" b="0" strike="noStrike" spc="-1" dirty="0">
                <a:solidFill>
                  <a:srgbClr val="404040"/>
                </a:solidFill>
                <a:latin typeface="Cambria" pitchFamily="18" charset="0"/>
              </a:rPr>
              <a:t>The mean (more precisely, the arithmetic mean) is commonly called the </a:t>
            </a:r>
            <a:r>
              <a:rPr lang="en-US" sz="2000" b="1" strike="noStrike" spc="-1" dirty="0">
                <a:solidFill>
                  <a:srgbClr val="404040"/>
                </a:solidFill>
                <a:latin typeface="Cambria" pitchFamily="18" charset="0"/>
              </a:rPr>
              <a:t>average</a:t>
            </a:r>
            <a:r>
              <a:rPr lang="en-US" sz="2000" b="0" strike="noStrike" spc="-1" dirty="0">
                <a:solidFill>
                  <a:srgbClr val="404040"/>
                </a:solidFill>
                <a:latin typeface="Cambria" pitchFamily="18" charset="0"/>
              </a:rPr>
              <a:t>. It is the sum of the data, divided by the number of data. If there are outliers in data, mean can be strongly influenced. In such cases, median is more appropriate. </a:t>
            </a:r>
          </a:p>
          <a:p>
            <a:pPr>
              <a:lnSpc>
                <a:spcPct val="100000"/>
              </a:lnSpc>
              <a:spcBef>
                <a:spcPts val="1001"/>
              </a:spcBef>
            </a:pPr>
            <a:endParaRPr lang="en-US" sz="2000" b="0" strike="noStrike" spc="-1" dirty="0">
              <a:solidFill>
                <a:srgbClr val="404040"/>
              </a:solidFill>
              <a:latin typeface="Cambria" pitchFamily="18" charset="0"/>
            </a:endParaRPr>
          </a:p>
          <a:p>
            <a:pPr>
              <a:lnSpc>
                <a:spcPct val="100000"/>
              </a:lnSpc>
              <a:spcBef>
                <a:spcPts val="1001"/>
              </a:spcBef>
            </a:pPr>
            <a:r>
              <a:rPr lang="en-US" sz="2000" b="1" strike="noStrike" spc="-1" dirty="0">
                <a:solidFill>
                  <a:srgbClr val="404040"/>
                </a:solidFill>
                <a:latin typeface="Cambria" pitchFamily="18" charset="0"/>
              </a:rPr>
              <a:t>For qualitative and categorical data, the mode makes sense, but </a:t>
            </a:r>
            <a:r>
              <a:rPr lang="en-US" sz="2000" b="1" strike="noStrike" spc="-1" dirty="0" smtClean="0">
                <a:solidFill>
                  <a:srgbClr val="404040"/>
                </a:solidFill>
                <a:latin typeface="Cambria" pitchFamily="18" charset="0"/>
              </a:rPr>
              <a:t>the</a:t>
            </a:r>
            <a:r>
              <a:rPr lang="en-US" sz="2000" b="1" spc="-1" dirty="0">
                <a:solidFill>
                  <a:srgbClr val="404040"/>
                </a:solidFill>
                <a:latin typeface="Cambria" pitchFamily="18" charset="0"/>
              </a:rPr>
              <a:t> </a:t>
            </a:r>
            <a:r>
              <a:rPr lang="en-US" sz="2000" b="1" strike="noStrike" spc="-1" dirty="0" smtClean="0">
                <a:solidFill>
                  <a:srgbClr val="404040"/>
                </a:solidFill>
                <a:latin typeface="Cambria" pitchFamily="18" charset="0"/>
              </a:rPr>
              <a:t>mean</a:t>
            </a:r>
            <a:r>
              <a:rPr lang="en-US" sz="2000" b="1" spc="-1" dirty="0">
                <a:solidFill>
                  <a:srgbClr val="404040"/>
                </a:solidFill>
                <a:latin typeface="Cambria" pitchFamily="18" charset="0"/>
              </a:rPr>
              <a:t> </a:t>
            </a:r>
            <a:r>
              <a:rPr lang="en-US" sz="2000" b="1" strike="noStrike" spc="-1" dirty="0" smtClean="0">
                <a:solidFill>
                  <a:srgbClr val="404040"/>
                </a:solidFill>
                <a:latin typeface="Cambria" pitchFamily="18" charset="0"/>
              </a:rPr>
              <a:t>and</a:t>
            </a:r>
            <a:r>
              <a:rPr lang="en-US" sz="2000" b="1" spc="-1" dirty="0">
                <a:solidFill>
                  <a:srgbClr val="404040"/>
                </a:solidFill>
                <a:latin typeface="Cambria" pitchFamily="18" charset="0"/>
              </a:rPr>
              <a:t> </a:t>
            </a:r>
            <a:r>
              <a:rPr lang="en-US" sz="2000" b="1" strike="noStrike" spc="-1" dirty="0" smtClean="0">
                <a:solidFill>
                  <a:srgbClr val="404040"/>
                </a:solidFill>
                <a:latin typeface="Cambria" pitchFamily="18" charset="0"/>
              </a:rPr>
              <a:t>median</a:t>
            </a:r>
            <a:r>
              <a:rPr lang="en-US" sz="2000" b="1" spc="-1" dirty="0">
                <a:solidFill>
                  <a:srgbClr val="404040"/>
                </a:solidFill>
                <a:latin typeface="Cambria" pitchFamily="18" charset="0"/>
              </a:rPr>
              <a:t> </a:t>
            </a:r>
            <a:r>
              <a:rPr lang="en-US" sz="2000" b="1" strike="noStrike" spc="-1" dirty="0" smtClean="0">
                <a:solidFill>
                  <a:srgbClr val="404040"/>
                </a:solidFill>
                <a:latin typeface="Cambria" pitchFamily="18" charset="0"/>
              </a:rPr>
              <a:t>do not.</a:t>
            </a:r>
            <a:endParaRPr lang="en-US" sz="2000" b="1" strike="noStrike" spc="-1" dirty="0">
              <a:solidFill>
                <a:srgbClr val="404040"/>
              </a:solidFill>
              <a:latin typeface="Cambria" pitchFamily="18" charset="0"/>
            </a:endParaRPr>
          </a:p>
          <a:p>
            <a:pPr>
              <a:lnSpc>
                <a:spcPct val="100000"/>
              </a:lnSpc>
              <a:spcBef>
                <a:spcPts val="1001"/>
              </a:spcBef>
            </a:pPr>
            <a:r>
              <a:rPr lang="en-US" sz="2000" b="0" strike="noStrike" spc="-1" dirty="0">
                <a:solidFill>
                  <a:srgbClr val="404040"/>
                </a:solidFill>
                <a:latin typeface="Cambria"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90630</TotalTime>
  <Words>1758</Words>
  <Application>Microsoft Office PowerPoint</Application>
  <PresentationFormat>Custom</PresentationFormat>
  <Paragraphs>215</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DELL</cp:lastModifiedBy>
  <cp:revision>771</cp:revision>
  <dcterms:created xsi:type="dcterms:W3CDTF">2014-12-15T07:56:09Z</dcterms:created>
  <dcterms:modified xsi:type="dcterms:W3CDTF">2019-07-07T08:20:50Z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