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004000" cy="32918400"/>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00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E5C3D"/>
    <a:srgbClr val="339966"/>
    <a:srgbClr val="00D000"/>
    <a:srgbClr val="008C00"/>
    <a:srgbClr val="FFFFCC"/>
    <a:srgbClr val="FFFF99"/>
    <a:srgbClr val="CCFF99"/>
    <a:srgbClr val="2D87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37" autoAdjust="0"/>
    <p:restoredTop sz="99073" autoAdjust="0"/>
  </p:normalViewPr>
  <p:slideViewPr>
    <p:cSldViewPr>
      <p:cViewPr>
        <p:scale>
          <a:sx n="10" d="100"/>
          <a:sy n="10" d="100"/>
        </p:scale>
        <p:origin x="2796" y="528"/>
      </p:cViewPr>
      <p:guideLst>
        <p:guide orient="horz" pos="10368"/>
        <p:guide pos="100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156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CA6F7C7-FD0F-4350-9292-4228C4694674}" type="slidenum">
              <a:rPr lang="en-US"/>
              <a:pPr/>
              <a:t>‹#›</a:t>
            </a:fld>
            <a:endParaRPr lang="en-US"/>
          </a:p>
        </p:txBody>
      </p:sp>
    </p:spTree>
    <p:extLst>
      <p:ext uri="{BB962C8B-B14F-4D97-AF65-F5344CB8AC3E}">
        <p14:creationId xmlns:p14="http://schemas.microsoft.com/office/powerpoint/2010/main" val="2337716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00300" y="10226675"/>
            <a:ext cx="2720340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4800600" y="18653125"/>
            <a:ext cx="2240280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9F8073A-7A91-4271-AF71-40751B7727BF}" type="slidenum">
              <a:rPr lang="en-US"/>
              <a:pPr/>
              <a:t>‹#›</a:t>
            </a:fld>
            <a:endParaRPr lang="en-US"/>
          </a:p>
        </p:txBody>
      </p:sp>
    </p:spTree>
    <p:extLst>
      <p:ext uri="{BB962C8B-B14F-4D97-AF65-F5344CB8AC3E}">
        <p14:creationId xmlns:p14="http://schemas.microsoft.com/office/powerpoint/2010/main" val="3579490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ABD9082-15DC-4400-B9C4-08E2D090BFCD}" type="slidenum">
              <a:rPr lang="en-US"/>
              <a:pPr/>
              <a:t>‹#›</a:t>
            </a:fld>
            <a:endParaRPr lang="en-US"/>
          </a:p>
        </p:txBody>
      </p:sp>
    </p:spTree>
    <p:extLst>
      <p:ext uri="{BB962C8B-B14F-4D97-AF65-F5344CB8AC3E}">
        <p14:creationId xmlns:p14="http://schemas.microsoft.com/office/powerpoint/2010/main" val="1329399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802850" y="2925763"/>
            <a:ext cx="6800850"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00300" y="2925763"/>
            <a:ext cx="20250150"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719726E-8902-4D4C-B62F-5C46EA7CEC6C}" type="slidenum">
              <a:rPr lang="en-US"/>
              <a:pPr/>
              <a:t>‹#›</a:t>
            </a:fld>
            <a:endParaRPr lang="en-US"/>
          </a:p>
        </p:txBody>
      </p:sp>
    </p:spTree>
    <p:extLst>
      <p:ext uri="{BB962C8B-B14F-4D97-AF65-F5344CB8AC3E}">
        <p14:creationId xmlns:p14="http://schemas.microsoft.com/office/powerpoint/2010/main" val="776459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67F470A-7017-4C58-8EFA-D2EC071A6AF5}" type="slidenum">
              <a:rPr lang="en-US"/>
              <a:pPr/>
              <a:t>‹#›</a:t>
            </a:fld>
            <a:endParaRPr lang="en-US"/>
          </a:p>
        </p:txBody>
      </p:sp>
    </p:spTree>
    <p:extLst>
      <p:ext uri="{BB962C8B-B14F-4D97-AF65-F5344CB8AC3E}">
        <p14:creationId xmlns:p14="http://schemas.microsoft.com/office/powerpoint/2010/main" val="862486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28888" y="21153438"/>
            <a:ext cx="27203400"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528888" y="13952538"/>
            <a:ext cx="27203400"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D6144CB-1B03-49FD-853C-382078DB9F37}" type="slidenum">
              <a:rPr lang="en-US"/>
              <a:pPr/>
              <a:t>‹#›</a:t>
            </a:fld>
            <a:endParaRPr lang="en-US"/>
          </a:p>
        </p:txBody>
      </p:sp>
    </p:spTree>
    <p:extLst>
      <p:ext uri="{BB962C8B-B14F-4D97-AF65-F5344CB8AC3E}">
        <p14:creationId xmlns:p14="http://schemas.microsoft.com/office/powerpoint/2010/main" val="2049330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00300" y="9510713"/>
            <a:ext cx="13525500"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078200" y="9510713"/>
            <a:ext cx="13525500"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748D72E-6702-44EE-B67A-CED712898CCF}" type="slidenum">
              <a:rPr lang="en-US"/>
              <a:pPr/>
              <a:t>‹#›</a:t>
            </a:fld>
            <a:endParaRPr lang="en-US"/>
          </a:p>
        </p:txBody>
      </p:sp>
    </p:spTree>
    <p:extLst>
      <p:ext uri="{BB962C8B-B14F-4D97-AF65-F5344CB8AC3E}">
        <p14:creationId xmlns:p14="http://schemas.microsoft.com/office/powerpoint/2010/main" val="2194646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1317625"/>
            <a:ext cx="2880360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00200" y="7369175"/>
            <a:ext cx="141414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00200" y="10439400"/>
            <a:ext cx="141414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257588" y="7369175"/>
            <a:ext cx="14146212"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257588" y="10439400"/>
            <a:ext cx="14146212"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C2FAC8C-9434-4D87-B3F0-3E046F443FB8}" type="slidenum">
              <a:rPr lang="en-US"/>
              <a:pPr/>
              <a:t>‹#›</a:t>
            </a:fld>
            <a:endParaRPr lang="en-US"/>
          </a:p>
        </p:txBody>
      </p:sp>
    </p:spTree>
    <p:extLst>
      <p:ext uri="{BB962C8B-B14F-4D97-AF65-F5344CB8AC3E}">
        <p14:creationId xmlns:p14="http://schemas.microsoft.com/office/powerpoint/2010/main" val="2984610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656524B-AA41-4CE5-ACFD-D824F2141636}" type="slidenum">
              <a:rPr lang="en-US"/>
              <a:pPr/>
              <a:t>‹#›</a:t>
            </a:fld>
            <a:endParaRPr lang="en-US"/>
          </a:p>
        </p:txBody>
      </p:sp>
    </p:spTree>
    <p:extLst>
      <p:ext uri="{BB962C8B-B14F-4D97-AF65-F5344CB8AC3E}">
        <p14:creationId xmlns:p14="http://schemas.microsoft.com/office/powerpoint/2010/main" val="2305752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C01B43C-BEEA-443D-997C-DBD8AA5F1B25}" type="slidenum">
              <a:rPr lang="en-US"/>
              <a:pPr/>
              <a:t>‹#›</a:t>
            </a:fld>
            <a:endParaRPr lang="en-US"/>
          </a:p>
        </p:txBody>
      </p:sp>
    </p:spTree>
    <p:extLst>
      <p:ext uri="{BB962C8B-B14F-4D97-AF65-F5344CB8AC3E}">
        <p14:creationId xmlns:p14="http://schemas.microsoft.com/office/powerpoint/2010/main" val="336702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0200" y="1311275"/>
            <a:ext cx="10529888"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512675" y="1311275"/>
            <a:ext cx="17891125"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00200" y="6888163"/>
            <a:ext cx="10529888"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4A8367A-2F5E-4A19-A845-1D56E5B75720}" type="slidenum">
              <a:rPr lang="en-US"/>
              <a:pPr/>
              <a:t>‹#›</a:t>
            </a:fld>
            <a:endParaRPr lang="en-US"/>
          </a:p>
        </p:txBody>
      </p:sp>
    </p:spTree>
    <p:extLst>
      <p:ext uri="{BB962C8B-B14F-4D97-AF65-F5344CB8AC3E}">
        <p14:creationId xmlns:p14="http://schemas.microsoft.com/office/powerpoint/2010/main" val="197098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73800" y="23042563"/>
            <a:ext cx="19202400"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273800" y="2941638"/>
            <a:ext cx="19202400"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73800" y="25763538"/>
            <a:ext cx="19202400"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A8032E3-255D-4B20-B3A7-BBA3C0FFBC72}" type="slidenum">
              <a:rPr lang="en-US"/>
              <a:pPr/>
              <a:t>‹#›</a:t>
            </a:fld>
            <a:endParaRPr lang="en-US"/>
          </a:p>
        </p:txBody>
      </p:sp>
    </p:spTree>
    <p:extLst>
      <p:ext uri="{BB962C8B-B14F-4D97-AF65-F5344CB8AC3E}">
        <p14:creationId xmlns:p14="http://schemas.microsoft.com/office/powerpoint/2010/main" val="3596323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DDD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00300" y="2925763"/>
            <a:ext cx="272034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2336" tIns="201168" rIns="402336" bIns="20116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400300" y="9510713"/>
            <a:ext cx="27203400" cy="1975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2336" tIns="201168" rIns="402336" bIns="20116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400300" y="29992638"/>
            <a:ext cx="6667500"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2336" tIns="201168" rIns="402336" bIns="201168" numCol="1" anchor="t" anchorCtr="0" compatLnSpc="1">
            <a:prstTxWarp prst="textNoShape">
              <a:avLst/>
            </a:prstTxWarp>
          </a:bodyPr>
          <a:lstStyle>
            <a:lvl1pPr defTabSz="4022725">
              <a:defRPr sz="6200"/>
            </a:lvl1pPr>
          </a:lstStyle>
          <a:p>
            <a:endParaRPr lang="en-US"/>
          </a:p>
        </p:txBody>
      </p:sp>
      <p:sp>
        <p:nvSpPr>
          <p:cNvPr id="1029" name="Rectangle 5"/>
          <p:cNvSpPr>
            <a:spLocks noGrp="1" noChangeArrowheads="1"/>
          </p:cNvSpPr>
          <p:nvPr>
            <p:ph type="ftr" sz="quarter" idx="3"/>
          </p:nvPr>
        </p:nvSpPr>
        <p:spPr bwMode="auto">
          <a:xfrm>
            <a:off x="10933113" y="29992638"/>
            <a:ext cx="10137775"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2336" tIns="201168" rIns="402336" bIns="201168" numCol="1" anchor="t" anchorCtr="0" compatLnSpc="1">
            <a:prstTxWarp prst="textNoShape">
              <a:avLst/>
            </a:prstTxWarp>
          </a:bodyPr>
          <a:lstStyle>
            <a:lvl1pPr algn="ctr" defTabSz="4022725">
              <a:defRPr sz="6200"/>
            </a:lvl1pPr>
          </a:lstStyle>
          <a:p>
            <a:endParaRPr lang="en-US"/>
          </a:p>
        </p:txBody>
      </p:sp>
      <p:sp>
        <p:nvSpPr>
          <p:cNvPr id="1030" name="Rectangle 6"/>
          <p:cNvSpPr>
            <a:spLocks noGrp="1" noChangeArrowheads="1"/>
          </p:cNvSpPr>
          <p:nvPr>
            <p:ph type="sldNum" sz="quarter" idx="4"/>
          </p:nvPr>
        </p:nvSpPr>
        <p:spPr bwMode="auto">
          <a:xfrm>
            <a:off x="22936200" y="29992638"/>
            <a:ext cx="6667500"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2336" tIns="201168" rIns="402336" bIns="201168" numCol="1" anchor="t" anchorCtr="0" compatLnSpc="1">
            <a:prstTxWarp prst="textNoShape">
              <a:avLst/>
            </a:prstTxWarp>
          </a:bodyPr>
          <a:lstStyle>
            <a:lvl1pPr algn="r" defTabSz="4022725">
              <a:defRPr sz="6200"/>
            </a:lvl1pPr>
          </a:lstStyle>
          <a:p>
            <a:fld id="{B7D727D9-81F9-4DEE-A048-490F200D12D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22725" rtl="0" fontAlgn="base">
        <a:spcBef>
          <a:spcPct val="0"/>
        </a:spcBef>
        <a:spcAft>
          <a:spcPct val="0"/>
        </a:spcAft>
        <a:defRPr sz="19400">
          <a:solidFill>
            <a:schemeClr val="tx2"/>
          </a:solidFill>
          <a:latin typeface="+mj-lt"/>
          <a:ea typeface="+mj-ea"/>
          <a:cs typeface="+mj-cs"/>
        </a:defRPr>
      </a:lvl1pPr>
      <a:lvl2pPr algn="ctr" defTabSz="4022725" rtl="0" fontAlgn="base">
        <a:spcBef>
          <a:spcPct val="0"/>
        </a:spcBef>
        <a:spcAft>
          <a:spcPct val="0"/>
        </a:spcAft>
        <a:defRPr sz="19400">
          <a:solidFill>
            <a:schemeClr val="tx2"/>
          </a:solidFill>
          <a:latin typeface="Times New Roman" pitchFamily="18" charset="0"/>
        </a:defRPr>
      </a:lvl2pPr>
      <a:lvl3pPr algn="ctr" defTabSz="4022725" rtl="0" fontAlgn="base">
        <a:spcBef>
          <a:spcPct val="0"/>
        </a:spcBef>
        <a:spcAft>
          <a:spcPct val="0"/>
        </a:spcAft>
        <a:defRPr sz="19400">
          <a:solidFill>
            <a:schemeClr val="tx2"/>
          </a:solidFill>
          <a:latin typeface="Times New Roman" pitchFamily="18" charset="0"/>
        </a:defRPr>
      </a:lvl3pPr>
      <a:lvl4pPr algn="ctr" defTabSz="4022725" rtl="0" fontAlgn="base">
        <a:spcBef>
          <a:spcPct val="0"/>
        </a:spcBef>
        <a:spcAft>
          <a:spcPct val="0"/>
        </a:spcAft>
        <a:defRPr sz="19400">
          <a:solidFill>
            <a:schemeClr val="tx2"/>
          </a:solidFill>
          <a:latin typeface="Times New Roman" pitchFamily="18" charset="0"/>
        </a:defRPr>
      </a:lvl4pPr>
      <a:lvl5pPr algn="ctr" defTabSz="4022725" rtl="0" fontAlgn="base">
        <a:spcBef>
          <a:spcPct val="0"/>
        </a:spcBef>
        <a:spcAft>
          <a:spcPct val="0"/>
        </a:spcAft>
        <a:defRPr sz="19400">
          <a:solidFill>
            <a:schemeClr val="tx2"/>
          </a:solidFill>
          <a:latin typeface="Times New Roman" pitchFamily="18" charset="0"/>
        </a:defRPr>
      </a:lvl5pPr>
      <a:lvl6pPr marL="457200" algn="ctr" defTabSz="4022725" rtl="0" fontAlgn="base">
        <a:spcBef>
          <a:spcPct val="0"/>
        </a:spcBef>
        <a:spcAft>
          <a:spcPct val="0"/>
        </a:spcAft>
        <a:defRPr sz="19400">
          <a:solidFill>
            <a:schemeClr val="tx2"/>
          </a:solidFill>
          <a:latin typeface="Times New Roman" pitchFamily="18" charset="0"/>
        </a:defRPr>
      </a:lvl6pPr>
      <a:lvl7pPr marL="914400" algn="ctr" defTabSz="4022725" rtl="0" fontAlgn="base">
        <a:spcBef>
          <a:spcPct val="0"/>
        </a:spcBef>
        <a:spcAft>
          <a:spcPct val="0"/>
        </a:spcAft>
        <a:defRPr sz="19400">
          <a:solidFill>
            <a:schemeClr val="tx2"/>
          </a:solidFill>
          <a:latin typeface="Times New Roman" pitchFamily="18" charset="0"/>
        </a:defRPr>
      </a:lvl7pPr>
      <a:lvl8pPr marL="1371600" algn="ctr" defTabSz="4022725" rtl="0" fontAlgn="base">
        <a:spcBef>
          <a:spcPct val="0"/>
        </a:spcBef>
        <a:spcAft>
          <a:spcPct val="0"/>
        </a:spcAft>
        <a:defRPr sz="19400">
          <a:solidFill>
            <a:schemeClr val="tx2"/>
          </a:solidFill>
          <a:latin typeface="Times New Roman" pitchFamily="18" charset="0"/>
        </a:defRPr>
      </a:lvl8pPr>
      <a:lvl9pPr marL="1828800" algn="ctr" defTabSz="4022725" rtl="0" fontAlgn="base">
        <a:spcBef>
          <a:spcPct val="0"/>
        </a:spcBef>
        <a:spcAft>
          <a:spcPct val="0"/>
        </a:spcAft>
        <a:defRPr sz="19400">
          <a:solidFill>
            <a:schemeClr val="tx2"/>
          </a:solidFill>
          <a:latin typeface="Times New Roman" pitchFamily="18" charset="0"/>
        </a:defRPr>
      </a:lvl9pPr>
    </p:titleStyle>
    <p:bodyStyle>
      <a:lvl1pPr marL="1508125" indent="-1508125" algn="l" defTabSz="4022725" rtl="0" fontAlgn="base">
        <a:spcBef>
          <a:spcPct val="20000"/>
        </a:spcBef>
        <a:spcAft>
          <a:spcPct val="0"/>
        </a:spcAft>
        <a:buChar char="•"/>
        <a:defRPr sz="14100">
          <a:solidFill>
            <a:schemeClr val="tx1"/>
          </a:solidFill>
          <a:latin typeface="+mn-lt"/>
          <a:ea typeface="+mn-ea"/>
          <a:cs typeface="+mn-cs"/>
        </a:defRPr>
      </a:lvl1pPr>
      <a:lvl2pPr marL="3268663" indent="-1257300" algn="l" defTabSz="4022725" rtl="0" fontAlgn="base">
        <a:spcBef>
          <a:spcPct val="20000"/>
        </a:spcBef>
        <a:spcAft>
          <a:spcPct val="0"/>
        </a:spcAft>
        <a:buChar char="–"/>
        <a:defRPr sz="12300">
          <a:solidFill>
            <a:schemeClr val="tx1"/>
          </a:solidFill>
          <a:latin typeface="+mn-lt"/>
        </a:defRPr>
      </a:lvl2pPr>
      <a:lvl3pPr marL="5029200" indent="-1006475" algn="l" defTabSz="4022725" rtl="0" fontAlgn="base">
        <a:spcBef>
          <a:spcPct val="20000"/>
        </a:spcBef>
        <a:spcAft>
          <a:spcPct val="0"/>
        </a:spcAft>
        <a:buChar char="•"/>
        <a:defRPr sz="10600">
          <a:solidFill>
            <a:schemeClr val="tx1"/>
          </a:solidFill>
          <a:latin typeface="+mn-lt"/>
        </a:defRPr>
      </a:lvl3pPr>
      <a:lvl4pPr marL="7040563" indent="-1004888" algn="l" defTabSz="4022725" rtl="0" fontAlgn="base">
        <a:spcBef>
          <a:spcPct val="20000"/>
        </a:spcBef>
        <a:spcAft>
          <a:spcPct val="0"/>
        </a:spcAft>
        <a:buChar char="–"/>
        <a:defRPr sz="8800">
          <a:solidFill>
            <a:schemeClr val="tx1"/>
          </a:solidFill>
          <a:latin typeface="+mn-lt"/>
        </a:defRPr>
      </a:lvl4pPr>
      <a:lvl5pPr marL="9051925" indent="-1004888" algn="l" defTabSz="4022725" rtl="0" fontAlgn="base">
        <a:spcBef>
          <a:spcPct val="20000"/>
        </a:spcBef>
        <a:spcAft>
          <a:spcPct val="0"/>
        </a:spcAft>
        <a:buChar char="»"/>
        <a:defRPr sz="8800">
          <a:solidFill>
            <a:schemeClr val="tx1"/>
          </a:solidFill>
          <a:latin typeface="+mn-lt"/>
        </a:defRPr>
      </a:lvl5pPr>
      <a:lvl6pPr marL="9509125" indent="-1004888" algn="l" defTabSz="4022725" rtl="0" fontAlgn="base">
        <a:spcBef>
          <a:spcPct val="20000"/>
        </a:spcBef>
        <a:spcAft>
          <a:spcPct val="0"/>
        </a:spcAft>
        <a:buChar char="»"/>
        <a:defRPr sz="8800">
          <a:solidFill>
            <a:schemeClr val="tx1"/>
          </a:solidFill>
          <a:latin typeface="+mn-lt"/>
        </a:defRPr>
      </a:lvl6pPr>
      <a:lvl7pPr marL="9966325" indent="-1004888" algn="l" defTabSz="4022725" rtl="0" fontAlgn="base">
        <a:spcBef>
          <a:spcPct val="20000"/>
        </a:spcBef>
        <a:spcAft>
          <a:spcPct val="0"/>
        </a:spcAft>
        <a:buChar char="»"/>
        <a:defRPr sz="8800">
          <a:solidFill>
            <a:schemeClr val="tx1"/>
          </a:solidFill>
          <a:latin typeface="+mn-lt"/>
        </a:defRPr>
      </a:lvl7pPr>
      <a:lvl8pPr marL="10423525" indent="-1004888" algn="l" defTabSz="4022725" rtl="0" fontAlgn="base">
        <a:spcBef>
          <a:spcPct val="20000"/>
        </a:spcBef>
        <a:spcAft>
          <a:spcPct val="0"/>
        </a:spcAft>
        <a:buChar char="»"/>
        <a:defRPr sz="8800">
          <a:solidFill>
            <a:schemeClr val="tx1"/>
          </a:solidFill>
          <a:latin typeface="+mn-lt"/>
        </a:defRPr>
      </a:lvl8pPr>
      <a:lvl9pPr marL="10880725" indent="-1004888" algn="l" defTabSz="4022725" rtl="0" fontAlgn="base">
        <a:spcBef>
          <a:spcPct val="20000"/>
        </a:spcBef>
        <a:spcAft>
          <a:spcPct val="0"/>
        </a:spcAft>
        <a:buChar char="»"/>
        <a:defRPr sz="8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gif"/><Relationship Id="rId10"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pic>
        <p:nvPicPr>
          <p:cNvPr id="1036" name="Picture 12" descr="http://puu.sh/os80p/8d978f6be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7612" y="26409394"/>
            <a:ext cx="7334250" cy="4867276"/>
          </a:xfrm>
          <a:prstGeom prst="rect">
            <a:avLst/>
          </a:prstGeom>
          <a:noFill/>
          <a:extLst>
            <a:ext uri="{909E8E84-426E-40DD-AFC4-6F175D3DCCD1}">
              <a14:hiddenFill xmlns:a14="http://schemas.microsoft.com/office/drawing/2010/main">
                <a:solidFill>
                  <a:srgbClr val="FFFFFF"/>
                </a:solidFill>
              </a14:hiddenFill>
            </a:ext>
          </a:extLst>
        </p:spPr>
      </p:pic>
      <p:sp>
        <p:nvSpPr>
          <p:cNvPr id="2188" name="Rectangle 140"/>
          <p:cNvSpPr>
            <a:spLocks noChangeArrowheads="1"/>
          </p:cNvSpPr>
          <p:nvPr/>
        </p:nvSpPr>
        <p:spPr bwMode="auto">
          <a:xfrm>
            <a:off x="762000" y="17526000"/>
            <a:ext cx="9266238" cy="13563600"/>
          </a:xfrm>
          <a:prstGeom prst="rect">
            <a:avLst/>
          </a:prstGeom>
          <a:solidFill>
            <a:schemeClr val="accent1">
              <a:lumMod val="50000"/>
            </a:schemeClr>
          </a:solidFill>
          <a:ln w="9525">
            <a:solidFill>
              <a:schemeClr val="tx1"/>
            </a:solidFill>
            <a:miter lim="800000"/>
            <a:headEnd/>
            <a:tailEnd/>
          </a:ln>
          <a:effectLst/>
          <a:extLst/>
        </p:spPr>
        <p:txBody>
          <a:bodyPr wrap="none" anchor="t"/>
          <a:lstStyle/>
          <a:p>
            <a:pPr marL="914400" lvl="1" indent="-457200">
              <a:buSzPct val="125000"/>
              <a:buFont typeface="Wingdings" panose="05000000000000000000" pitchFamily="2" charset="2"/>
              <a:buChar char="ü"/>
            </a:pPr>
            <a:endParaRPr lang="en-US" dirty="0" smtClean="0">
              <a:solidFill>
                <a:schemeClr val="bg1"/>
              </a:solidFill>
            </a:endParaRPr>
          </a:p>
          <a:p>
            <a:pPr lvl="1">
              <a:buSzPct val="125000"/>
            </a:pPr>
            <a:endParaRPr lang="en-US" dirty="0">
              <a:solidFill>
                <a:schemeClr val="bg1"/>
              </a:solidFill>
            </a:endParaRPr>
          </a:p>
          <a:p>
            <a:pPr marL="914400" lvl="1" indent="-457200">
              <a:buSzPct val="125000"/>
              <a:buFont typeface="Wingdings" panose="05000000000000000000" pitchFamily="2" charset="2"/>
              <a:buChar char="ü"/>
            </a:pPr>
            <a:r>
              <a:rPr lang="en-US" dirty="0">
                <a:solidFill>
                  <a:schemeClr val="bg1"/>
                </a:solidFill>
                <a:latin typeface="Calibri" panose="020F0502020204030204" pitchFamily="34" charset="0"/>
              </a:rPr>
              <a:t>Caterpillar:</a:t>
            </a:r>
          </a:p>
          <a:p>
            <a:pPr marL="1371600" lvl="2" indent="-457200">
              <a:buSzPct val="125000"/>
              <a:buFont typeface="Wingdings" panose="05000000000000000000" pitchFamily="2" charset="2"/>
              <a:buChar char="ü"/>
            </a:pPr>
            <a:r>
              <a:rPr lang="en-US" dirty="0" smtClean="0">
                <a:solidFill>
                  <a:schemeClr val="bg1"/>
                </a:solidFill>
                <a:latin typeface="Calibri" panose="020F0502020204030204" pitchFamily="34" charset="0"/>
              </a:rPr>
              <a:t>boundaries</a:t>
            </a:r>
            <a:endParaRPr lang="en-US" dirty="0">
              <a:solidFill>
                <a:schemeClr val="bg1"/>
              </a:solidFill>
              <a:latin typeface="Calibri" panose="020F0502020204030204" pitchFamily="34" charset="0"/>
            </a:endParaRPr>
          </a:p>
          <a:p>
            <a:pPr marL="1371600" lvl="2" indent="-457200">
              <a:buSzPct val="125000"/>
              <a:buFont typeface="Wingdings" panose="05000000000000000000" pitchFamily="2" charset="2"/>
              <a:buChar char="ü"/>
            </a:pPr>
            <a:r>
              <a:rPr lang="en-US" dirty="0" smtClean="0">
                <a:solidFill>
                  <a:schemeClr val="bg1"/>
                </a:solidFill>
                <a:latin typeface="Calibri" panose="020F0502020204030204" pitchFamily="34" charset="0"/>
              </a:rPr>
              <a:t>dynamic </a:t>
            </a:r>
            <a:r>
              <a:rPr lang="en-US" dirty="0">
                <a:solidFill>
                  <a:schemeClr val="bg1"/>
                </a:solidFill>
                <a:latin typeface="Calibri" panose="020F0502020204030204" pitchFamily="34" charset="0"/>
              </a:rPr>
              <a:t>character</a:t>
            </a:r>
          </a:p>
          <a:p>
            <a:pPr marL="1371600" lvl="2" indent="-457200">
              <a:buSzPct val="125000"/>
              <a:buFont typeface="Wingdings" panose="05000000000000000000" pitchFamily="2" charset="2"/>
              <a:buChar char="ü"/>
            </a:pPr>
            <a:r>
              <a:rPr lang="en-US" dirty="0" smtClean="0">
                <a:solidFill>
                  <a:schemeClr val="bg1"/>
                </a:solidFill>
                <a:latin typeface="Calibri" panose="020F0502020204030204" pitchFamily="34" charset="0"/>
              </a:rPr>
              <a:t>persistent </a:t>
            </a:r>
            <a:r>
              <a:rPr lang="en-US" dirty="0">
                <a:solidFill>
                  <a:schemeClr val="bg1"/>
                </a:solidFill>
                <a:latin typeface="Calibri" panose="020F0502020204030204" pitchFamily="34" charset="0"/>
              </a:rPr>
              <a:t>movement</a:t>
            </a:r>
          </a:p>
          <a:p>
            <a:pPr marL="1371600" lvl="2" indent="-457200">
              <a:buSzPct val="125000"/>
              <a:buFont typeface="Wingdings" panose="05000000000000000000" pitchFamily="2" charset="2"/>
              <a:buChar char="ü"/>
            </a:pPr>
            <a:r>
              <a:rPr lang="en-US" dirty="0" smtClean="0">
                <a:solidFill>
                  <a:schemeClr val="bg1"/>
                </a:solidFill>
                <a:latin typeface="Calibri" panose="020F0502020204030204" pitchFamily="34" charset="0"/>
              </a:rPr>
              <a:t>collectibles</a:t>
            </a:r>
            <a:endParaRPr lang="en-US" dirty="0">
              <a:solidFill>
                <a:schemeClr val="bg1"/>
              </a:solidFill>
              <a:latin typeface="Calibri" panose="020F0502020204030204" pitchFamily="34" charset="0"/>
            </a:endParaRPr>
          </a:p>
          <a:p>
            <a:pPr marL="914400" lvl="1" indent="-457200">
              <a:buSzPct val="125000"/>
              <a:buFont typeface="Wingdings" panose="05000000000000000000" pitchFamily="2" charset="2"/>
              <a:buChar char="ü"/>
            </a:pPr>
            <a:endParaRPr lang="en-US" dirty="0">
              <a:solidFill>
                <a:schemeClr val="bg1"/>
              </a:solidFill>
              <a:latin typeface="Calibri" panose="020F0502020204030204" pitchFamily="34" charset="0"/>
            </a:endParaRPr>
          </a:p>
          <a:p>
            <a:pPr marL="914400" lvl="1" indent="-457200">
              <a:buSzPct val="125000"/>
              <a:buFont typeface="Wingdings" panose="05000000000000000000" pitchFamily="2" charset="2"/>
              <a:buChar char="ü"/>
            </a:pPr>
            <a:r>
              <a:rPr lang="en-US" dirty="0">
                <a:solidFill>
                  <a:schemeClr val="bg1"/>
                </a:solidFill>
                <a:latin typeface="Calibri" panose="020F0502020204030204" pitchFamily="34" charset="0"/>
              </a:rPr>
              <a:t>Platforming</a:t>
            </a:r>
            <a:r>
              <a:rPr lang="en-US" dirty="0" smtClean="0">
                <a:solidFill>
                  <a:schemeClr val="bg1"/>
                </a:solidFill>
                <a:latin typeface="Calibri" panose="020F0502020204030204" pitchFamily="34" charset="0"/>
              </a:rPr>
              <a:t>:</a:t>
            </a:r>
          </a:p>
          <a:p>
            <a:pPr marL="1371600" lvl="2" indent="-457200">
              <a:buSzPct val="125000"/>
              <a:buFont typeface="Wingdings" panose="05000000000000000000" pitchFamily="2" charset="2"/>
              <a:buChar char="ü"/>
            </a:pPr>
            <a:r>
              <a:rPr lang="en-US" dirty="0" smtClean="0">
                <a:solidFill>
                  <a:schemeClr val="bg1"/>
                </a:solidFill>
                <a:latin typeface="Calibri" panose="020F0502020204030204" pitchFamily="34" charset="0"/>
              </a:rPr>
              <a:t>custom </a:t>
            </a:r>
            <a:r>
              <a:rPr lang="en-US" dirty="0">
                <a:solidFill>
                  <a:schemeClr val="bg1"/>
                </a:solidFill>
                <a:latin typeface="Calibri" panose="020F0502020204030204" pitchFamily="34" charset="0"/>
              </a:rPr>
              <a:t>assets</a:t>
            </a:r>
          </a:p>
          <a:p>
            <a:pPr marL="1371600" lvl="2" indent="-457200">
              <a:buSzPct val="125000"/>
              <a:buFont typeface="Wingdings" panose="05000000000000000000" pitchFamily="2" charset="2"/>
              <a:buChar char="ü"/>
            </a:pPr>
            <a:r>
              <a:rPr lang="en-US" dirty="0" smtClean="0">
                <a:solidFill>
                  <a:schemeClr val="bg1"/>
                </a:solidFill>
                <a:latin typeface="Calibri" panose="020F0502020204030204" pitchFamily="34" charset="0"/>
              </a:rPr>
              <a:t>gravity</a:t>
            </a:r>
            <a:endParaRPr lang="en-US" dirty="0">
              <a:solidFill>
                <a:schemeClr val="bg1"/>
              </a:solidFill>
              <a:latin typeface="Calibri" panose="020F0502020204030204" pitchFamily="34" charset="0"/>
            </a:endParaRPr>
          </a:p>
          <a:p>
            <a:pPr marL="1371600" lvl="2" indent="-457200">
              <a:buSzPct val="125000"/>
              <a:buFont typeface="Wingdings" panose="05000000000000000000" pitchFamily="2" charset="2"/>
              <a:buChar char="ü"/>
            </a:pPr>
            <a:r>
              <a:rPr lang="en-US" dirty="0" smtClean="0">
                <a:solidFill>
                  <a:schemeClr val="bg1"/>
                </a:solidFill>
                <a:latin typeface="Calibri" panose="020F0502020204030204" pitchFamily="34" charset="0"/>
              </a:rPr>
              <a:t>collision </a:t>
            </a:r>
            <a:r>
              <a:rPr lang="en-US" dirty="0">
                <a:solidFill>
                  <a:schemeClr val="bg1"/>
                </a:solidFill>
                <a:latin typeface="Calibri" panose="020F0502020204030204" pitchFamily="34" charset="0"/>
              </a:rPr>
              <a:t>detection</a:t>
            </a:r>
          </a:p>
          <a:p>
            <a:pPr marL="1371600" lvl="2" indent="-457200">
              <a:buSzPct val="125000"/>
              <a:buFont typeface="Wingdings" panose="05000000000000000000" pitchFamily="2" charset="2"/>
              <a:buChar char="ü"/>
            </a:pPr>
            <a:r>
              <a:rPr lang="en-US" dirty="0" smtClean="0">
                <a:solidFill>
                  <a:schemeClr val="bg1"/>
                </a:solidFill>
                <a:latin typeface="Calibri" panose="020F0502020204030204" pitchFamily="34" charset="0"/>
              </a:rPr>
              <a:t>user-defined </a:t>
            </a:r>
            <a:r>
              <a:rPr lang="en-US" dirty="0">
                <a:solidFill>
                  <a:schemeClr val="bg1"/>
                </a:solidFill>
                <a:latin typeface="Calibri" panose="020F0502020204030204" pitchFamily="34" charset="0"/>
              </a:rPr>
              <a:t>movement</a:t>
            </a:r>
          </a:p>
          <a:p>
            <a:pPr marL="1371600" lvl="2" indent="-457200">
              <a:buSzPct val="125000"/>
              <a:buFont typeface="Wingdings" panose="05000000000000000000" pitchFamily="2" charset="2"/>
              <a:buChar char="ü"/>
            </a:pPr>
            <a:r>
              <a:rPr lang="en-US" dirty="0" smtClean="0">
                <a:solidFill>
                  <a:schemeClr val="bg1"/>
                </a:solidFill>
                <a:latin typeface="Calibri" panose="020F0502020204030204" pitchFamily="34" charset="0"/>
              </a:rPr>
              <a:t>scrolling </a:t>
            </a:r>
            <a:r>
              <a:rPr lang="en-US" dirty="0">
                <a:solidFill>
                  <a:schemeClr val="bg1"/>
                </a:solidFill>
                <a:latin typeface="Calibri" panose="020F0502020204030204" pitchFamily="34" charset="0"/>
              </a:rPr>
              <a:t>camera</a:t>
            </a:r>
          </a:p>
          <a:p>
            <a:pPr marL="1371600" lvl="2" indent="-457200">
              <a:buSzPct val="125000"/>
              <a:buFont typeface="Wingdings" panose="05000000000000000000" pitchFamily="2" charset="2"/>
              <a:buChar char="ü"/>
            </a:pPr>
            <a:r>
              <a:rPr lang="en-US" dirty="0" smtClean="0">
                <a:solidFill>
                  <a:schemeClr val="bg1"/>
                </a:solidFill>
                <a:latin typeface="Calibri" panose="020F0502020204030204" pitchFamily="34" charset="0"/>
              </a:rPr>
              <a:t>polymorphism </a:t>
            </a:r>
            <a:r>
              <a:rPr lang="en-US" dirty="0">
                <a:solidFill>
                  <a:schemeClr val="bg1"/>
                </a:solidFill>
                <a:latin typeface="Calibri" panose="020F0502020204030204" pitchFamily="34" charset="0"/>
              </a:rPr>
              <a:t>for future development</a:t>
            </a:r>
            <a:endParaRPr lang="en-US" dirty="0" smtClean="0">
              <a:solidFill>
                <a:schemeClr val="bg1"/>
              </a:solidFill>
              <a:latin typeface="Calibri" panose="020F0502020204030204" pitchFamily="34" charset="0"/>
            </a:endParaRPr>
          </a:p>
          <a:p>
            <a:pPr lvl="2">
              <a:buSzPct val="75000"/>
            </a:pPr>
            <a:endParaRPr lang="en-US" sz="2000" dirty="0">
              <a:solidFill>
                <a:schemeClr val="bg1"/>
              </a:solidFill>
            </a:endParaRPr>
          </a:p>
          <a:p>
            <a:pPr lvl="1">
              <a:buSzPct val="125000"/>
            </a:pPr>
            <a:endParaRPr lang="en-US" sz="5400" i="1" dirty="0">
              <a:solidFill>
                <a:schemeClr val="bg1"/>
              </a:solidFill>
            </a:endParaRPr>
          </a:p>
        </p:txBody>
      </p:sp>
      <p:sp>
        <p:nvSpPr>
          <p:cNvPr id="2090" name="Rectangle 42"/>
          <p:cNvSpPr>
            <a:spLocks noChangeArrowheads="1"/>
          </p:cNvSpPr>
          <p:nvPr/>
        </p:nvSpPr>
        <p:spPr bwMode="auto">
          <a:xfrm>
            <a:off x="13258800" y="14695488"/>
            <a:ext cx="3200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94" name="Rectangle 46"/>
          <p:cNvSpPr>
            <a:spLocks noChangeArrowheads="1"/>
          </p:cNvSpPr>
          <p:nvPr/>
        </p:nvSpPr>
        <p:spPr bwMode="auto">
          <a:xfrm>
            <a:off x="13258800" y="14695488"/>
            <a:ext cx="3200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98" name="Rectangle 50"/>
          <p:cNvSpPr>
            <a:spLocks noChangeArrowheads="1"/>
          </p:cNvSpPr>
          <p:nvPr/>
        </p:nvSpPr>
        <p:spPr bwMode="auto">
          <a:xfrm>
            <a:off x="13777913" y="15273338"/>
            <a:ext cx="3200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109" name="Text Box 61"/>
          <p:cNvSpPr txBox="1">
            <a:spLocks noChangeArrowheads="1"/>
          </p:cNvSpPr>
          <p:nvPr/>
        </p:nvSpPr>
        <p:spPr bwMode="auto">
          <a:xfrm>
            <a:off x="1449388" y="1306513"/>
            <a:ext cx="921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p>
        </p:txBody>
      </p:sp>
      <p:sp>
        <p:nvSpPr>
          <p:cNvPr id="2113" name="Text Box 65"/>
          <p:cNvSpPr txBox="1">
            <a:spLocks noChangeArrowheads="1"/>
          </p:cNvSpPr>
          <p:nvPr/>
        </p:nvSpPr>
        <p:spPr bwMode="auto">
          <a:xfrm>
            <a:off x="838200" y="392113"/>
            <a:ext cx="3116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p>
        </p:txBody>
      </p:sp>
      <p:sp>
        <p:nvSpPr>
          <p:cNvPr id="2114" name="Text Box 66"/>
          <p:cNvSpPr txBox="1">
            <a:spLocks noChangeArrowheads="1"/>
          </p:cNvSpPr>
          <p:nvPr/>
        </p:nvSpPr>
        <p:spPr bwMode="auto">
          <a:xfrm>
            <a:off x="0" y="0"/>
            <a:ext cx="32004000" cy="5181600"/>
          </a:xfrm>
          <a:prstGeom prst="rect">
            <a:avLst/>
          </a:prstGeom>
          <a:solidFill>
            <a:srgbClr val="1E5C3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lang="en-US" sz="7200" b="1" dirty="0" smtClean="0">
                <a:solidFill>
                  <a:schemeClr val="bg1"/>
                </a:solidFill>
                <a:latin typeface="PosterBodoni BT" pitchFamily="18" charset="0"/>
                <a:cs typeface="Times New Roman" pitchFamily="18" charset="0"/>
              </a:rPr>
              <a:t>Game Programming with Python (Using </a:t>
            </a:r>
            <a:r>
              <a:rPr lang="en-US" sz="7200" b="1" dirty="0" err="1" smtClean="0">
                <a:solidFill>
                  <a:schemeClr val="bg1"/>
                </a:solidFill>
                <a:latin typeface="PosterBodoni BT" pitchFamily="18" charset="0"/>
                <a:cs typeface="Times New Roman" pitchFamily="18" charset="0"/>
              </a:rPr>
              <a:t>Pygame</a:t>
            </a:r>
            <a:r>
              <a:rPr lang="en-US" sz="7200" b="1" dirty="0" smtClean="0">
                <a:solidFill>
                  <a:schemeClr val="bg1"/>
                </a:solidFill>
                <a:latin typeface="PosterBodoni BT" pitchFamily="18" charset="0"/>
                <a:cs typeface="Times New Roman" pitchFamily="18" charset="0"/>
              </a:rPr>
              <a:t> )   </a:t>
            </a:r>
          </a:p>
          <a:p>
            <a:pPr algn="ctr">
              <a:spcBef>
                <a:spcPct val="50000"/>
              </a:spcBef>
            </a:pPr>
            <a:r>
              <a:rPr lang="en-US" sz="5400" dirty="0" smtClean="0">
                <a:solidFill>
                  <a:schemeClr val="bg1"/>
                </a:solidFill>
                <a:latin typeface="PosterBodoni BT" pitchFamily="18" charset="0"/>
              </a:rPr>
              <a:t>Student</a:t>
            </a:r>
            <a:r>
              <a:rPr lang="en-US" sz="5400" smtClean="0">
                <a:solidFill>
                  <a:schemeClr val="bg1"/>
                </a:solidFill>
                <a:latin typeface="PosterBodoni BT" pitchFamily="18" charset="0"/>
              </a:rPr>
              <a:t>:  </a:t>
            </a:r>
            <a:r>
              <a:rPr lang="en-US" sz="5400" i="1" smtClean="0">
                <a:solidFill>
                  <a:schemeClr val="bg1"/>
                </a:solidFill>
                <a:latin typeface="PosterBodoni BT" pitchFamily="18" charset="0"/>
              </a:rPr>
              <a:t>Stephanie</a:t>
            </a:r>
            <a:r>
              <a:rPr lang="en-US" sz="5400" dirty="0">
                <a:solidFill>
                  <a:schemeClr val="bg1"/>
                </a:solidFill>
                <a:latin typeface="PosterBodoni BT" pitchFamily="18" charset="0"/>
              </a:rPr>
              <a:t>	</a:t>
            </a:r>
          </a:p>
          <a:p>
            <a:pPr lvl="8" algn="ctr">
              <a:spcBef>
                <a:spcPct val="50000"/>
              </a:spcBef>
            </a:pPr>
            <a:r>
              <a:rPr lang="en-US" sz="5400" dirty="0" smtClean="0">
                <a:solidFill>
                  <a:schemeClr val="bg1"/>
                </a:solidFill>
                <a:latin typeface="PosterBodoni BT" pitchFamily="18" charset="0"/>
              </a:rPr>
              <a:t>Faculty Mentor:  Dr. Patrick </a:t>
            </a:r>
            <a:r>
              <a:rPr lang="en-US" sz="5400" dirty="0" smtClean="0">
                <a:solidFill>
                  <a:schemeClr val="bg1"/>
                </a:solidFill>
                <a:latin typeface="PosterBodoni BT" pitchFamily="18" charset="0"/>
              </a:rPr>
              <a:t>Harrington</a:t>
            </a:r>
            <a:endParaRPr lang="en-US" sz="5400" dirty="0" smtClean="0">
              <a:solidFill>
                <a:schemeClr val="bg1"/>
              </a:solidFill>
              <a:latin typeface="PosterBodoni BT" pitchFamily="18" charset="0"/>
            </a:endParaRPr>
          </a:p>
          <a:p>
            <a:pPr lvl="8" algn="ctr">
              <a:spcBef>
                <a:spcPct val="50000"/>
              </a:spcBef>
            </a:pPr>
            <a:r>
              <a:rPr lang="en-US" sz="5400" dirty="0" smtClean="0">
                <a:solidFill>
                  <a:schemeClr val="bg1"/>
                </a:solidFill>
                <a:latin typeface="PosterBodoni BT" pitchFamily="18" charset="0"/>
              </a:rPr>
              <a:t>Northeastern </a:t>
            </a:r>
            <a:r>
              <a:rPr lang="en-US" sz="5400" dirty="0">
                <a:solidFill>
                  <a:schemeClr val="bg1"/>
                </a:solidFill>
                <a:latin typeface="PosterBodoni BT" pitchFamily="18" charset="0"/>
              </a:rPr>
              <a:t>State </a:t>
            </a:r>
            <a:r>
              <a:rPr lang="en-US" sz="5400" dirty="0" smtClean="0">
                <a:solidFill>
                  <a:schemeClr val="bg1"/>
                </a:solidFill>
                <a:latin typeface="PosterBodoni BT" pitchFamily="18" charset="0"/>
              </a:rPr>
              <a:t>University, Spring 2016</a:t>
            </a:r>
            <a:endParaRPr lang="en-US" sz="5400" dirty="0">
              <a:solidFill>
                <a:schemeClr val="bg1"/>
              </a:solidFill>
              <a:latin typeface="PosterBodoni BT" pitchFamily="18" charset="0"/>
            </a:endParaRPr>
          </a:p>
        </p:txBody>
      </p:sp>
      <p:sp>
        <p:nvSpPr>
          <p:cNvPr id="2161" name="Rectangle 113"/>
          <p:cNvSpPr>
            <a:spLocks noChangeArrowheads="1"/>
          </p:cNvSpPr>
          <p:nvPr/>
        </p:nvSpPr>
        <p:spPr bwMode="auto">
          <a:xfrm>
            <a:off x="0" y="32058972"/>
            <a:ext cx="32004000" cy="857250"/>
          </a:xfrm>
          <a:prstGeom prst="rect">
            <a:avLst/>
          </a:prstGeom>
          <a:solidFill>
            <a:srgbClr val="1E5C3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5" name="Text Box 117"/>
          <p:cNvSpPr txBox="1">
            <a:spLocks noChangeArrowheads="1"/>
          </p:cNvSpPr>
          <p:nvPr/>
        </p:nvSpPr>
        <p:spPr bwMode="auto">
          <a:xfrm>
            <a:off x="709612" y="5276014"/>
            <a:ext cx="9266238" cy="7540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b="1" dirty="0">
                <a:latin typeface="Calibri" panose="020F0502020204030204" pitchFamily="34" charset="0"/>
              </a:rPr>
              <a:t>ABSTRACT</a:t>
            </a:r>
          </a:p>
          <a:p>
            <a:pPr algn="ctr"/>
            <a:endParaRPr lang="en-US" sz="3200" b="1" dirty="0">
              <a:latin typeface="Calibri" panose="020F0502020204030204" pitchFamily="34" charset="0"/>
            </a:endParaRPr>
          </a:p>
          <a:p>
            <a:r>
              <a:rPr lang="en-US" sz="2800" dirty="0">
                <a:latin typeface="Calibri" panose="020F0502020204030204" pitchFamily="34" charset="0"/>
              </a:rPr>
              <a:t>Since the 1980s, videogames have become an ever-increasing presence in society. They provide entertainment, enrichment, and an opportunity to learn for many. From smaller games like Shovel Knight to large AAA titles like Mass Effect, all are developed by teams of programmers and go through the standard software development lifecycle before distribution. Game programming can be as complex or as simple as you make it.</a:t>
            </a:r>
          </a:p>
          <a:p>
            <a:endParaRPr lang="en-US" sz="2800" dirty="0">
              <a:latin typeface="Calibri" panose="020F0502020204030204" pitchFamily="34" charset="0"/>
            </a:endParaRPr>
          </a:p>
          <a:p>
            <a:r>
              <a:rPr lang="en-US" sz="2800" dirty="0">
                <a:latin typeface="Calibri" panose="020F0502020204030204" pitchFamily="34" charset="0"/>
              </a:rPr>
              <a:t>The purpose of this project was to familiarize myself with a new language of my choice while learning the fundamentals of game programming and providing a functional game. I wanted the game to have 2D platforming elements, including such features as collision detection, gravity, camera scrolling, enemies, and boundaries.</a:t>
            </a:r>
            <a:endParaRPr lang="en-US" sz="2800" dirty="0" smtClean="0">
              <a:latin typeface="Calibri" panose="020F0502020204030204" pitchFamily="34" charset="0"/>
            </a:endParaRPr>
          </a:p>
        </p:txBody>
      </p:sp>
      <p:sp>
        <p:nvSpPr>
          <p:cNvPr id="2183" name="Text Box 135"/>
          <p:cNvSpPr txBox="1">
            <a:spLocks noChangeArrowheads="1"/>
          </p:cNvSpPr>
          <p:nvPr/>
        </p:nvSpPr>
        <p:spPr bwMode="auto">
          <a:xfrm>
            <a:off x="787400" y="12758079"/>
            <a:ext cx="9240838"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3200" b="1" dirty="0" smtClean="0">
                <a:latin typeface="Calibri" panose="020F0502020204030204" pitchFamily="34" charset="0"/>
              </a:rPr>
              <a:t>Technologies Used</a:t>
            </a:r>
            <a:endParaRPr lang="en-US" sz="2800" dirty="0" smtClean="0">
              <a:latin typeface="Calibri" panose="020F0502020204030204" pitchFamily="34" charset="0"/>
            </a:endParaRPr>
          </a:p>
          <a:p>
            <a:pPr marL="800100" lvl="1" indent="-342900">
              <a:buFont typeface="Wingdings" panose="05000000000000000000" pitchFamily="2" charset="2"/>
              <a:buChar char="v"/>
            </a:pPr>
            <a:r>
              <a:rPr lang="en-US" dirty="0">
                <a:latin typeface="Calibri" panose="020F0502020204030204" pitchFamily="34" charset="0"/>
              </a:rPr>
              <a:t>Python 3.2 (incl. IDLE)</a:t>
            </a:r>
          </a:p>
          <a:p>
            <a:pPr marL="800100" lvl="1" indent="-342900">
              <a:buFont typeface="Wingdings" panose="05000000000000000000" pitchFamily="2" charset="2"/>
              <a:buChar char="v"/>
            </a:pPr>
            <a:r>
              <a:rPr lang="en-US" dirty="0" err="1">
                <a:latin typeface="Calibri" panose="020F0502020204030204" pitchFamily="34" charset="0"/>
              </a:rPr>
              <a:t>Pygame</a:t>
            </a:r>
            <a:r>
              <a:rPr lang="en-US" dirty="0">
                <a:latin typeface="Calibri" panose="020F0502020204030204" pitchFamily="34" charset="0"/>
              </a:rPr>
              <a:t> for Python 3.2</a:t>
            </a:r>
          </a:p>
          <a:p>
            <a:pPr marL="800100" lvl="1" indent="-342900">
              <a:buFont typeface="Wingdings" panose="05000000000000000000" pitchFamily="2" charset="2"/>
              <a:buChar char="v"/>
            </a:pPr>
            <a:r>
              <a:rPr lang="en-US" dirty="0" err="1">
                <a:latin typeface="Calibri" panose="020F0502020204030204" pitchFamily="34" charset="0"/>
              </a:rPr>
              <a:t>Git</a:t>
            </a:r>
            <a:endParaRPr lang="en-US" dirty="0">
              <a:latin typeface="Calibri" panose="020F0502020204030204" pitchFamily="34" charset="0"/>
            </a:endParaRPr>
          </a:p>
          <a:p>
            <a:pPr marL="800100" lvl="1" indent="-342900">
              <a:buFont typeface="Wingdings" panose="05000000000000000000" pitchFamily="2" charset="2"/>
              <a:buChar char="v"/>
            </a:pPr>
            <a:r>
              <a:rPr lang="en-US" dirty="0">
                <a:latin typeface="Calibri" panose="020F0502020204030204" pitchFamily="34" charset="0"/>
              </a:rPr>
              <a:t>GitHub</a:t>
            </a:r>
            <a:endParaRPr lang="en-US" sz="2000" dirty="0">
              <a:latin typeface="Calibri" panose="020F0502020204030204" pitchFamily="34" charset="0"/>
            </a:endParaRPr>
          </a:p>
          <a:p>
            <a:pPr algn="ctr"/>
            <a:r>
              <a:rPr lang="en-US" sz="3200" b="1" dirty="0" smtClean="0">
                <a:latin typeface="Calibri" panose="020F0502020204030204" pitchFamily="34" charset="0"/>
              </a:rPr>
              <a:t>Resources</a:t>
            </a:r>
          </a:p>
          <a:p>
            <a:pPr marL="800100" lvl="1" indent="-342900">
              <a:buFont typeface="Wingdings" panose="05000000000000000000" pitchFamily="2" charset="2"/>
              <a:buChar char="q"/>
            </a:pPr>
            <a:r>
              <a:rPr lang="en-US" dirty="0" err="1">
                <a:latin typeface="Calibri" panose="020F0502020204030204" pitchFamily="34" charset="0"/>
              </a:rPr>
              <a:t>Pygame</a:t>
            </a:r>
            <a:r>
              <a:rPr lang="en-US" dirty="0">
                <a:latin typeface="Calibri" panose="020F0502020204030204" pitchFamily="34" charset="0"/>
              </a:rPr>
              <a:t> </a:t>
            </a:r>
            <a:r>
              <a:rPr lang="en-US" dirty="0" smtClean="0">
                <a:latin typeface="Calibri" panose="020F0502020204030204" pitchFamily="34" charset="0"/>
              </a:rPr>
              <a:t>Official Documentation</a:t>
            </a:r>
            <a:r>
              <a:rPr lang="en-US" dirty="0">
                <a:latin typeface="Calibri" panose="020F0502020204030204" pitchFamily="34" charset="0"/>
              </a:rPr>
              <a:t>: </a:t>
            </a:r>
            <a:endParaRPr lang="en-US" dirty="0" smtClean="0">
              <a:latin typeface="Calibri" panose="020F0502020204030204" pitchFamily="34" charset="0"/>
            </a:endParaRPr>
          </a:p>
          <a:p>
            <a:pPr lvl="1"/>
            <a:r>
              <a:rPr lang="en-US" dirty="0">
                <a:latin typeface="Calibri" panose="020F0502020204030204" pitchFamily="34" charset="0"/>
              </a:rPr>
              <a:t>	</a:t>
            </a:r>
            <a:r>
              <a:rPr lang="en-US" dirty="0" smtClean="0">
                <a:latin typeface="Calibri" panose="020F0502020204030204" pitchFamily="34" charset="0"/>
              </a:rPr>
              <a:t>http</a:t>
            </a:r>
            <a:r>
              <a:rPr lang="en-US" dirty="0">
                <a:latin typeface="Calibri" panose="020F0502020204030204" pitchFamily="34" charset="0"/>
              </a:rPr>
              <a:t>://www.pygame.org/docs/</a:t>
            </a:r>
          </a:p>
          <a:p>
            <a:pPr marL="800100" lvl="1" indent="-342900">
              <a:buFont typeface="Wingdings" panose="05000000000000000000" pitchFamily="2" charset="2"/>
              <a:buChar char="q"/>
            </a:pPr>
            <a:r>
              <a:rPr lang="en-US" dirty="0" smtClean="0">
                <a:latin typeface="Calibri" panose="020F0502020204030204" pitchFamily="34" charset="0"/>
              </a:rPr>
              <a:t>The </a:t>
            </a:r>
            <a:r>
              <a:rPr lang="en-US" dirty="0">
                <a:latin typeface="Calibri" panose="020F0502020204030204" pitchFamily="34" charset="0"/>
              </a:rPr>
              <a:t>Python </a:t>
            </a:r>
            <a:r>
              <a:rPr lang="en-US" dirty="0" smtClean="0">
                <a:latin typeface="Calibri" panose="020F0502020204030204" pitchFamily="34" charset="0"/>
              </a:rPr>
              <a:t>Game </a:t>
            </a:r>
            <a:r>
              <a:rPr lang="en-US" dirty="0">
                <a:latin typeface="Calibri" panose="020F0502020204030204" pitchFamily="34" charset="0"/>
              </a:rPr>
              <a:t>Book: </a:t>
            </a:r>
            <a:r>
              <a:rPr lang="en-US" dirty="0" smtClean="0">
                <a:latin typeface="Calibri" panose="020F0502020204030204" pitchFamily="34" charset="0"/>
              </a:rPr>
              <a:t>	http</a:t>
            </a:r>
            <a:r>
              <a:rPr lang="en-US" dirty="0">
                <a:latin typeface="Calibri" panose="020F0502020204030204" pitchFamily="34" charset="0"/>
              </a:rPr>
              <a:t>://thepythongamebook.com/en:pygame:start</a:t>
            </a:r>
          </a:p>
          <a:p>
            <a:pPr marL="800100" lvl="1" indent="-342900">
              <a:buFont typeface="Wingdings" panose="05000000000000000000" pitchFamily="2" charset="2"/>
              <a:buChar char="q"/>
            </a:pPr>
            <a:r>
              <a:rPr lang="en-US" dirty="0" err="1" smtClean="0">
                <a:latin typeface="Calibri" panose="020F0502020204030204" pitchFamily="34" charset="0"/>
              </a:rPr>
              <a:t>Thenewboston</a:t>
            </a:r>
            <a:r>
              <a:rPr lang="en-US" dirty="0" smtClean="0">
                <a:latin typeface="Calibri" panose="020F0502020204030204" pitchFamily="34" charset="0"/>
              </a:rPr>
              <a:t> </a:t>
            </a:r>
            <a:r>
              <a:rPr lang="en-US" dirty="0" err="1" smtClean="0">
                <a:latin typeface="Calibri" panose="020F0502020204030204" pitchFamily="34" charset="0"/>
              </a:rPr>
              <a:t>PyGame</a:t>
            </a:r>
            <a:r>
              <a:rPr lang="en-US" dirty="0" smtClean="0">
                <a:latin typeface="Calibri" panose="020F0502020204030204" pitchFamily="34" charset="0"/>
              </a:rPr>
              <a:t> Lecture Series</a:t>
            </a:r>
            <a:endParaRPr lang="en-US" dirty="0">
              <a:latin typeface="Calibri" panose="020F0502020204030204" pitchFamily="34" charset="0"/>
            </a:endParaRPr>
          </a:p>
        </p:txBody>
      </p:sp>
      <p:sp>
        <p:nvSpPr>
          <p:cNvPr id="2187" name="Text Box 139"/>
          <p:cNvSpPr txBox="1">
            <a:spLocks noChangeArrowheads="1"/>
          </p:cNvSpPr>
          <p:nvPr/>
        </p:nvSpPr>
        <p:spPr bwMode="auto">
          <a:xfrm>
            <a:off x="1013619" y="17609898"/>
            <a:ext cx="8763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36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alibri" panose="020F0502020204030204" pitchFamily="34" charset="0"/>
              </a:rPr>
              <a:t>Game Features</a:t>
            </a:r>
            <a:endParaRPr lang="en-US" sz="36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alibri" panose="020F0502020204030204" pitchFamily="34" charset="0"/>
            </a:endParaRPr>
          </a:p>
        </p:txBody>
      </p:sp>
      <p:sp>
        <p:nvSpPr>
          <p:cNvPr id="2200" name="Text Box 152"/>
          <p:cNvSpPr txBox="1">
            <a:spLocks noChangeArrowheads="1"/>
          </p:cNvSpPr>
          <p:nvPr/>
        </p:nvSpPr>
        <p:spPr bwMode="auto">
          <a:xfrm>
            <a:off x="11606213" y="5334000"/>
            <a:ext cx="8964612" cy="21759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200" b="1" dirty="0" smtClean="0">
                <a:latin typeface="Calibri" panose="020F0502020204030204" pitchFamily="34" charset="0"/>
              </a:rPr>
              <a:t>Introduction</a:t>
            </a:r>
            <a:endParaRPr lang="en-US" sz="3200" b="1" dirty="0">
              <a:latin typeface="Calibri" panose="020F0502020204030204" pitchFamily="34" charset="0"/>
            </a:endParaRPr>
          </a:p>
          <a:p>
            <a:r>
              <a:rPr lang="en-US" dirty="0" smtClean="0">
                <a:latin typeface="Calibri" panose="020F0502020204030204" pitchFamily="34" charset="0"/>
              </a:rPr>
              <a:t> </a:t>
            </a:r>
            <a:r>
              <a:rPr lang="en-US" dirty="0">
                <a:latin typeface="Calibri" panose="020F0502020204030204" pitchFamily="34" charset="0"/>
              </a:rPr>
              <a:t>I have always been interested in programming videogames and was unfortunately unable to take any game programming classes here at Northeastern State University. I chose to learn game programming and create a game for my capstone because I wanted to learn the fundamentals of game programming on my own and provide a functional end product. A plethora of information on the subject exists online, and I decided to start with 2D programming because it's not as advanced as 3D game programming</a:t>
            </a:r>
            <a:r>
              <a:rPr lang="en-US" dirty="0" smtClean="0">
                <a:latin typeface="Calibri" panose="020F0502020204030204" pitchFamily="34" charset="0"/>
              </a:rPr>
              <a:t>.</a:t>
            </a:r>
          </a:p>
          <a:p>
            <a:endParaRPr lang="en-US" b="1" dirty="0">
              <a:latin typeface="Calibri" panose="020F0502020204030204" pitchFamily="34" charset="0"/>
            </a:endParaRPr>
          </a:p>
          <a:p>
            <a:r>
              <a:rPr lang="en-US" sz="3200" b="1" dirty="0">
                <a:latin typeface="Calibri" panose="020F0502020204030204" pitchFamily="34" charset="0"/>
              </a:rPr>
              <a:t>Game Design</a:t>
            </a:r>
          </a:p>
          <a:p>
            <a:r>
              <a:rPr lang="en-US" dirty="0">
                <a:latin typeface="Calibri" panose="020F0502020204030204" pitchFamily="34" charset="0"/>
              </a:rPr>
              <a:t>My game is designed with future development in mind. It includes custom assets, gravity, collision detection, user-defined movement, and a scrolling camera, as well as polymorphism for the </a:t>
            </a:r>
            <a:r>
              <a:rPr lang="en-US" dirty="0">
                <a:latin typeface="Lucida Console" panose="020B0609040504020204" pitchFamily="49" charset="0"/>
              </a:rPr>
              <a:t>Level() </a:t>
            </a:r>
            <a:r>
              <a:rPr lang="en-US" dirty="0">
                <a:latin typeface="Calibri" panose="020F0502020204030204" pitchFamily="34" charset="0"/>
              </a:rPr>
              <a:t>and </a:t>
            </a:r>
            <a:r>
              <a:rPr lang="en-US" dirty="0">
                <a:latin typeface="Lucida Console" panose="020B0609040504020204" pitchFamily="49" charset="0"/>
              </a:rPr>
              <a:t>Character() </a:t>
            </a:r>
            <a:r>
              <a:rPr lang="en-US" dirty="0">
                <a:latin typeface="Calibri" panose="020F0502020204030204" pitchFamily="34" charset="0"/>
              </a:rPr>
              <a:t>classes to provide a framework to build further levels and objects, such as enemies. All future levels will be </a:t>
            </a:r>
            <a:r>
              <a:rPr lang="en-US" dirty="0" err="1">
                <a:latin typeface="Calibri" panose="020F0502020204030204" pitchFamily="34" charset="0"/>
              </a:rPr>
              <a:t>subclassed</a:t>
            </a:r>
            <a:r>
              <a:rPr lang="en-US" dirty="0">
                <a:latin typeface="Calibri" panose="020F0502020204030204" pitchFamily="34" charset="0"/>
              </a:rPr>
              <a:t> from the superclass </a:t>
            </a:r>
            <a:r>
              <a:rPr lang="en-US" dirty="0">
                <a:latin typeface="Lucida Console" panose="020B0609040504020204" pitchFamily="49" charset="0"/>
              </a:rPr>
              <a:t>Level() </a:t>
            </a:r>
            <a:r>
              <a:rPr lang="en-US" dirty="0">
                <a:latin typeface="Calibri" panose="020F0502020204030204" pitchFamily="34" charset="0"/>
              </a:rPr>
              <a:t>with base attributes, and future enemies will be </a:t>
            </a:r>
            <a:r>
              <a:rPr lang="en-US" dirty="0" err="1">
                <a:latin typeface="Calibri" panose="020F0502020204030204" pitchFamily="34" charset="0"/>
              </a:rPr>
              <a:t>subclassed</a:t>
            </a:r>
            <a:r>
              <a:rPr lang="en-US" dirty="0">
                <a:latin typeface="Calibri" panose="020F0502020204030204" pitchFamily="34" charset="0"/>
              </a:rPr>
              <a:t> from the superclass </a:t>
            </a:r>
            <a:r>
              <a:rPr lang="en-US" dirty="0">
                <a:latin typeface="Lucida Console" panose="020B0609040504020204" pitchFamily="49" charset="0"/>
              </a:rPr>
              <a:t>Character()</a:t>
            </a:r>
            <a:r>
              <a:rPr lang="en-US" dirty="0">
                <a:latin typeface="Calibri" panose="020F0502020204030204" pitchFamily="34" charset="0"/>
              </a:rPr>
              <a:t>. Levels are designed to be short with minimal hazards. Platforming can easily </a:t>
            </a:r>
            <a:r>
              <a:rPr lang="en-US" dirty="0" smtClean="0">
                <a:latin typeface="Calibri" panose="020F0502020204030204" pitchFamily="34" charset="0"/>
              </a:rPr>
              <a:t>accommodate </a:t>
            </a:r>
            <a:r>
              <a:rPr lang="en-US" dirty="0">
                <a:latin typeface="Calibri" panose="020F0502020204030204" pitchFamily="34" charset="0"/>
              </a:rPr>
              <a:t>the addition of boundaries, enemies, collectibles, and score-keeping. </a:t>
            </a:r>
            <a:endParaRPr lang="en-US" dirty="0" smtClean="0">
              <a:latin typeface="Calibri" panose="020F0502020204030204" pitchFamily="34" charset="0"/>
            </a:endParaRPr>
          </a:p>
          <a:p>
            <a:endParaRPr lang="en-US" dirty="0">
              <a:latin typeface="Calibri" panose="020F0502020204030204" pitchFamily="34" charset="0"/>
            </a:endParaRPr>
          </a:p>
          <a:p>
            <a:r>
              <a:rPr lang="en-US" sz="3200" b="1" dirty="0" smtClean="0">
                <a:latin typeface="Calibri" panose="020F0502020204030204" pitchFamily="34" charset="0"/>
              </a:rPr>
              <a:t>Pseudocode Examples</a:t>
            </a:r>
          </a:p>
          <a:p>
            <a:endParaRPr lang="en-US" sz="3200" b="1" dirty="0">
              <a:latin typeface="Calibri" panose="020F0502020204030204" pitchFamily="34" charset="0"/>
            </a:endParaRPr>
          </a:p>
          <a:p>
            <a:r>
              <a:rPr lang="en-US" sz="3200" dirty="0">
                <a:latin typeface="Lucida Console" panose="020B0609040504020204" pitchFamily="49" charset="0"/>
              </a:rPr>
              <a:t>class Level(...)</a:t>
            </a:r>
          </a:p>
          <a:p>
            <a:r>
              <a:rPr lang="en-US" sz="3200" dirty="0">
                <a:latin typeface="Lucida Console" panose="020B0609040504020204" pitchFamily="49" charset="0"/>
              </a:rPr>
              <a:t>	</a:t>
            </a:r>
            <a:r>
              <a:rPr lang="en-US" sz="3200" i="1" dirty="0" smtClean="0">
                <a:latin typeface="Lucida Console" panose="020B0609040504020204" pitchFamily="49" charset="0"/>
              </a:rPr>
              <a:t>instantiation</a:t>
            </a:r>
            <a:endParaRPr lang="en-US" sz="3200" i="1" dirty="0">
              <a:latin typeface="Lucida Console" panose="020B0609040504020204" pitchFamily="49" charset="0"/>
            </a:endParaRPr>
          </a:p>
          <a:p>
            <a:r>
              <a:rPr lang="en-US" sz="3200" dirty="0">
                <a:latin typeface="Lucida Console" panose="020B0609040504020204" pitchFamily="49" charset="0"/>
              </a:rPr>
              <a:t>	constructor(Level)</a:t>
            </a:r>
          </a:p>
          <a:p>
            <a:r>
              <a:rPr lang="en-US" sz="3200" dirty="0">
                <a:latin typeface="Lucida Console" panose="020B0609040504020204" pitchFamily="49" charset="0"/>
              </a:rPr>
              <a:t>	self.property1 = property</a:t>
            </a:r>
          </a:p>
          <a:p>
            <a:r>
              <a:rPr lang="en-US" sz="3200" dirty="0">
                <a:latin typeface="Lucida Console" panose="020B0609040504020204" pitchFamily="49" charset="0"/>
              </a:rPr>
              <a:t>	self.property2 = property</a:t>
            </a:r>
          </a:p>
          <a:p>
            <a:endParaRPr lang="en-US" sz="3200" dirty="0">
              <a:latin typeface="Lucida Console" panose="020B0609040504020204" pitchFamily="49" charset="0"/>
            </a:endParaRPr>
          </a:p>
          <a:p>
            <a:r>
              <a:rPr lang="en-US" sz="3200" dirty="0">
                <a:latin typeface="Lucida Console" panose="020B0609040504020204" pitchFamily="49" charset="0"/>
              </a:rPr>
              <a:t>class Level1(Level)</a:t>
            </a:r>
          </a:p>
          <a:p>
            <a:r>
              <a:rPr lang="en-US" sz="3200" dirty="0">
                <a:latin typeface="Lucida Console" panose="020B0609040504020204" pitchFamily="49" charset="0"/>
              </a:rPr>
              <a:t>	</a:t>
            </a:r>
            <a:r>
              <a:rPr lang="en-US" sz="3200" i="1" dirty="0" smtClean="0">
                <a:latin typeface="Lucida Console" panose="020B0609040504020204" pitchFamily="49" charset="0"/>
              </a:rPr>
              <a:t>instantiation</a:t>
            </a:r>
            <a:endParaRPr lang="en-US" sz="3200" i="1" dirty="0">
              <a:latin typeface="Lucida Console" panose="020B0609040504020204" pitchFamily="49" charset="0"/>
            </a:endParaRPr>
          </a:p>
          <a:p>
            <a:r>
              <a:rPr lang="en-US" sz="3200" dirty="0">
                <a:latin typeface="Lucida Console" panose="020B0609040504020204" pitchFamily="49" charset="0"/>
              </a:rPr>
              <a:t>	constructor(Level1)</a:t>
            </a:r>
          </a:p>
          <a:p>
            <a:r>
              <a:rPr lang="en-US" sz="3200" dirty="0">
                <a:latin typeface="Lucida Console" panose="020B0609040504020204" pitchFamily="49" charset="0"/>
              </a:rPr>
              <a:t>	...</a:t>
            </a:r>
          </a:p>
          <a:p>
            <a:r>
              <a:rPr lang="en-US" sz="3200" dirty="0">
                <a:latin typeface="Lucida Console" panose="020B0609040504020204" pitchFamily="49" charset="0"/>
              </a:rPr>
              <a:t>	</a:t>
            </a:r>
            <a:r>
              <a:rPr lang="en-US" sz="3200" dirty="0" err="1">
                <a:latin typeface="Lucida Console" panose="020B0609040504020204" pitchFamily="49" charset="0"/>
              </a:rPr>
              <a:t>level_design</a:t>
            </a:r>
            <a:r>
              <a:rPr lang="en-US" sz="3200" dirty="0">
                <a:latin typeface="Lucida Console" panose="020B0609040504020204" pitchFamily="49" charset="0"/>
              </a:rPr>
              <a:t> = </a:t>
            </a:r>
            <a:r>
              <a:rPr lang="en-US" sz="3200" dirty="0" smtClean="0">
                <a:latin typeface="Lucida Console" panose="020B0609040504020204" pitchFamily="49" charset="0"/>
              </a:rPr>
              <a:t>[ </a:t>
            </a:r>
          </a:p>
          <a:p>
            <a:r>
              <a:rPr lang="en-US" sz="3200" dirty="0">
                <a:latin typeface="Lucida Console" panose="020B0609040504020204" pitchFamily="49" charset="0"/>
              </a:rPr>
              <a:t>	</a:t>
            </a:r>
            <a:r>
              <a:rPr lang="en-US" sz="3200" dirty="0" smtClean="0">
                <a:latin typeface="Lucida Console" panose="020B0609040504020204" pitchFamily="49" charset="0"/>
              </a:rPr>
              <a:t>	</a:t>
            </a:r>
            <a:r>
              <a:rPr lang="en-US" sz="3200" i="1" dirty="0" smtClean="0">
                <a:latin typeface="Lucida Console" panose="020B0609040504020204" pitchFamily="49" charset="0"/>
              </a:rPr>
              <a:t>level contents</a:t>
            </a:r>
            <a:r>
              <a:rPr lang="en-US" sz="3200" dirty="0" smtClean="0">
                <a:latin typeface="Lucida Console" panose="020B0609040504020204" pitchFamily="49" charset="0"/>
              </a:rPr>
              <a:t> </a:t>
            </a:r>
          </a:p>
          <a:p>
            <a:r>
              <a:rPr lang="en-US" sz="3200" dirty="0">
                <a:latin typeface="Lucida Console" panose="020B0609040504020204" pitchFamily="49" charset="0"/>
              </a:rPr>
              <a:t>	</a:t>
            </a:r>
            <a:r>
              <a:rPr lang="en-US" sz="3200" dirty="0" smtClean="0">
                <a:latin typeface="Lucida Console" panose="020B0609040504020204" pitchFamily="49" charset="0"/>
              </a:rPr>
              <a:t>]</a:t>
            </a:r>
            <a:endParaRPr lang="en-US" sz="3200" dirty="0">
              <a:latin typeface="Lucida Console" panose="020B0609040504020204" pitchFamily="49" charset="0"/>
            </a:endParaRPr>
          </a:p>
          <a:p>
            <a:endParaRPr lang="en-US" sz="3200" dirty="0">
              <a:latin typeface="Lucida Console" panose="020B0609040504020204" pitchFamily="49" charset="0"/>
            </a:endParaRPr>
          </a:p>
          <a:p>
            <a:r>
              <a:rPr lang="en-US" sz="3200" dirty="0">
                <a:latin typeface="Lucida Console" panose="020B0609040504020204" pitchFamily="49" charset="0"/>
              </a:rPr>
              <a:t>class Character(...) </a:t>
            </a:r>
          </a:p>
          <a:p>
            <a:r>
              <a:rPr lang="en-US" sz="3200" dirty="0">
                <a:latin typeface="Lucida Console" panose="020B0609040504020204" pitchFamily="49" charset="0"/>
              </a:rPr>
              <a:t>	</a:t>
            </a:r>
            <a:r>
              <a:rPr lang="en-US" sz="3200" i="1" dirty="0" smtClean="0">
                <a:latin typeface="Lucida Console" panose="020B0609040504020204" pitchFamily="49" charset="0"/>
              </a:rPr>
              <a:t>instantiation</a:t>
            </a:r>
            <a:endParaRPr lang="en-US" sz="3200" i="1" dirty="0">
              <a:latin typeface="Lucida Console" panose="020B0609040504020204" pitchFamily="49" charset="0"/>
            </a:endParaRPr>
          </a:p>
          <a:p>
            <a:r>
              <a:rPr lang="en-US" sz="3200" dirty="0">
                <a:latin typeface="Lucida Console" panose="020B0609040504020204" pitchFamily="49" charset="0"/>
              </a:rPr>
              <a:t>	constructor(Character)</a:t>
            </a:r>
          </a:p>
          <a:p>
            <a:r>
              <a:rPr lang="en-US" sz="3200" dirty="0">
                <a:latin typeface="Lucida Console" panose="020B0609040504020204" pitchFamily="49" charset="0"/>
              </a:rPr>
              <a:t>	self.property1 = property</a:t>
            </a:r>
          </a:p>
          <a:p>
            <a:r>
              <a:rPr lang="en-US" sz="3200" dirty="0">
                <a:latin typeface="Lucida Console" panose="020B0609040504020204" pitchFamily="49" charset="0"/>
              </a:rPr>
              <a:t>	self.property2 = </a:t>
            </a:r>
            <a:r>
              <a:rPr lang="en-US" sz="3200" dirty="0" smtClean="0">
                <a:latin typeface="Lucida Console" panose="020B0609040504020204" pitchFamily="49" charset="0"/>
              </a:rPr>
              <a:t>property</a:t>
            </a:r>
          </a:p>
          <a:p>
            <a:endParaRPr lang="en-US" sz="3200" dirty="0">
              <a:latin typeface="Lucida Console" panose="020B0609040504020204" pitchFamily="49" charset="0"/>
            </a:endParaRPr>
          </a:p>
          <a:p>
            <a:r>
              <a:rPr lang="en-US" sz="3200" dirty="0" smtClean="0">
                <a:latin typeface="Lucida Console" panose="020B0609040504020204" pitchFamily="49" charset="0"/>
              </a:rPr>
              <a:t>Class Enemy(Character)</a:t>
            </a:r>
          </a:p>
          <a:p>
            <a:r>
              <a:rPr lang="en-US" sz="3200" dirty="0">
                <a:latin typeface="Lucida Console" panose="020B0609040504020204" pitchFamily="49" charset="0"/>
              </a:rPr>
              <a:t>	</a:t>
            </a:r>
            <a:r>
              <a:rPr lang="en-US" sz="3200" i="1" dirty="0" smtClean="0">
                <a:latin typeface="Lucida Console" panose="020B0609040504020204" pitchFamily="49" charset="0"/>
              </a:rPr>
              <a:t>instantiation</a:t>
            </a:r>
          </a:p>
          <a:p>
            <a:r>
              <a:rPr lang="en-US" sz="3200" i="1" dirty="0">
                <a:latin typeface="Lucida Console" panose="020B0609040504020204" pitchFamily="49" charset="0"/>
              </a:rPr>
              <a:t>	</a:t>
            </a:r>
            <a:r>
              <a:rPr lang="en-US" sz="3200" dirty="0" smtClean="0">
                <a:latin typeface="Lucida Console" panose="020B0609040504020204" pitchFamily="49" charset="0"/>
              </a:rPr>
              <a:t>constructor(Enemy)</a:t>
            </a:r>
          </a:p>
          <a:p>
            <a:r>
              <a:rPr lang="en-US" sz="3200" dirty="0">
                <a:latin typeface="Lucida Console" panose="020B0609040504020204" pitchFamily="49" charset="0"/>
              </a:rPr>
              <a:t>	</a:t>
            </a:r>
            <a:r>
              <a:rPr lang="en-US" sz="3200" dirty="0" smtClean="0">
                <a:latin typeface="Lucida Console" panose="020B0609040504020204" pitchFamily="49" charset="0"/>
              </a:rPr>
              <a:t>...</a:t>
            </a:r>
          </a:p>
          <a:p>
            <a:r>
              <a:rPr lang="en-US" sz="3200" dirty="0" smtClean="0">
                <a:latin typeface="Lucida Console" panose="020B0609040504020204" pitchFamily="49" charset="0"/>
              </a:rPr>
              <a:t>	</a:t>
            </a:r>
            <a:r>
              <a:rPr lang="en-US" sz="3200" dirty="0" err="1" smtClean="0">
                <a:latin typeface="Lucida Console" panose="020B0609040504020204" pitchFamily="49" charset="0"/>
              </a:rPr>
              <a:t>collideable</a:t>
            </a:r>
            <a:r>
              <a:rPr lang="en-US" sz="3200" dirty="0" smtClean="0">
                <a:latin typeface="Lucida Console" panose="020B0609040504020204" pitchFamily="49" charset="0"/>
              </a:rPr>
              <a:t> = true</a:t>
            </a:r>
            <a:endParaRPr lang="en-US" sz="3200" dirty="0">
              <a:latin typeface="Lucida Console" panose="020B0609040504020204" pitchFamily="49" charset="0"/>
            </a:endParaRPr>
          </a:p>
        </p:txBody>
      </p:sp>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23390" y1="70760" x2="23390" y2="70760"/>
                        <a14:foregroundMark x1="30169" y1="59064" x2="30169" y2="59064"/>
                        <a14:foregroundMark x1="35254" y1="61404" x2="35254" y2="61404"/>
                        <a14:foregroundMark x1="30169" y1="70760" x2="30169" y2="70760"/>
                        <a14:foregroundMark x1="33220" y1="54386" x2="33220" y2="54386"/>
                        <a14:foregroundMark x1="22034" y1="59064" x2="22034" y2="59064"/>
                        <a14:foregroundMark x1="38983" y1="54386" x2="38983" y2="54386"/>
                        <a14:foregroundMark x1="38983" y1="59649" x2="38983" y2="59649"/>
                        <a14:foregroundMark x1="43051" y1="61988" x2="43051" y2="61988"/>
                        <a14:foregroundMark x1="44746" y1="61988" x2="44746" y2="61988"/>
                        <a14:foregroundMark x1="48136" y1="61988" x2="48136" y2="61988"/>
                        <a14:foregroundMark x1="53220" y1="55556" x2="53220" y2="55556"/>
                        <a14:foregroundMark x1="57627" y1="54971" x2="57627" y2="54971"/>
                        <a14:foregroundMark x1="63390" y1="54386" x2="63390" y2="54386"/>
                        <a14:foregroundMark x1="66102" y1="56725" x2="66102" y2="56725"/>
                        <a14:foregroundMark x1="70508" y1="57895" x2="70508" y2="57895"/>
                        <a14:foregroundMark x1="75932" y1="60234" x2="75932" y2="60234"/>
                        <a14:foregroundMark x1="76271" y1="67251" x2="76271" y2="67251"/>
                      </a14:backgroundRemoval>
                    </a14:imgEffect>
                  </a14:imgLayer>
                </a14:imgProps>
              </a:ext>
              <a:ext uri="{28A0092B-C50C-407E-A947-70E740481C1C}">
                <a14:useLocalDpi xmlns:a14="http://schemas.microsoft.com/office/drawing/2010/main" val="0"/>
              </a:ext>
            </a:extLst>
          </a:blip>
          <a:stretch>
            <a:fillRect/>
          </a:stretch>
        </p:blipFill>
        <p:spPr>
          <a:xfrm>
            <a:off x="3154164" y="1591046"/>
            <a:ext cx="4481910" cy="2597988"/>
          </a:xfrm>
          <a:prstGeom prst="rect">
            <a:avLst/>
          </a:prstGeom>
        </p:spPr>
      </p:pic>
      <p:sp>
        <p:nvSpPr>
          <p:cNvPr id="24" name="Text Box 139"/>
          <p:cNvSpPr txBox="1">
            <a:spLocks noChangeArrowheads="1"/>
          </p:cNvSpPr>
          <p:nvPr/>
        </p:nvSpPr>
        <p:spPr bwMode="auto">
          <a:xfrm>
            <a:off x="849086" y="23161712"/>
            <a:ext cx="8763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36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alibri" panose="020F0502020204030204" pitchFamily="34" charset="0"/>
              </a:rPr>
              <a:t>Game Programming Terms Used</a:t>
            </a:r>
            <a:endParaRPr lang="en-US" sz="36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alibri" panose="020F0502020204030204" pitchFamily="34" charset="0"/>
            </a:endParaRPr>
          </a:p>
        </p:txBody>
      </p:sp>
      <p:sp>
        <p:nvSpPr>
          <p:cNvPr id="10" name="TextBox 9"/>
          <p:cNvSpPr txBox="1"/>
          <p:nvPr/>
        </p:nvSpPr>
        <p:spPr>
          <a:xfrm>
            <a:off x="930627" y="23785725"/>
            <a:ext cx="9190038" cy="7365542"/>
          </a:xfrm>
          <a:prstGeom prst="rect">
            <a:avLst/>
          </a:prstGeom>
          <a:noFill/>
        </p:spPr>
        <p:txBody>
          <a:bodyPr wrap="square" numCol="2" rtlCol="0">
            <a:spAutoFit/>
          </a:bodyPr>
          <a:lstStyle/>
          <a:p>
            <a:pPr indent="-457200">
              <a:spcAft>
                <a:spcPts val="1200"/>
              </a:spcAft>
            </a:pPr>
            <a:r>
              <a:rPr lang="en-US" i="1" dirty="0">
                <a:solidFill>
                  <a:schemeClr val="bg1"/>
                </a:solidFill>
                <a:latin typeface="Calibri" panose="020F0502020204030204" pitchFamily="34" charset="0"/>
              </a:rPr>
              <a:t>IDLE</a:t>
            </a:r>
            <a:r>
              <a:rPr lang="en-US" dirty="0">
                <a:solidFill>
                  <a:schemeClr val="bg1"/>
                </a:solidFill>
                <a:latin typeface="Calibri" panose="020F0502020204030204" pitchFamily="34" charset="0"/>
              </a:rPr>
              <a:t> - python IDE</a:t>
            </a:r>
          </a:p>
          <a:p>
            <a:pPr indent="-457200">
              <a:spcAft>
                <a:spcPts val="1200"/>
              </a:spcAft>
            </a:pPr>
            <a:r>
              <a:rPr lang="en-US" i="1" dirty="0">
                <a:solidFill>
                  <a:schemeClr val="bg1"/>
                </a:solidFill>
                <a:latin typeface="Calibri" panose="020F0502020204030204" pitchFamily="34" charset="0"/>
              </a:rPr>
              <a:t>Assets</a:t>
            </a:r>
            <a:r>
              <a:rPr lang="en-US" dirty="0">
                <a:solidFill>
                  <a:schemeClr val="bg1"/>
                </a:solidFill>
                <a:latin typeface="Calibri" panose="020F0502020204030204" pitchFamily="34" charset="0"/>
              </a:rPr>
              <a:t> - anything created by external software, like images, sounds, etc.</a:t>
            </a:r>
          </a:p>
          <a:p>
            <a:pPr indent="-457200">
              <a:spcAft>
                <a:spcPts val="1200"/>
              </a:spcAft>
            </a:pPr>
            <a:r>
              <a:rPr lang="en-US" i="1" dirty="0">
                <a:solidFill>
                  <a:schemeClr val="bg1"/>
                </a:solidFill>
                <a:latin typeface="Calibri" panose="020F0502020204030204" pitchFamily="34" charset="0"/>
              </a:rPr>
              <a:t>Game Loop </a:t>
            </a:r>
            <a:r>
              <a:rPr lang="en-US" dirty="0">
                <a:solidFill>
                  <a:schemeClr val="bg1"/>
                </a:solidFill>
                <a:latin typeface="Calibri" panose="020F0502020204030204" pitchFamily="34" charset="0"/>
              </a:rPr>
              <a:t>- lets the game run whether there is player input or not</a:t>
            </a:r>
          </a:p>
          <a:p>
            <a:pPr indent="-457200">
              <a:spcAft>
                <a:spcPts val="1200"/>
              </a:spcAft>
            </a:pPr>
            <a:r>
              <a:rPr lang="en-US" i="1" dirty="0">
                <a:solidFill>
                  <a:schemeClr val="bg1"/>
                </a:solidFill>
                <a:latin typeface="Calibri" panose="020F0502020204030204" pitchFamily="34" charset="0"/>
              </a:rPr>
              <a:t>GUI </a:t>
            </a:r>
            <a:r>
              <a:rPr lang="en-US" dirty="0">
                <a:solidFill>
                  <a:schemeClr val="bg1"/>
                </a:solidFill>
                <a:latin typeface="Calibri" panose="020F0502020204030204" pitchFamily="34" charset="0"/>
              </a:rPr>
              <a:t>- graphical user interface, elements that the player sees while playing</a:t>
            </a:r>
          </a:p>
          <a:p>
            <a:pPr indent="-457200">
              <a:spcAft>
                <a:spcPts val="1200"/>
              </a:spcAft>
            </a:pPr>
            <a:r>
              <a:rPr lang="en-US" i="1" dirty="0">
                <a:solidFill>
                  <a:schemeClr val="bg1"/>
                </a:solidFill>
                <a:latin typeface="Calibri" panose="020F0502020204030204" pitchFamily="34" charset="0"/>
              </a:rPr>
              <a:t>Player Input </a:t>
            </a:r>
            <a:r>
              <a:rPr lang="en-US" dirty="0">
                <a:solidFill>
                  <a:schemeClr val="bg1"/>
                </a:solidFill>
                <a:latin typeface="Calibri" panose="020F0502020204030204" pitchFamily="34" charset="0"/>
              </a:rPr>
              <a:t>- input taken from the player</a:t>
            </a:r>
          </a:p>
          <a:p>
            <a:pPr indent="-457200">
              <a:spcAft>
                <a:spcPts val="1200"/>
              </a:spcAft>
            </a:pPr>
            <a:r>
              <a:rPr lang="en-US" i="1" dirty="0">
                <a:solidFill>
                  <a:schemeClr val="bg1"/>
                </a:solidFill>
                <a:latin typeface="Calibri" panose="020F0502020204030204" pitchFamily="34" charset="0"/>
              </a:rPr>
              <a:t>FPS</a:t>
            </a:r>
            <a:r>
              <a:rPr lang="en-US" dirty="0">
                <a:solidFill>
                  <a:schemeClr val="bg1"/>
                </a:solidFill>
                <a:latin typeface="Calibri" panose="020F0502020204030204" pitchFamily="34" charset="0"/>
              </a:rPr>
              <a:t> - frames per second, the rate at which a device displays consecutive images (frames)</a:t>
            </a:r>
          </a:p>
          <a:p>
            <a:pPr indent="-457200">
              <a:spcAft>
                <a:spcPts val="1200"/>
              </a:spcAft>
            </a:pPr>
            <a:r>
              <a:rPr lang="en-US" i="1" dirty="0" smtClean="0">
                <a:solidFill>
                  <a:schemeClr val="bg1"/>
                </a:solidFill>
                <a:latin typeface="Calibri" panose="020F0502020204030204" pitchFamily="34" charset="0"/>
              </a:rPr>
              <a:t>Collision Detection</a:t>
            </a:r>
            <a:r>
              <a:rPr lang="en-US" dirty="0" smtClean="0">
                <a:solidFill>
                  <a:schemeClr val="bg1"/>
                </a:solidFill>
                <a:latin typeface="Calibri" panose="020F0502020204030204" pitchFamily="34" charset="0"/>
              </a:rPr>
              <a:t> - </a:t>
            </a:r>
            <a:r>
              <a:rPr lang="en-US" dirty="0">
                <a:solidFill>
                  <a:schemeClr val="bg1"/>
                </a:solidFill>
                <a:latin typeface="Calibri" panose="020F0502020204030204" pitchFamily="34" charset="0"/>
              </a:rPr>
              <a:t>a process of determining if two objects have </a:t>
            </a:r>
            <a:r>
              <a:rPr lang="en-US" dirty="0" smtClean="0">
                <a:solidFill>
                  <a:schemeClr val="bg1"/>
                </a:solidFill>
                <a:latin typeface="Calibri" panose="020F0502020204030204" pitchFamily="34" charset="0"/>
              </a:rPr>
              <a:t>collided </a:t>
            </a:r>
            <a:r>
              <a:rPr lang="en-US" dirty="0">
                <a:solidFill>
                  <a:schemeClr val="bg1"/>
                </a:solidFill>
                <a:latin typeface="Calibri" panose="020F0502020204030204" pitchFamily="34" charset="0"/>
              </a:rPr>
              <a:t>by testing their </a:t>
            </a:r>
            <a:r>
              <a:rPr lang="en-US" dirty="0" smtClean="0">
                <a:solidFill>
                  <a:schemeClr val="bg1"/>
                </a:solidFill>
                <a:latin typeface="Calibri" panose="020F0502020204030204" pitchFamily="34" charset="0"/>
              </a:rPr>
              <a:t>bounds </a:t>
            </a:r>
            <a:r>
              <a:rPr lang="en-US" i="1" dirty="0" smtClean="0">
                <a:solidFill>
                  <a:schemeClr val="bg1"/>
                </a:solidFill>
                <a:latin typeface="Calibri" panose="020F0502020204030204" pitchFamily="34" charset="0"/>
              </a:rPr>
              <a:t>Platformer</a:t>
            </a:r>
            <a:r>
              <a:rPr lang="en-US" dirty="0" smtClean="0">
                <a:solidFill>
                  <a:schemeClr val="bg1"/>
                </a:solidFill>
                <a:latin typeface="Calibri" panose="020F0502020204030204" pitchFamily="34" charset="0"/>
              </a:rPr>
              <a:t> </a:t>
            </a:r>
            <a:r>
              <a:rPr lang="en-US" dirty="0">
                <a:solidFill>
                  <a:schemeClr val="bg1"/>
                </a:solidFill>
                <a:latin typeface="Calibri" panose="020F0502020204030204" pitchFamily="34" charset="0"/>
              </a:rPr>
              <a:t>- player must jump throughout game levels to avoid hazards such as enemies, pitfalls, etc.</a:t>
            </a:r>
          </a:p>
          <a:p>
            <a:pPr indent="-457200">
              <a:spcAft>
                <a:spcPts val="1200"/>
              </a:spcAft>
            </a:pPr>
            <a:r>
              <a:rPr lang="en-US" i="1" dirty="0">
                <a:solidFill>
                  <a:schemeClr val="bg1"/>
                </a:solidFill>
                <a:latin typeface="Calibri" panose="020F0502020204030204" pitchFamily="34" charset="0"/>
              </a:rPr>
              <a:t>2D </a:t>
            </a:r>
            <a:r>
              <a:rPr lang="en-US" i="1" dirty="0" smtClean="0">
                <a:solidFill>
                  <a:schemeClr val="bg1"/>
                </a:solidFill>
                <a:latin typeface="Calibri" panose="020F0502020204030204" pitchFamily="34" charset="0"/>
              </a:rPr>
              <a:t>Game</a:t>
            </a:r>
            <a:r>
              <a:rPr lang="en-US" dirty="0" smtClean="0">
                <a:solidFill>
                  <a:schemeClr val="bg1"/>
                </a:solidFill>
                <a:latin typeface="Calibri" panose="020F0502020204030204" pitchFamily="34" charset="0"/>
              </a:rPr>
              <a:t> </a:t>
            </a:r>
            <a:r>
              <a:rPr lang="en-US" dirty="0">
                <a:solidFill>
                  <a:schemeClr val="bg1"/>
                </a:solidFill>
                <a:latin typeface="Calibri" panose="020F0502020204030204" pitchFamily="34" charset="0"/>
              </a:rPr>
              <a:t>- has x and y coordinates for its objects and characters</a:t>
            </a:r>
          </a:p>
          <a:p>
            <a:pPr indent="-457200">
              <a:spcAft>
                <a:spcPts val="1200"/>
              </a:spcAft>
            </a:pPr>
            <a:r>
              <a:rPr lang="en-US" i="1" dirty="0" smtClean="0">
                <a:solidFill>
                  <a:schemeClr val="bg1"/>
                </a:solidFill>
                <a:latin typeface="Calibri" panose="020F0502020204030204" pitchFamily="34" charset="0"/>
              </a:rPr>
              <a:t>Sprite</a:t>
            </a:r>
            <a:r>
              <a:rPr lang="en-US" dirty="0" smtClean="0">
                <a:solidFill>
                  <a:schemeClr val="bg1"/>
                </a:solidFill>
                <a:latin typeface="Calibri" panose="020F0502020204030204" pitchFamily="34" charset="0"/>
              </a:rPr>
              <a:t> </a:t>
            </a:r>
            <a:r>
              <a:rPr lang="en-US" dirty="0">
                <a:solidFill>
                  <a:schemeClr val="bg1"/>
                </a:solidFill>
                <a:latin typeface="Calibri" panose="020F0502020204030204" pitchFamily="34" charset="0"/>
              </a:rPr>
              <a:t>- 2D graphics images of one object or character</a:t>
            </a:r>
          </a:p>
          <a:p>
            <a:pPr indent="-457200">
              <a:spcAft>
                <a:spcPts val="1200"/>
              </a:spcAft>
            </a:pPr>
            <a:r>
              <a:rPr lang="en-US" i="1" dirty="0" smtClean="0">
                <a:solidFill>
                  <a:schemeClr val="bg1"/>
                </a:solidFill>
                <a:latin typeface="Calibri" panose="020F0502020204030204" pitchFamily="34" charset="0"/>
              </a:rPr>
              <a:t>Gravity</a:t>
            </a:r>
            <a:r>
              <a:rPr lang="en-US" dirty="0" smtClean="0">
                <a:solidFill>
                  <a:schemeClr val="bg1"/>
                </a:solidFill>
                <a:latin typeface="Calibri" panose="020F0502020204030204" pitchFamily="34" charset="0"/>
              </a:rPr>
              <a:t> </a:t>
            </a:r>
            <a:r>
              <a:rPr lang="en-US" dirty="0">
                <a:solidFill>
                  <a:schemeClr val="bg1"/>
                </a:solidFill>
                <a:latin typeface="Calibri" panose="020F0502020204030204" pitchFamily="34" charset="0"/>
              </a:rPr>
              <a:t>- controls characters' horizontal and vertical movement speed in the game</a:t>
            </a:r>
          </a:p>
          <a:p>
            <a:pPr indent="-457200">
              <a:spcAft>
                <a:spcPts val="1200"/>
              </a:spcAft>
            </a:pPr>
            <a:r>
              <a:rPr lang="en-US" i="1" dirty="0" smtClean="0">
                <a:solidFill>
                  <a:schemeClr val="bg1"/>
                </a:solidFill>
                <a:latin typeface="Calibri" panose="020F0502020204030204" pitchFamily="34" charset="0"/>
              </a:rPr>
              <a:t>Collectibles</a:t>
            </a:r>
            <a:r>
              <a:rPr lang="en-US" dirty="0" smtClean="0">
                <a:solidFill>
                  <a:schemeClr val="bg1"/>
                </a:solidFill>
                <a:latin typeface="Calibri" panose="020F0502020204030204" pitchFamily="34" charset="0"/>
              </a:rPr>
              <a:t> </a:t>
            </a:r>
            <a:r>
              <a:rPr lang="en-US" dirty="0">
                <a:solidFill>
                  <a:schemeClr val="bg1"/>
                </a:solidFill>
                <a:latin typeface="Calibri" panose="020F0502020204030204" pitchFamily="34" charset="0"/>
              </a:rPr>
              <a:t>- items that can be collected to some end</a:t>
            </a:r>
          </a:p>
          <a:p>
            <a:pPr indent="-457200">
              <a:spcAft>
                <a:spcPts val="1200"/>
              </a:spcAft>
            </a:pPr>
            <a:r>
              <a:rPr lang="en-US" i="1" dirty="0" smtClean="0">
                <a:solidFill>
                  <a:schemeClr val="bg1"/>
                </a:solidFill>
                <a:latin typeface="Calibri" panose="020F0502020204030204" pitchFamily="34" charset="0"/>
              </a:rPr>
              <a:t>Polymorphism</a:t>
            </a:r>
            <a:r>
              <a:rPr lang="en-US" dirty="0" smtClean="0">
                <a:solidFill>
                  <a:schemeClr val="bg1"/>
                </a:solidFill>
                <a:latin typeface="Calibri" panose="020F0502020204030204" pitchFamily="34" charset="0"/>
              </a:rPr>
              <a:t> </a:t>
            </a:r>
            <a:r>
              <a:rPr lang="en-US" dirty="0">
                <a:solidFill>
                  <a:schemeClr val="bg1"/>
                </a:solidFill>
                <a:latin typeface="Calibri" panose="020F0502020204030204" pitchFamily="34" charset="0"/>
              </a:rPr>
              <a:t>- ability to process objects differently depending on their data type or class</a:t>
            </a:r>
          </a:p>
        </p:txBody>
      </p:sp>
      <p:sp>
        <p:nvSpPr>
          <p:cNvPr id="28" name="Text Box 152"/>
          <p:cNvSpPr txBox="1">
            <a:spLocks noChangeArrowheads="1"/>
          </p:cNvSpPr>
          <p:nvPr/>
        </p:nvSpPr>
        <p:spPr bwMode="auto">
          <a:xfrm>
            <a:off x="22201188" y="5405081"/>
            <a:ext cx="8964612" cy="809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200" b="1" dirty="0" smtClean="0">
                <a:latin typeface="Calibri" panose="020F0502020204030204" pitchFamily="34" charset="0"/>
              </a:rPr>
              <a:t>Game Uses</a:t>
            </a:r>
            <a:endParaRPr lang="en-US" sz="3200" b="1" dirty="0">
              <a:latin typeface="Calibri" panose="020F0502020204030204" pitchFamily="34" charset="0"/>
            </a:endParaRPr>
          </a:p>
          <a:p>
            <a:r>
              <a:rPr lang="en-US" dirty="0">
                <a:latin typeface="Calibri" panose="020F0502020204030204" pitchFamily="34" charset="0"/>
              </a:rPr>
              <a:t>Currently Platforming is in an alpha build, and though it is a functional game, it should be used as a framework to build a more polished 2D game on top of. Since Platforming is designed to be an easy game by nature, it may be best suited for young children or to be used as a learning tool. Custom assets can easily be inserted into Platforming and used in lieu of what is currently provided. Platforming can also be used to showcase some of the core functionalities of </a:t>
            </a:r>
            <a:r>
              <a:rPr lang="en-US" dirty="0" err="1">
                <a:latin typeface="Calibri" panose="020F0502020204030204" pitchFamily="34" charset="0"/>
              </a:rPr>
              <a:t>Pygame</a:t>
            </a:r>
            <a:r>
              <a:rPr lang="en-US" dirty="0">
                <a:latin typeface="Calibri" panose="020F0502020204030204" pitchFamily="34" charset="0"/>
              </a:rPr>
              <a:t>, such as key listeners, collision detection, and boundaries.</a:t>
            </a:r>
            <a:endParaRPr lang="en-US" dirty="0" smtClean="0">
              <a:latin typeface="Calibri" panose="020F0502020204030204" pitchFamily="34" charset="0"/>
            </a:endParaRPr>
          </a:p>
          <a:p>
            <a:endParaRPr lang="en-US" dirty="0">
              <a:latin typeface="Calibri" panose="020F0502020204030204" pitchFamily="34" charset="0"/>
            </a:endParaRPr>
          </a:p>
          <a:p>
            <a:r>
              <a:rPr lang="en-US" sz="3200" b="1" dirty="0" smtClean="0">
                <a:latin typeface="Calibri" panose="020F0502020204030204" pitchFamily="34" charset="0"/>
              </a:rPr>
              <a:t>Summary</a:t>
            </a:r>
          </a:p>
          <a:p>
            <a:r>
              <a:rPr lang="en-US" dirty="0">
                <a:latin typeface="Calibri" panose="020F0502020204030204" pitchFamily="34" charset="0"/>
              </a:rPr>
              <a:t>I am excited to have learned the basics of game programming through Python and </a:t>
            </a:r>
            <a:r>
              <a:rPr lang="en-US" dirty="0" err="1">
                <a:latin typeface="Calibri" panose="020F0502020204030204" pitchFamily="34" charset="0"/>
              </a:rPr>
              <a:t>Pygame</a:t>
            </a:r>
            <a:r>
              <a:rPr lang="en-US" dirty="0">
                <a:latin typeface="Calibri" panose="020F0502020204030204" pitchFamily="34" charset="0"/>
              </a:rPr>
              <a:t> and am happy I can put these projects on my resume and in my portfolio. Learning game programming has helped me better understand polymorphism, object-oriented methodologies, and working on a 2D plane with x and y coordinates. I also learned the importance of time management and keeping realistic goals when it comes to long-term programming projects. </a:t>
            </a:r>
          </a:p>
          <a:p>
            <a:endParaRPr lang="en-US" dirty="0">
              <a:latin typeface="Calibri" panose="020F0502020204030204" pitchFamily="34" charset="0"/>
            </a:endParaRPr>
          </a:p>
          <a:p>
            <a:r>
              <a:rPr lang="en-US" dirty="0">
                <a:latin typeface="Calibri" panose="020F0502020204030204" pitchFamily="34" charset="0"/>
              </a:rPr>
              <a:t>As a pet project, I will continue developing Platforming and adding new features to make it a more polished, robust game in the future.</a:t>
            </a:r>
          </a:p>
        </p:txBody>
      </p:sp>
      <p:pic>
        <p:nvPicPr>
          <p:cNvPr id="1028" name="Picture 4" descr="http://www.pygame.org/docs/pygame_logo.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26900" y="3009284"/>
            <a:ext cx="64389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puu.sh/os6Kl/0dd81fda3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59574" y="23043673"/>
            <a:ext cx="7992774" cy="500426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puu.sh/os6iE/06dcbb2bf5.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89700" y="14294704"/>
            <a:ext cx="6022014" cy="470469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puu.sh/os5YL/b924d66746.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603200" y="17609898"/>
            <a:ext cx="5934075" cy="463867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Korina\Downloads\capstone\capstone\platforming\player.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663979" y="23782967"/>
            <a:ext cx="1445755" cy="144575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upload.wikimedia.org/wikipedia/commons/thumb/c/c3/Python-logo-notext.svg/1024px-Python-logo-notext.sv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683494" y="362856"/>
            <a:ext cx="2998589" cy="29985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Users\Korina\Downloads\capstone\capstone\platforming\bg.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0819143" y="29086607"/>
            <a:ext cx="2764089" cy="16584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2934</TotalTime>
  <Words>771</Words>
  <Application>Microsoft Office PowerPoint</Application>
  <PresentationFormat>Custom</PresentationFormat>
  <Paragraphs>88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Lucida Console</vt:lpstr>
      <vt:lpstr>PosterBodoni BT</vt:lpstr>
      <vt:lpstr>Times New Roman</vt:lpstr>
      <vt:lpstr>Wingdings</vt:lpstr>
      <vt:lpstr>Default Design</vt:lpstr>
      <vt:lpstr>PowerPoint Presentation</vt:lpstr>
    </vt:vector>
  </TitlesOfParts>
  <Company>Northeastern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NSU</dc:creator>
  <cp:lastModifiedBy>korina</cp:lastModifiedBy>
  <cp:revision>148</cp:revision>
  <cp:lastPrinted>2014-03-12T00:07:22Z</cp:lastPrinted>
  <dcterms:created xsi:type="dcterms:W3CDTF">2001-07-30T18:16:00Z</dcterms:created>
  <dcterms:modified xsi:type="dcterms:W3CDTF">2016-09-05T08:18:55Z</dcterms:modified>
</cp:coreProperties>
</file>