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92" r:id="rId6"/>
    <p:sldId id="281" r:id="rId7"/>
    <p:sldId id="283" r:id="rId8"/>
    <p:sldId id="285" r:id="rId9"/>
    <p:sldId id="286" r:id="rId10"/>
    <p:sldId id="261" r:id="rId11"/>
    <p:sldId id="287" r:id="rId12"/>
    <p:sldId id="264" r:id="rId13"/>
    <p:sldId id="263" r:id="rId14"/>
    <p:sldId id="280" r:id="rId15"/>
    <p:sldId id="291" r:id="rId16"/>
    <p:sldId id="294" r:id="rId17"/>
    <p:sldId id="295" r:id="rId18"/>
    <p:sldId id="293" r:id="rId19"/>
    <p:sldId id="299" r:id="rId20"/>
    <p:sldId id="298" r:id="rId21"/>
    <p:sldId id="300" r:id="rId22"/>
    <p:sldId id="297" r:id="rId23"/>
    <p:sldId id="296" r:id="rId24"/>
    <p:sldId id="290" r:id="rId25"/>
    <p:sldId id="288" r:id="rId26"/>
    <p:sldId id="267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69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urrentcost.com/cc128/xml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An Assumption Based Framework for the purposes of Disaggregating Smart Meter Readings and </a:t>
            </a:r>
            <a:br>
              <a:rPr lang="en-US" sz="2800" dirty="0" smtClean="0"/>
            </a:br>
            <a:r>
              <a:rPr lang="en-US" sz="2800" dirty="0" smtClean="0"/>
              <a:t>User Profiling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Loyse</a:t>
            </a:r>
          </a:p>
          <a:p>
            <a:r>
              <a:rPr lang="en-US" dirty="0" smtClean="0"/>
              <a:t>Imperial College London – Department of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2) Signal </a:t>
            </a:r>
            <a:r>
              <a:rPr lang="en-US" dirty="0" smtClean="0"/>
              <a:t>Processing &amp; Disaggregation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Detecting appliances</a:t>
            </a:r>
          </a:p>
        </p:txBody>
      </p:sp>
    </p:spTree>
    <p:extLst>
      <p:ext uri="{BB962C8B-B14F-4D97-AF65-F5344CB8AC3E}">
        <p14:creationId xmlns:p14="http://schemas.microsoft.com/office/powerpoint/2010/main" val="414066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558"/>
          </a:xfrm>
        </p:spPr>
        <p:txBody>
          <a:bodyPr/>
          <a:lstStyle/>
          <a:p>
            <a:r>
              <a:rPr lang="en-US" dirty="0" smtClean="0"/>
              <a:t>Appliance </a:t>
            </a:r>
            <a:r>
              <a:rPr lang="en-US" dirty="0"/>
              <a:t>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Characteristics:</a:t>
            </a:r>
          </a:p>
          <a:p>
            <a:r>
              <a:rPr lang="en-US" dirty="0"/>
              <a:t>Intensity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Frequency</a:t>
            </a:r>
          </a:p>
          <a:p>
            <a:r>
              <a:rPr lang="en-US" dirty="0" smtClean="0"/>
              <a:t>Area</a:t>
            </a:r>
          </a:p>
          <a:p>
            <a:r>
              <a:rPr lang="en-US" dirty="0" smtClean="0"/>
              <a:t>Variation (max/min)</a:t>
            </a:r>
            <a:endParaRPr lang="en-US" dirty="0"/>
          </a:p>
        </p:txBody>
      </p:sp>
      <p:pic>
        <p:nvPicPr>
          <p:cNvPr id="9" name="Content Placeholder 8" descr="chrsOfWattSig_oven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t="-10325" r="-47" b="-10325"/>
          <a:stretch/>
        </p:blipFill>
        <p:spPr>
          <a:xfrm>
            <a:off x="3624776" y="856134"/>
            <a:ext cx="5405057" cy="5444303"/>
          </a:xfrm>
        </p:spPr>
      </p:pic>
    </p:spTree>
    <p:extLst>
      <p:ext uri="{BB962C8B-B14F-4D97-AF65-F5344CB8AC3E}">
        <p14:creationId xmlns:p14="http://schemas.microsoft.com/office/powerpoint/2010/main" val="422751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2828"/>
          </a:xfrm>
        </p:spPr>
        <p:txBody>
          <a:bodyPr/>
          <a:lstStyle/>
          <a:p>
            <a:r>
              <a:rPr lang="en-US" dirty="0" smtClean="0"/>
              <a:t>Smoothing Algorithms</a:t>
            </a:r>
            <a:endParaRPr lang="en-US" dirty="0"/>
          </a:p>
        </p:txBody>
      </p:sp>
      <p:pic>
        <p:nvPicPr>
          <p:cNvPr id="4" name="Content Placeholder 3" descr="demoDiffSmthngAlgos_grill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-10325" r="6483" b="-10325"/>
          <a:stretch/>
        </p:blipFill>
        <p:spPr>
          <a:xfrm>
            <a:off x="259821" y="870404"/>
            <a:ext cx="4349639" cy="520090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to provide more precision in analysis.</a:t>
            </a:r>
          </a:p>
          <a:p>
            <a:r>
              <a:rPr lang="en-US" dirty="0" smtClean="0"/>
              <a:t>Experimented with variety of smoothing algorithms</a:t>
            </a:r>
          </a:p>
          <a:p>
            <a:r>
              <a:rPr lang="en-US" dirty="0" smtClean="0"/>
              <a:t>These provide a way of reducing the spread of values</a:t>
            </a:r>
          </a:p>
          <a:p>
            <a:r>
              <a:rPr lang="en-US" dirty="0"/>
              <a:t>C</a:t>
            </a:r>
            <a:r>
              <a:rPr lang="en-US" dirty="0" smtClean="0"/>
              <a:t>ustom one</a:t>
            </a:r>
          </a:p>
          <a:p>
            <a:r>
              <a:rPr lang="en-US" dirty="0" smtClean="0"/>
              <a:t>Off the shelf – not much to choose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1366"/>
          </a:xfrm>
        </p:spPr>
        <p:txBody>
          <a:bodyPr/>
          <a:lstStyle/>
          <a:p>
            <a:r>
              <a:rPr lang="en-US" sz="3600" dirty="0" smtClean="0"/>
              <a:t>Histograms for Signal Analysis</a:t>
            </a:r>
            <a:endParaRPr lang="en-US" sz="3600" dirty="0"/>
          </a:p>
        </p:txBody>
      </p:sp>
      <p:pic>
        <p:nvPicPr>
          <p:cNvPr id="4" name="Content Placeholder 3" descr="applianceHistogramAnalysi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66" t="3596" r="-24466" b="3596"/>
          <a:stretch/>
        </p:blipFill>
        <p:spPr>
          <a:xfrm>
            <a:off x="-856247" y="898942"/>
            <a:ext cx="10528001" cy="5685868"/>
          </a:xfrm>
        </p:spPr>
      </p:pic>
    </p:spTree>
    <p:extLst>
      <p:ext uri="{BB962C8B-B14F-4D97-AF65-F5344CB8AC3E}">
        <p14:creationId xmlns:p14="http://schemas.microsoft.com/office/powerpoint/2010/main" val="141146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Helps identify:</a:t>
            </a:r>
          </a:p>
          <a:p>
            <a:r>
              <a:rPr lang="en-US" dirty="0" smtClean="0"/>
              <a:t>‘Phantom background’ usage</a:t>
            </a:r>
          </a:p>
          <a:p>
            <a:r>
              <a:rPr lang="en-US" dirty="0" smtClean="0"/>
              <a:t>The intensities of each appliances</a:t>
            </a:r>
          </a:p>
          <a:p>
            <a:r>
              <a:rPr lang="en-US" dirty="0" smtClean="0"/>
              <a:t>Duration: The higher the spikes, the longer the durations.</a:t>
            </a:r>
          </a:p>
          <a:p>
            <a:pPr marL="0" indent="0">
              <a:buNone/>
            </a:pPr>
            <a:r>
              <a:rPr lang="en-US" dirty="0" smtClean="0"/>
              <a:t>Issues:</a:t>
            </a:r>
          </a:p>
          <a:p>
            <a:r>
              <a:rPr lang="en-US" dirty="0" smtClean="0"/>
              <a:t>Assumes a relatively non-busy signal (=simple household usage)</a:t>
            </a:r>
          </a:p>
        </p:txBody>
      </p:sp>
    </p:spTree>
    <p:extLst>
      <p:ext uri="{BB962C8B-B14F-4D97-AF65-F5344CB8AC3E}">
        <p14:creationId xmlns:p14="http://schemas.microsoft.com/office/powerpoint/2010/main" val="17612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498"/>
          </a:xfrm>
        </p:spPr>
        <p:txBody>
          <a:bodyPr/>
          <a:lstStyle/>
          <a:p>
            <a:r>
              <a:rPr lang="en-US" dirty="0" smtClean="0"/>
              <a:t>Convolve Function</a:t>
            </a:r>
            <a:endParaRPr lang="en-US" dirty="0"/>
          </a:p>
        </p:txBody>
      </p:sp>
      <p:pic>
        <p:nvPicPr>
          <p:cNvPr id="4" name="Content Placeholder 3" descr="grill_convolution_detection_e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8" b="-3048"/>
          <a:stretch/>
        </p:blipFill>
        <p:spPr>
          <a:xfrm>
            <a:off x="549275" y="856074"/>
            <a:ext cx="8042276" cy="5729111"/>
          </a:xfrm>
        </p:spPr>
      </p:pic>
    </p:spTree>
    <p:extLst>
      <p:ext uri="{BB962C8B-B14F-4D97-AF65-F5344CB8AC3E}">
        <p14:creationId xmlns:p14="http://schemas.microsoft.com/office/powerpoint/2010/main" val="382973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Convolve Function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Test Data	</a:t>
            </a:r>
            <a:endParaRPr lang="en-US" dirty="0"/>
          </a:p>
        </p:txBody>
      </p:sp>
      <p:pic>
        <p:nvPicPr>
          <p:cNvPr id="5" name="Content Placeholder 4" descr="convolveDemo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0" t="-21353" r="-3340" b="-21353"/>
          <a:stretch/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 Real Data</a:t>
            </a:r>
            <a:endParaRPr lang="en-US" dirty="0"/>
          </a:p>
        </p:txBody>
      </p:sp>
      <p:pic>
        <p:nvPicPr>
          <p:cNvPr id="6" name="Content Placeholder 5" descr="convolveLiveEg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0" t="-21353" r="-3340" b="-21353"/>
          <a:stretch/>
        </p:blipFill>
        <p:spPr/>
      </p:pic>
    </p:spTree>
    <p:extLst>
      <p:ext uri="{BB962C8B-B14F-4D97-AF65-F5344CB8AC3E}">
        <p14:creationId xmlns:p14="http://schemas.microsoft.com/office/powerpoint/2010/main" val="77966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Convolve Function 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for Rectangular shaped appliances</a:t>
            </a:r>
          </a:p>
          <a:p>
            <a:r>
              <a:rPr lang="en-US" dirty="0" smtClean="0"/>
              <a:t>Copes with degree of overlaying of appliance signatures</a:t>
            </a:r>
          </a:p>
          <a:p>
            <a:r>
              <a:rPr lang="en-US" dirty="0" smtClean="0"/>
              <a:t>Combined with other constraints (especially intensity/duration measurements) works very well for relatively complicated signals. (fine at this low scale)</a:t>
            </a:r>
          </a:p>
          <a:p>
            <a:r>
              <a:rPr lang="en-US" dirty="0" smtClean="0"/>
              <a:t>Scope for detecting repeated signals (== frequency in convolution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0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3) Abduction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Bridging the world of signal processing and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to Abduction Logic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Theory. Set of observations - explanations/hypotheses. Contains:</a:t>
            </a:r>
          </a:p>
          <a:p>
            <a:pPr lvl="1"/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Rules</a:t>
            </a:r>
          </a:p>
          <a:p>
            <a:r>
              <a:rPr lang="en-US" dirty="0" err="1" smtClean="0"/>
              <a:t>Abducibles</a:t>
            </a:r>
            <a:r>
              <a:rPr lang="en-US" dirty="0"/>
              <a:t>.</a:t>
            </a:r>
            <a:r>
              <a:rPr lang="en-US" dirty="0" smtClean="0"/>
              <a:t> Set of predicates that can are </a:t>
            </a:r>
            <a:r>
              <a:rPr lang="en-US" dirty="0" err="1" smtClean="0"/>
              <a:t>abducible</a:t>
            </a:r>
            <a:r>
              <a:rPr lang="en-US" dirty="0" smtClean="0"/>
              <a:t> from Theory.</a:t>
            </a:r>
          </a:p>
          <a:p>
            <a:r>
              <a:rPr lang="en-US" dirty="0" smtClean="0"/>
              <a:t>Integrity Constraints. What states can’t co-exist.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(More detail in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0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Rising populations and development means more strain on energy resources. Conventional energy resources are constrained and can have negative environmental impact.</a:t>
            </a:r>
          </a:p>
          <a:p>
            <a:r>
              <a:rPr lang="en-US" dirty="0" smtClean="0"/>
              <a:t>These concerns mean we require to be </a:t>
            </a:r>
            <a:r>
              <a:rPr lang="en-US" dirty="0" smtClean="0"/>
              <a:t>more efficient with</a:t>
            </a:r>
            <a:r>
              <a:rPr lang="en-US" dirty="0" smtClean="0"/>
              <a:t> consumption management. This requires better and automated analysis tools.</a:t>
            </a:r>
          </a:p>
          <a:p>
            <a:r>
              <a:rPr lang="en-US" dirty="0" smtClean="0"/>
              <a:t>The UK government along with other political </a:t>
            </a:r>
            <a:r>
              <a:rPr lang="en-US" dirty="0" err="1" smtClean="0"/>
              <a:t>organisations</a:t>
            </a:r>
            <a:r>
              <a:rPr lang="en-US" dirty="0" smtClean="0"/>
              <a:t> have made smart meters an integral part of their energy strategy. By 2019 all homes to have smart meter.</a:t>
            </a:r>
          </a:p>
          <a:p>
            <a:r>
              <a:rPr lang="en-US" dirty="0" smtClean="0"/>
              <a:t>Goal of this project is to attempt to profile users based solely on energy readings from smart 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429292"/>
          </a:xfrm>
        </p:spPr>
        <p:txBody>
          <a:bodyPr/>
          <a:lstStyle/>
          <a:p>
            <a:r>
              <a:rPr lang="en-US" sz="3600" dirty="0" smtClean="0"/>
              <a:t>Abduction Program</a:t>
            </a:r>
            <a:endParaRPr lang="en-US" sz="3600" dirty="0"/>
          </a:p>
        </p:txBody>
      </p:sp>
      <p:pic>
        <p:nvPicPr>
          <p:cNvPr id="4" name="Content Placeholder 3" descr="Screen Shot 2012-09-04 at 11.43.2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05" t="1155" r="-15705" b="1155"/>
          <a:stretch/>
        </p:blipFill>
        <p:spPr>
          <a:xfrm>
            <a:off x="549275" y="536868"/>
            <a:ext cx="8042276" cy="6321132"/>
          </a:xfrm>
        </p:spPr>
      </p:pic>
    </p:spTree>
    <p:extLst>
      <p:ext uri="{BB962C8B-B14F-4D97-AF65-F5344CB8AC3E}">
        <p14:creationId xmlns:p14="http://schemas.microsoft.com/office/powerpoint/2010/main" val="181555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?- query([fluctuations(p)],(As,_,_)).</a:t>
            </a:r>
          </a:p>
          <a:p>
            <a:r>
              <a:rPr lang="en-US" dirty="0" smtClean="0"/>
              <a:t>Asserts an observation. </a:t>
            </a:r>
          </a:p>
          <a:p>
            <a:r>
              <a:rPr lang="en-US" dirty="0" smtClean="0"/>
              <a:t>Other observations can be asserted in the file.</a:t>
            </a:r>
          </a:p>
          <a:p>
            <a:r>
              <a:rPr lang="en-US" dirty="0" smtClean="0"/>
              <a:t>Is a request for what can be </a:t>
            </a:r>
            <a:r>
              <a:rPr lang="en-US" dirty="0" err="1" smtClean="0"/>
              <a:t>abduced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(More detail during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8646"/>
            <a:ext cx="8042276" cy="841867"/>
          </a:xfrm>
        </p:spPr>
        <p:txBody>
          <a:bodyPr/>
          <a:lstStyle/>
          <a:p>
            <a:r>
              <a:rPr lang="en-US" sz="2800" dirty="0" smtClean="0"/>
              <a:t>From Predicate </a:t>
            </a:r>
            <a:r>
              <a:rPr lang="en-US" sz="2800" dirty="0"/>
              <a:t>Semantics </a:t>
            </a:r>
            <a:r>
              <a:rPr lang="en-US" sz="2800" dirty="0" smtClean="0"/>
              <a:t>to Signal Search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Examples</a:t>
            </a:r>
            <a:r>
              <a:rPr lang="en-US" sz="1800" dirty="0"/>
              <a:t>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42451"/>
              </p:ext>
            </p:extLst>
          </p:nvPr>
        </p:nvGraphicFramePr>
        <p:xfrm>
          <a:off x="435109" y="2185226"/>
          <a:ext cx="8042274" cy="338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08"/>
                <a:gridCol w="2554469"/>
                <a:gridCol w="3782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lunch(p)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‘is toaster or grill used between 13-15?’.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for a toaster or grill signature (convolution</a:t>
                      </a:r>
                      <a:r>
                        <a:rPr lang="en-US" baseline="0" dirty="0" smtClean="0"/>
                        <a:t> + histogram intensity check) </a:t>
                      </a:r>
                      <a:r>
                        <a:rPr lang="en-US" dirty="0" smtClean="0"/>
                        <a:t>between the times of 13:00 and 15:00.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fluctations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‘There is electrical</a:t>
                      </a:r>
                      <a:r>
                        <a:rPr lang="en-US" baseline="0" dirty="0" smtClean="0"/>
                        <a:t> activity (usage)</a:t>
                      </a:r>
                      <a:r>
                        <a:rPr lang="en-US" dirty="0" smtClean="0"/>
                        <a:t>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histogram analysis of bins with significant counts.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night_low</a:t>
                      </a:r>
                      <a:r>
                        <a:rPr lang="en-US" dirty="0" smtClean="0"/>
                        <a:t>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‘no</a:t>
                      </a:r>
                      <a:r>
                        <a:rPr lang="en-US" baseline="0" dirty="0" smtClean="0"/>
                        <a:t> or little activity over night’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analysis checking to see that</a:t>
                      </a:r>
                      <a:r>
                        <a:rPr lang="en-US" baseline="0" dirty="0" smtClean="0"/>
                        <a:t> higher value bins are non-existent or minimal.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4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Abduction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for event system algorithm</a:t>
            </a:r>
          </a:p>
          <a:p>
            <a:pPr lvl="1"/>
            <a:r>
              <a:rPr lang="en-US" dirty="0" smtClean="0"/>
              <a:t>Elegant and efficient way of directing signal search</a:t>
            </a:r>
          </a:p>
          <a:p>
            <a:pPr lvl="1"/>
            <a:r>
              <a:rPr lang="en-US" dirty="0" smtClean="0"/>
              <a:t>Elegant way of specifying what you are looking for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‘Judgmental’ assumptions. </a:t>
            </a:r>
            <a:r>
              <a:rPr lang="en-US" dirty="0" err="1" smtClean="0"/>
              <a:t>Eg</a:t>
            </a:r>
            <a:r>
              <a:rPr lang="en-US" dirty="0" smtClean="0"/>
              <a:t>. One should eat lunch at a certain time. (the nature of abduction)</a:t>
            </a:r>
          </a:p>
          <a:p>
            <a:pPr lvl="1"/>
            <a:r>
              <a:rPr lang="en-US" dirty="0" smtClean="0"/>
              <a:t>Requires a subtle </a:t>
            </a:r>
            <a:r>
              <a:rPr lang="en-US" dirty="0" err="1" smtClean="0"/>
              <a:t>abductive</a:t>
            </a:r>
            <a:r>
              <a:rPr lang="en-US" dirty="0" smtClean="0"/>
              <a:t> programming to not loose info available.</a:t>
            </a:r>
          </a:p>
          <a:p>
            <a:pPr lvl="1"/>
            <a:r>
              <a:rPr lang="en-US" dirty="0" smtClean="0"/>
              <a:t>Introducing ‘fuzziness’ might address some of these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5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</a:t>
            </a:r>
            <a:r>
              <a:rPr lang="en-US" dirty="0" smtClean="0"/>
              <a:t>presents </a:t>
            </a:r>
            <a:r>
              <a:rPr lang="en-US" dirty="0" smtClean="0"/>
              <a:t>a proof of concept.</a:t>
            </a:r>
            <a:endParaRPr lang="en-US" dirty="0"/>
          </a:p>
          <a:p>
            <a:r>
              <a:rPr lang="en-US" dirty="0" smtClean="0"/>
              <a:t>With more work this is could well be a solution for simple households.</a:t>
            </a:r>
          </a:p>
          <a:p>
            <a:r>
              <a:rPr lang="en-US" dirty="0" smtClean="0"/>
              <a:t>Information derived can be used for future reasoning such as recommendations for users and analysis and research for companies and </a:t>
            </a:r>
            <a:r>
              <a:rPr lang="en-US" dirty="0" smtClean="0"/>
              <a:t>government.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dirty="0" smtClean="0"/>
              <a:t> useful for automated building resources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Recode project: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bject-oriented for maintainability</a:t>
            </a:r>
          </a:p>
          <a:p>
            <a:pPr lvl="1"/>
            <a:r>
              <a:rPr lang="en-US" dirty="0" smtClean="0"/>
              <a:t>C++ version to run on embedded devices/phones</a:t>
            </a:r>
          </a:p>
          <a:p>
            <a:pPr lvl="1"/>
            <a:r>
              <a:rPr lang="en-US" dirty="0" smtClean="0"/>
              <a:t>Dynamic System to exploit non-monotonicity of </a:t>
            </a:r>
            <a:r>
              <a:rPr lang="en-US" dirty="0" err="1" smtClean="0"/>
              <a:t>abductive</a:t>
            </a:r>
            <a:r>
              <a:rPr lang="en-US" dirty="0" smtClean="0"/>
              <a:t> logic.</a:t>
            </a:r>
          </a:p>
          <a:p>
            <a:r>
              <a:rPr lang="en-US" dirty="0" smtClean="0"/>
              <a:t>Find more mathematical and statistical methods for signal processing. </a:t>
            </a:r>
            <a:r>
              <a:rPr lang="en-US" dirty="0" smtClean="0"/>
              <a:t>(refine </a:t>
            </a:r>
            <a:r>
              <a:rPr lang="en-US" dirty="0" smtClean="0"/>
              <a:t>ideas already alluded to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‘Layered’ histogram analysis approach.</a:t>
            </a:r>
            <a:endParaRPr lang="en-US" dirty="0" smtClean="0"/>
          </a:p>
          <a:p>
            <a:r>
              <a:rPr lang="en-US" dirty="0" smtClean="0"/>
              <a:t>There are a finite number of overlapping device states. A program could generate these for more powerful and precise event identification.</a:t>
            </a:r>
          </a:p>
          <a:p>
            <a:r>
              <a:rPr lang="en-US" dirty="0" smtClean="0"/>
              <a:t>Introduce more ‘fuzziness’.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Meter Hardware</a:t>
            </a:r>
            <a:endParaRPr lang="en-US" dirty="0"/>
          </a:p>
        </p:txBody>
      </p:sp>
      <p:pic>
        <p:nvPicPr>
          <p:cNvPr id="4" name="Content Placeholder 3" descr="CurrentCost_EnviR_EnergyMonit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t="8840" r="877" b="2741"/>
          <a:stretch/>
        </p:blipFill>
        <p:spPr>
          <a:xfrm>
            <a:off x="2444988" y="1826371"/>
            <a:ext cx="4608282" cy="3913200"/>
          </a:xfrm>
        </p:spPr>
      </p:pic>
    </p:spTree>
    <p:extLst>
      <p:ext uri="{BB962C8B-B14F-4D97-AF65-F5344CB8AC3E}">
        <p14:creationId xmlns:p14="http://schemas.microsoft.com/office/powerpoint/2010/main" val="378102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Raw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Signal Processing &amp; Disaggregation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Abduction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3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1) The Raw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nature and challenges of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9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CurrentCost</a:t>
            </a:r>
            <a:r>
              <a:rPr lang="en-US" dirty="0" smtClean="0"/>
              <a:t> Monitor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msg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start of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&gt;CC128-v0.11&lt;/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source and software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dsb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&gt;00089&lt;/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dsb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days since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birth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&lt;time&gt;13:02:39&lt;/time&gt;        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time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tmpr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&gt;18.7&lt;/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tmpr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Temperature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&lt;sensor&gt;1&lt;/sensor&gt;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Appliance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Number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&lt;id&gt;01234&lt;/id&gt;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radio ID received from the sensor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&lt;type&gt;1&lt;/type&gt;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sensor Type, "1" = electricity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&lt;ch1&gt;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sensor channel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   &lt;watts&gt;00345&lt;/watts&gt;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data and units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&lt;/ch1&gt;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msg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end of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"/>
                <a:cs typeface="Courier"/>
              </a:rPr>
              <a:t>(</a:t>
            </a:r>
            <a:r>
              <a:rPr lang="en-US" sz="1000" dirty="0" smtClean="0">
                <a:cs typeface="Courier"/>
              </a:rPr>
              <a:t>Taken </a:t>
            </a:r>
            <a:r>
              <a:rPr lang="en-US" sz="1000" dirty="0">
                <a:cs typeface="Courier"/>
              </a:rPr>
              <a:t>from: </a:t>
            </a:r>
            <a:r>
              <a:rPr lang="en-US" sz="1000" dirty="0">
                <a:cs typeface="Courier"/>
                <a:hlinkClick r:id="rId2"/>
              </a:rPr>
              <a:t>http://www.currentcost.com/cc128/</a:t>
            </a:r>
            <a:r>
              <a:rPr lang="en-US" sz="1000" dirty="0" smtClean="0">
                <a:cs typeface="Courier"/>
                <a:hlinkClick r:id="rId2"/>
              </a:rPr>
              <a:t>xml.htm</a:t>
            </a:r>
            <a:r>
              <a:rPr lang="en-US" sz="1000" smtClean="0"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Every 6 seconds above is emitted to serial port.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Only interested in watts and time. Need parser.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XML Processing (SAX event handler and Tree parsing)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Solution: Regular Expressions + Unix timestamp</a:t>
            </a: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27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Recorded Data &amp; management</a:t>
            </a:r>
            <a:endParaRPr lang="en-US" dirty="0"/>
          </a:p>
        </p:txBody>
      </p:sp>
      <p:pic>
        <p:nvPicPr>
          <p:cNvPr id="5" name="Content Placeholder 4" descr="sampleccdata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00" t="-271" r="-26200" b="-27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Captures for 3+ weeks.</a:t>
            </a:r>
          </a:p>
          <a:p>
            <a:r>
              <a:rPr lang="en-US" dirty="0" smtClean="0"/>
              <a:t>60*60*24/6 = 14400 per day. (in practice 12k-13k)</a:t>
            </a:r>
          </a:p>
          <a:p>
            <a:r>
              <a:rPr lang="en-US" dirty="0" smtClean="0"/>
              <a:t>Over ¼ Million recordings.</a:t>
            </a:r>
          </a:p>
          <a:p>
            <a:r>
              <a:rPr lang="en-US" dirty="0" smtClean="0"/>
              <a:t>File format requirements: self-descriptive, efficient.</a:t>
            </a:r>
          </a:p>
          <a:p>
            <a:r>
              <a:rPr lang="en-US" dirty="0" smtClean="0"/>
              <a:t>CSV (not XML)</a:t>
            </a:r>
          </a:p>
          <a:p>
            <a:r>
              <a:rPr lang="en-US" dirty="0" smtClean="0"/>
              <a:t>Program changed as understanding did.</a:t>
            </a:r>
          </a:p>
          <a:p>
            <a:r>
              <a:rPr lang="en-US" dirty="0" smtClean="0"/>
              <a:t>Scripts for data transformation.</a:t>
            </a:r>
          </a:p>
          <a:p>
            <a:r>
              <a:rPr lang="en-US" dirty="0" smtClean="0"/>
              <a:t>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498"/>
          </a:xfrm>
        </p:spPr>
        <p:txBody>
          <a:bodyPr/>
          <a:lstStyle/>
          <a:p>
            <a:r>
              <a:rPr lang="en-US" dirty="0" smtClean="0"/>
              <a:t>Day Graphs</a:t>
            </a:r>
            <a:endParaRPr lang="en-US" dirty="0"/>
          </a:p>
        </p:txBody>
      </p:sp>
      <p:pic>
        <p:nvPicPr>
          <p:cNvPr id="4" name="Content Placeholder 3" descr="sampleOfdayReading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b="5431"/>
          <a:stretch/>
        </p:blipFill>
        <p:spPr>
          <a:xfrm>
            <a:off x="549275" y="931333"/>
            <a:ext cx="8042276" cy="5776148"/>
          </a:xfrm>
        </p:spPr>
      </p:pic>
    </p:spTree>
    <p:extLst>
      <p:ext uri="{BB962C8B-B14F-4D97-AF65-F5344CB8AC3E}">
        <p14:creationId xmlns:p14="http://schemas.microsoft.com/office/powerpoint/2010/main" val="1535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63831"/>
          </a:xfrm>
        </p:spPr>
        <p:txBody>
          <a:bodyPr/>
          <a:lstStyle/>
          <a:p>
            <a:r>
              <a:rPr lang="en-US" dirty="0" smtClean="0"/>
              <a:t>Appliances</a:t>
            </a:r>
            <a:endParaRPr lang="en-US" dirty="0"/>
          </a:p>
        </p:txBody>
      </p:sp>
      <p:pic>
        <p:nvPicPr>
          <p:cNvPr id="4" name="Content Placeholder 3" descr="applianc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-4006" r="-911" b="-4006"/>
          <a:stretch/>
        </p:blipFill>
        <p:spPr>
          <a:xfrm>
            <a:off x="549275" y="761999"/>
            <a:ext cx="8042276" cy="5832593"/>
          </a:xfrm>
        </p:spPr>
      </p:pic>
    </p:spTree>
    <p:extLst>
      <p:ext uri="{BB962C8B-B14F-4D97-AF65-F5344CB8AC3E}">
        <p14:creationId xmlns:p14="http://schemas.microsoft.com/office/powerpoint/2010/main" val="308663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3951</TotalTime>
  <Words>994</Words>
  <Application>Microsoft Macintosh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An Assumption Based Framework for the purposes of Disaggregating Smart Meter Readings and  User Profiling</vt:lpstr>
      <vt:lpstr>Motivation</vt:lpstr>
      <vt:lpstr>Smart Meter Hardware</vt:lpstr>
      <vt:lpstr>Outline</vt:lpstr>
      <vt:lpstr>1) The Raw Data</vt:lpstr>
      <vt:lpstr>CurrentCost Monitor Data</vt:lpstr>
      <vt:lpstr>Recorded Data &amp; management</vt:lpstr>
      <vt:lpstr>Day Graphs</vt:lpstr>
      <vt:lpstr>Appliances</vt:lpstr>
      <vt:lpstr>2) Signal Processing &amp; Disaggregation</vt:lpstr>
      <vt:lpstr>Appliance Signatures</vt:lpstr>
      <vt:lpstr>Smoothing Algorithms</vt:lpstr>
      <vt:lpstr>Histograms for Signal Analysis</vt:lpstr>
      <vt:lpstr>Histogram – conclusion</vt:lpstr>
      <vt:lpstr>Convolve Function</vt:lpstr>
      <vt:lpstr>Convolve Function</vt:lpstr>
      <vt:lpstr>Convolve Function Conclusion</vt:lpstr>
      <vt:lpstr>3) Abduction</vt:lpstr>
      <vt:lpstr>Three parts to Abduction Logic Program</vt:lpstr>
      <vt:lpstr>Abduction Program</vt:lpstr>
      <vt:lpstr>Queries</vt:lpstr>
      <vt:lpstr>From Predicate Semantics to Signal Search  Examples:</vt:lpstr>
      <vt:lpstr>Abduction Conclusions</vt:lpstr>
      <vt:lpstr>Demo</vt:lpstr>
      <vt:lpstr>Conclusion</vt:lpstr>
      <vt:lpstr>Future Work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Loyse</dc:creator>
  <cp:lastModifiedBy>Gregory Loyse</cp:lastModifiedBy>
  <cp:revision>40</cp:revision>
  <dcterms:created xsi:type="dcterms:W3CDTF">2012-09-01T11:27:35Z</dcterms:created>
  <dcterms:modified xsi:type="dcterms:W3CDTF">2012-09-04T15:28:44Z</dcterms:modified>
</cp:coreProperties>
</file>