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Facial Recognition</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Microprocessor Systems Project</a:t>
            </a:r>
            <a:endParaRPr/>
          </a:p>
          <a:p>
            <a:pPr indent="0" lvl="0" marL="0">
              <a:spcBef>
                <a:spcPts val="0"/>
              </a:spcBef>
              <a:spcAft>
                <a:spcPts val="0"/>
              </a:spcAft>
              <a:buNone/>
            </a:pPr>
            <a:r>
              <a:rPr lang="ro"/>
              <a:t>Alexandru Racovan</a:t>
            </a:r>
            <a:endParaRPr/>
          </a:p>
          <a:p>
            <a:pPr indent="0" lvl="0" marL="0">
              <a:spcBef>
                <a:spcPts val="0"/>
              </a:spcBef>
              <a:spcAft>
                <a:spcPts val="0"/>
              </a:spcAft>
              <a:buNone/>
            </a:pPr>
            <a:r>
              <a:rPr lang="ro"/>
              <a:t>Stefania Santimbrean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7200" y="417350"/>
            <a:ext cx="4322400" cy="3748800"/>
          </a:xfrm>
          <a:prstGeom prst="rect">
            <a:avLst/>
          </a:prstGeom>
        </p:spPr>
        <p:txBody>
          <a:bodyPr anchorCtr="0" anchor="ctr" bIns="91425" lIns="91425" spcFirstLastPara="1" rIns="91425" wrap="square" tIns="91425">
            <a:noAutofit/>
          </a:bodyPr>
          <a:lstStyle/>
          <a:p>
            <a:pPr indent="0" lvl="0" marL="0" algn="just">
              <a:spcBef>
                <a:spcPts val="0"/>
              </a:spcBef>
              <a:spcAft>
                <a:spcPts val="0"/>
              </a:spcAft>
              <a:buNone/>
            </a:pPr>
            <a:r>
              <a:rPr b="0" lang="ro" sz="1600">
                <a:latin typeface="Nunito"/>
                <a:ea typeface="Nunito"/>
                <a:cs typeface="Nunito"/>
                <a:sym typeface="Nunito"/>
              </a:rPr>
              <a:t>Initially, the algorithm needs a lot of positive images (images of faces) and negative images (images without faces) to train the classifier. Then we need to extract features from it. For this, haar features shown in the image are used. They are just like our convolutional kernel. Each feature is a single value obtained by subtracting sum of pixels under white rectangle from sum of pixels under black rectangle.</a:t>
            </a:r>
            <a:br>
              <a:rPr b="0" lang="ro" sz="1600">
                <a:latin typeface="Nunito"/>
                <a:ea typeface="Nunito"/>
                <a:cs typeface="Nunito"/>
                <a:sym typeface="Nunito"/>
              </a:rPr>
            </a:br>
            <a:r>
              <a:rPr b="0" lang="ro" sz="1600">
                <a:latin typeface="Nunito"/>
                <a:ea typeface="Nunito"/>
                <a:cs typeface="Nunito"/>
                <a:sym typeface="Nunito"/>
              </a:rPr>
              <a:t>Now all possible sizes and locations of each kernel is used to calculate plenty of features.</a:t>
            </a:r>
            <a:endParaRPr/>
          </a:p>
        </p:txBody>
      </p:sp>
      <p:pic>
        <p:nvPicPr>
          <p:cNvPr id="338" name="Shape 338"/>
          <p:cNvPicPr preferRelativeResize="0"/>
          <p:nvPr/>
        </p:nvPicPr>
        <p:blipFill>
          <a:blip r:embed="rId3">
            <a:alphaModFix/>
          </a:blip>
          <a:stretch>
            <a:fillRect/>
          </a:stretch>
        </p:blipFill>
        <p:spPr>
          <a:xfrm>
            <a:off x="4359600" y="703450"/>
            <a:ext cx="4641525" cy="317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299650" y="90750"/>
            <a:ext cx="5857800" cy="708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Pickle</a:t>
            </a:r>
            <a:endParaRPr/>
          </a:p>
        </p:txBody>
      </p:sp>
      <p:sp>
        <p:nvSpPr>
          <p:cNvPr id="344" name="Shape 344"/>
          <p:cNvSpPr txBox="1"/>
          <p:nvPr>
            <p:ph type="title"/>
          </p:nvPr>
        </p:nvSpPr>
        <p:spPr>
          <a:xfrm>
            <a:off x="202350" y="1041550"/>
            <a:ext cx="8739300" cy="374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ro" sz="1600">
                <a:latin typeface="Nunito"/>
                <a:ea typeface="Nunito"/>
                <a:cs typeface="Nunito"/>
                <a:sym typeface="Nunito"/>
              </a:rPr>
              <a:t>We use Pickle to send the data received from the Webcam to the server.</a:t>
            </a:r>
            <a:br>
              <a:rPr b="0" lang="ro" sz="1600">
                <a:latin typeface="Nunito"/>
                <a:ea typeface="Nunito"/>
                <a:cs typeface="Nunito"/>
                <a:sym typeface="Nunito"/>
              </a:rPr>
            </a:br>
            <a:r>
              <a:rPr b="0" lang="ro" sz="1600">
                <a:latin typeface="Nunito"/>
                <a:ea typeface="Nunito"/>
                <a:cs typeface="Nunito"/>
                <a:sym typeface="Nunito"/>
              </a:rPr>
              <a:t>The pickle module implements a fundamental, but powerful algorithm for serializing and de-serializing a Python object structure. “Pickling” is the process whereby a Python object hierarchy is converted into a byte stream, and “unpickling” is the inverse operation, whereby a byte stream is converted back into an object hierarchy. Pickling (and unpickling) is alternatively known as “serialization”, “marshalling,” or “flattening”, however, to avoid confusion, the terms used here are “pickling” and “unpickling”.</a:t>
            </a:r>
            <a:br>
              <a:rPr b="0" lang="ro" sz="1600">
                <a:latin typeface="Nunito"/>
                <a:ea typeface="Nunito"/>
                <a:cs typeface="Nunito"/>
                <a:sym typeface="Nunito"/>
              </a:rP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An IoT project using Python and Raspberry 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ctrTitle"/>
          </p:nvPr>
        </p:nvSpPr>
        <p:spPr>
          <a:xfrm>
            <a:off x="729600" y="172675"/>
            <a:ext cx="8055600" cy="783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Description</a:t>
            </a:r>
            <a:endParaRPr/>
          </a:p>
        </p:txBody>
      </p:sp>
      <p:sp>
        <p:nvSpPr>
          <p:cNvPr id="289" name="Shape 289"/>
          <p:cNvSpPr txBox="1"/>
          <p:nvPr>
            <p:ph idx="1" type="subTitle"/>
          </p:nvPr>
        </p:nvSpPr>
        <p:spPr>
          <a:xfrm>
            <a:off x="792525" y="1160850"/>
            <a:ext cx="7445100" cy="356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The project presented is a client-server application which detects the face through a webcam.</a:t>
            </a:r>
            <a:br>
              <a:rPr lang="ro"/>
            </a:br>
            <a:br>
              <a:rPr lang="ro"/>
            </a:br>
            <a:r>
              <a:rPr lang="ro"/>
              <a:t>The raspberry pi has a webcam connected to it. When the application starts, video streaming is captured by the webcam and the data is sent to the server, which processes it and send tweets and logs off the user from the computer, if it recognizes the object to be a face.</a:t>
            </a:r>
            <a:br>
              <a:rPr lang="ro"/>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ctrTitle"/>
          </p:nvPr>
        </p:nvSpPr>
        <p:spPr>
          <a:xfrm>
            <a:off x="399525" y="165644"/>
            <a:ext cx="4255500" cy="90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Detecting the face</a:t>
            </a:r>
            <a:endParaRPr/>
          </a:p>
        </p:txBody>
      </p:sp>
      <p:pic>
        <p:nvPicPr>
          <p:cNvPr id="295" name="Shape 295"/>
          <p:cNvPicPr preferRelativeResize="0"/>
          <p:nvPr/>
        </p:nvPicPr>
        <p:blipFill rotWithShape="1">
          <a:blip r:embed="rId3">
            <a:alphaModFix/>
          </a:blip>
          <a:srcRect b="36505" l="53007" r="6211" t="7812"/>
          <a:stretch/>
        </p:blipFill>
        <p:spPr>
          <a:xfrm>
            <a:off x="464713" y="1144500"/>
            <a:ext cx="4331088" cy="3326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49475" y="103225"/>
            <a:ext cx="3345600" cy="733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Twitter</a:t>
            </a:r>
            <a:endParaRPr/>
          </a:p>
        </p:txBody>
      </p:sp>
      <p:pic>
        <p:nvPicPr>
          <p:cNvPr id="301" name="Shape 301"/>
          <p:cNvPicPr preferRelativeResize="0"/>
          <p:nvPr/>
        </p:nvPicPr>
        <p:blipFill rotWithShape="1">
          <a:blip r:embed="rId3">
            <a:alphaModFix/>
          </a:blip>
          <a:srcRect b="0" l="27443" r="7430" t="19400"/>
          <a:stretch/>
        </p:blipFill>
        <p:spPr>
          <a:xfrm>
            <a:off x="586662" y="836425"/>
            <a:ext cx="5954975" cy="4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112400" y="0"/>
            <a:ext cx="5857800" cy="873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Scheme</a:t>
            </a:r>
            <a:endParaRPr/>
          </a:p>
        </p:txBody>
      </p:sp>
      <p:pic>
        <p:nvPicPr>
          <p:cNvPr id="307" name="Shape 307"/>
          <p:cNvPicPr preferRelativeResize="0"/>
          <p:nvPr/>
        </p:nvPicPr>
        <p:blipFill rotWithShape="1">
          <a:blip r:embed="rId3">
            <a:alphaModFix/>
          </a:blip>
          <a:srcRect b="28144" l="29079" r="28186" t="19160"/>
          <a:stretch/>
        </p:blipFill>
        <p:spPr>
          <a:xfrm>
            <a:off x="869925" y="3258369"/>
            <a:ext cx="1832749" cy="1270650"/>
          </a:xfrm>
          <a:prstGeom prst="rect">
            <a:avLst/>
          </a:prstGeom>
          <a:noFill/>
          <a:ln>
            <a:noFill/>
          </a:ln>
        </p:spPr>
      </p:pic>
      <p:pic>
        <p:nvPicPr>
          <p:cNvPr id="308" name="Shape 308"/>
          <p:cNvPicPr preferRelativeResize="0"/>
          <p:nvPr/>
        </p:nvPicPr>
        <p:blipFill>
          <a:blip r:embed="rId4">
            <a:alphaModFix/>
          </a:blip>
          <a:stretch>
            <a:fillRect/>
          </a:stretch>
        </p:blipFill>
        <p:spPr>
          <a:xfrm>
            <a:off x="3118625" y="626800"/>
            <a:ext cx="3523325" cy="1944949"/>
          </a:xfrm>
          <a:prstGeom prst="rect">
            <a:avLst/>
          </a:prstGeom>
          <a:noFill/>
          <a:ln>
            <a:noFill/>
          </a:ln>
        </p:spPr>
      </p:pic>
      <p:pic>
        <p:nvPicPr>
          <p:cNvPr id="309" name="Shape 309"/>
          <p:cNvPicPr preferRelativeResize="0"/>
          <p:nvPr/>
        </p:nvPicPr>
        <p:blipFill>
          <a:blip r:embed="rId5">
            <a:alphaModFix/>
          </a:blip>
          <a:stretch>
            <a:fillRect/>
          </a:stretch>
        </p:blipFill>
        <p:spPr>
          <a:xfrm>
            <a:off x="2929999" y="3867525"/>
            <a:ext cx="873900" cy="873900"/>
          </a:xfrm>
          <a:prstGeom prst="rect">
            <a:avLst/>
          </a:prstGeom>
          <a:noFill/>
          <a:ln>
            <a:noFill/>
          </a:ln>
        </p:spPr>
      </p:pic>
      <p:pic>
        <p:nvPicPr>
          <p:cNvPr id="310" name="Shape 310"/>
          <p:cNvPicPr preferRelativeResize="0"/>
          <p:nvPr/>
        </p:nvPicPr>
        <p:blipFill>
          <a:blip r:embed="rId6">
            <a:alphaModFix/>
          </a:blip>
          <a:stretch>
            <a:fillRect/>
          </a:stretch>
        </p:blipFill>
        <p:spPr>
          <a:xfrm>
            <a:off x="6223250" y="3602796"/>
            <a:ext cx="2013901" cy="1081217"/>
          </a:xfrm>
          <a:prstGeom prst="rect">
            <a:avLst/>
          </a:prstGeom>
          <a:noFill/>
          <a:ln>
            <a:noFill/>
          </a:ln>
        </p:spPr>
      </p:pic>
      <p:cxnSp>
        <p:nvCxnSpPr>
          <p:cNvPr id="311" name="Shape 311"/>
          <p:cNvCxnSpPr>
            <a:stCxn id="308" idx="1"/>
          </p:cNvCxnSpPr>
          <p:nvPr/>
        </p:nvCxnSpPr>
        <p:spPr>
          <a:xfrm rot="10800000">
            <a:off x="1785125" y="1585475"/>
            <a:ext cx="1333500" cy="13800"/>
          </a:xfrm>
          <a:prstGeom prst="straightConnector1">
            <a:avLst/>
          </a:prstGeom>
          <a:noFill/>
          <a:ln cap="flat" cmpd="sng" w="76200">
            <a:solidFill>
              <a:schemeClr val="dk2"/>
            </a:solidFill>
            <a:prstDash val="solid"/>
            <a:round/>
            <a:headEnd len="med" w="med" type="none"/>
            <a:tailEnd len="med" w="med" type="none"/>
          </a:ln>
        </p:spPr>
      </p:cxnSp>
      <p:cxnSp>
        <p:nvCxnSpPr>
          <p:cNvPr id="312" name="Shape 312"/>
          <p:cNvCxnSpPr>
            <a:stCxn id="307" idx="0"/>
          </p:cNvCxnSpPr>
          <p:nvPr/>
        </p:nvCxnSpPr>
        <p:spPr>
          <a:xfrm flipH="1" rot="10800000">
            <a:off x="1786299" y="1548069"/>
            <a:ext cx="11400" cy="1710300"/>
          </a:xfrm>
          <a:prstGeom prst="straightConnector1">
            <a:avLst/>
          </a:prstGeom>
          <a:noFill/>
          <a:ln cap="flat" cmpd="sng" w="76200">
            <a:solidFill>
              <a:schemeClr val="dk2"/>
            </a:solidFill>
            <a:prstDash val="solid"/>
            <a:round/>
            <a:headEnd len="med" w="med" type="none"/>
            <a:tailEnd len="med" w="med" type="none"/>
          </a:ln>
        </p:spPr>
      </p:cxnSp>
      <p:cxnSp>
        <p:nvCxnSpPr>
          <p:cNvPr id="313" name="Shape 313"/>
          <p:cNvCxnSpPr>
            <a:stCxn id="309" idx="1"/>
            <a:endCxn id="307" idx="3"/>
          </p:cNvCxnSpPr>
          <p:nvPr/>
        </p:nvCxnSpPr>
        <p:spPr>
          <a:xfrm rot="10800000">
            <a:off x="2702599" y="3893775"/>
            <a:ext cx="227400" cy="410700"/>
          </a:xfrm>
          <a:prstGeom prst="straightConnector1">
            <a:avLst/>
          </a:prstGeom>
          <a:noFill/>
          <a:ln cap="flat" cmpd="sng" w="76200">
            <a:solidFill>
              <a:schemeClr val="dk2"/>
            </a:solidFill>
            <a:prstDash val="solid"/>
            <a:round/>
            <a:headEnd len="med" w="med" type="none"/>
            <a:tailEnd len="med" w="med" type="none"/>
          </a:ln>
        </p:spPr>
      </p:cxnSp>
      <p:cxnSp>
        <p:nvCxnSpPr>
          <p:cNvPr id="314" name="Shape 314"/>
          <p:cNvCxnSpPr>
            <a:stCxn id="308" idx="3"/>
          </p:cNvCxnSpPr>
          <p:nvPr/>
        </p:nvCxnSpPr>
        <p:spPr>
          <a:xfrm>
            <a:off x="6641950" y="1599275"/>
            <a:ext cx="549000" cy="11100"/>
          </a:xfrm>
          <a:prstGeom prst="straightConnector1">
            <a:avLst/>
          </a:prstGeom>
          <a:noFill/>
          <a:ln cap="flat" cmpd="sng" w="76200">
            <a:solidFill>
              <a:schemeClr val="dk2"/>
            </a:solidFill>
            <a:prstDash val="solid"/>
            <a:round/>
            <a:headEnd len="med" w="med" type="none"/>
            <a:tailEnd len="med" w="med" type="none"/>
          </a:ln>
        </p:spPr>
      </p:cxnSp>
      <p:cxnSp>
        <p:nvCxnSpPr>
          <p:cNvPr id="315" name="Shape 315"/>
          <p:cNvCxnSpPr>
            <a:stCxn id="310" idx="0"/>
          </p:cNvCxnSpPr>
          <p:nvPr/>
        </p:nvCxnSpPr>
        <p:spPr>
          <a:xfrm rot="10800000">
            <a:off x="7215800" y="1572996"/>
            <a:ext cx="14400" cy="20298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824000" y="763600"/>
            <a:ext cx="5857800" cy="357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1800"/>
              <a:t>We used:</a:t>
            </a:r>
            <a:endParaRPr sz="1800"/>
          </a:p>
          <a:p>
            <a:pPr indent="-342900" lvl="0" marL="457200" rtl="0">
              <a:spcBef>
                <a:spcPts val="0"/>
              </a:spcBef>
              <a:spcAft>
                <a:spcPts val="0"/>
              </a:spcAft>
              <a:buSzPts val="1800"/>
              <a:buChar char="●"/>
            </a:pPr>
            <a:r>
              <a:rPr lang="ro" sz="1800"/>
              <a:t>Python</a:t>
            </a:r>
            <a:endParaRPr sz="1800"/>
          </a:p>
          <a:p>
            <a:pPr indent="-342900" lvl="0" marL="457200" rtl="0">
              <a:spcBef>
                <a:spcPts val="0"/>
              </a:spcBef>
              <a:spcAft>
                <a:spcPts val="0"/>
              </a:spcAft>
              <a:buSzPts val="1800"/>
              <a:buChar char="●"/>
            </a:pPr>
            <a:r>
              <a:rPr lang="ro" sz="1800"/>
              <a:t>Raspberry Pi</a:t>
            </a:r>
            <a:endParaRPr sz="1800"/>
          </a:p>
          <a:p>
            <a:pPr indent="-342900" lvl="0" marL="457200" rtl="0">
              <a:spcBef>
                <a:spcPts val="0"/>
              </a:spcBef>
              <a:spcAft>
                <a:spcPts val="0"/>
              </a:spcAft>
              <a:buSzPts val="1800"/>
              <a:buChar char="●"/>
            </a:pPr>
            <a:r>
              <a:rPr lang="ro" sz="1800"/>
              <a:t>Webcam</a:t>
            </a:r>
            <a:endParaRPr sz="1800"/>
          </a:p>
          <a:p>
            <a:pPr indent="-342900" lvl="0" marL="457200" rtl="0">
              <a:spcBef>
                <a:spcPts val="0"/>
              </a:spcBef>
              <a:spcAft>
                <a:spcPts val="0"/>
              </a:spcAft>
              <a:buSzPts val="1800"/>
              <a:buChar char="●"/>
            </a:pPr>
            <a:r>
              <a:rPr lang="ro" sz="1800"/>
              <a:t>Client-Server Model</a:t>
            </a:r>
            <a:endParaRPr sz="1800"/>
          </a:p>
          <a:p>
            <a:pPr indent="-342900" lvl="0" marL="457200" rtl="0">
              <a:spcBef>
                <a:spcPts val="0"/>
              </a:spcBef>
              <a:spcAft>
                <a:spcPts val="0"/>
              </a:spcAft>
              <a:buSzPts val="1800"/>
              <a:buChar char="●"/>
            </a:pPr>
            <a:r>
              <a:rPr lang="ro" sz="1800"/>
              <a:t>Network Socket</a:t>
            </a:r>
            <a:endParaRPr sz="1800"/>
          </a:p>
          <a:p>
            <a:pPr indent="-342900" lvl="0" marL="457200" rtl="0">
              <a:spcBef>
                <a:spcPts val="0"/>
              </a:spcBef>
              <a:spcAft>
                <a:spcPts val="0"/>
              </a:spcAft>
              <a:buSzPts val="1800"/>
              <a:buChar char="●"/>
            </a:pPr>
            <a:r>
              <a:rPr lang="ro" sz="1800"/>
              <a:t>NumPy</a:t>
            </a:r>
            <a:endParaRPr sz="1800"/>
          </a:p>
          <a:p>
            <a:pPr indent="-342900" lvl="0" marL="457200" rtl="0">
              <a:spcBef>
                <a:spcPts val="0"/>
              </a:spcBef>
              <a:spcAft>
                <a:spcPts val="0"/>
              </a:spcAft>
              <a:buSzPts val="1800"/>
              <a:buChar char="●"/>
            </a:pPr>
            <a:r>
              <a:rPr lang="ro" sz="1800"/>
              <a:t>OpenCV</a:t>
            </a:r>
            <a:endParaRPr sz="1800"/>
          </a:p>
          <a:p>
            <a:pPr indent="-342900" lvl="0" marL="457200" rtl="0">
              <a:spcBef>
                <a:spcPts val="0"/>
              </a:spcBef>
              <a:spcAft>
                <a:spcPts val="0"/>
              </a:spcAft>
              <a:buSzPts val="1800"/>
              <a:buChar char="●"/>
            </a:pPr>
            <a:r>
              <a:rPr lang="ro" sz="1800"/>
              <a:t>Haar Cascades</a:t>
            </a:r>
            <a:endParaRPr sz="1800"/>
          </a:p>
          <a:p>
            <a:pPr indent="-342900" lvl="0" marL="457200">
              <a:spcBef>
                <a:spcPts val="0"/>
              </a:spcBef>
              <a:spcAft>
                <a:spcPts val="0"/>
              </a:spcAft>
              <a:buSzPts val="1800"/>
              <a:buChar char="●"/>
            </a:pPr>
            <a:r>
              <a:rPr lang="ro" sz="1800"/>
              <a:t>Pickle - Python object serialization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ctrTitle"/>
          </p:nvPr>
        </p:nvSpPr>
        <p:spPr>
          <a:xfrm>
            <a:off x="316500" y="153167"/>
            <a:ext cx="4255500" cy="695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About OpenCV</a:t>
            </a:r>
            <a:endParaRPr/>
          </a:p>
        </p:txBody>
      </p:sp>
      <p:sp>
        <p:nvSpPr>
          <p:cNvPr id="326" name="Shape 326"/>
          <p:cNvSpPr txBox="1"/>
          <p:nvPr>
            <p:ph idx="1" type="subTitle"/>
          </p:nvPr>
        </p:nvSpPr>
        <p:spPr>
          <a:xfrm>
            <a:off x="374575" y="1024550"/>
            <a:ext cx="7740300" cy="369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o"/>
              <a:t>OpenCV (Open Source Computer Vision Library) is an open source computer vision and machine learning software library. OpenCV was built to provide a common infrastructure for computer vision applications and to accelerate the use of machine perception in the commercial products.</a:t>
            </a:r>
            <a:br>
              <a:rPr lang="ro"/>
            </a:br>
            <a:br>
              <a:rPr lang="ro"/>
            </a:br>
            <a:r>
              <a:rPr lang="ro"/>
              <a:t>The library has more than 2500 optimized algorithms, which includes a comprehensive set of both classic and state-of-the-art computer vision and machine learning algorithms. These algorithms can be used to detect and recognize faces, identify objects, which is why we used it in the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ctrTitle"/>
          </p:nvPr>
        </p:nvSpPr>
        <p:spPr>
          <a:xfrm>
            <a:off x="324625" y="65775"/>
            <a:ext cx="8089800" cy="1872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ro"/>
              <a:t>Face Detection using Haar Featured-based Cascade Classifiers</a:t>
            </a:r>
            <a:endParaRPr/>
          </a:p>
        </p:txBody>
      </p:sp>
      <p:sp>
        <p:nvSpPr>
          <p:cNvPr id="332" name="Shape 332"/>
          <p:cNvSpPr txBox="1"/>
          <p:nvPr>
            <p:ph idx="1" type="subTitle"/>
          </p:nvPr>
        </p:nvSpPr>
        <p:spPr>
          <a:xfrm>
            <a:off x="436975" y="1773600"/>
            <a:ext cx="7840200" cy="30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Object Detection using Haar feature-based cascade classifiers is an effective object detection method. It is a machine learning based approach where a cascade function is trained from a lot of positive and negative images. It is then used to detect objects in other images.</a:t>
            </a:r>
            <a:endParaRPr/>
          </a:p>
          <a:p>
            <a:pPr indent="0" lvl="0" marL="0">
              <a:spcBef>
                <a:spcPts val="0"/>
              </a:spcBef>
              <a:spcAft>
                <a:spcPts val="0"/>
              </a:spcAft>
              <a:buNone/>
            </a:pPr>
            <a:r>
              <a:t/>
            </a:r>
            <a:endParaRPr/>
          </a:p>
          <a:p>
            <a:pPr indent="0" lvl="0" marL="0">
              <a:spcBef>
                <a:spcPts val="0"/>
              </a:spcBef>
              <a:spcAft>
                <a:spcPts val="0"/>
              </a:spcAft>
              <a:buNone/>
            </a:pPr>
            <a:r>
              <a:rPr lang="ro"/>
              <a:t>We will work with face detection.</a:t>
            </a:r>
            <a:endParaRPr/>
          </a:p>
          <a:p>
            <a:pPr indent="0" lvl="0" marL="0">
              <a:spcBef>
                <a:spcPts val="0"/>
              </a:spcBef>
              <a:spcAft>
                <a:spcPts val="0"/>
              </a:spcAft>
              <a:buNone/>
            </a:pPr>
            <a:br>
              <a:rPr lang="ro"/>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