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74" r:id="rId7"/>
    <p:sldId id="270" r:id="rId8"/>
    <p:sldId id="273" r:id="rId9"/>
    <p:sldId id="268" r:id="rId10"/>
    <p:sldId id="272" r:id="rId11"/>
    <p:sldId id="269" r:id="rId12"/>
    <p:sldId id="271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/>
    <p:restoredTop sz="94648"/>
  </p:normalViewPr>
  <p:slideViewPr>
    <p:cSldViewPr snapToGrid="0" snapToObjects="1">
      <p:cViewPr>
        <p:scale>
          <a:sx n="91" d="100"/>
          <a:sy n="91" d="100"/>
        </p:scale>
        <p:origin x="130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4ABAB-1F3F-C141-8647-A5A2AE857671}" type="datetimeFigureOut">
              <a:rPr kumimoji="1" lang="ko-Kore-KR" altLang="en-US" smtClean="0"/>
              <a:t>2021. 9. 28.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CECBC-7A98-D441-B0F3-79468E3DFF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167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기본</a:t>
            </a:r>
            <a:r>
              <a:rPr kumimoji="1" lang="ko-KR" altLang="en-US" dirty="0"/>
              <a:t> 정보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대학생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Word, Power point Excel</a:t>
            </a:r>
            <a:r>
              <a:rPr kumimoji="1" lang="ko-KR" altLang="en-US" dirty="0"/>
              <a:t>의 기본적인 지석은 알고 있다고 가정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4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771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슬라이서에</a:t>
            </a:r>
            <a:r>
              <a:rPr kumimoji="1" lang="ko-KR" altLang="en-US" dirty="0"/>
              <a:t> 대한 지식이 없다고 가정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추가적으로 궁금증이 생길 수 있는 부분에 대한 내용 추가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1288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슬라이서에</a:t>
            </a:r>
            <a:r>
              <a:rPr kumimoji="1" lang="ko-KR" altLang="en-US" dirty="0"/>
              <a:t> 대한 지식이 없다고 가정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추가적으로 궁금증이 생길 수 있는 부분에 대한 내용 추가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99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527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150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254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엑셀</a:t>
            </a:r>
            <a:r>
              <a:rPr kumimoji="1" lang="ko-KR" altLang="en-US" dirty="0"/>
              <a:t> 피벗 테이블에 대한 기본적인 지식은 갖고 있다고 가정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하지만 모르는 사람을 위해 만드는 방법과 간단한 뜻을 서술</a:t>
            </a:r>
            <a:endParaRPr kumimoji="1" lang="en-US" altLang="ko-KR" dirty="0"/>
          </a:p>
          <a:p>
            <a:r>
              <a:rPr kumimoji="1" lang="ko-KR" altLang="en-US" dirty="0"/>
              <a:t>만드는 방법을 제외한 다른 추가 설명 제외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63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7549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엑셀</a:t>
            </a:r>
            <a:r>
              <a:rPr kumimoji="1" lang="ko-KR" altLang="en-US" dirty="0"/>
              <a:t> 표에 대한 기본적인 지식은 갖고 있다고 가정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만드는 방법을 제외한 다른 추가 설명 제외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26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행렬에</a:t>
            </a:r>
            <a:r>
              <a:rPr kumimoji="1" lang="ko-KR" altLang="en-US" dirty="0"/>
              <a:t> 대한 엑셀을 사용하기 위한 기초적인 지식도 있다고 가정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4475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475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D7C2-6D57-B74D-BE6C-C69B3FE57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17039-610F-D34B-B1A9-F9054B0FC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E57BD-B0B2-ED4E-A931-CA8771B1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81DE-BF23-6B49-AB51-FB0F9951FBA6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3C765-AA7D-B64D-BF88-51616CA5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0C7F6-4451-EE4A-AB34-E6EE6759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C8D4E6-DDF4-E841-8B5F-80DDF7B9585C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222279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7045-2AFF-5F4B-8466-7089B132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0DCCF7-301D-124C-B9C0-FC0E06C7B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A4C78-A891-304E-8DEF-335F12EA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E77A-4A74-CD46-A74A-0C613D5D453D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6FF47-8311-FA41-AE5D-A8169262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55B99-2497-CC45-8BE4-9C2BBFF7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190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1D84BC-93FF-5940-9A23-4E4CF9BAC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8C27DF-FDEC-B643-9EC6-71600D684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92405-4E43-654D-9882-D4100EE5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6013-B14F-0945-A6AA-B0CC3A524783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BD76C-AC52-E343-ABFE-C685F286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7D536-F9D4-5F48-AAF1-5596A77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27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3AFE0796-1B4F-9D40-AF25-F8AB86DEDD09}"/>
              </a:ext>
            </a:extLst>
          </p:cNvPr>
          <p:cNvCxnSpPr>
            <a:cxnSpLocks/>
          </p:cNvCxnSpPr>
          <p:nvPr userDrawn="1"/>
        </p:nvCxnSpPr>
        <p:spPr>
          <a:xfrm>
            <a:off x="8692587" y="1030147"/>
            <a:ext cx="2661213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885080E-28C9-CF48-8A0F-39F778A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93922-5DC2-DC47-ADEF-7DF46E94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F2B27-A973-4E4E-9F20-AED9337B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0E20-5298-8648-9C21-DF4145F3BB30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7EC33-E868-F745-BB29-68CCE2BF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753F0-7C34-FF47-A26A-C3479A80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r>
              <a:rPr kumimoji="1" lang="en-US" altLang="ko-Kore-KR" dirty="0"/>
              <a:t>/</a:t>
            </a:r>
            <a:r>
              <a:rPr kumimoji="1" lang="en-US" altLang="ko-KR" dirty="0"/>
              <a:t>10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4DD7014-9482-F649-86F7-02F0FAC8CEB7}"/>
              </a:ext>
            </a:extLst>
          </p:cNvPr>
          <p:cNvCxnSpPr>
            <a:cxnSpLocks/>
          </p:cNvCxnSpPr>
          <p:nvPr userDrawn="1"/>
        </p:nvCxnSpPr>
        <p:spPr>
          <a:xfrm>
            <a:off x="925010" y="1018572"/>
            <a:ext cx="79643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9DA1B8-F3BF-EB4F-8EA3-9342A990386A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5692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1B3B-6521-1649-908C-AA611A4D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25E9C5-2F15-494A-BE3C-6F68D8A1A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83042-1FD8-CE47-9465-95743D18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C88-FBFF-A943-B802-8D4EFF56D8F6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A3667-F1AB-8F4D-881D-8675F616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BA22C-5AC8-814E-BC5A-496E2D86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9ED45B-C478-8746-87EB-AF2262726331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12734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C5B10-E313-6640-9863-D2019E39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839E9-CD79-7241-92BC-532340162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5AC15B-A950-9A43-8E65-0C1EFB96F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EF059-04D3-FD49-95BC-734D5F3C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4BC-CA3B-DF43-8979-C6984C533EC5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E1FDCC-D22B-4A40-90F2-B6C9FDC0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139774-EDBE-DD48-B4C7-5D4B8967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344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86364-4360-0143-8A22-48920C7C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DAED5-4119-DF40-81C4-14C82DD6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92C9A8-912A-C24D-A7E5-EB15607C8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32825C-500D-6B43-A34F-0ED89621E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53838C-1831-3546-8F30-239D9E0B7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F8379C-FC77-2046-8E4E-68301ADF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7162-A6E0-CA4D-87DD-0D05F2DEC56C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9E9421-C9A1-7E47-A909-BDFB2702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C3127-0F81-584F-9A2A-CC9BF6AB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441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0B6D7-039A-4142-86E2-443BB1C1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B0B524-F723-9540-8C66-96EBF0F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E806-5CF4-6B4A-84E0-6C155FDB6198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EAA6B0-E3B2-A24A-942A-8E90ADD6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90BA2-4B94-5245-9070-4987FE89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572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AD86D9-C810-2340-815F-3937390E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AA89-B97E-5944-9DAC-857E6AC17A1A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8D86D1-283A-FD44-8473-C7E160F7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D0084-37F9-AB48-84EC-A70F2374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24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AC5F6-18F0-C047-8F4B-7D394587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4B67D-2480-B148-9E59-1422EB18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4A2EF4-347B-7441-AE4C-E82C6E2B5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EEC3C-DCE8-BF47-A70E-7F0B6579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F51C-F943-8A48-85E0-7466E0D07958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12A53-84BA-9241-ACAD-E15D89E3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10FB4-A29C-3C4B-A3C8-689FED44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296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B4D44-0CCD-7B4E-88CF-D70784B6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A658A7-71DF-0C47-97FC-8F15CED87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3C0F4-AF9C-3644-B1EE-9D5DEC479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1492C-0338-9946-BAE7-251E20BC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8A9A-E695-0146-ACF0-9F8DB845FA3F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589D0-5341-4047-9A2A-6F1A1787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EDD7E-BB2B-2B42-9724-6C4A9C8D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204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A9F7A9-75C7-3642-9100-678ED571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11AD1-43DC-A44F-BF0A-C3E3FF20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D105F-689B-5F4D-A521-3E3897152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3BFC3-1857-BA4C-9FA0-FE06D24A6D92}" type="datetime1">
              <a:rPr kumimoji="1" lang="ko-KR" altLang="en-US" smtClean="0"/>
              <a:t>2021. 9. 28.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09069-EF0C-CA40-B8B2-73C43A043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FC465-E093-AF4B-A128-9DBB837D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42EA22-FED2-724B-8C2D-B7DF2E019E6F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5767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1395DD-03CA-FF40-B229-0934FB32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11763"/>
            <a:ext cx="10506455" cy="2520522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6600" b="1" dirty="0">
                <a:latin typeface="+mj-ea"/>
              </a:rPr>
              <a:t>Excel </a:t>
            </a:r>
            <a:r>
              <a:rPr kumimoji="1" lang="ko-KR" altLang="en-US" sz="6600" b="1" dirty="0" err="1">
                <a:latin typeface="+mj-ea"/>
              </a:rPr>
              <a:t>슬라이서</a:t>
            </a:r>
            <a:r>
              <a:rPr kumimoji="1" lang="ko-KR" altLang="en-US" sz="6600" b="1" dirty="0">
                <a:latin typeface="+mj-ea"/>
              </a:rPr>
              <a:t> </a:t>
            </a:r>
            <a:endParaRPr kumimoji="1" lang="ko-Kore-KR" altLang="en-US" sz="66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09D072-43C7-9043-8691-630EB327C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726781"/>
            <a:ext cx="3946779" cy="1038225"/>
          </a:xfrm>
        </p:spPr>
        <p:txBody>
          <a:bodyPr>
            <a:normAutofit/>
          </a:bodyPr>
          <a:lstStyle/>
          <a:p>
            <a:pPr algn="r">
              <a:lnSpc>
                <a:spcPct val="50000"/>
              </a:lnSpc>
            </a:pPr>
            <a:r>
              <a:rPr kumimoji="1" lang="en-US" altLang="ko-Kore-KR" sz="2000" b="1" dirty="0">
                <a:latin typeface="+mn-ea"/>
              </a:rPr>
              <a:t>2</a:t>
            </a:r>
            <a:r>
              <a:rPr kumimoji="1" lang="en-US" altLang="ko-KR" sz="2000" b="1" dirty="0">
                <a:latin typeface="+mn-ea"/>
              </a:rPr>
              <a:t>01710912</a:t>
            </a:r>
            <a:r>
              <a:rPr kumimoji="1" lang="ko-KR" altLang="en-US" sz="2000" b="1" dirty="0">
                <a:latin typeface="+mn-ea"/>
              </a:rPr>
              <a:t> </a:t>
            </a:r>
            <a:endParaRPr kumimoji="1" lang="en-US" altLang="ko-KR" sz="2000" b="1" dirty="0">
              <a:latin typeface="+mn-ea"/>
            </a:endParaRPr>
          </a:p>
          <a:p>
            <a:pPr algn="r">
              <a:lnSpc>
                <a:spcPct val="50000"/>
              </a:lnSpc>
            </a:pPr>
            <a:r>
              <a:rPr kumimoji="1" lang="ko-KR" altLang="en-US" sz="2000" b="1" dirty="0">
                <a:latin typeface="+mn-ea"/>
              </a:rPr>
              <a:t>김지섭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B1D004A-F61E-5245-84D4-B176216531D5}"/>
              </a:ext>
            </a:extLst>
          </p:cNvPr>
          <p:cNvCxnSpPr/>
          <p:nvPr/>
        </p:nvCxnSpPr>
        <p:spPr>
          <a:xfrm>
            <a:off x="7400924" y="4317946"/>
            <a:ext cx="394373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05BF13B4-B25A-5F4B-8A7B-1E00813EA7A2}"/>
              </a:ext>
            </a:extLst>
          </p:cNvPr>
          <p:cNvSpPr txBox="1">
            <a:spLocks/>
          </p:cNvSpPr>
          <p:nvPr/>
        </p:nvSpPr>
        <p:spPr>
          <a:xfrm>
            <a:off x="838198" y="3350470"/>
            <a:ext cx="10506455" cy="697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en-US" altLang="ko-KR" sz="2800" b="1" dirty="0">
                <a:latin typeface="+mn-ea"/>
                <a:ea typeface="+mn-ea"/>
              </a:rPr>
              <a:t>-User Manual-</a:t>
            </a:r>
            <a:endParaRPr kumimoji="1" lang="ko-Kore-KR" altLang="en-US" sz="4400" b="1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37E98B-9761-4C4B-B796-AC5CB1C35457}"/>
              </a:ext>
            </a:extLst>
          </p:cNvPr>
          <p:cNvSpPr/>
          <p:nvPr/>
        </p:nvSpPr>
        <p:spPr>
          <a:xfrm>
            <a:off x="10234633" y="67328"/>
            <a:ext cx="18710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/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32372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필터 지우기를 클릭하면 한번에 설정된 필터 항목들을 초기화 할 수 있다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필터 지우기를 하면 모든 데이터를 확인 가능하다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5EEA9C63-657B-0243-941B-746F23AB3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462"/>
          <a:stretch/>
        </p:blipFill>
        <p:spPr>
          <a:xfrm>
            <a:off x="3826831" y="1731234"/>
            <a:ext cx="4538338" cy="30168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7E1B873-053C-5F48-8E07-C866A1F1E9A6}"/>
              </a:ext>
            </a:extLst>
          </p:cNvPr>
          <p:cNvSpPr/>
          <p:nvPr/>
        </p:nvSpPr>
        <p:spPr>
          <a:xfrm>
            <a:off x="6181575" y="3145023"/>
            <a:ext cx="202454" cy="182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B49278-BA0A-CA44-91E6-A5B98BE6B368}"/>
              </a:ext>
            </a:extLst>
          </p:cNvPr>
          <p:cNvCxnSpPr>
            <a:cxnSpLocks/>
          </p:cNvCxnSpPr>
          <p:nvPr/>
        </p:nvCxnSpPr>
        <p:spPr>
          <a:xfrm flipV="1">
            <a:off x="6300486" y="2813238"/>
            <a:ext cx="1412920" cy="3317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FC83C7F-DCED-F642-BE5B-C49106135668}"/>
              </a:ext>
            </a:extLst>
          </p:cNvPr>
          <p:cNvSpPr txBox="1"/>
          <p:nvPr/>
        </p:nvSpPr>
        <p:spPr>
          <a:xfrm>
            <a:off x="7832317" y="2536239"/>
            <a:ext cx="17155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d-1:</a:t>
            </a:r>
            <a:r>
              <a:rPr kumimoji="1" lang="ko-KR" altLang="en-US" sz="1200" b="1" dirty="0">
                <a:latin typeface="+mn-ea"/>
              </a:rPr>
              <a:t> 필터 지우기 클릭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1C66D4-4F93-D94F-92BE-6F0F069FF703}"/>
              </a:ext>
            </a:extLst>
          </p:cNvPr>
          <p:cNvSpPr/>
          <p:nvPr/>
        </p:nvSpPr>
        <p:spPr>
          <a:xfrm>
            <a:off x="7832317" y="2866764"/>
            <a:ext cx="2855269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71450" indent="-171450">
              <a:buFont typeface="시스템 서체 일반체"/>
              <a:buChar char="※"/>
            </a:pPr>
            <a:r>
              <a:rPr kumimoji="1" lang="ko-KR" altLang="en-US" sz="800" b="1" dirty="0">
                <a:latin typeface="+mn-ea"/>
              </a:rPr>
              <a:t>모든 항목이 선택되고</a:t>
            </a:r>
            <a:r>
              <a:rPr kumimoji="1" lang="en-US" altLang="ko-KR" sz="800" b="1" dirty="0">
                <a:latin typeface="+mn-ea"/>
              </a:rPr>
              <a:t>,</a:t>
            </a:r>
            <a:r>
              <a:rPr kumimoji="1" lang="ko-KR" altLang="en-US" sz="800" b="1" dirty="0">
                <a:latin typeface="+mn-ea"/>
              </a:rPr>
              <a:t> 모든 데이터를 확인 가능하다</a:t>
            </a:r>
            <a:r>
              <a:rPr kumimoji="1" lang="en-US" altLang="ko-KR" sz="800" b="1" dirty="0">
                <a:latin typeface="+mn-ea"/>
              </a:rPr>
              <a:t>.</a:t>
            </a:r>
            <a:endParaRPr kumimoji="1" lang="ko-Kore-KR" altLang="en-US" sz="8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33BE6-45A8-0B4F-957E-B213EB3AA019}"/>
              </a:ext>
            </a:extLst>
          </p:cNvPr>
          <p:cNvSpPr txBox="1"/>
          <p:nvPr/>
        </p:nvSpPr>
        <p:spPr>
          <a:xfrm>
            <a:off x="1029929" y="1135060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+mn-ea"/>
              </a:rPr>
              <a:t>d. </a:t>
            </a:r>
            <a:r>
              <a:rPr kumimoji="1" lang="ko-KR" altLang="en-US" sz="1600" b="1" dirty="0">
                <a:latin typeface="+mn-ea"/>
              </a:rPr>
              <a:t>필터 지우기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237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D8603515-AECC-5841-9838-40910684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838" y="1731234"/>
            <a:ext cx="3726325" cy="303787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다른 </a:t>
              </a:r>
              <a:r>
                <a:rPr kumimoji="1" lang="ko-KR" altLang="en-US" sz="1600" dirty="0" err="1"/>
                <a:t>슬라이서에</a:t>
              </a:r>
              <a:r>
                <a:rPr kumimoji="1" lang="ko-KR" altLang="en-US" sz="1600" dirty="0"/>
                <a:t> 의해서 </a:t>
              </a:r>
              <a:r>
                <a:rPr kumimoji="1" lang="ko-KR" altLang="en-US" sz="1600" dirty="0" err="1"/>
                <a:t>필터링된</a:t>
              </a:r>
              <a:r>
                <a:rPr kumimoji="1" lang="ko-KR" altLang="en-US" sz="1600" dirty="0"/>
                <a:t> 표에 존재하지 않는 항목은 색상이 흐려진다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항목의 색상으로 현재 표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피벗 테이블에 존재하는 데이터 인지 알 수 있다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엑셀엔 다양한 디자인 요소가 있는데 </a:t>
              </a:r>
              <a:r>
                <a:rPr kumimoji="1" lang="ko-KR" altLang="en-US" sz="1600" dirty="0" err="1"/>
                <a:t>슬라이서에</a:t>
              </a:r>
              <a:r>
                <a:rPr kumimoji="1" lang="ko-KR" altLang="en-US" sz="1600" dirty="0"/>
                <a:t> 적용 가능한 옵션에는 무엇이 있을지 궁금할 것이다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6D110-AB9A-5149-B3D4-670A595446B4}"/>
              </a:ext>
            </a:extLst>
          </p:cNvPr>
          <p:cNvSpPr/>
          <p:nvPr/>
        </p:nvSpPr>
        <p:spPr>
          <a:xfrm>
            <a:off x="6516197" y="3877683"/>
            <a:ext cx="1003084" cy="2072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2B15F0-99CB-B843-806C-E340FAA13682}"/>
              </a:ext>
            </a:extLst>
          </p:cNvPr>
          <p:cNvSpPr txBox="1"/>
          <p:nvPr/>
        </p:nvSpPr>
        <p:spPr>
          <a:xfrm>
            <a:off x="6731775" y="2592629"/>
            <a:ext cx="16786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latin typeface="+mn-ea"/>
              </a:rPr>
              <a:t>불필요한 항목 </a:t>
            </a:r>
            <a:r>
              <a:rPr kumimoji="1" lang="ko-KR" altLang="en-US" sz="1200" b="1" dirty="0" err="1">
                <a:latin typeface="+mn-ea"/>
              </a:rPr>
              <a:t>필터링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0C3902-E11D-3643-AF29-C2607A375148}"/>
              </a:ext>
            </a:extLst>
          </p:cNvPr>
          <p:cNvSpPr/>
          <p:nvPr/>
        </p:nvSpPr>
        <p:spPr>
          <a:xfrm>
            <a:off x="5505298" y="3288161"/>
            <a:ext cx="1003084" cy="2072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3CD6EFC-9212-B141-AAEE-FD668B2B45DF}"/>
              </a:ext>
            </a:extLst>
          </p:cNvPr>
          <p:cNvCxnSpPr>
            <a:cxnSpLocks/>
          </p:cNvCxnSpPr>
          <p:nvPr/>
        </p:nvCxnSpPr>
        <p:spPr>
          <a:xfrm flipV="1">
            <a:off x="6381134" y="2828964"/>
            <a:ext cx="335784" cy="4591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B3167C-4497-0B4A-9CC3-F0A409D12940}"/>
              </a:ext>
            </a:extLst>
          </p:cNvPr>
          <p:cNvSpPr txBox="1"/>
          <p:nvPr/>
        </p:nvSpPr>
        <p:spPr>
          <a:xfrm>
            <a:off x="4426605" y="4179579"/>
            <a:ext cx="71400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latin typeface="+mn-ea"/>
              </a:rPr>
              <a:t>다른 </a:t>
            </a:r>
            <a:r>
              <a:rPr kumimoji="1" lang="ko-KR" altLang="en-US" sz="1400" b="1" dirty="0" err="1">
                <a:latin typeface="+mn-ea"/>
              </a:rPr>
              <a:t>슬라이서의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필터링에</a:t>
            </a:r>
            <a:r>
              <a:rPr kumimoji="1" lang="ko-KR" altLang="en-US" sz="1400" b="1" dirty="0">
                <a:latin typeface="+mn-ea"/>
              </a:rPr>
              <a:t> 의해 </a:t>
            </a:r>
            <a:r>
              <a:rPr kumimoji="1" lang="ko-KR" altLang="en-US" sz="1400" b="1" dirty="0" err="1">
                <a:latin typeface="+mn-ea"/>
              </a:rPr>
              <a:t>필터링된</a:t>
            </a:r>
            <a:r>
              <a:rPr kumimoji="1" lang="ko-KR" altLang="en-US" sz="1400" b="1" dirty="0">
                <a:latin typeface="+mn-ea"/>
              </a:rPr>
              <a:t> 표에 존재하지 않는 항목은 색상이 흐려진다</a:t>
            </a:r>
            <a:r>
              <a:rPr kumimoji="1" lang="en-US" altLang="ko-KR" sz="1400" b="1" dirty="0">
                <a:latin typeface="+mn-ea"/>
              </a:rPr>
              <a:t>.</a:t>
            </a:r>
            <a:endParaRPr kumimoji="1" lang="ko-Kore-KR" altLang="en-US" sz="1050" b="1" dirty="0">
              <a:latin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66543AD-EE63-724E-81D3-B47A1B65A7D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997669" y="3981314"/>
            <a:ext cx="518528" cy="1982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246742-7153-8949-BFDA-9132FC8F324E}"/>
              </a:ext>
            </a:extLst>
          </p:cNvPr>
          <p:cNvSpPr txBox="1"/>
          <p:nvPr/>
        </p:nvSpPr>
        <p:spPr>
          <a:xfrm>
            <a:off x="1029929" y="1135060"/>
            <a:ext cx="4158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n-ea"/>
              </a:rPr>
              <a:t>추가</a:t>
            </a:r>
            <a:r>
              <a:rPr kumimoji="1" lang="en-US" altLang="ko-KR" sz="1600" b="1" dirty="0">
                <a:latin typeface="+mn-ea"/>
              </a:rPr>
              <a:t>-1:</a:t>
            </a:r>
            <a:r>
              <a:rPr kumimoji="1" lang="ko-KR" altLang="en-US" sz="1600" b="1" dirty="0">
                <a:latin typeface="+mn-ea"/>
              </a:rPr>
              <a:t> </a:t>
            </a:r>
            <a:r>
              <a:rPr kumimoji="1" lang="ko-KR" altLang="en-US" sz="1600" b="1" dirty="0" err="1">
                <a:latin typeface="+mn-ea"/>
              </a:rPr>
              <a:t>필터링</a:t>
            </a:r>
            <a:r>
              <a:rPr kumimoji="1" lang="ko-KR" altLang="en-US" sz="1600" b="1" dirty="0">
                <a:latin typeface="+mn-ea"/>
              </a:rPr>
              <a:t> 후 존재하지 않는 항목 확인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46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슬라이서의</a:t>
              </a:r>
              <a:r>
                <a:rPr kumimoji="1" lang="ko-KR" altLang="en-US" sz="1600" dirty="0"/>
                <a:t> 옵션이 존재한다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슬라이서의</a:t>
              </a:r>
              <a:r>
                <a:rPr kumimoji="1" lang="ko-KR" altLang="en-US" sz="1600" dirty="0"/>
                <a:t> 옵션으로 다양한 디자인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색상 등 설정을 변경할 수 있다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pic>
        <p:nvPicPr>
          <p:cNvPr id="34" name="그림 33" descr="테이블이(가) 표시된 사진&#10;&#10;자동 생성된 설명">
            <a:extLst>
              <a:ext uri="{FF2B5EF4-FFF2-40B4-BE49-F238E27FC236}">
                <a16:creationId xmlns:a16="http://schemas.microsoft.com/office/drawing/2014/main" id="{948B7F68-FD39-9843-825E-A2453010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831" y="1731234"/>
            <a:ext cx="4538338" cy="28460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B32C3BC-9D14-F245-BBE0-07EB02E6CB33}"/>
              </a:ext>
            </a:extLst>
          </p:cNvPr>
          <p:cNvSpPr txBox="1"/>
          <p:nvPr/>
        </p:nvSpPr>
        <p:spPr>
          <a:xfrm>
            <a:off x="5806102" y="1449182"/>
            <a:ext cx="1162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latin typeface="+mn-ea"/>
              </a:rPr>
              <a:t>슬라이서</a:t>
            </a:r>
            <a:r>
              <a:rPr kumimoji="1" lang="ko-KR" altLang="en-US" sz="1200" b="1" dirty="0">
                <a:latin typeface="+mn-ea"/>
              </a:rPr>
              <a:t> 클릭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DAB078-6B00-4541-BF43-9E58A1B2FBE5}"/>
              </a:ext>
            </a:extLst>
          </p:cNvPr>
          <p:cNvSpPr/>
          <p:nvPr/>
        </p:nvSpPr>
        <p:spPr>
          <a:xfrm>
            <a:off x="5391070" y="1720085"/>
            <a:ext cx="271492" cy="138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0728239-60A0-FC43-9029-95326BEEDC74}"/>
              </a:ext>
            </a:extLst>
          </p:cNvPr>
          <p:cNvCxnSpPr>
            <a:cxnSpLocks/>
          </p:cNvCxnSpPr>
          <p:nvPr/>
        </p:nvCxnSpPr>
        <p:spPr>
          <a:xfrm flipV="1">
            <a:off x="5640348" y="1664756"/>
            <a:ext cx="195454" cy="578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84E524-C03F-C740-980E-3F22CD926BD2}"/>
              </a:ext>
            </a:extLst>
          </p:cNvPr>
          <p:cNvSpPr/>
          <p:nvPr/>
        </p:nvSpPr>
        <p:spPr>
          <a:xfrm>
            <a:off x="3845119" y="1895618"/>
            <a:ext cx="4581908" cy="299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0E6FD3F-D784-2146-AB33-35A40F458533}"/>
              </a:ext>
            </a:extLst>
          </p:cNvPr>
          <p:cNvCxnSpPr>
            <a:cxnSpLocks/>
          </p:cNvCxnSpPr>
          <p:nvPr/>
        </p:nvCxnSpPr>
        <p:spPr>
          <a:xfrm>
            <a:off x="7442824" y="2190059"/>
            <a:ext cx="240905" cy="1251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08E2FBC-1A94-6940-85C5-D4F613129A0D}"/>
              </a:ext>
            </a:extLst>
          </p:cNvPr>
          <p:cNvSpPr txBox="1"/>
          <p:nvPr/>
        </p:nvSpPr>
        <p:spPr>
          <a:xfrm>
            <a:off x="7727281" y="2227459"/>
            <a:ext cx="33169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latin typeface="+mn-ea"/>
              </a:rPr>
              <a:t>디자인 및 </a:t>
            </a:r>
            <a:r>
              <a:rPr kumimoji="1" lang="ko-KR" altLang="en-US" sz="1200" b="1" dirty="0" err="1">
                <a:latin typeface="+mn-ea"/>
              </a:rPr>
              <a:t>생상</a:t>
            </a:r>
            <a:r>
              <a:rPr kumimoji="1" lang="ko-KR" altLang="en-US" sz="1200" b="1" dirty="0">
                <a:latin typeface="+mn-ea"/>
              </a:rPr>
              <a:t> 변경</a:t>
            </a:r>
            <a:r>
              <a:rPr kumimoji="1" lang="en-US" altLang="ko-KR" sz="1200" b="1" dirty="0">
                <a:latin typeface="+mn-ea"/>
              </a:rPr>
              <a:t>,</a:t>
            </a:r>
            <a:r>
              <a:rPr kumimoji="1" lang="ko-KR" altLang="en-US" sz="1200" b="1" dirty="0">
                <a:latin typeface="+mn-ea"/>
              </a:rPr>
              <a:t> 위치</a:t>
            </a:r>
            <a:r>
              <a:rPr kumimoji="1" lang="en-US" altLang="ko-KR" sz="1200" b="1" dirty="0">
                <a:latin typeface="+mn-ea"/>
              </a:rPr>
              <a:t>,</a:t>
            </a:r>
            <a:r>
              <a:rPr kumimoji="1" lang="ko-KR" altLang="en-US" sz="1200" b="1" dirty="0">
                <a:latin typeface="+mn-ea"/>
              </a:rPr>
              <a:t> 크기 등 설정 가능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F636-5E90-C14F-9FBA-CF46E8DAD030}"/>
              </a:ext>
            </a:extLst>
          </p:cNvPr>
          <p:cNvSpPr txBox="1"/>
          <p:nvPr/>
        </p:nvSpPr>
        <p:spPr>
          <a:xfrm>
            <a:off x="1029929" y="1135060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n-ea"/>
              </a:rPr>
              <a:t>추가</a:t>
            </a:r>
            <a:r>
              <a:rPr kumimoji="1" lang="en-US" altLang="ko-KR" sz="1600" b="1" dirty="0">
                <a:latin typeface="+mn-ea"/>
              </a:rPr>
              <a:t>-2:</a:t>
            </a:r>
            <a:r>
              <a:rPr kumimoji="1" lang="ko-KR" altLang="en-US" sz="1600" b="1" dirty="0">
                <a:latin typeface="+mn-ea"/>
              </a:rPr>
              <a:t> </a:t>
            </a:r>
            <a:r>
              <a:rPr kumimoji="1" lang="ko-KR" altLang="en-US" sz="1600" b="1" dirty="0" err="1">
                <a:latin typeface="+mn-ea"/>
              </a:rPr>
              <a:t>슬라이서</a:t>
            </a:r>
            <a:r>
              <a:rPr kumimoji="1" lang="ko-KR" altLang="en-US" sz="1600" b="1" dirty="0">
                <a:latin typeface="+mn-ea"/>
              </a:rPr>
              <a:t> 옵션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740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6CEC-920C-AD48-B8AC-DA6E0D7C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+mn-lt"/>
              </a:rPr>
              <a:t>Contents</a:t>
            </a:r>
            <a:endParaRPr kumimoji="1" lang="ko-Kore-KR" altLang="en-US" b="1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F427B-039C-EF48-8845-82A00E52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354" y="1403155"/>
            <a:ext cx="7532077" cy="493688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 err="1">
                <a:latin typeface="+mj-ea"/>
              </a:rPr>
              <a:t>슬라이서</a:t>
            </a:r>
            <a:r>
              <a:rPr kumimoji="1" lang="en-US" altLang="ko-KR" sz="2400" b="1" dirty="0">
                <a:latin typeface="+mj-ea"/>
              </a:rPr>
              <a:t>(Slicer)</a:t>
            </a:r>
            <a:r>
              <a:rPr kumimoji="1" lang="ko-KR" altLang="en-US" sz="2400" b="1" dirty="0">
                <a:latin typeface="+mj-ea"/>
              </a:rPr>
              <a:t>에 대한 기본 개념</a:t>
            </a:r>
            <a:r>
              <a:rPr kumimoji="1" lang="en-US" altLang="ko-KR" sz="2400" b="1" dirty="0">
                <a:latin typeface="+mj-ea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 err="1">
                <a:latin typeface="+mj-ea"/>
              </a:rPr>
              <a:t>슬라이서</a:t>
            </a:r>
            <a:r>
              <a:rPr kumimoji="1" lang="en-US" altLang="ko-KR" sz="2400" b="1" dirty="0">
                <a:latin typeface="+mj-ea"/>
              </a:rPr>
              <a:t>(Slicer)</a:t>
            </a:r>
            <a:r>
              <a:rPr kumimoji="1" lang="ko-KR" altLang="en-US" sz="2400" b="1" dirty="0">
                <a:latin typeface="+mj-ea"/>
              </a:rPr>
              <a:t>의 활용 방안</a:t>
            </a:r>
            <a:endParaRPr kumimoji="1" lang="en-US" altLang="ko-KR" sz="2400" b="1" dirty="0">
              <a:latin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 err="1">
                <a:latin typeface="+mj-ea"/>
              </a:rPr>
              <a:t>슬라이서</a:t>
            </a:r>
            <a:r>
              <a:rPr kumimoji="1" lang="en-US" altLang="ko-KR" sz="2400" b="1" dirty="0">
                <a:latin typeface="+mj-ea"/>
              </a:rPr>
              <a:t>(Slicer)</a:t>
            </a:r>
            <a:r>
              <a:rPr kumimoji="1" lang="ko-KR" altLang="en-US" sz="2400" b="1" dirty="0">
                <a:latin typeface="+mj-ea"/>
              </a:rPr>
              <a:t>의 사용방법</a:t>
            </a:r>
            <a:r>
              <a:rPr kumimoji="1" lang="en-US" altLang="ko-KR" sz="2400" b="1" dirty="0">
                <a:latin typeface="+mj-ea"/>
              </a:rPr>
              <a:t>(</a:t>
            </a:r>
            <a:r>
              <a:rPr kumimoji="1" lang="ko-KR" altLang="en-US" sz="2000" b="1" dirty="0">
                <a:latin typeface="+mj-ea"/>
              </a:rPr>
              <a:t>피벗 테이블</a:t>
            </a:r>
            <a:r>
              <a:rPr kumimoji="1" lang="en-US" altLang="ko-KR" sz="2400" b="1" dirty="0">
                <a:latin typeface="+mj-ea"/>
              </a:rPr>
              <a:t>/</a:t>
            </a:r>
            <a:r>
              <a:rPr kumimoji="1" lang="ko-KR" altLang="en-US" sz="2000" b="1" dirty="0">
                <a:latin typeface="+mj-ea"/>
              </a:rPr>
              <a:t>표</a:t>
            </a:r>
            <a:r>
              <a:rPr kumimoji="1" lang="en-US" altLang="ko-KR" sz="2400" b="1" dirty="0">
                <a:latin typeface="+mj-ea"/>
              </a:rPr>
              <a:t>)</a:t>
            </a:r>
          </a:p>
          <a:p>
            <a:pPr lvl="1"/>
            <a:r>
              <a:rPr kumimoji="1" lang="en-US" altLang="ko-KR" sz="1400" b="1" dirty="0">
                <a:latin typeface="+mn-ea"/>
              </a:rPr>
              <a:t>a1.</a:t>
            </a:r>
            <a:r>
              <a:rPr kumimoji="1" lang="ko-KR" altLang="en-US" sz="1400" b="1" dirty="0">
                <a:latin typeface="+mn-ea"/>
              </a:rPr>
              <a:t> 입력된 데이터 형식 전환</a:t>
            </a:r>
            <a:r>
              <a:rPr kumimoji="1" lang="en-US" altLang="ko-KR" sz="1400" b="1" dirty="0">
                <a:latin typeface="+mn-ea"/>
              </a:rPr>
              <a:t>(</a:t>
            </a:r>
            <a:r>
              <a:rPr kumimoji="1" lang="ko-KR" altLang="en-US" sz="1400" b="1" dirty="0">
                <a:latin typeface="+mn-ea"/>
              </a:rPr>
              <a:t>피벗 테이블</a:t>
            </a:r>
            <a:r>
              <a:rPr kumimoji="1" lang="en-US" altLang="ko-KR" sz="1400" b="1" dirty="0">
                <a:latin typeface="+mn-ea"/>
              </a:rPr>
              <a:t>)</a:t>
            </a:r>
            <a:r>
              <a:rPr kumimoji="1" lang="ko-KR" altLang="en-US" sz="1400" b="1" dirty="0">
                <a:latin typeface="+mn-ea"/>
              </a:rPr>
              <a:t> </a:t>
            </a:r>
            <a:endParaRPr kumimoji="1" lang="en-US" altLang="ko-KR" sz="1400" b="1" dirty="0">
              <a:latin typeface="+mn-ea"/>
            </a:endParaRPr>
          </a:p>
          <a:p>
            <a:pPr lvl="1"/>
            <a:r>
              <a:rPr kumimoji="1" lang="en-US" altLang="ko-KR" sz="1400" b="1" dirty="0">
                <a:latin typeface="+mn-ea"/>
              </a:rPr>
              <a:t>b1.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슬라이서</a:t>
            </a:r>
            <a:r>
              <a:rPr kumimoji="1" lang="ko-KR" altLang="en-US" sz="1400" b="1" dirty="0">
                <a:latin typeface="+mn-ea"/>
              </a:rPr>
              <a:t> 삽입</a:t>
            </a:r>
            <a:r>
              <a:rPr kumimoji="1" lang="en-US" altLang="ko-KR" sz="1400" b="1" dirty="0">
                <a:latin typeface="+mn-ea"/>
              </a:rPr>
              <a:t>(</a:t>
            </a:r>
            <a:r>
              <a:rPr kumimoji="1" lang="ko-KR" altLang="en-US" sz="1400" b="1" dirty="0">
                <a:latin typeface="+mn-ea"/>
              </a:rPr>
              <a:t>피벗 테이블</a:t>
            </a:r>
            <a:r>
              <a:rPr kumimoji="1" lang="en-US" altLang="ko-KR" sz="1400" b="1" dirty="0">
                <a:latin typeface="+mn-ea"/>
              </a:rPr>
              <a:t>)</a:t>
            </a:r>
          </a:p>
          <a:p>
            <a:pPr lvl="1"/>
            <a:r>
              <a:rPr kumimoji="1" lang="en-US" altLang="ko-KR" sz="1400" b="1" dirty="0">
                <a:latin typeface="+mn-ea"/>
              </a:rPr>
              <a:t>a2</a:t>
            </a:r>
            <a:r>
              <a:rPr kumimoji="1" lang="en-US" altLang="ko-Kore-KR" sz="1400" b="1" dirty="0">
                <a:latin typeface="+mn-ea"/>
              </a:rPr>
              <a:t>. </a:t>
            </a:r>
            <a:r>
              <a:rPr kumimoji="1" lang="ko-KR" altLang="en-US" sz="1400" b="1" dirty="0">
                <a:latin typeface="+mn-ea"/>
              </a:rPr>
              <a:t>입력된 데이터 형식 전환</a:t>
            </a:r>
            <a:r>
              <a:rPr kumimoji="1" lang="en-US" altLang="ko-KR" sz="1400" b="1" dirty="0">
                <a:latin typeface="+mn-ea"/>
              </a:rPr>
              <a:t>(</a:t>
            </a:r>
            <a:r>
              <a:rPr kumimoji="1" lang="ko-KR" altLang="en-US" sz="1400" b="1" dirty="0">
                <a:latin typeface="+mn-ea"/>
              </a:rPr>
              <a:t>표</a:t>
            </a:r>
            <a:r>
              <a:rPr kumimoji="1" lang="en-US" altLang="ko-KR" sz="1400" b="1" dirty="0">
                <a:latin typeface="+mn-ea"/>
              </a:rPr>
              <a:t>)</a:t>
            </a:r>
            <a:r>
              <a:rPr kumimoji="1" lang="ko-KR" altLang="en-US" sz="1400" b="1" dirty="0">
                <a:latin typeface="+mn-ea"/>
              </a:rPr>
              <a:t> </a:t>
            </a:r>
            <a:endParaRPr kumimoji="1" lang="en-US" altLang="ko-KR" sz="1400" b="1" dirty="0">
              <a:latin typeface="+mn-ea"/>
            </a:endParaRPr>
          </a:p>
          <a:p>
            <a:pPr lvl="1"/>
            <a:r>
              <a:rPr kumimoji="1" lang="en-US" altLang="ko-Kore-KR" sz="1400" b="1" dirty="0">
                <a:latin typeface="+mn-ea"/>
              </a:rPr>
              <a:t>b2. </a:t>
            </a:r>
            <a:r>
              <a:rPr kumimoji="1" lang="ko-KR" altLang="en-US" sz="1400" b="1" dirty="0" err="1">
                <a:latin typeface="+mn-ea"/>
              </a:rPr>
              <a:t>슬라이서</a:t>
            </a:r>
            <a:r>
              <a:rPr kumimoji="1" lang="ko-KR" altLang="en-US" sz="1400" b="1" dirty="0">
                <a:latin typeface="+mn-ea"/>
              </a:rPr>
              <a:t> 삽입</a:t>
            </a:r>
            <a:r>
              <a:rPr kumimoji="1" lang="en-US" altLang="ko-KR" sz="1400" b="1" dirty="0">
                <a:latin typeface="+mn-ea"/>
              </a:rPr>
              <a:t>(</a:t>
            </a:r>
            <a:r>
              <a:rPr kumimoji="1" lang="ko-KR" altLang="en-US" sz="1400" b="1" dirty="0">
                <a:latin typeface="+mn-ea"/>
              </a:rPr>
              <a:t>표</a:t>
            </a:r>
            <a:r>
              <a:rPr kumimoji="1" lang="en-US" altLang="ko-KR" sz="1400" b="1" dirty="0">
                <a:latin typeface="+mn-ea"/>
              </a:rPr>
              <a:t>)</a:t>
            </a:r>
          </a:p>
          <a:p>
            <a:pPr lvl="1"/>
            <a:r>
              <a:rPr kumimoji="1" lang="en-US" altLang="ko-KR" sz="1400" b="1" dirty="0">
                <a:latin typeface="+mn-ea"/>
              </a:rPr>
              <a:t>c</a:t>
            </a:r>
            <a:r>
              <a:rPr kumimoji="1" lang="en-US" altLang="ko-Kore-KR" sz="1400" b="1" dirty="0">
                <a:latin typeface="+mn-ea"/>
              </a:rPr>
              <a:t>. </a:t>
            </a:r>
            <a:r>
              <a:rPr kumimoji="1" lang="ko-KR" altLang="en-US" sz="1400" b="1" dirty="0">
                <a:latin typeface="+mn-ea"/>
              </a:rPr>
              <a:t>필요 항목 선택</a:t>
            </a:r>
            <a:endParaRPr kumimoji="1" lang="en-US" altLang="ko-Kore-KR" sz="1400" b="1" dirty="0">
              <a:latin typeface="+mn-ea"/>
            </a:endParaRPr>
          </a:p>
          <a:p>
            <a:pPr lvl="1"/>
            <a:r>
              <a:rPr kumimoji="1" lang="en-US" altLang="ko-Kore-KR" sz="1400" b="1" dirty="0">
                <a:latin typeface="+mn-ea"/>
              </a:rPr>
              <a:t>d. </a:t>
            </a:r>
            <a:r>
              <a:rPr kumimoji="1" lang="ko-KR" altLang="en-US" sz="1400" b="1" dirty="0">
                <a:latin typeface="+mn-ea"/>
              </a:rPr>
              <a:t>필터 지우기</a:t>
            </a:r>
            <a:endParaRPr kumimoji="1" lang="en-US" altLang="ko-KR" sz="1400" b="1" dirty="0">
              <a:latin typeface="+mn-ea"/>
            </a:endParaRPr>
          </a:p>
          <a:p>
            <a:pPr lvl="1"/>
            <a:r>
              <a:rPr kumimoji="1" lang="ko-KR" altLang="en-US" sz="1400" b="1" dirty="0">
                <a:latin typeface="+mn-ea"/>
              </a:rPr>
              <a:t>추가</a:t>
            </a:r>
            <a:r>
              <a:rPr kumimoji="1" lang="en-US" altLang="ko-KR" sz="1400" b="1" dirty="0">
                <a:latin typeface="+mn-ea"/>
              </a:rPr>
              <a:t>1: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필터링</a:t>
            </a:r>
            <a:r>
              <a:rPr kumimoji="1" lang="ko-KR" altLang="en-US" sz="1400" b="1" dirty="0">
                <a:latin typeface="+mn-ea"/>
              </a:rPr>
              <a:t> 후 존재하지 않는 항목 확인</a:t>
            </a:r>
            <a:endParaRPr kumimoji="1" lang="en-US" altLang="ko-Kore-KR" sz="1400" b="1" dirty="0">
              <a:latin typeface="+mn-ea"/>
            </a:endParaRPr>
          </a:p>
          <a:p>
            <a:pPr lvl="1"/>
            <a:r>
              <a:rPr kumimoji="1" lang="ko-KR" altLang="en-US" sz="1400" b="1" dirty="0">
                <a:latin typeface="+mn-ea"/>
              </a:rPr>
              <a:t>추가</a:t>
            </a:r>
            <a:r>
              <a:rPr kumimoji="1" lang="en-US" altLang="ko-KR" sz="1400" b="1" dirty="0">
                <a:latin typeface="+mn-ea"/>
              </a:rPr>
              <a:t>2: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슬라이서</a:t>
            </a:r>
            <a:r>
              <a:rPr kumimoji="1" lang="ko-KR" altLang="en-US" sz="1400" b="1" dirty="0">
                <a:latin typeface="+mn-ea"/>
              </a:rPr>
              <a:t> 옵션</a:t>
            </a:r>
            <a:endParaRPr kumimoji="1" lang="en-US" altLang="ko-Kore-KR" sz="1400" b="1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710D4-58F1-2C49-86F6-3536E812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77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사용하기 위해서는 데이터가 필요하다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사용하기 위해서 기존 데이터를 피벗 테이블과 표로 변환해야 한다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슬라이서는</a:t>
              </a:r>
              <a:r>
                <a:rPr kumimoji="1" lang="ko-KR" altLang="en-US" sz="1600" dirty="0"/>
                <a:t> </a:t>
              </a:r>
              <a:r>
                <a:rPr kumimoji="1" lang="ko-KR" altLang="en-US" sz="1600" dirty="0" err="1"/>
                <a:t>필터링을</a:t>
              </a:r>
              <a:r>
                <a:rPr kumimoji="1" lang="ko-KR" altLang="en-US" sz="1600" dirty="0"/>
                <a:t> 빠르고 직관적으로 사용할 수 있게 해주는 기능이다</a:t>
              </a:r>
              <a:r>
                <a:rPr kumimoji="1" lang="en-US" altLang="ko-KR" sz="1600" dirty="0"/>
                <a:t>.</a:t>
              </a:r>
              <a:endParaRPr kumimoji="1" lang="en-US" altLang="ko-Kore-KR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1: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에 대한 기본 개념</a:t>
            </a:r>
            <a:r>
              <a:rPr kumimoji="1" lang="en-US" altLang="ko-KR" sz="2800" b="1" dirty="0">
                <a:latin typeface="+mj-ea"/>
              </a:rPr>
              <a:t> </a:t>
            </a:r>
            <a:endParaRPr kumimoji="1" lang="ko-Kore-KR" altLang="en-US" b="1" dirty="0">
              <a:latin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F8C5B9-B0ED-9347-AF9F-D21E1DC0CD03}"/>
              </a:ext>
            </a:extLst>
          </p:cNvPr>
          <p:cNvGrpSpPr/>
          <p:nvPr/>
        </p:nvGrpSpPr>
        <p:grpSpPr>
          <a:xfrm>
            <a:off x="1347373" y="4624771"/>
            <a:ext cx="7656201" cy="461665"/>
            <a:chOff x="803638" y="4277875"/>
            <a:chExt cx="7656201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70EE54-F639-0E44-85C0-AE2013039D65}"/>
                </a:ext>
              </a:extLst>
            </p:cNvPr>
            <p:cNvSpPr txBox="1"/>
            <p:nvPr/>
          </p:nvSpPr>
          <p:spPr>
            <a:xfrm>
              <a:off x="1546664" y="4277875"/>
              <a:ext cx="6913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latin typeface="+mn-ea"/>
                </a:rPr>
                <a:t>Excel 2010</a:t>
              </a:r>
              <a:r>
                <a:rPr kumimoji="1" lang="ko-KR" altLang="en-US" sz="1200" dirty="0">
                  <a:latin typeface="+mn-ea"/>
                </a:rPr>
                <a:t>에서 처음 추가된 기능으로 </a:t>
              </a:r>
              <a:r>
                <a:rPr kumimoji="1" lang="en-US" altLang="ko-KR" sz="1200" dirty="0">
                  <a:latin typeface="+mn-ea"/>
                </a:rPr>
                <a:t>2010</a:t>
              </a:r>
              <a:r>
                <a:rPr kumimoji="1" lang="ko-KR" altLang="en-US" sz="1200" dirty="0">
                  <a:latin typeface="+mn-ea"/>
                </a:rPr>
                <a:t>에서는 피벗 테이블</a:t>
              </a:r>
              <a:r>
                <a:rPr kumimoji="1" lang="en-US" altLang="ko-KR" sz="1200" dirty="0">
                  <a:latin typeface="+mn-ea"/>
                </a:rPr>
                <a:t>(Pivot Table)</a:t>
              </a:r>
              <a:r>
                <a:rPr kumimoji="1" lang="ko-KR" altLang="en-US" sz="1200" dirty="0">
                  <a:latin typeface="+mn-ea"/>
                </a:rPr>
                <a:t>에서 사용 가능했지만</a:t>
              </a:r>
              <a:r>
                <a:rPr kumimoji="1" lang="en-US" altLang="ko-KR" sz="1200" dirty="0">
                  <a:latin typeface="+mn-ea"/>
                </a:rPr>
                <a:t>,</a:t>
              </a:r>
            </a:p>
            <a:p>
              <a:r>
                <a:rPr kumimoji="1" lang="en-US" altLang="ko-Kore-KR" sz="1200" dirty="0">
                  <a:latin typeface="+mn-ea"/>
                </a:rPr>
                <a:t>Excel</a:t>
              </a:r>
              <a:r>
                <a:rPr kumimoji="1" lang="en-US" altLang="ko-KR" sz="1200" dirty="0">
                  <a:latin typeface="+mn-ea"/>
                </a:rPr>
                <a:t>2013</a:t>
              </a:r>
              <a:r>
                <a:rPr kumimoji="1" lang="ko-KR" altLang="en-US" sz="1200" dirty="0">
                  <a:latin typeface="+mn-ea"/>
                </a:rPr>
                <a:t>이후 일반적인 엑셀 표에서도 사용 가능하게 되었다</a:t>
              </a:r>
              <a:r>
                <a:rPr kumimoji="1" lang="en-US" altLang="ko-KR" sz="1200" dirty="0">
                  <a:latin typeface="+mn-ea"/>
                </a:rPr>
                <a:t>.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9C1438-BC7B-8443-A769-B77FF9267A73}"/>
                </a:ext>
              </a:extLst>
            </p:cNvPr>
            <p:cNvSpPr/>
            <p:nvPr/>
          </p:nvSpPr>
          <p:spPr>
            <a:xfrm>
              <a:off x="803638" y="4277875"/>
              <a:ext cx="9124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ore-KR" altLang="en-US" sz="1200" dirty="0"/>
                <a:t>추가사항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dirty="0"/>
                <a:t>:</a:t>
              </a:r>
              <a:r>
                <a:rPr kumimoji="1" lang="ko-KR" altLang="en-US" sz="1200" dirty="0"/>
                <a:t> </a:t>
              </a:r>
              <a:endParaRPr lang="ko-Kore-KR" altLang="en-US" sz="12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F088BD-9DAC-D747-BD3C-6C6A37C73F1C}"/>
              </a:ext>
            </a:extLst>
          </p:cNvPr>
          <p:cNvGrpSpPr/>
          <p:nvPr/>
        </p:nvGrpSpPr>
        <p:grpSpPr>
          <a:xfrm>
            <a:off x="1148080" y="1283610"/>
            <a:ext cx="6629258" cy="1182689"/>
            <a:chOff x="1148080" y="1283610"/>
            <a:chExt cx="6629258" cy="11826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278942-4937-8646-854B-F5C03DEF0767}"/>
                </a:ext>
              </a:extLst>
            </p:cNvPr>
            <p:cNvSpPr txBox="1"/>
            <p:nvPr/>
          </p:nvSpPr>
          <p:spPr>
            <a:xfrm>
              <a:off x="1148080" y="1283610"/>
              <a:ext cx="1901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b="1" dirty="0">
                  <a:latin typeface="+mn-ea"/>
                </a:rPr>
                <a:t>슬라이서</a:t>
              </a:r>
              <a:r>
                <a:rPr kumimoji="1" lang="en-US" altLang="ko-Kore-KR" sz="1600" b="1" dirty="0">
                  <a:latin typeface="+mn-ea"/>
                </a:rPr>
                <a:t>(Slicer) :</a:t>
              </a:r>
              <a:r>
                <a:rPr kumimoji="1" lang="ko-KR" altLang="en-US" sz="1600" b="1" dirty="0">
                  <a:latin typeface="+mn-ea"/>
                </a:rPr>
                <a:t> </a:t>
              </a:r>
              <a:endParaRPr kumimoji="1" lang="en-US" altLang="ko-Kore-KR" sz="16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635CBA-2EF8-9D49-98B8-373706820F72}"/>
                </a:ext>
              </a:extLst>
            </p:cNvPr>
            <p:cNvSpPr txBox="1"/>
            <p:nvPr/>
          </p:nvSpPr>
          <p:spPr>
            <a:xfrm>
              <a:off x="1347373" y="1635302"/>
              <a:ext cx="64299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특정 행 영역에서 원하는 데이터만을 필터링해서 보여줄 수 있다</a:t>
              </a:r>
              <a:r>
                <a:rPr kumimoji="1" lang="en-US" altLang="ko-KR" sz="1600" dirty="0">
                  <a:latin typeface="+mn-ea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피벗 테이블과 표에서 사용 가능한 기능이다</a:t>
              </a:r>
              <a:r>
                <a:rPr kumimoji="1" lang="en-US" altLang="ko-KR" sz="1600" dirty="0">
                  <a:latin typeface="+mn-ea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일반적인 자동 필터 보다 더 직관적으로 빠르게 사용가능하다</a:t>
              </a:r>
              <a:r>
                <a:rPr kumimoji="1" lang="en-US" altLang="ko-KR" sz="1600" dirty="0">
                  <a:latin typeface="+mn-ea"/>
                </a:rPr>
                <a:t>.</a:t>
              </a:r>
              <a:endParaRPr kumimoji="1" lang="en-US" altLang="ko-Kore-KR" sz="1600" dirty="0"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0EF715-DD77-F544-8D64-71E670334854}"/>
              </a:ext>
            </a:extLst>
          </p:cNvPr>
          <p:cNvGrpSpPr/>
          <p:nvPr/>
        </p:nvGrpSpPr>
        <p:grpSpPr>
          <a:xfrm>
            <a:off x="4396059" y="2511714"/>
            <a:ext cx="3399882" cy="2035264"/>
            <a:chOff x="5182629" y="2478911"/>
            <a:chExt cx="3399882" cy="2035264"/>
          </a:xfrm>
        </p:grpSpPr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1A0955D1-2241-2645-BA68-D2ABC9ECA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2629" y="2478911"/>
              <a:ext cx="3399882" cy="182392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484371-D7A4-6046-B866-B711CEF7A214}"/>
                </a:ext>
              </a:extLst>
            </p:cNvPr>
            <p:cNvSpPr txBox="1"/>
            <p:nvPr/>
          </p:nvSpPr>
          <p:spPr>
            <a:xfrm>
              <a:off x="6035222" y="4252565"/>
              <a:ext cx="1694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dirty="0"/>
                <a:t>&lt;</a:t>
              </a:r>
              <a:r>
                <a:rPr kumimoji="1" lang="ko-Kore-KR" altLang="en-US" sz="1000" dirty="0"/>
                <a:t>버튼</a:t>
              </a:r>
              <a:r>
                <a:rPr kumimoji="1" lang="ko-KR" altLang="en-US" sz="1000" dirty="0"/>
                <a:t> 형태로 </a:t>
              </a:r>
              <a:r>
                <a:rPr kumimoji="1" lang="ko-KR" altLang="en-US" sz="1000" dirty="0" err="1"/>
                <a:t>필터링</a:t>
              </a:r>
              <a:r>
                <a:rPr kumimoji="1" lang="ko-KR" altLang="en-US" sz="1000" dirty="0"/>
                <a:t> 가능</a:t>
              </a:r>
              <a:r>
                <a:rPr kumimoji="1" lang="en-US" altLang="ko-KR" sz="1100" dirty="0"/>
                <a:t>&gt;</a:t>
              </a:r>
              <a:endParaRPr kumimoji="1" lang="ko-Kore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81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표에서 </a:t>
              </a:r>
              <a:r>
                <a:rPr kumimoji="1" lang="ko-KR" altLang="en-US" sz="1600" dirty="0" err="1"/>
                <a:t>슬라이서는</a:t>
              </a:r>
              <a:r>
                <a:rPr kumimoji="1" lang="ko-KR" altLang="en-US" sz="1600" dirty="0"/>
                <a:t> </a:t>
              </a:r>
              <a:r>
                <a:rPr kumimoji="1" lang="ko-KR" altLang="en-US" sz="1600" dirty="0" err="1"/>
                <a:t>필터링을</a:t>
              </a:r>
              <a:r>
                <a:rPr kumimoji="1" lang="ko-KR" altLang="en-US" sz="1600" dirty="0"/>
                <a:t> 직관적으로 하기 위해 사용한다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피벗 테이블에서 사용시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원하는 데이터만으로 구성된 피벗 테이블을 확인 할 수 있다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용도를 알았으니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</a:t>
              </a:r>
              <a:r>
                <a:rPr kumimoji="1" lang="ko-KR" altLang="en-US" sz="1600" dirty="0" err="1"/>
                <a:t>슬라이서의</a:t>
              </a:r>
              <a:r>
                <a:rPr kumimoji="1" lang="ko-KR" altLang="en-US" sz="1600" dirty="0"/>
                <a:t> 사용방법에 대해 궁금할 것이다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2: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 활용 방안</a:t>
            </a:r>
            <a:endParaRPr kumimoji="1" lang="ko-Kore-KR" altLang="en-US" b="1" dirty="0">
              <a:latin typeface="+mj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A38334-3837-5744-A8AC-D2390981F4B3}"/>
              </a:ext>
            </a:extLst>
          </p:cNvPr>
          <p:cNvGrpSpPr/>
          <p:nvPr/>
        </p:nvGrpSpPr>
        <p:grpSpPr>
          <a:xfrm>
            <a:off x="1148080" y="1283610"/>
            <a:ext cx="7754566" cy="1182689"/>
            <a:chOff x="1148080" y="1283610"/>
            <a:chExt cx="7754566" cy="11826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221AD-9E97-F34B-8883-A0C18F328541}"/>
                </a:ext>
              </a:extLst>
            </p:cNvPr>
            <p:cNvSpPr txBox="1"/>
            <p:nvPr/>
          </p:nvSpPr>
          <p:spPr>
            <a:xfrm>
              <a:off x="1148080" y="1283610"/>
              <a:ext cx="2589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b="1" dirty="0">
                  <a:latin typeface="+mn-ea"/>
                </a:rPr>
                <a:t>슬라이서</a:t>
              </a:r>
              <a:r>
                <a:rPr kumimoji="1" lang="en-US" altLang="ko-Kore-KR" sz="1600" b="1" dirty="0">
                  <a:latin typeface="+mn-ea"/>
                </a:rPr>
                <a:t>(Slicer)</a:t>
              </a:r>
              <a:r>
                <a:rPr kumimoji="1" lang="ko-KR" altLang="en-US" sz="1600" b="1" dirty="0">
                  <a:latin typeface="+mn-ea"/>
                </a:rPr>
                <a:t>의 용도</a:t>
              </a:r>
              <a:r>
                <a:rPr kumimoji="1" lang="en-US" altLang="ko-Kore-KR" sz="1600" b="1" dirty="0">
                  <a:latin typeface="+mn-ea"/>
                </a:rPr>
                <a:t> :</a:t>
              </a:r>
              <a:r>
                <a:rPr kumimoji="1" lang="ko-KR" altLang="en-US" sz="1600" b="1" dirty="0">
                  <a:latin typeface="+mn-ea"/>
                </a:rPr>
                <a:t> </a:t>
              </a:r>
              <a:endParaRPr kumimoji="1" lang="en-US" altLang="ko-Kore-KR" sz="1600" b="1" dirty="0"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EB1AC8-0DC5-024D-A773-D3941D2053AE}"/>
                </a:ext>
              </a:extLst>
            </p:cNvPr>
            <p:cNvSpPr txBox="1"/>
            <p:nvPr/>
          </p:nvSpPr>
          <p:spPr>
            <a:xfrm>
              <a:off x="1347373" y="1635302"/>
              <a:ext cx="75552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데이터 </a:t>
              </a:r>
              <a:r>
                <a:rPr kumimoji="1" lang="ko-KR" altLang="en-US" sz="1600" dirty="0" err="1">
                  <a:latin typeface="+mn-ea"/>
                </a:rPr>
                <a:t>필터링을</a:t>
              </a:r>
              <a:r>
                <a:rPr kumimoji="1" lang="ko-KR" altLang="en-US" sz="1600" dirty="0">
                  <a:latin typeface="+mn-ea"/>
                </a:rPr>
                <a:t> 직관적으로 하기 위해 사용</a:t>
              </a:r>
              <a:endParaRPr kumimoji="1" lang="en-US" altLang="ko-KR" sz="1600" dirty="0"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특정 항목에서 특정 값을 가진 데이터가 필요할 때 사용</a:t>
              </a:r>
              <a:endParaRPr kumimoji="1" lang="en-US" altLang="ko-KR" sz="1600" dirty="0"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피벗 테이블에서 특정 값을 가진 데이터의 피벗 테이블을 확인 하기 위해 사용</a:t>
              </a:r>
              <a:endParaRPr kumimoji="1" lang="en-US" altLang="ko-Kore-KR" sz="1600" dirty="0">
                <a:latin typeface="+mn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DBD15D-D5F8-7245-BB5E-74FBA85E8EA6}"/>
              </a:ext>
            </a:extLst>
          </p:cNvPr>
          <p:cNvGrpSpPr/>
          <p:nvPr/>
        </p:nvGrpSpPr>
        <p:grpSpPr>
          <a:xfrm>
            <a:off x="6986953" y="2540326"/>
            <a:ext cx="3778492" cy="2499507"/>
            <a:chOff x="6350247" y="2540326"/>
            <a:chExt cx="3778492" cy="2499507"/>
          </a:xfrm>
        </p:grpSpPr>
        <p:pic>
          <p:nvPicPr>
            <p:cNvPr id="3" name="그림 2" descr="테이블이(가) 표시된 사진&#10;&#10;자동 생성된 설명">
              <a:extLst>
                <a:ext uri="{FF2B5EF4-FFF2-40B4-BE49-F238E27FC236}">
                  <a16:creationId xmlns:a16="http://schemas.microsoft.com/office/drawing/2014/main" id="{25CCF184-1DC9-4545-AE09-9E66CFFD4F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00"/>
            <a:stretch/>
          </p:blipFill>
          <p:spPr>
            <a:xfrm>
              <a:off x="6350247" y="2540326"/>
              <a:ext cx="3778492" cy="963958"/>
            </a:xfrm>
            <a:prstGeom prst="rect">
              <a:avLst/>
            </a:prstGeom>
          </p:spPr>
        </p:pic>
        <p:pic>
          <p:nvPicPr>
            <p:cNvPr id="8" name="그림 7" descr="테이블이(가) 표시된 사진&#10;&#10;자동 생성된 설명">
              <a:extLst>
                <a:ext uri="{FF2B5EF4-FFF2-40B4-BE49-F238E27FC236}">
                  <a16:creationId xmlns:a16="http://schemas.microsoft.com/office/drawing/2014/main" id="{5A80D8DA-73FD-D24C-B49F-6B11AD0385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0000"/>
            <a:stretch/>
          </p:blipFill>
          <p:spPr>
            <a:xfrm>
              <a:off x="6350247" y="3814264"/>
              <a:ext cx="3778492" cy="96395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70662A-E22B-C746-83E8-C2863BAAA565}"/>
                </a:ext>
              </a:extLst>
            </p:cNvPr>
            <p:cNvSpPr txBox="1"/>
            <p:nvPr/>
          </p:nvSpPr>
          <p:spPr>
            <a:xfrm>
              <a:off x="7200587" y="3498788"/>
              <a:ext cx="20778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/>
                <a:t>&lt;3</a:t>
              </a:r>
              <a:r>
                <a:rPr kumimoji="1" lang="ko-KR" altLang="en-US" sz="1100" dirty="0"/>
                <a:t>학년 </a:t>
              </a:r>
              <a:r>
                <a:rPr kumimoji="1" lang="ko-KR" altLang="en-US" sz="1100" dirty="0" err="1"/>
                <a:t>성적별</a:t>
              </a:r>
              <a:r>
                <a:rPr kumimoji="1" lang="ko-KR" altLang="en-US" sz="1100" dirty="0"/>
                <a:t> 과제 제출 여부</a:t>
              </a:r>
              <a:r>
                <a:rPr kumimoji="1" lang="en-US" altLang="ko-KR" sz="1100" dirty="0"/>
                <a:t>&gt;</a:t>
              </a:r>
              <a:endParaRPr kumimoji="1" lang="ko-Kore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B4C102-490A-8644-8AB0-84E82391A31F}"/>
                </a:ext>
              </a:extLst>
            </p:cNvPr>
            <p:cNvSpPr txBox="1"/>
            <p:nvPr/>
          </p:nvSpPr>
          <p:spPr>
            <a:xfrm>
              <a:off x="7043493" y="4778223"/>
              <a:ext cx="23920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dirty="0"/>
                <a:t>&lt;</a:t>
              </a:r>
              <a:r>
                <a:rPr kumimoji="1" lang="en-US" altLang="ko-KR" sz="1100" dirty="0"/>
                <a:t>3</a:t>
              </a:r>
              <a:r>
                <a:rPr kumimoji="1" lang="ko-KR" altLang="en-US" sz="1100" dirty="0"/>
                <a:t>학년 중 과제 제출한 학생들 성적</a:t>
              </a:r>
              <a:r>
                <a:rPr kumimoji="1" lang="en-US" altLang="ko-KR" sz="1100" dirty="0"/>
                <a:t>&gt;</a:t>
              </a:r>
              <a:endParaRPr kumimoji="1" lang="ko-Kore-KR" altLang="en-US" sz="11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A7D4F08-9A26-CD42-B029-3A7D513211C3}"/>
              </a:ext>
            </a:extLst>
          </p:cNvPr>
          <p:cNvGrpSpPr/>
          <p:nvPr/>
        </p:nvGrpSpPr>
        <p:grpSpPr>
          <a:xfrm>
            <a:off x="1426555" y="2539868"/>
            <a:ext cx="3884502" cy="2499965"/>
            <a:chOff x="1426555" y="2539868"/>
            <a:chExt cx="3884502" cy="24999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19F082-5349-3A47-906E-590538C88E88}"/>
                </a:ext>
              </a:extLst>
            </p:cNvPr>
            <p:cNvSpPr txBox="1"/>
            <p:nvPr/>
          </p:nvSpPr>
          <p:spPr>
            <a:xfrm>
              <a:off x="2680156" y="4778223"/>
              <a:ext cx="13773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dirty="0"/>
                <a:t>&lt;</a:t>
              </a:r>
              <a:r>
                <a:rPr kumimoji="1" lang="ko-KR" altLang="en-US" sz="1100" dirty="0"/>
                <a:t>전체 학생 데이터</a:t>
              </a:r>
              <a:r>
                <a:rPr kumimoji="1" lang="en-US" altLang="ko-KR" sz="1100" dirty="0"/>
                <a:t>&gt;</a:t>
              </a:r>
              <a:endParaRPr kumimoji="1" lang="ko-Kore-KR" altLang="en-US" sz="1100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9CA5E51-7445-514F-B150-1296440CA032}"/>
                </a:ext>
              </a:extLst>
            </p:cNvPr>
            <p:cNvGrpSpPr/>
            <p:nvPr/>
          </p:nvGrpSpPr>
          <p:grpSpPr>
            <a:xfrm>
              <a:off x="1426555" y="2539868"/>
              <a:ext cx="3884502" cy="2238355"/>
              <a:chOff x="1426555" y="2539868"/>
              <a:chExt cx="3884502" cy="2238355"/>
            </a:xfrm>
          </p:grpSpPr>
          <p:pic>
            <p:nvPicPr>
              <p:cNvPr id="28" name="그림 27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5F4837DD-9DB1-854B-8DAD-D30F31F4E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6555" y="2539868"/>
                <a:ext cx="3075403" cy="2238355"/>
              </a:xfrm>
              <a:prstGeom prst="rect">
                <a:avLst/>
              </a:prstGeom>
            </p:spPr>
          </p:pic>
          <p:pic>
            <p:nvPicPr>
              <p:cNvPr id="30" name="그림 29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9899E0E1-3539-4A42-9700-4DDA71AB8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8328" y="3695045"/>
                <a:ext cx="2372729" cy="816660"/>
              </a:xfrm>
              <a:prstGeom prst="rect">
                <a:avLst/>
              </a:prstGeom>
            </p:spPr>
          </p:pic>
        </p:grpSp>
      </p:grp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4A2A3A4C-71F5-F94D-98F5-5B38DDF86A9E}"/>
              </a:ext>
            </a:extLst>
          </p:cNvPr>
          <p:cNvSpPr/>
          <p:nvPr/>
        </p:nvSpPr>
        <p:spPr>
          <a:xfrm>
            <a:off x="5598470" y="3008180"/>
            <a:ext cx="1101071" cy="83099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b="1" dirty="0">
                <a:solidFill>
                  <a:schemeClr val="tx1"/>
                </a:solidFill>
              </a:rPr>
              <a:t>슬라이서</a:t>
            </a:r>
            <a:r>
              <a:rPr kumimoji="1" lang="ko-KR" altLang="en-US" sz="1100" b="1" dirty="0">
                <a:solidFill>
                  <a:schemeClr val="tx1"/>
                </a:solidFill>
              </a:rPr>
              <a:t> 사용</a:t>
            </a:r>
            <a:endParaRPr kumimoji="1" lang="ko-Kore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1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피벗 테이블에 대한 간단한 개념과 기존 엑셀 데이터를 피벗 테이블로 변환하는 방법을 알 수 있다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피벗 테이블에 들어갈 영역은 수식 혹은 워크시트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외부 데이터 등으로 설정할 수 있다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피벗 테이블은 새로운 워크시트에도 생성 가능하다</a:t>
              </a:r>
              <a:r>
                <a:rPr kumimoji="1" lang="en-US" altLang="ko-KR" sz="1600" dirty="0"/>
                <a:t>.</a:t>
              </a:r>
              <a:r>
                <a:rPr kumimoji="1" lang="ko-KR" altLang="en-US" sz="1600" dirty="0"/>
                <a:t> </a:t>
              </a:r>
              <a:endParaRPr kumimoji="1" lang="en-US" altLang="ko-KR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피벗 테이블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FB068A3-AB09-484F-8C45-3462219407A7}"/>
              </a:ext>
            </a:extLst>
          </p:cNvPr>
          <p:cNvSpPr txBox="1"/>
          <p:nvPr/>
        </p:nvSpPr>
        <p:spPr>
          <a:xfrm>
            <a:off x="1029929" y="1135060"/>
            <a:ext cx="4116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a1</a:t>
            </a:r>
            <a:r>
              <a:rPr kumimoji="1" lang="en-US" altLang="ko-Kore-KR" sz="1600" b="1" dirty="0">
                <a:latin typeface="+mn-ea"/>
              </a:rPr>
              <a:t>. </a:t>
            </a:r>
            <a:r>
              <a:rPr kumimoji="1" lang="ko-KR" altLang="en-US" sz="1600" b="1" dirty="0">
                <a:latin typeface="+mn-ea"/>
              </a:rPr>
              <a:t>입력된 데이터 형식 전환</a:t>
            </a:r>
            <a:r>
              <a:rPr kumimoji="1" lang="en-US" altLang="ko-KR" sz="1600" b="1" dirty="0">
                <a:latin typeface="+mn-ea"/>
              </a:rPr>
              <a:t>(</a:t>
            </a:r>
            <a:r>
              <a:rPr kumimoji="1" lang="ko-KR" altLang="en-US" sz="1600" b="1" dirty="0">
                <a:latin typeface="+mn-ea"/>
              </a:rPr>
              <a:t>피벗 테이블</a:t>
            </a:r>
            <a:r>
              <a:rPr kumimoji="1" lang="en-US" altLang="ko-KR" sz="1600" b="1" dirty="0">
                <a:latin typeface="+mn-ea"/>
              </a:rPr>
              <a:t>)</a:t>
            </a:r>
            <a:r>
              <a:rPr kumimoji="1" lang="ko-KR" altLang="en-US" sz="1600" b="1" dirty="0">
                <a:latin typeface="+mn-ea"/>
              </a:rPr>
              <a:t> </a:t>
            </a:r>
            <a:endParaRPr kumimoji="1" lang="en-US" altLang="ko-Kore-KR" sz="1600" b="1" dirty="0">
              <a:latin typeface="+mn-ea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B587E459-8CCE-EE45-8C9B-13BB6A97ED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5"/>
          <a:stretch/>
        </p:blipFill>
        <p:spPr>
          <a:xfrm>
            <a:off x="4143003" y="1689278"/>
            <a:ext cx="3905994" cy="3002082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2EC60A8-AA27-6C49-831D-BDB85A21D7CD}"/>
              </a:ext>
            </a:extLst>
          </p:cNvPr>
          <p:cNvGrpSpPr/>
          <p:nvPr/>
        </p:nvGrpSpPr>
        <p:grpSpPr>
          <a:xfrm>
            <a:off x="4120082" y="1401585"/>
            <a:ext cx="3375939" cy="727962"/>
            <a:chOff x="1607635" y="1609446"/>
            <a:chExt cx="3375939" cy="72796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A08286-31D8-3242-8AE4-6B463FE46962}"/>
                </a:ext>
              </a:extLst>
            </p:cNvPr>
            <p:cNvSpPr txBox="1"/>
            <p:nvPr/>
          </p:nvSpPr>
          <p:spPr>
            <a:xfrm>
              <a:off x="2355116" y="1609446"/>
              <a:ext cx="26284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a1-1: [‘</a:t>
              </a:r>
              <a:r>
                <a:rPr kumimoji="1" lang="ko-KR" altLang="en-US" sz="1200" b="1" dirty="0">
                  <a:latin typeface="+mn-ea"/>
                </a:rPr>
                <a:t>삽입</a:t>
              </a:r>
              <a:r>
                <a:rPr kumimoji="1" lang="en-US" altLang="ko-KR" sz="1200" b="1" dirty="0">
                  <a:latin typeface="+mn-ea"/>
                </a:rPr>
                <a:t>’–‘</a:t>
              </a:r>
              <a:r>
                <a:rPr kumimoji="1" lang="ko-KR" altLang="en-US" sz="1200" b="1" dirty="0">
                  <a:latin typeface="+mn-ea"/>
                </a:rPr>
                <a:t>피벗 테이블</a:t>
              </a:r>
              <a:r>
                <a:rPr kumimoji="1" lang="en-US" altLang="ko-KR" sz="1200" b="1" dirty="0">
                  <a:latin typeface="+mn-ea"/>
                </a:rPr>
                <a:t>’]</a:t>
              </a:r>
              <a:r>
                <a:rPr kumimoji="1" lang="ko-KR" altLang="en-US" sz="1200" b="1" dirty="0">
                  <a:latin typeface="+mn-ea"/>
                </a:rPr>
                <a:t> 클릭</a:t>
              </a:r>
              <a:endParaRPr kumimoji="1" lang="ko-Kore-KR" altLang="en-US" b="1" dirty="0">
                <a:latin typeface="+mn-ea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9F12557-9122-FA48-A39D-87977B5CB751}"/>
                </a:ext>
              </a:extLst>
            </p:cNvPr>
            <p:cNvGrpSpPr/>
            <p:nvPr/>
          </p:nvGrpSpPr>
          <p:grpSpPr>
            <a:xfrm>
              <a:off x="1607635" y="1786267"/>
              <a:ext cx="754695" cy="551141"/>
              <a:chOff x="1607635" y="2011516"/>
              <a:chExt cx="754695" cy="551141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13087088-50A8-9040-B7DE-C60FC21DB34A}"/>
                  </a:ext>
                </a:extLst>
              </p:cNvPr>
              <p:cNvGrpSpPr/>
              <p:nvPr/>
            </p:nvGrpSpPr>
            <p:grpSpPr>
              <a:xfrm>
                <a:off x="1607635" y="2011516"/>
                <a:ext cx="754695" cy="551141"/>
                <a:chOff x="1607635" y="1726167"/>
                <a:chExt cx="754695" cy="551141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8F0C919-D368-8B4F-93C4-D27B3B070849}"/>
                    </a:ext>
                  </a:extLst>
                </p:cNvPr>
                <p:cNvSpPr/>
                <p:nvPr/>
              </p:nvSpPr>
              <p:spPr>
                <a:xfrm>
                  <a:off x="1607635" y="1971527"/>
                  <a:ext cx="254217" cy="305781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106" name="직선 화살표 연결선 105">
                  <a:extLst>
                    <a:ext uri="{FF2B5EF4-FFF2-40B4-BE49-F238E27FC236}">
                      <a16:creationId xmlns:a16="http://schemas.microsoft.com/office/drawing/2014/main" id="{4A8A7ADA-D240-6143-A5F7-A5C2B9E02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54560" y="1726167"/>
                  <a:ext cx="407770" cy="9651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E79FEA53-1C72-154C-9120-DD668243C29C}"/>
                  </a:ext>
                </a:extLst>
              </p:cNvPr>
              <p:cNvSpPr/>
              <p:nvPr/>
            </p:nvSpPr>
            <p:spPr>
              <a:xfrm>
                <a:off x="1776649" y="2105966"/>
                <a:ext cx="181154" cy="12352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7A62728-4CB6-D647-B476-9DE36306839C}"/>
              </a:ext>
            </a:extLst>
          </p:cNvPr>
          <p:cNvSpPr/>
          <p:nvPr/>
        </p:nvSpPr>
        <p:spPr>
          <a:xfrm>
            <a:off x="4512790" y="2964819"/>
            <a:ext cx="2408709" cy="17372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3FE4A21-97AD-A14F-9BC6-30034A857F4B}"/>
              </a:ext>
            </a:extLst>
          </p:cNvPr>
          <p:cNvCxnSpPr>
            <a:cxnSpLocks/>
          </p:cNvCxnSpPr>
          <p:nvPr/>
        </p:nvCxnSpPr>
        <p:spPr>
          <a:xfrm flipV="1">
            <a:off x="6270471" y="2192267"/>
            <a:ext cx="1006740" cy="772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47584C2-17C3-5842-B1BF-C01B05CAC55D}"/>
              </a:ext>
            </a:extLst>
          </p:cNvPr>
          <p:cNvSpPr txBox="1"/>
          <p:nvPr/>
        </p:nvSpPr>
        <p:spPr>
          <a:xfrm>
            <a:off x="7277211" y="1945109"/>
            <a:ext cx="308770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a2-2:</a:t>
            </a:r>
            <a:r>
              <a:rPr kumimoji="1" lang="ko-KR" altLang="en-US" sz="1200" b="1" dirty="0">
                <a:latin typeface="+mn-ea"/>
              </a:rPr>
              <a:t> 피벗 테이블에 들어갈 영역을 선택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70169C0-5C04-C74F-B9AC-9DF130F1CEF5}"/>
              </a:ext>
            </a:extLst>
          </p:cNvPr>
          <p:cNvSpPr txBox="1"/>
          <p:nvPr/>
        </p:nvSpPr>
        <p:spPr>
          <a:xfrm>
            <a:off x="7871830" y="2930067"/>
            <a:ext cx="25715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a2-3:</a:t>
            </a:r>
            <a:r>
              <a:rPr kumimoji="1" lang="ko-KR" altLang="en-US" sz="1200" b="1" dirty="0">
                <a:latin typeface="+mn-ea"/>
              </a:rPr>
              <a:t> 피벗 테이블 위치 선택 체크</a:t>
            </a:r>
            <a:endParaRPr kumimoji="1" lang="ko-Kore-KR" altLang="en-US" b="1" dirty="0">
              <a:latin typeface="+mn-ea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9E6A1A8-5A5B-2941-8B3B-8C2A3A53BAFF}"/>
              </a:ext>
            </a:extLst>
          </p:cNvPr>
          <p:cNvCxnSpPr>
            <a:cxnSpLocks/>
          </p:cNvCxnSpPr>
          <p:nvPr/>
        </p:nvCxnSpPr>
        <p:spPr>
          <a:xfrm flipV="1">
            <a:off x="6918742" y="3207066"/>
            <a:ext cx="953088" cy="483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CBF4DA-93C2-A641-8DB6-81DF2FE62C95}"/>
              </a:ext>
            </a:extLst>
          </p:cNvPr>
          <p:cNvGrpSpPr/>
          <p:nvPr/>
        </p:nvGrpSpPr>
        <p:grpSpPr>
          <a:xfrm>
            <a:off x="1347373" y="4765117"/>
            <a:ext cx="8695844" cy="276999"/>
            <a:chOff x="803638" y="4277875"/>
            <a:chExt cx="8695844" cy="2769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735464-A00F-8146-A5CC-4BC5353C1B64}"/>
                </a:ext>
              </a:extLst>
            </p:cNvPr>
            <p:cNvSpPr txBox="1"/>
            <p:nvPr/>
          </p:nvSpPr>
          <p:spPr>
            <a:xfrm>
              <a:off x="1546664" y="4277875"/>
              <a:ext cx="795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/>
                <a:t>피벗 테이블은 주어진 데이터를 목적에 맞게 임의대로 정렬하고</a:t>
              </a:r>
              <a:r>
                <a:rPr kumimoji="1" lang="en-US" altLang="ko-KR" sz="1200" dirty="0"/>
                <a:t>,</a:t>
              </a:r>
              <a:r>
                <a:rPr kumimoji="1" lang="ko-KR" altLang="en-US" sz="1200" dirty="0"/>
                <a:t> 필터링하여 보기 편하도록 변환할 수 있는 기능이다</a:t>
              </a:r>
              <a:r>
                <a:rPr kumimoji="1" lang="en-US" altLang="ko-KR" sz="1200" dirty="0"/>
                <a:t>.</a:t>
              </a:r>
              <a:endParaRPr kumimoji="1" lang="ko-Kore-KR" altLang="en-US" sz="12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967FBD1-839D-9B40-83AC-8C8FEBD5864E}"/>
                </a:ext>
              </a:extLst>
            </p:cNvPr>
            <p:cNvSpPr/>
            <p:nvPr/>
          </p:nvSpPr>
          <p:spPr>
            <a:xfrm>
              <a:off x="803638" y="4277875"/>
              <a:ext cx="9124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ore-KR" altLang="en-US" sz="1200" dirty="0"/>
                <a:t>추가설명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dirty="0"/>
                <a:t>:</a:t>
              </a:r>
              <a:r>
                <a:rPr kumimoji="1" lang="ko-KR" altLang="en-US" sz="1200" dirty="0"/>
                <a:t> </a:t>
              </a:r>
              <a:endParaRPr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05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피벗 데이터의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사용하기 위해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선택하기 위한 경로</a:t>
              </a:r>
              <a:endParaRPr kumimoji="1" lang="en-US" altLang="ko-KR" sz="1600" dirty="0"/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</a:t>
              </a:r>
              <a:r>
                <a:rPr kumimoji="1" lang="ko-KR" altLang="en-US" sz="1600" dirty="0"/>
                <a:t> 삽입에서 필요한 항목을 선택해야한다</a:t>
              </a:r>
              <a:r>
                <a:rPr kumimoji="1" lang="en-US" altLang="ko-KR" sz="1600" dirty="0"/>
                <a:t>.</a:t>
              </a:r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피벗 테이블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697F6-F30D-7041-93C9-CCD5E657A3FF}"/>
              </a:ext>
            </a:extLst>
          </p:cNvPr>
          <p:cNvSpPr txBox="1"/>
          <p:nvPr/>
        </p:nvSpPr>
        <p:spPr>
          <a:xfrm>
            <a:off x="1029929" y="1135060"/>
            <a:ext cx="3087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+mn-ea"/>
              </a:rPr>
              <a:t>b1. </a:t>
            </a:r>
            <a:r>
              <a:rPr kumimoji="1" lang="ko-KR" altLang="en-US" sz="1600" b="1" dirty="0" err="1">
                <a:latin typeface="+mn-ea"/>
              </a:rPr>
              <a:t>슬라이서</a:t>
            </a:r>
            <a:r>
              <a:rPr kumimoji="1" lang="ko-KR" altLang="en-US" sz="1600" b="1" dirty="0">
                <a:latin typeface="+mn-ea"/>
              </a:rPr>
              <a:t> 삽입</a:t>
            </a:r>
            <a:r>
              <a:rPr kumimoji="1" lang="en-US" altLang="ko-KR" sz="1600" b="1" dirty="0">
                <a:latin typeface="+mn-ea"/>
              </a:rPr>
              <a:t>(</a:t>
            </a:r>
            <a:r>
              <a:rPr kumimoji="1" lang="ko-KR" altLang="en-US" sz="1600" b="1" dirty="0">
                <a:latin typeface="+mn-ea"/>
              </a:rPr>
              <a:t>피벗 테이블</a:t>
            </a:r>
            <a:r>
              <a:rPr kumimoji="1" lang="en-US" altLang="ko-KR" sz="1600" b="1" dirty="0">
                <a:latin typeface="+mn-ea"/>
              </a:rPr>
              <a:t>)</a:t>
            </a:r>
            <a:endParaRPr kumimoji="1" lang="en-US" altLang="ko-Kore-KR" sz="1600" b="1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156B46-1C6D-4D45-9524-27683BC9DC4B}"/>
              </a:ext>
            </a:extLst>
          </p:cNvPr>
          <p:cNvGrpSpPr/>
          <p:nvPr/>
        </p:nvGrpSpPr>
        <p:grpSpPr>
          <a:xfrm>
            <a:off x="2743435" y="1689278"/>
            <a:ext cx="6705131" cy="3075862"/>
            <a:chOff x="3730827" y="1689278"/>
            <a:chExt cx="6705131" cy="3075862"/>
          </a:xfrm>
        </p:grpSpPr>
        <p:pic>
          <p:nvPicPr>
            <p:cNvPr id="3" name="그림 2" descr="테이블이(가) 표시된 사진&#10;&#10;자동 생성된 설명">
              <a:extLst>
                <a:ext uri="{FF2B5EF4-FFF2-40B4-BE49-F238E27FC236}">
                  <a16:creationId xmlns:a16="http://schemas.microsoft.com/office/drawing/2014/main" id="{4B89B76A-D633-154F-B3F6-6C4475FD8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27" y="1689278"/>
              <a:ext cx="4730346" cy="3075862"/>
            </a:xfrm>
            <a:prstGeom prst="rect">
              <a:avLst/>
            </a:prstGeom>
          </p:spPr>
        </p:pic>
        <p:pic>
          <p:nvPicPr>
            <p:cNvPr id="8" name="그림 7" descr="텍스트, 스크린샷, 모니터이(가) 표시된 사진&#10;&#10;자동 생성된 설명">
              <a:extLst>
                <a:ext uri="{FF2B5EF4-FFF2-40B4-BE49-F238E27FC236}">
                  <a16:creationId xmlns:a16="http://schemas.microsoft.com/office/drawing/2014/main" id="{3E8CFB0C-03F8-4040-A816-00A735E23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4906" y="1894078"/>
              <a:ext cx="1661052" cy="2871062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2BF3748-B8C0-6E4E-80AF-D47077696313}"/>
              </a:ext>
            </a:extLst>
          </p:cNvPr>
          <p:cNvGrpSpPr/>
          <p:nvPr/>
        </p:nvGrpSpPr>
        <p:grpSpPr>
          <a:xfrm>
            <a:off x="5163954" y="1602488"/>
            <a:ext cx="4193109" cy="852188"/>
            <a:chOff x="1737107" y="1609446"/>
            <a:chExt cx="4193109" cy="8521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AF7F7C-9A08-8648-BF47-F3B0A9F8359C}"/>
                </a:ext>
              </a:extLst>
            </p:cNvPr>
            <p:cNvSpPr txBox="1"/>
            <p:nvPr/>
          </p:nvSpPr>
          <p:spPr>
            <a:xfrm>
              <a:off x="2355115" y="1609446"/>
              <a:ext cx="357510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b1-1: [‘</a:t>
              </a:r>
              <a:r>
                <a:rPr kumimoji="1" lang="ko-KR" altLang="en-US" sz="1200" b="1" dirty="0">
                  <a:latin typeface="+mn-ea"/>
                </a:rPr>
                <a:t>피벗 테이블 분석</a:t>
              </a:r>
              <a:r>
                <a:rPr kumimoji="1" lang="en-US" altLang="ko-KR" sz="1200" b="1" dirty="0">
                  <a:latin typeface="+mn-ea"/>
                </a:rPr>
                <a:t>’–‘</a:t>
              </a:r>
              <a:r>
                <a:rPr kumimoji="1" lang="ko-KR" altLang="en-US" sz="1200" b="1" dirty="0" err="1">
                  <a:latin typeface="+mn-ea"/>
                </a:rPr>
                <a:t>슬라이서</a:t>
              </a:r>
              <a:r>
                <a:rPr kumimoji="1" lang="ko-KR" altLang="en-US" sz="1200" b="1" dirty="0">
                  <a:latin typeface="+mn-ea"/>
                </a:rPr>
                <a:t> 삽입</a:t>
              </a:r>
              <a:r>
                <a:rPr kumimoji="1" lang="en-US" altLang="ko-KR" sz="1200" b="1" dirty="0">
                  <a:latin typeface="+mn-ea"/>
                </a:rPr>
                <a:t>’]</a:t>
              </a:r>
              <a:r>
                <a:rPr kumimoji="1" lang="ko-KR" altLang="en-US" sz="1200" b="1" dirty="0">
                  <a:latin typeface="+mn-ea"/>
                </a:rPr>
                <a:t> 클릭</a:t>
              </a:r>
              <a:endParaRPr kumimoji="1" lang="ko-Kore-KR" altLang="en-US" b="1" dirty="0">
                <a:latin typeface="+mn-ea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072E7FB-DEE0-7749-AFDD-34463889B8C2}"/>
                </a:ext>
              </a:extLst>
            </p:cNvPr>
            <p:cNvGrpSpPr/>
            <p:nvPr/>
          </p:nvGrpSpPr>
          <p:grpSpPr>
            <a:xfrm>
              <a:off x="1737107" y="1786267"/>
              <a:ext cx="585682" cy="675367"/>
              <a:chOff x="1737107" y="2011516"/>
              <a:chExt cx="585682" cy="675367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3343FF9F-EFF8-A143-9433-74050611C607}"/>
                  </a:ext>
                </a:extLst>
              </p:cNvPr>
              <p:cNvGrpSpPr/>
              <p:nvPr/>
            </p:nvGrpSpPr>
            <p:grpSpPr>
              <a:xfrm>
                <a:off x="1915019" y="2011516"/>
                <a:ext cx="407770" cy="675367"/>
                <a:chOff x="1915019" y="1726167"/>
                <a:chExt cx="407770" cy="675367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889FE20-1DDE-F943-B3B4-6E2326694643}"/>
                    </a:ext>
                  </a:extLst>
                </p:cNvPr>
                <p:cNvSpPr/>
                <p:nvPr/>
              </p:nvSpPr>
              <p:spPr>
                <a:xfrm flipH="1">
                  <a:off x="2032920" y="2033673"/>
                  <a:ext cx="257452" cy="367861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9C590C09-D056-644D-90BB-AC7E84395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5019" y="1726167"/>
                  <a:ext cx="407770" cy="9651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65D9B2E-6A51-D343-842D-354C74DAAD78}"/>
                  </a:ext>
                </a:extLst>
              </p:cNvPr>
              <p:cNvSpPr/>
              <p:nvPr/>
            </p:nvSpPr>
            <p:spPr>
              <a:xfrm>
                <a:off x="1737107" y="2105966"/>
                <a:ext cx="585681" cy="18673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F5BBBE-A21F-B44E-BB76-2A631D5D59E8}"/>
              </a:ext>
            </a:extLst>
          </p:cNvPr>
          <p:cNvSpPr/>
          <p:nvPr/>
        </p:nvSpPr>
        <p:spPr>
          <a:xfrm>
            <a:off x="5450134" y="3349317"/>
            <a:ext cx="1880742" cy="12715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39E7430-A886-5F40-95DB-2797E07D82B0}"/>
              </a:ext>
            </a:extLst>
          </p:cNvPr>
          <p:cNvCxnSpPr>
            <a:cxnSpLocks/>
          </p:cNvCxnSpPr>
          <p:nvPr/>
        </p:nvCxnSpPr>
        <p:spPr>
          <a:xfrm flipV="1">
            <a:off x="7331521" y="2576765"/>
            <a:ext cx="1006740" cy="772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A470D0-7E0F-FF45-8960-C0F25CCE484E}"/>
              </a:ext>
            </a:extLst>
          </p:cNvPr>
          <p:cNvSpPr txBox="1"/>
          <p:nvPr/>
        </p:nvSpPr>
        <p:spPr>
          <a:xfrm>
            <a:off x="8383812" y="2366287"/>
            <a:ext cx="29370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b1-2:</a:t>
            </a:r>
            <a:r>
              <a:rPr kumimoji="1" lang="ko-KR" altLang="en-US" sz="1200" b="1" dirty="0">
                <a:latin typeface="+mn-ea"/>
              </a:rPr>
              <a:t> </a:t>
            </a:r>
            <a:r>
              <a:rPr kumimoji="1" lang="ko-KR" altLang="en-US" sz="1200" b="1" dirty="0" err="1">
                <a:latin typeface="+mn-ea"/>
              </a:rPr>
              <a:t>슬라이서에서</a:t>
            </a:r>
            <a:r>
              <a:rPr kumimoji="1" lang="ko-KR" altLang="en-US" sz="1200" b="1" dirty="0">
                <a:latin typeface="+mn-ea"/>
              </a:rPr>
              <a:t> 필터링할 항목 선택</a:t>
            </a:r>
            <a:endParaRPr kumimoji="1" lang="ko-Kore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470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기존 엑셀 데이터를 표로 변환하는 방법</a:t>
              </a:r>
              <a:endParaRPr kumimoji="1" lang="en-US" altLang="ko-KR" sz="1600" dirty="0"/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표에 들어갈 영역은 마우스 드래그 혹은 수식으로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머리글 포함 여부는 체크박스로 선택 가능하다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표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509E4-3513-D34F-BBB8-CD358E70A23C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E7E61CD-F600-BF49-AAB4-D7FE4FDEE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6" b="18808"/>
          <a:stretch/>
        </p:blipFill>
        <p:spPr>
          <a:xfrm>
            <a:off x="3976738" y="1689278"/>
            <a:ext cx="4238525" cy="3041996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69721355-0289-4748-8A45-EF2CCE90A088}"/>
              </a:ext>
            </a:extLst>
          </p:cNvPr>
          <p:cNvGrpSpPr/>
          <p:nvPr/>
        </p:nvGrpSpPr>
        <p:grpSpPr>
          <a:xfrm>
            <a:off x="4226465" y="1395857"/>
            <a:ext cx="3699645" cy="952291"/>
            <a:chOff x="1714018" y="1603718"/>
            <a:chExt cx="3699645" cy="95229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EE6A54-B565-934B-914B-DF942DDF5444}"/>
                </a:ext>
              </a:extLst>
            </p:cNvPr>
            <p:cNvSpPr txBox="1"/>
            <p:nvPr/>
          </p:nvSpPr>
          <p:spPr>
            <a:xfrm>
              <a:off x="2785205" y="1603718"/>
              <a:ext cx="26284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a2-1: [‘</a:t>
              </a:r>
              <a:r>
                <a:rPr kumimoji="1" lang="ko-KR" altLang="en-US" sz="1200" b="1" dirty="0">
                  <a:latin typeface="+mn-ea"/>
                </a:rPr>
                <a:t>삽입</a:t>
              </a:r>
              <a:r>
                <a:rPr kumimoji="1" lang="en-US" altLang="ko-KR" sz="1200" b="1" dirty="0">
                  <a:latin typeface="+mn-ea"/>
                </a:rPr>
                <a:t>’–‘</a:t>
              </a:r>
              <a:r>
                <a:rPr kumimoji="1" lang="ko-KR" altLang="en-US" sz="1200" b="1" dirty="0">
                  <a:latin typeface="+mn-ea"/>
                </a:rPr>
                <a:t>표</a:t>
              </a:r>
              <a:r>
                <a:rPr kumimoji="1" lang="en-US" altLang="ko-KR" sz="1200" b="1" dirty="0">
                  <a:latin typeface="+mn-ea"/>
                </a:rPr>
                <a:t>’]</a:t>
              </a:r>
              <a:r>
                <a:rPr kumimoji="1" lang="ko-KR" altLang="en-US" sz="1200" b="1" dirty="0">
                  <a:latin typeface="+mn-ea"/>
                </a:rPr>
                <a:t> </a:t>
              </a:r>
              <a:r>
                <a:rPr kumimoji="1" lang="en-US" altLang="ko-KR" sz="1200" b="1" dirty="0">
                  <a:latin typeface="+mn-ea"/>
                </a:rPr>
                <a:t>or [</a:t>
              </a:r>
              <a:r>
                <a:rPr kumimoji="1" lang="en-US" altLang="ko-KR" sz="1200" b="1" dirty="0" err="1">
                  <a:latin typeface="+mn-ea"/>
                </a:rPr>
                <a:t>Cmd</a:t>
              </a:r>
              <a:r>
                <a:rPr kumimoji="1" lang="en-US" altLang="ko-KR" sz="1200" b="1" dirty="0">
                  <a:latin typeface="+mn-ea"/>
                </a:rPr>
                <a:t> + T]</a:t>
              </a:r>
              <a:endParaRPr kumimoji="1" lang="ko-Kore-KR" altLang="en-US" b="1" dirty="0">
                <a:latin typeface="+mn-ea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8C85718-E146-1E4E-8FDE-A8F94566F102}"/>
                </a:ext>
              </a:extLst>
            </p:cNvPr>
            <p:cNvGrpSpPr/>
            <p:nvPr/>
          </p:nvGrpSpPr>
          <p:grpSpPr>
            <a:xfrm>
              <a:off x="1714018" y="1855894"/>
              <a:ext cx="1047899" cy="700115"/>
              <a:chOff x="1714018" y="2081143"/>
              <a:chExt cx="1047899" cy="70011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5638815D-24EE-D947-89D8-024C4219CEE4}"/>
                  </a:ext>
                </a:extLst>
              </p:cNvPr>
              <p:cNvGrpSpPr/>
              <p:nvPr/>
            </p:nvGrpSpPr>
            <p:grpSpPr>
              <a:xfrm>
                <a:off x="2030083" y="2081143"/>
                <a:ext cx="731834" cy="700115"/>
                <a:chOff x="2030083" y="1795794"/>
                <a:chExt cx="731834" cy="700115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2D76D110-AB9A-5149-B3D4-670A595446B4}"/>
                    </a:ext>
                  </a:extLst>
                </p:cNvPr>
                <p:cNvSpPr/>
                <p:nvPr/>
              </p:nvSpPr>
              <p:spPr>
                <a:xfrm>
                  <a:off x="2030083" y="2001329"/>
                  <a:ext cx="362309" cy="49458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AB2EE8B7-6D41-CD4E-84EE-D253445038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92392" y="1795794"/>
                  <a:ext cx="369525" cy="21073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68AE4ED-D044-3A45-B11F-E099685B664F}"/>
                  </a:ext>
                </a:extLst>
              </p:cNvPr>
              <p:cNvSpPr/>
              <p:nvPr/>
            </p:nvSpPr>
            <p:spPr>
              <a:xfrm>
                <a:off x="1714018" y="2102270"/>
                <a:ext cx="236702" cy="20294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E9C87C-54DF-6E41-A573-ECD060FA1CD2}"/>
              </a:ext>
            </a:extLst>
          </p:cNvPr>
          <p:cNvGrpSpPr/>
          <p:nvPr/>
        </p:nvGrpSpPr>
        <p:grpSpPr>
          <a:xfrm>
            <a:off x="4463167" y="2326147"/>
            <a:ext cx="6696907" cy="2305659"/>
            <a:chOff x="1950720" y="2534008"/>
            <a:chExt cx="6696907" cy="230565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795BAE-AA8A-6D45-8FF7-5381FD42CE5C}"/>
                </a:ext>
              </a:extLst>
            </p:cNvPr>
            <p:cNvSpPr/>
            <p:nvPr/>
          </p:nvSpPr>
          <p:spPr>
            <a:xfrm>
              <a:off x="1950720" y="3553718"/>
              <a:ext cx="1757680" cy="12859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4E18B36-BADD-DC46-800C-9CB65E4BA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8400" y="2781166"/>
              <a:ext cx="1006740" cy="7725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2B15F0-99CB-B843-806C-E340FAA13682}"/>
                </a:ext>
              </a:extLst>
            </p:cNvPr>
            <p:cNvSpPr txBox="1"/>
            <p:nvPr/>
          </p:nvSpPr>
          <p:spPr>
            <a:xfrm>
              <a:off x="4715140" y="2534008"/>
              <a:ext cx="39324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a2-2:</a:t>
              </a:r>
              <a:r>
                <a:rPr kumimoji="1" lang="ko-KR" altLang="en-US" sz="1200" b="1" dirty="0">
                  <a:latin typeface="+mn-ea"/>
                </a:rPr>
                <a:t> 표에 들어갈 영역을 선택</a:t>
              </a:r>
              <a:r>
                <a:rPr kumimoji="1" lang="en-US" altLang="ko-KR" sz="1200" b="1" dirty="0">
                  <a:latin typeface="+mn-ea"/>
                </a:rPr>
                <a:t>(</a:t>
              </a:r>
              <a:r>
                <a:rPr kumimoji="1" lang="ko-KR" altLang="en-US" sz="1200" b="1" dirty="0">
                  <a:latin typeface="+mn-ea"/>
                </a:rPr>
                <a:t>마우스 드래그 </a:t>
              </a:r>
              <a:r>
                <a:rPr kumimoji="1" lang="en-US" altLang="ko-KR" sz="1200" b="1" dirty="0">
                  <a:latin typeface="+mn-ea"/>
                </a:rPr>
                <a:t>or </a:t>
              </a:r>
              <a:r>
                <a:rPr kumimoji="1" lang="ko-KR" altLang="en-US" sz="1200" b="1" dirty="0">
                  <a:latin typeface="+mn-ea"/>
                </a:rPr>
                <a:t>수식</a:t>
              </a:r>
              <a:r>
                <a:rPr kumimoji="1" lang="en-US" altLang="ko-KR" sz="1200" b="1" dirty="0">
                  <a:latin typeface="+mn-ea"/>
                </a:rPr>
                <a:t>)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4C0EE4-5C7D-5F41-8B5E-57346B0296DD}"/>
                </a:ext>
              </a:extLst>
            </p:cNvPr>
            <p:cNvSpPr txBox="1"/>
            <p:nvPr/>
          </p:nvSpPr>
          <p:spPr>
            <a:xfrm>
              <a:off x="4661488" y="3518966"/>
              <a:ext cx="31870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a2-3:</a:t>
              </a:r>
              <a:r>
                <a:rPr kumimoji="1" lang="ko-KR" altLang="en-US" sz="1200" b="1" dirty="0">
                  <a:latin typeface="+mn-ea"/>
                </a:rPr>
                <a:t> 데이터에 따라 머리글 포함 여부 체크</a:t>
              </a:r>
              <a:endParaRPr kumimoji="1" lang="ko-Kore-KR" altLang="en-US" b="1" dirty="0">
                <a:latin typeface="+mn-ea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73E15C-EC38-1345-B381-15529C0B9CBE}"/>
              </a:ext>
            </a:extLst>
          </p:cNvPr>
          <p:cNvCxnSpPr>
            <a:cxnSpLocks/>
          </p:cNvCxnSpPr>
          <p:nvPr/>
        </p:nvCxnSpPr>
        <p:spPr>
          <a:xfrm flipV="1">
            <a:off x="6220847" y="3588104"/>
            <a:ext cx="953088" cy="483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3B49B09-F4C0-4F4B-BB8F-E8EC6341D519}"/>
              </a:ext>
            </a:extLst>
          </p:cNvPr>
          <p:cNvCxnSpPr>
            <a:cxnSpLocks/>
          </p:cNvCxnSpPr>
          <p:nvPr/>
        </p:nvCxnSpPr>
        <p:spPr>
          <a:xfrm flipV="1">
            <a:off x="4457500" y="1567849"/>
            <a:ext cx="816864" cy="1083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FBC178E-17D4-5E4F-BF22-9673EFF69A98}"/>
              </a:ext>
            </a:extLst>
          </p:cNvPr>
          <p:cNvSpPr txBox="1"/>
          <p:nvPr/>
        </p:nvSpPr>
        <p:spPr>
          <a:xfrm>
            <a:off x="1029929" y="1135060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a2</a:t>
            </a:r>
            <a:r>
              <a:rPr kumimoji="1" lang="en-US" altLang="ko-Kore-KR" sz="1600" b="1" dirty="0">
                <a:latin typeface="+mn-ea"/>
              </a:rPr>
              <a:t>. </a:t>
            </a:r>
            <a:r>
              <a:rPr kumimoji="1" lang="ko-KR" altLang="en-US" sz="1600" b="1" dirty="0">
                <a:latin typeface="+mn-ea"/>
              </a:rPr>
              <a:t>입력된 데이터 형식 전환</a:t>
            </a:r>
            <a:r>
              <a:rPr kumimoji="1" lang="en-US" altLang="ko-KR" sz="1600" b="1" dirty="0">
                <a:latin typeface="+mn-ea"/>
              </a:rPr>
              <a:t>(</a:t>
            </a:r>
            <a:r>
              <a:rPr kumimoji="1" lang="ko-KR" altLang="en-US" sz="1600" b="1" dirty="0">
                <a:latin typeface="+mn-ea"/>
              </a:rPr>
              <a:t>표</a:t>
            </a:r>
            <a:r>
              <a:rPr kumimoji="1" lang="en-US" altLang="ko-KR" sz="1600" b="1" dirty="0">
                <a:latin typeface="+mn-ea"/>
              </a:rPr>
              <a:t>)</a:t>
            </a:r>
            <a:r>
              <a:rPr kumimoji="1" lang="ko-KR" altLang="en-US" sz="1600" b="1" dirty="0">
                <a:latin typeface="+mn-ea"/>
              </a:rPr>
              <a:t> 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987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표의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사용하기 위해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선택하기 위한 경로를 알았다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</a:t>
              </a:r>
              <a:r>
                <a:rPr kumimoji="1" lang="ko-KR" altLang="en-US" sz="1600" dirty="0"/>
                <a:t> 삽입 이후 활용 방법에 대해 궁금해 할 것이다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표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3A716F04-7E79-FE43-A9D4-7BDB33C5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122" y="1689278"/>
            <a:ext cx="4537757" cy="3079659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6E578131-E33D-0E41-BC53-7B464A74A1FE}"/>
              </a:ext>
            </a:extLst>
          </p:cNvPr>
          <p:cNvGrpSpPr/>
          <p:nvPr/>
        </p:nvGrpSpPr>
        <p:grpSpPr>
          <a:xfrm>
            <a:off x="6130932" y="2774751"/>
            <a:ext cx="5343953" cy="1940004"/>
            <a:chOff x="3703998" y="3047179"/>
            <a:chExt cx="5343953" cy="194000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816AFB9-DE1E-2C4B-848E-69D7C22B0E02}"/>
                </a:ext>
              </a:extLst>
            </p:cNvPr>
            <p:cNvSpPr/>
            <p:nvPr/>
          </p:nvSpPr>
          <p:spPr>
            <a:xfrm>
              <a:off x="3703998" y="3543769"/>
              <a:ext cx="2206553" cy="14434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06C9299-34A3-AB4B-A76F-3227E37BC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551" y="3185679"/>
              <a:ext cx="501081" cy="3580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2B230B-4A82-584D-9984-EFAF3E5F2CF4}"/>
                </a:ext>
              </a:extLst>
            </p:cNvPr>
            <p:cNvSpPr txBox="1"/>
            <p:nvPr/>
          </p:nvSpPr>
          <p:spPr>
            <a:xfrm>
              <a:off x="6417103" y="3047179"/>
              <a:ext cx="26308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b2-2:</a:t>
              </a:r>
              <a:r>
                <a:rPr kumimoji="1" lang="ko-KR" altLang="en-US" sz="1200" b="1" dirty="0">
                  <a:latin typeface="+mn-ea"/>
                </a:rPr>
                <a:t> 필터링할 항목</a:t>
              </a:r>
              <a:r>
                <a:rPr kumimoji="1" lang="en-US" altLang="ko-KR" sz="1200" b="1" dirty="0">
                  <a:latin typeface="+mn-ea"/>
                </a:rPr>
                <a:t>(Column)</a:t>
              </a:r>
              <a:r>
                <a:rPr kumimoji="1" lang="ko-KR" altLang="en-US" sz="1200" b="1" dirty="0">
                  <a:latin typeface="+mn-ea"/>
                </a:rPr>
                <a:t> 선택</a:t>
              </a:r>
              <a:endParaRPr kumimoji="1" lang="ko-Kore-KR" altLang="en-US" b="1" dirty="0">
                <a:latin typeface="+mn-ea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A790B52-8D3F-C44F-B278-096F98995568}"/>
              </a:ext>
            </a:extLst>
          </p:cNvPr>
          <p:cNvGrpSpPr/>
          <p:nvPr/>
        </p:nvGrpSpPr>
        <p:grpSpPr>
          <a:xfrm>
            <a:off x="5560908" y="1376551"/>
            <a:ext cx="3776479" cy="968904"/>
            <a:chOff x="8248291" y="1504781"/>
            <a:chExt cx="3776479" cy="96890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D1D7E95-2FB3-274F-BEF8-0B88800CA641}"/>
                </a:ext>
              </a:extLst>
            </p:cNvPr>
            <p:cNvSpPr txBox="1"/>
            <p:nvPr/>
          </p:nvSpPr>
          <p:spPr>
            <a:xfrm>
              <a:off x="9687696" y="1504781"/>
              <a:ext cx="233707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b2-1: [‘</a:t>
              </a:r>
              <a:r>
                <a:rPr kumimoji="1" lang="ko-KR" altLang="en-US" sz="1200" b="1" dirty="0">
                  <a:latin typeface="+mn-ea"/>
                </a:rPr>
                <a:t>표</a:t>
              </a:r>
              <a:r>
                <a:rPr kumimoji="1" lang="en-US" altLang="ko-KR" sz="1200" b="1" dirty="0">
                  <a:latin typeface="+mn-ea"/>
                </a:rPr>
                <a:t>’-’</a:t>
              </a:r>
              <a:r>
                <a:rPr kumimoji="1" lang="ko-KR" altLang="en-US" sz="1200" b="1" dirty="0" err="1">
                  <a:latin typeface="+mn-ea"/>
                </a:rPr>
                <a:t>슬라이서</a:t>
              </a:r>
              <a:r>
                <a:rPr kumimoji="1" lang="ko-KR" altLang="en-US" sz="1200" b="1" dirty="0">
                  <a:latin typeface="+mn-ea"/>
                </a:rPr>
                <a:t> 삽입</a:t>
              </a:r>
              <a:r>
                <a:rPr kumimoji="1" lang="en-US" altLang="ko-KR" sz="1200" b="1" dirty="0">
                  <a:latin typeface="+mn-ea"/>
                </a:rPr>
                <a:t>’]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35868C-5EE7-CE4C-97D8-804A5E4D809F}"/>
                </a:ext>
              </a:extLst>
            </p:cNvPr>
            <p:cNvSpPr/>
            <p:nvPr/>
          </p:nvSpPr>
          <p:spPr>
            <a:xfrm>
              <a:off x="8248291" y="1979105"/>
              <a:ext cx="362309" cy="4945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3809EFD1-540C-0349-B2C4-6A4A3FF69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849" y="1697425"/>
              <a:ext cx="188847" cy="1339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864FDBB-FA3C-DD4C-8209-1FAAFB93CCA0}"/>
                </a:ext>
              </a:extLst>
            </p:cNvPr>
            <p:cNvSpPr/>
            <p:nvPr/>
          </p:nvSpPr>
          <p:spPr>
            <a:xfrm>
              <a:off x="9327337" y="1784560"/>
              <a:ext cx="170108" cy="2029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3AD0E990-2328-1D4A-AE49-E107C69A0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2740" y="1628962"/>
              <a:ext cx="1077096" cy="3462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471ACBD-6368-9D43-B86D-73C1B8374636}"/>
              </a:ext>
            </a:extLst>
          </p:cNvPr>
          <p:cNvSpPr txBox="1"/>
          <p:nvPr/>
        </p:nvSpPr>
        <p:spPr>
          <a:xfrm>
            <a:off x="1029929" y="1135060"/>
            <a:ext cx="2194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+mn-ea"/>
              </a:rPr>
              <a:t>b2. </a:t>
            </a:r>
            <a:r>
              <a:rPr kumimoji="1" lang="ko-KR" altLang="en-US" sz="1600" b="1" dirty="0" err="1">
                <a:latin typeface="+mn-ea"/>
              </a:rPr>
              <a:t>슬라이서</a:t>
            </a:r>
            <a:r>
              <a:rPr kumimoji="1" lang="ko-KR" altLang="en-US" sz="1600" b="1" dirty="0">
                <a:latin typeface="+mn-ea"/>
              </a:rPr>
              <a:t> 삽입</a:t>
            </a:r>
            <a:r>
              <a:rPr kumimoji="1" lang="en-US" altLang="ko-KR" sz="1600" b="1" dirty="0">
                <a:latin typeface="+mn-ea"/>
              </a:rPr>
              <a:t>(</a:t>
            </a:r>
            <a:r>
              <a:rPr kumimoji="1" lang="ko-KR" altLang="en-US" sz="1600" b="1" dirty="0">
                <a:latin typeface="+mn-ea"/>
              </a:rPr>
              <a:t>표</a:t>
            </a:r>
            <a:r>
              <a:rPr kumimoji="1" lang="en-US" altLang="ko-KR" sz="1600" b="1" dirty="0">
                <a:latin typeface="+mn-ea"/>
              </a:rPr>
              <a:t>)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442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D81D0E26-9D99-1F47-B128-885E7AAD25A0}"/>
              </a:ext>
            </a:extLst>
          </p:cNvPr>
          <p:cNvSpPr/>
          <p:nvPr/>
        </p:nvSpPr>
        <p:spPr>
          <a:xfrm>
            <a:off x="609600" y="5197032"/>
            <a:ext cx="10972800" cy="11520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R" altLang="en-US" sz="1600" dirty="0" err="1"/>
              <a:t>슬라이서의</a:t>
            </a:r>
            <a:r>
              <a:rPr kumimoji="1" lang="ko-KR" altLang="en-US" sz="1600" dirty="0"/>
              <a:t> 항목을 선택해서 필요한 정보만 </a:t>
            </a:r>
            <a:r>
              <a:rPr kumimoji="1" lang="ko-KR" altLang="en-US" sz="1600" dirty="0" err="1"/>
              <a:t>필터링</a:t>
            </a:r>
            <a:r>
              <a:rPr kumimoji="1" lang="ko-KR" altLang="en-US" sz="1600" dirty="0"/>
              <a:t> 할 수 있다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600" dirty="0" err="1"/>
              <a:t>여러개의</a:t>
            </a:r>
            <a:r>
              <a:rPr kumimoji="1" lang="ko-KR" altLang="en-US" sz="1600" dirty="0"/>
              <a:t> 항목을 선택하여 볼 수 있다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600" dirty="0" err="1"/>
              <a:t>필터링된</a:t>
            </a:r>
            <a:r>
              <a:rPr kumimoji="1" lang="ko-KR" altLang="en-US" sz="1600" dirty="0"/>
              <a:t> 표의 항목별 높이</a:t>
            </a:r>
            <a:r>
              <a:rPr kumimoji="1" lang="en-US" altLang="ko-KR" sz="1600" dirty="0"/>
              <a:t>(row)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확인 할 수 있다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E0C15B-E20F-E641-86BD-495CDBDB63AC}"/>
              </a:ext>
            </a:extLst>
          </p:cNvPr>
          <p:cNvSpPr/>
          <p:nvPr/>
        </p:nvSpPr>
        <p:spPr>
          <a:xfrm>
            <a:off x="789771" y="4895392"/>
            <a:ext cx="306987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[User Mental model evolution</a:t>
            </a:r>
            <a:r>
              <a:rPr kumimoji="1" lang="en-US" altLang="ko-KR" dirty="0">
                <a:solidFill>
                  <a:schemeClr val="bg1"/>
                </a:solidFill>
              </a:rPr>
              <a:t>]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FA261AAD-08D4-2E49-B824-E80DAFD60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13"/>
          <a:stretch/>
        </p:blipFill>
        <p:spPr>
          <a:xfrm>
            <a:off x="4014688" y="1689278"/>
            <a:ext cx="4162624" cy="30164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D76D110-AB9A-5149-B3D4-670A595446B4}"/>
              </a:ext>
            </a:extLst>
          </p:cNvPr>
          <p:cNvSpPr/>
          <p:nvPr/>
        </p:nvSpPr>
        <p:spPr>
          <a:xfrm>
            <a:off x="7528981" y="2775047"/>
            <a:ext cx="719254" cy="10956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E9C87C-54DF-6E41-A573-ECD060FA1CD2}"/>
              </a:ext>
            </a:extLst>
          </p:cNvPr>
          <p:cNvGrpSpPr/>
          <p:nvPr/>
        </p:nvGrpSpPr>
        <p:grpSpPr>
          <a:xfrm>
            <a:off x="5459953" y="1952593"/>
            <a:ext cx="5721566" cy="2842927"/>
            <a:chOff x="2885922" y="1948605"/>
            <a:chExt cx="5721566" cy="284292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795BAE-AA8A-6D45-8FF7-5381FD42CE5C}"/>
                </a:ext>
              </a:extLst>
            </p:cNvPr>
            <p:cNvSpPr/>
            <p:nvPr/>
          </p:nvSpPr>
          <p:spPr>
            <a:xfrm>
              <a:off x="2885922" y="2696332"/>
              <a:ext cx="1935596" cy="2095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2B15F0-99CB-B843-806C-E340FAA13682}"/>
                </a:ext>
              </a:extLst>
            </p:cNvPr>
            <p:cNvSpPr txBox="1"/>
            <p:nvPr/>
          </p:nvSpPr>
          <p:spPr>
            <a:xfrm>
              <a:off x="4944306" y="1948605"/>
              <a:ext cx="366318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c-1:</a:t>
              </a:r>
              <a:r>
                <a:rPr kumimoji="1" lang="ko-KR" altLang="en-US" sz="1200" b="1" dirty="0">
                  <a:latin typeface="+mn-ea"/>
                </a:rPr>
                <a:t> 항목 선택</a:t>
              </a:r>
              <a:r>
                <a:rPr kumimoji="1" lang="en-US" altLang="ko-KR" sz="1200" b="1" dirty="0">
                  <a:latin typeface="+mn-ea"/>
                </a:rPr>
                <a:t>(</a:t>
              </a:r>
              <a:r>
                <a:rPr kumimoji="1" lang="en-US" altLang="ko-KR" sz="1200" b="1" dirty="0" err="1">
                  <a:latin typeface="+mn-ea"/>
                </a:rPr>
                <a:t>Cmd</a:t>
              </a:r>
              <a:r>
                <a:rPr kumimoji="1" lang="en-US" altLang="ko-KR" sz="1200" b="1" dirty="0">
                  <a:latin typeface="+mn-ea"/>
                </a:rPr>
                <a:t>, Shift</a:t>
              </a:r>
              <a:r>
                <a:rPr kumimoji="1" lang="ko-KR" altLang="en-US" sz="1200" b="1" dirty="0">
                  <a:latin typeface="+mn-ea"/>
                </a:rPr>
                <a:t>로 여러 항목 선택 가능</a:t>
              </a:r>
              <a:r>
                <a:rPr kumimoji="1" lang="en-US" altLang="ko-KR" sz="1200" b="1" dirty="0">
                  <a:latin typeface="+mn-ea"/>
                </a:rPr>
                <a:t>)</a:t>
              </a:r>
              <a:endParaRPr kumimoji="1" lang="ko-Kore-KR" altLang="en-US" b="1" dirty="0">
                <a:latin typeface="+mn-ea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73E15C-EC38-1345-B381-15529C0B9CBE}"/>
              </a:ext>
            </a:extLst>
          </p:cNvPr>
          <p:cNvCxnSpPr>
            <a:cxnSpLocks/>
          </p:cNvCxnSpPr>
          <p:nvPr/>
        </p:nvCxnSpPr>
        <p:spPr>
          <a:xfrm flipV="1">
            <a:off x="7068969" y="2229592"/>
            <a:ext cx="349960" cy="470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43DF61-F787-434C-973A-BACC0BF384E7}"/>
              </a:ext>
            </a:extLst>
          </p:cNvPr>
          <p:cNvSpPr/>
          <p:nvPr/>
        </p:nvSpPr>
        <p:spPr>
          <a:xfrm>
            <a:off x="7572566" y="3915261"/>
            <a:ext cx="240963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71450" indent="-171450">
              <a:buFont typeface="시스템 서체 일반체"/>
              <a:buChar char="※"/>
            </a:pPr>
            <a:r>
              <a:rPr kumimoji="1" lang="en-US" altLang="ko-Kore-KR" sz="800" b="1" dirty="0">
                <a:latin typeface="+mn-ea"/>
              </a:rPr>
              <a:t>A,</a:t>
            </a:r>
            <a:r>
              <a:rPr kumimoji="1" lang="ko-KR" altLang="en-US" sz="800" b="1" dirty="0">
                <a:latin typeface="+mn-ea"/>
              </a:rPr>
              <a:t> </a:t>
            </a:r>
            <a:r>
              <a:rPr kumimoji="1" lang="en-US" altLang="ko-Kore-KR" sz="800" b="1" dirty="0">
                <a:latin typeface="+mn-ea"/>
              </a:rPr>
              <a:t>A+ </a:t>
            </a:r>
            <a:r>
              <a:rPr kumimoji="1" lang="ko-KR" altLang="en-US" sz="800" b="1" dirty="0">
                <a:latin typeface="+mn-ea"/>
              </a:rPr>
              <a:t>학점만 </a:t>
            </a:r>
            <a:r>
              <a:rPr kumimoji="1" lang="ko-KR" altLang="en-US" sz="800" b="1" dirty="0" err="1">
                <a:latin typeface="+mn-ea"/>
              </a:rPr>
              <a:t>필터링</a:t>
            </a:r>
            <a:r>
              <a:rPr kumimoji="1" lang="ko-KR" altLang="en-US" sz="800" b="1" dirty="0">
                <a:latin typeface="+mn-ea"/>
              </a:rPr>
              <a:t> 된 것을 확인 가능하다</a:t>
            </a:r>
            <a:r>
              <a:rPr kumimoji="1" lang="en-US" altLang="ko-KR" sz="800" b="1" dirty="0">
                <a:latin typeface="+mn-ea"/>
              </a:rPr>
              <a:t>.</a:t>
            </a:r>
            <a:endParaRPr kumimoji="1" lang="ko-Kore-KR" altLang="en-US" sz="800" b="1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B6E191-22D2-F54E-B633-B7AB42DD85C1}"/>
              </a:ext>
            </a:extLst>
          </p:cNvPr>
          <p:cNvSpPr/>
          <p:nvPr/>
        </p:nvSpPr>
        <p:spPr>
          <a:xfrm>
            <a:off x="3913001" y="2808187"/>
            <a:ext cx="376203" cy="1174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CFA7D0-9658-4048-9530-CDCDA3847CD6}"/>
              </a:ext>
            </a:extLst>
          </p:cNvPr>
          <p:cNvSpPr/>
          <p:nvPr/>
        </p:nvSpPr>
        <p:spPr>
          <a:xfrm>
            <a:off x="3669762" y="4032286"/>
            <a:ext cx="170271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71450" indent="-171450">
              <a:buFont typeface="시스템 서체 일반체"/>
              <a:buChar char="※"/>
            </a:pPr>
            <a:r>
              <a:rPr kumimoji="1" lang="en-US" altLang="ko-KR" sz="800" b="1" dirty="0">
                <a:latin typeface="+mn-ea"/>
              </a:rPr>
              <a:t>Data</a:t>
            </a:r>
            <a:r>
              <a:rPr kumimoji="1" lang="ko-KR" altLang="en-US" sz="800" b="1" dirty="0">
                <a:latin typeface="+mn-ea"/>
              </a:rPr>
              <a:t>의 높이</a:t>
            </a:r>
            <a:r>
              <a:rPr kumimoji="1" lang="en-US" altLang="ko-KR" sz="800" b="1" dirty="0">
                <a:latin typeface="+mn-ea"/>
              </a:rPr>
              <a:t>(Row)</a:t>
            </a:r>
            <a:r>
              <a:rPr kumimoji="1" lang="ko-KR" altLang="en-US" sz="800" b="1" dirty="0">
                <a:latin typeface="+mn-ea"/>
              </a:rPr>
              <a:t> 확인 가능</a:t>
            </a:r>
            <a:endParaRPr kumimoji="1" lang="ko-Kore-KR" altLang="en-US" sz="800" b="1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7C2F8-28B7-E040-8F08-463F8028DDE5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332E68-D927-6C44-9DBA-A39B1EDF02F9}"/>
              </a:ext>
            </a:extLst>
          </p:cNvPr>
          <p:cNvSpPr txBox="1"/>
          <p:nvPr/>
        </p:nvSpPr>
        <p:spPr>
          <a:xfrm>
            <a:off x="1029929" y="1135060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c</a:t>
            </a:r>
            <a:r>
              <a:rPr kumimoji="1" lang="en-US" altLang="ko-Kore-KR" sz="1600" b="1" dirty="0">
                <a:latin typeface="+mn-ea"/>
              </a:rPr>
              <a:t>. </a:t>
            </a:r>
            <a:r>
              <a:rPr kumimoji="1" lang="ko-KR" altLang="en-US" sz="1600" b="1" dirty="0">
                <a:latin typeface="+mn-ea"/>
              </a:rPr>
              <a:t>필요 항목 선택</a:t>
            </a:r>
            <a:endParaRPr kumimoji="1" lang="en-US" altLang="ko-Kore-KR" sz="1600" b="1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A4C452-7EE9-944A-88F6-26D9D108BCB4}"/>
              </a:ext>
            </a:extLst>
          </p:cNvPr>
          <p:cNvSpPr/>
          <p:nvPr/>
        </p:nvSpPr>
        <p:spPr>
          <a:xfrm>
            <a:off x="789771" y="5012367"/>
            <a:ext cx="30698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[User Mental model evolution</a:t>
            </a:r>
            <a:r>
              <a:rPr kumimoji="1" lang="en-US" altLang="ko-KR" dirty="0"/>
              <a:t>]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518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1039</Words>
  <Application>Microsoft Macintosh PowerPoint</Application>
  <PresentationFormat>와이드스크린</PresentationFormat>
  <Paragraphs>144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시스템 서체 일반체</vt:lpstr>
      <vt:lpstr>맑은 고딕</vt:lpstr>
      <vt:lpstr>Arial</vt:lpstr>
      <vt:lpstr>Calibri</vt:lpstr>
      <vt:lpstr>Calibri Light</vt:lpstr>
      <vt:lpstr>Office 테마</vt:lpstr>
      <vt:lpstr>Excel 슬라이서 </vt:lpstr>
      <vt:lpstr>Contents</vt:lpstr>
      <vt:lpstr>Level 1: 슬라이서(Slicer)에 대한 기본 개념 </vt:lpstr>
      <vt:lpstr>Level 2: 슬라이서(Slicer) 활용 방안</vt:lpstr>
      <vt:lpstr>Level 3: 슬라이서(Slicer)의 사용방법(피벗 테이블)</vt:lpstr>
      <vt:lpstr>Level 3: 슬라이서(Slicer)의 사용방법(피벗 테이블)</vt:lpstr>
      <vt:lpstr>Level 3: 슬라이서(Slicer)의 사용방법(표)</vt:lpstr>
      <vt:lpstr>Level 3: 슬라이서(Slicer)의 사용방법(표)</vt:lpstr>
      <vt:lpstr>Level 3: 슬라이서(Slicer)의 사용방법(공통)</vt:lpstr>
      <vt:lpstr>Level 3: 슬라이서(Slicer)의 사용방법(공통)</vt:lpstr>
      <vt:lpstr>Level 3: 슬라이서(Slicer)의 사용방법(공통)</vt:lpstr>
      <vt:lpstr>Level 3: 슬라이서(Slicer)의 사용방법(공통)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김지섭</dc:creator>
  <cp:lastModifiedBy>김지섭</cp:lastModifiedBy>
  <cp:revision>14</cp:revision>
  <dcterms:created xsi:type="dcterms:W3CDTF">2021-09-24T22:54:21Z</dcterms:created>
  <dcterms:modified xsi:type="dcterms:W3CDTF">2021-09-28T04:31:51Z</dcterms:modified>
</cp:coreProperties>
</file>