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"/>
  </p:notesMasterIdLst>
  <p:sldIdLst>
    <p:sldId id="296" r:id="rId2"/>
    <p:sldId id="297" r:id="rId3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광석(MOON KWANGSUK)" initials="문K" lastIdx="1" clrIdx="0">
    <p:extLst>
      <p:ext uri="{19B8F6BF-5375-455C-9EA6-DF929625EA0E}">
        <p15:presenceInfo xmlns:p15="http://schemas.microsoft.com/office/powerpoint/2012/main" userId="문광석(MOON KWANGSUK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660"/>
  </p:normalViewPr>
  <p:slideViewPr>
    <p:cSldViewPr>
      <p:cViewPr varScale="1">
        <p:scale>
          <a:sx n="94" d="100"/>
          <a:sy n="94" d="100"/>
        </p:scale>
        <p:origin x="192" y="1400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72CB59BD-E487-466F-8926-382CBDB0D072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9CE7BC15-FD63-47B9-90BE-0EB3CF8DB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9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C7B2210B-6C02-4AC4-8C9F-45A513EA837E}"/>
              </a:ext>
            </a:extLst>
          </p:cNvPr>
          <p:cNvCxnSpPr/>
          <p:nvPr/>
        </p:nvCxnSpPr>
        <p:spPr>
          <a:xfrm>
            <a:off x="0" y="6516751"/>
            <a:ext cx="9906000" cy="3175"/>
          </a:xfrm>
          <a:prstGeom prst="line">
            <a:avLst/>
          </a:prstGeom>
          <a:ln w="9525">
            <a:solidFill>
              <a:srgbClr val="95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7E1914-D5A2-485E-8769-757C0FC831FB}"/>
              </a:ext>
            </a:extLst>
          </p:cNvPr>
          <p:cNvSpPr txBox="1"/>
          <p:nvPr/>
        </p:nvSpPr>
        <p:spPr>
          <a:xfrm>
            <a:off x="51943" y="152400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보안컨설턴트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실습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마스터 플랜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82963-CB0A-4A12-AD70-4D9CF3BB4E64}"/>
              </a:ext>
            </a:extLst>
          </p:cNvPr>
          <p:cNvSpPr/>
          <p:nvPr/>
        </p:nvSpPr>
        <p:spPr>
          <a:xfrm>
            <a:off x="200472" y="836712"/>
            <a:ext cx="93610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이행 과제 도출 </a:t>
            </a:r>
            <a:r>
              <a:rPr lang="en-US" altLang="ko-KR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정보보안 정책 수립</a:t>
            </a:r>
            <a:endParaRPr lang="en-US" altLang="ko-KR" sz="25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A25E6-45C6-4CA8-89B1-C0F25865B5C2}"/>
              </a:ext>
            </a:extLst>
          </p:cNvPr>
          <p:cNvSpPr txBox="1"/>
          <p:nvPr/>
        </p:nvSpPr>
        <p:spPr>
          <a:xfrm>
            <a:off x="488504" y="162622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정보보안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정책수립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92042-3F3A-4137-A3E8-8896124DC1D4}"/>
              </a:ext>
            </a:extLst>
          </p:cNvPr>
          <p:cNvSpPr txBox="1"/>
          <p:nvPr/>
        </p:nvSpPr>
        <p:spPr>
          <a:xfrm>
            <a:off x="3020037" y="1594895"/>
            <a:ext cx="35058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퇴직예정자 보안관리 추가</a:t>
            </a:r>
            <a:endParaRPr lang="en-US" altLang="ko-KR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(Business Process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7731C-EA74-483D-BF6F-CBF2A59022D5}"/>
              </a:ext>
            </a:extLst>
          </p:cNvPr>
          <p:cNvSpPr txBox="1"/>
          <p:nvPr/>
        </p:nvSpPr>
        <p:spPr>
          <a:xfrm>
            <a:off x="306147" y="2852936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 데이터 베이스상에서 퇴직일자 추가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BA4D2-3EA9-47EE-89BE-49580EC4B8C2}"/>
              </a:ext>
            </a:extLst>
          </p:cNvPr>
          <p:cNvSpPr txBox="1"/>
          <p:nvPr/>
        </p:nvSpPr>
        <p:spPr>
          <a:xfrm>
            <a:off x="3565650" y="2865710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기말 데이터 이중 암호화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906BA-4CC2-49F6-9294-8B2C49AB9D17}"/>
              </a:ext>
            </a:extLst>
          </p:cNvPr>
          <p:cNvSpPr txBox="1"/>
          <p:nvPr/>
        </p:nvSpPr>
        <p:spPr>
          <a:xfrm>
            <a:off x="6825153" y="2834242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센터에서 접근 제어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B10E79-0574-4E41-8E4A-A79F9DC76D2D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4772953" y="2241226"/>
            <a:ext cx="1" cy="62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0B6C40B-31F0-4FE7-BEED-3B040FDAF0D1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16200000" flipH="1">
            <a:off x="6106197" y="907983"/>
            <a:ext cx="593016" cy="3259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139E68B-D0F4-491B-9605-7FA01B22F56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2837347" y="917329"/>
            <a:ext cx="611710" cy="3259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63FDAB-2556-4353-988D-A3989195B993}"/>
              </a:ext>
            </a:extLst>
          </p:cNvPr>
          <p:cNvSpPr/>
          <p:nvPr/>
        </p:nvSpPr>
        <p:spPr>
          <a:xfrm>
            <a:off x="3565650" y="3861048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받을 수 있는 암호화 키와 파일을 열 수 있는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복호화키를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다운을 받을 수 있으나 복호화 하지 못하게 방지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9D3E40-F3C1-4B8E-986E-EC51884F77CC}"/>
              </a:ext>
            </a:extLst>
          </p:cNvPr>
          <p:cNvSpPr/>
          <p:nvPr/>
        </p:nvSpPr>
        <p:spPr>
          <a:xfrm>
            <a:off x="306147" y="3860957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퇴직일자 항목을 추가해 해당 사용자의 데이터베이스 기말자료 접근 제어 및 접근기록 로그화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384055-4A95-40E3-A271-A4A7F78C6255}"/>
              </a:ext>
            </a:extLst>
          </p:cNvPr>
          <p:cNvSpPr/>
          <p:nvPr/>
        </p:nvSpPr>
        <p:spPr>
          <a:xfrm>
            <a:off x="6825153" y="3860957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기밀에 대해 중앙 집중적으로 로그를 남겨 해당 접근을 기록 후 추적</a:t>
            </a:r>
          </a:p>
        </p:txBody>
      </p:sp>
      <p:cxnSp>
        <p:nvCxnSpPr>
          <p:cNvPr id="29" name="Straight Connector 6">
            <a:extLst>
              <a:ext uri="{FF2B5EF4-FFF2-40B4-BE49-F238E27FC236}">
                <a16:creationId xmlns:a16="http://schemas.microsoft.com/office/drawing/2014/main" id="{FD387516-3965-5905-2FAF-734853FC02C2}"/>
              </a:ext>
            </a:extLst>
          </p:cNvPr>
          <p:cNvCxnSpPr/>
          <p:nvPr/>
        </p:nvCxnSpPr>
        <p:spPr>
          <a:xfrm>
            <a:off x="0" y="641534"/>
            <a:ext cx="9906000" cy="3175"/>
          </a:xfrm>
          <a:prstGeom prst="line">
            <a:avLst/>
          </a:prstGeom>
          <a:ln w="9525">
            <a:solidFill>
              <a:srgbClr val="95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42"/>
    </mc:Choice>
    <mc:Fallback xmlns="">
      <p:transition spd="slow" advTm="1211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C7B2210B-6C02-4AC4-8C9F-45A513EA837E}"/>
              </a:ext>
            </a:extLst>
          </p:cNvPr>
          <p:cNvCxnSpPr/>
          <p:nvPr/>
        </p:nvCxnSpPr>
        <p:spPr>
          <a:xfrm>
            <a:off x="0" y="641534"/>
            <a:ext cx="9906000" cy="3175"/>
          </a:xfrm>
          <a:prstGeom prst="line">
            <a:avLst/>
          </a:prstGeom>
          <a:ln w="9525">
            <a:solidFill>
              <a:srgbClr val="95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7E1914-D5A2-485E-8769-757C0FC831FB}"/>
              </a:ext>
            </a:extLst>
          </p:cNvPr>
          <p:cNvSpPr txBox="1"/>
          <p:nvPr/>
        </p:nvSpPr>
        <p:spPr>
          <a:xfrm>
            <a:off x="51943" y="152400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보안컨설턴트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실습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마스터 플랜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82963-CB0A-4A12-AD70-4D9CF3BB4E64}"/>
              </a:ext>
            </a:extLst>
          </p:cNvPr>
          <p:cNvSpPr/>
          <p:nvPr/>
        </p:nvSpPr>
        <p:spPr>
          <a:xfrm>
            <a:off x="200472" y="836712"/>
            <a:ext cx="93610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이행 과제 도출 </a:t>
            </a:r>
            <a:r>
              <a:rPr lang="en-US" altLang="ko-KR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보안솔루션 구축</a:t>
            </a:r>
            <a:endParaRPr lang="en-US" altLang="ko-KR" sz="25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A25E6-45C6-4CA8-89B1-C0F25865B5C2}"/>
              </a:ext>
            </a:extLst>
          </p:cNvPr>
          <p:cNvSpPr txBox="1"/>
          <p:nvPr/>
        </p:nvSpPr>
        <p:spPr>
          <a:xfrm>
            <a:off x="488503" y="1626221"/>
            <a:ext cx="1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보안솔루션 구축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92042-3F3A-4137-A3E8-8896124DC1D4}"/>
              </a:ext>
            </a:extLst>
          </p:cNvPr>
          <p:cNvSpPr txBox="1"/>
          <p:nvPr/>
        </p:nvSpPr>
        <p:spPr>
          <a:xfrm>
            <a:off x="3020037" y="1594895"/>
            <a:ext cx="35058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유출 대응을 위한 솔루션 도입</a:t>
            </a:r>
            <a:endParaRPr lang="en-US" altLang="ko-KR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사업장 물리적 보안 통제 강화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7731C-EA74-483D-BF6F-CBF2A59022D5}"/>
              </a:ext>
            </a:extLst>
          </p:cNvPr>
          <p:cNvSpPr txBox="1"/>
          <p:nvPr/>
        </p:nvSpPr>
        <p:spPr>
          <a:xfrm>
            <a:off x="306147" y="2855719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퇴직예정자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망분리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BA4D2-3EA9-47EE-89BE-49580EC4B8C2}"/>
              </a:ext>
            </a:extLst>
          </p:cNvPr>
          <p:cNvSpPr txBox="1"/>
          <p:nvPr/>
        </p:nvSpPr>
        <p:spPr>
          <a:xfrm>
            <a:off x="3565650" y="2828835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포트 제거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906BA-4CC2-49F6-9294-8B2C49AB9D17}"/>
              </a:ext>
            </a:extLst>
          </p:cNvPr>
          <p:cNvSpPr txBox="1"/>
          <p:nvPr/>
        </p:nvSpPr>
        <p:spPr>
          <a:xfrm>
            <a:off x="6825153" y="2834242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방화벽 제어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B10E79-0574-4E41-8E4A-A79F9DC76D2D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4772953" y="2241226"/>
            <a:ext cx="1" cy="58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0B6C40B-31F0-4FE7-BEED-3B040FDAF0D1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16200000" flipH="1">
            <a:off x="6106197" y="907983"/>
            <a:ext cx="593016" cy="3259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139E68B-D0F4-491B-9605-7FA01B22F56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2835956" y="918720"/>
            <a:ext cx="614493" cy="3259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63FDAB-2556-4353-988D-A3989195B993}"/>
              </a:ext>
            </a:extLst>
          </p:cNvPr>
          <p:cNvSpPr/>
          <p:nvPr/>
        </p:nvSpPr>
        <p:spPr>
          <a:xfrm>
            <a:off x="3565650" y="3861048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USB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탈취를 방지 하기위해 입출력 드라이버 제거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9D3E40-F3C1-4B8E-986E-EC51884F77CC}"/>
              </a:ext>
            </a:extLst>
          </p:cNvPr>
          <p:cNvSpPr/>
          <p:nvPr/>
        </p:nvSpPr>
        <p:spPr>
          <a:xfrm>
            <a:off x="306147" y="3860957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퇴직예정자들의 인프라 사용망을 분리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384055-4A95-40E3-A271-A4A7F78C6255}"/>
              </a:ext>
            </a:extLst>
          </p:cNvPr>
          <p:cNvSpPr/>
          <p:nvPr/>
        </p:nvSpPr>
        <p:spPr>
          <a:xfrm>
            <a:off x="6825153" y="3860957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방화벽에서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http, ftp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파일을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올릴수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프로토콜을 제어하여 용량이 큰 데이터가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나갈시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차단하는 기능을 삽입</a:t>
            </a:r>
          </a:p>
        </p:txBody>
      </p:sp>
    </p:spTree>
    <p:extLst>
      <p:ext uri="{BB962C8B-B14F-4D97-AF65-F5344CB8AC3E}">
        <p14:creationId xmlns:p14="http://schemas.microsoft.com/office/powerpoint/2010/main" val="8366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42"/>
    </mc:Choice>
    <mc:Fallback xmlns="">
      <p:transition spd="slow" advTm="12114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149</Words>
  <Application>Microsoft Macintosh PowerPoint</Application>
  <PresentationFormat>A4 용지(210x297mm)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맑은 고딕</vt:lpstr>
      <vt:lpstr>Arial</vt:lpstr>
      <vt:lpstr>Calibri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정경재</cp:lastModifiedBy>
  <cp:revision>411</cp:revision>
  <cp:lastPrinted>2020-09-24T12:52:41Z</cp:lastPrinted>
  <dcterms:created xsi:type="dcterms:W3CDTF">2020-06-10T09:30:50Z</dcterms:created>
  <dcterms:modified xsi:type="dcterms:W3CDTF">2022-07-06T10:48:11Z</dcterms:modified>
</cp:coreProperties>
</file>