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4" r:id="rId5"/>
    <p:sldId id="263" r:id="rId6"/>
    <p:sldId id="262" r:id="rId7"/>
    <p:sldId id="260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76" r:id="rId2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91"/>
    <p:restoredTop sz="75070"/>
  </p:normalViewPr>
  <p:slideViewPr>
    <p:cSldViewPr snapToGrid="0" snapToObjects="1">
      <p:cViewPr>
        <p:scale>
          <a:sx n="88" d="100"/>
          <a:sy n="88" d="100"/>
        </p:scale>
        <p:origin x="7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7927F-1811-3645-9D00-D683C57C51D6}" type="datetimeFigureOut">
              <a:rPr kumimoji="1" lang="ko-Kore-KR" altLang="en-US" smtClean="0"/>
              <a:t>2021. 8. 10.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D89FC-EBB8-A343-B8EC-1828740AED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9141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5986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Proprietary frames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는 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standard frames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와 상호 정보교환이 가능하지 않은 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non-standard format 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구현에 사용될 수 있지만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proprietary 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확장에 대하여 공통적인 이해를 가진 </a:t>
            </a:r>
            <a:r>
              <a:rPr lang="ko-KR" altLang="ko-Kore-KR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엔드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디바이스 중에서만 사용가능하다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1608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MHDR/</a:t>
            </a:r>
            <a:r>
              <a:rPr lang="en-US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MACPayload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/MIC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구조로 이루어져 있고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MACPayload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경우에 따라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join-Request, Join-Accept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값으로 운반 가</a:t>
            </a:r>
            <a:r>
              <a:rPr lang="en-US" altLang="ko-Kore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4.1 PHY Payload(</a:t>
            </a:r>
            <a:r>
              <a:rPr lang="en-US" altLang="ko-Kore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PHYPayload</a:t>
            </a:r>
            <a:r>
              <a:rPr lang="en-US" altLang="ko-Kore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능하다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ore-KR" altLang="ko-Kore-KR" dirty="0">
                <a:effectLst/>
              </a:rPr>
              <a:t> </a:t>
            </a:r>
            <a:endParaRPr lang="en-US" altLang="ko-Kore-KR" dirty="0">
              <a:effectLst/>
            </a:endParaRPr>
          </a:p>
          <a:p>
            <a:endParaRPr kumimoji="1" lang="en-US" altLang="ko-Kore-KR" dirty="0">
              <a:effectLst/>
            </a:endParaRPr>
          </a:p>
          <a:p>
            <a:pPr algn="l" latinLnBrk="1"/>
            <a:endParaRPr lang="en-US" altLang="ko-KR" dirty="0"/>
          </a:p>
          <a:p>
            <a:pPr algn="l" latinLnBrk="1"/>
            <a:r>
              <a:rPr lang="ko-KR" altLang="ko-Kore-KR" dirty="0"/>
              <a:t>각 </a:t>
            </a:r>
            <a:r>
              <a:rPr lang="en-US" altLang="ko-Kore-KR" dirty="0"/>
              <a:t>Major version</a:t>
            </a:r>
            <a:r>
              <a:rPr lang="ko-KR" altLang="ko-Kore-KR" dirty="0"/>
              <a:t>에 대해서 </a:t>
            </a:r>
            <a:r>
              <a:rPr lang="ko-KR" altLang="ko-Kore-KR" dirty="0" err="1"/>
              <a:t>엔드</a:t>
            </a:r>
            <a:r>
              <a:rPr lang="ko-KR" altLang="ko-Kore-KR" dirty="0"/>
              <a:t> 디바이스는 </a:t>
            </a:r>
            <a:r>
              <a:rPr lang="en-US" altLang="ko-Kore-KR" dirty="0"/>
              <a:t>frame </a:t>
            </a:r>
          </a:p>
          <a:p>
            <a:pPr algn="l" latinLnBrk="1"/>
            <a:r>
              <a:rPr lang="en-US" altLang="ko-Kore-KR" dirty="0"/>
              <a:t>format</a:t>
            </a:r>
            <a:r>
              <a:rPr lang="ko-KR" altLang="ko-Kore-KR" dirty="0"/>
              <a:t>이 다른 </a:t>
            </a:r>
            <a:r>
              <a:rPr lang="en-US" altLang="ko-Kore-KR" dirty="0"/>
              <a:t>Minor version</a:t>
            </a:r>
            <a:r>
              <a:rPr lang="ko-KR" altLang="ko-Kore-KR" dirty="0"/>
              <a:t>들을 구현할 수 있다</a:t>
            </a:r>
            <a:r>
              <a:rPr lang="en-US" altLang="ko-Kore-KR" dirty="0"/>
              <a:t>. 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5726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MHDR/</a:t>
            </a:r>
            <a:r>
              <a:rPr lang="en-US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MACPayload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/MIC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구조로 이루어져 있고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MACPayload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경우에 따라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join-Request, Join-Accept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값으로 운반 가</a:t>
            </a:r>
            <a:r>
              <a:rPr lang="en-US" altLang="ko-Kore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4.1 PHY Payload(</a:t>
            </a:r>
            <a:r>
              <a:rPr lang="en-US" altLang="ko-Kore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PHYPayload</a:t>
            </a:r>
            <a:r>
              <a:rPr lang="en-US" altLang="ko-Kore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능하다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ore-KR" altLang="ko-Kore-KR" dirty="0">
                <a:effectLst/>
              </a:rPr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9817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 command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변환을 위한 최대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15-octet(15byte)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 options(</a:t>
            </a:r>
            <a:r>
              <a:rPr lang="en-US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FOpts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2132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라디오 채널 감쇠가 빠르게 또는 지속적으로 변경되면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제어가 불가능할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네트워크가 최종 장치의 데이터 속도를 제어할 수 없는 경우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디바이스의 응용 프로그램 계층이 이를 제어해야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경우에는 다양한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datarate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사용하는 것이 좋습니다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ADR </a:t>
            </a:r>
            <a:r>
              <a:rPr kumimoji="1" lang="ko-Kore-KR" altLang="en-US" dirty="0"/>
              <a:t>비트가 있는데 해당 값이 존재하지 않는 경우 네트워크 서버에서 해당 디바이스에 권장 구성을 알리는 </a:t>
            </a:r>
            <a:r>
              <a:rPr lang="en" altLang="ko-Kore-K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LinkADRReq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ore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날린다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 </a:t>
            </a:r>
            <a:r>
              <a:rPr kumimoji="1" lang="ko-Kore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비트가 존재하는 경우 네트워크 서버에서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명령을 통해 최종 장치의 재전송 횟수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속도 및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전력을 제어할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디바이스가 독립적으로 설정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해제 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비트가 없는 경우에는 판단은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엔드디바이스에서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1565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확인된 데이터 프레임을 수신하면 수신기는 수신 비트</a:t>
            </a:r>
            <a:r>
              <a:rPr lang="en-US" altLang="ko-KR" dirty="0"/>
              <a:t>(</a:t>
            </a:r>
            <a:r>
              <a:rPr lang="en" altLang="ko-Kore-KR" dirty="0"/>
              <a:t>ACK)</a:t>
            </a:r>
            <a:r>
              <a:rPr lang="ko-KR" altLang="en-US" dirty="0"/>
              <a:t>가 설정된 데이터 프레임으로 응답합니다</a:t>
            </a:r>
            <a:r>
              <a:rPr lang="en-US" altLang="ko-KR" dirty="0"/>
              <a:t>. </a:t>
            </a:r>
            <a:endParaRPr lang="ko-Kore-KR" altLang="en-US" dirty="0"/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수신된 최신 프레임에 대한 응답으로만 수신 확인을 전송해야 하며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NbTrans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 전송해서는 안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Ex)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B ping slot (see section 9) or in RXC (see section 15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3764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ore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재전송 절차</a:t>
            </a:r>
            <a:endParaRPr lang="en-US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네트워크 서버는 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NbTrans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매개 변수를 사용하여 지정된 서비스 품질을 달성하기 위해 최종 장치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업링크의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이중화를 제어할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 </a:t>
            </a:r>
          </a:p>
          <a:p>
            <a:endParaRPr lang="en-US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네트워크가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비트가 설정된 동일한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업링크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프레임의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NbTrans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전송 이상을 수신하는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재생 공격 또는 오작동하는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디바이스를 나타낼 수 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네트워크는 추가 프레임을 자동으로 폐기해야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6608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Frame </a:t>
            </a:r>
            <a:r>
              <a:rPr kumimoji="1" lang="ko-Kore-KR" altLang="en-US" dirty="0"/>
              <a:t>보류 비트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네트워크 서버에서 </a:t>
            </a:r>
            <a:r>
              <a:rPr kumimoji="1" lang="en-US" altLang="ko-Kore-KR" dirty="0"/>
              <a:t>receive window</a:t>
            </a:r>
            <a:r>
              <a:rPr kumimoji="1" lang="ko-Kore-KR" altLang="en-US" dirty="0"/>
              <a:t>에 맞춰야 데이터를 보낼 수 있기 때문인가</a:t>
            </a:r>
            <a:r>
              <a:rPr kumimoji="1" lang="en-US" altLang="ko-Kore-KR" dirty="0"/>
              <a:t>?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충돌이 발생한다는건 무엇을 의미하는지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lang="en" altLang="ko-Kore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FPending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비트의 예는 섹션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16.4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에 설명되어 있습니다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4971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프레임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MIC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필드가 적절한 네트워크 세션 키를 사용하여 로컬로 계산되는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MIC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값과 일치할 경우 수신된 카운터가 수신된 값과 동기화됩니다</a:t>
            </a: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  <a:p>
            <a:endParaRPr kumimoji="1" lang="en-US" altLang="ko-Kore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성공적인 가입 절차 후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ABP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또는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OTAA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엔드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디바이스가 전송하는 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FCntUp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=0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의 </a:t>
            </a: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첫 번째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업링크는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MIC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필드가 유효하다면 네트워크 서버에서 수락해야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마찬가지로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MIC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필드가 유효할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네트워크 서버가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ABP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또는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OTAA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엔드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장치로 보낸 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FCntDown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=0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과의 </a:t>
            </a: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첫 번째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다운링크는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엔드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디바이스가 승인해야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endParaRPr kumimoji="1" lang="en-US" altLang="ko-Kore-KR" b="1" dirty="0"/>
          </a:p>
          <a:p>
            <a:endParaRPr kumimoji="1" lang="en-US" altLang="ko-Kore-KR" b="1" dirty="0"/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프레임 카운터의 폭은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32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비트입니다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FCnt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필드는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32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비트 프레임 카운터 중 최하위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16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비트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업링크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전송 데이터 프레임의 경우 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FCntUp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다운링크 전송 데이터 프레임의 경우 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FCntDown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에 해당해야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최종 장치는 재전송을 제외하고 동일한 애플리케이션 또는 네트워크 세션 키로 동일한 </a:t>
            </a:r>
            <a:r>
              <a:rPr lang="en" altLang="ko-Kore-KR" sz="1600" b="1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FCntUp</a:t>
            </a:r>
            <a:r>
              <a:rPr lang="en" altLang="ko-Kore-KR" sz="1600" b="1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값을 재사용해서는 안 됩니다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최종 장치는 동일한 재전송을 처리하지 않아야 합니다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  <a:endParaRPr lang="ko-Kore-KR" altLang="en-US" sz="1600" b="1" dirty="0"/>
          </a:p>
          <a:p>
            <a:endParaRPr kumimoji="1" lang="ko-Kore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1991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FCtrl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FOptsLen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 옵션 길이 필드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프레임에 포함된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FOpts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필드의 실제 길이를 나타냅니다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FOpts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최대 길이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옥텟의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명령을 데이터 프레임으로 전송합니다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유효한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 목록은 섹션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참조하십시오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FOptsLen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경우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FOpts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필드가 없어야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FOptsLen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ore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아닌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명령이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FOpts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필드에 있는 경우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FPort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사용하지 않아야 합니다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FPort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아니거나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아니어야 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명령은 페이로드 필드와 프레임 옵션 필드에 동시에 있으면 안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장치는 프레임을 자동으로 폐기해야 한다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699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LoRa™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메시지는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LoRa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물리적 헤더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(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PDR)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와 헤더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CRC(PHDR_CRC)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가 포함된 무선 패킷 명시적 헤더 모드를 사용합니다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CRC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Uplink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에서만 값이 존재한다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ko-KR" altLang="en-US" dirty="0"/>
            </a:br>
            <a:r>
              <a:rPr lang="en" altLang="ko-Kore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LoRaWAN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비콘은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길이가 고정된 암시적 헤더 모드에서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LoRa™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변조를 사용하여 전송됩니다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  <a:br>
              <a:rPr lang="ko-KR" altLang="en-US" dirty="0"/>
            </a:b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8535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MHDR/</a:t>
            </a:r>
            <a:r>
              <a:rPr lang="en-US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MACPayload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/MIC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구조로 이루어져 있고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MACPayload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경우에 따라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join-Request, Join-Accept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값으로 운반 가</a:t>
            </a:r>
            <a:r>
              <a:rPr lang="en-US" altLang="ko-Kore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4.1 PHY Payload(</a:t>
            </a:r>
            <a:r>
              <a:rPr lang="en-US" altLang="ko-Kore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PHYPayload</a:t>
            </a:r>
            <a:r>
              <a:rPr lang="en-US" altLang="ko-Kore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능하다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ore-KR" altLang="ko-Kore-KR" dirty="0">
                <a:effectLst/>
              </a:rPr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54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프레임 페이로드 필드가 비어 있지 않으면 포트 필드가 있어야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r>
              <a:rPr lang="en" altLang="ko-Kore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FPort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값이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이면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FRM Payload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에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MAC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명령만 포함되어 있음을 나타냅니다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 </a:t>
            </a:r>
          </a:p>
          <a:p>
            <a:endParaRPr lang="en-US" altLang="ko-Kore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  <a:p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MAC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명령 목록은 섹션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5 </a:t>
            </a:r>
          </a:p>
          <a:p>
            <a:endParaRPr lang="en" altLang="ko-Kore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  <a:p>
            <a:r>
              <a:rPr lang="en" altLang="ko-Kore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FPort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값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224.255(0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xE0.0xFF)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는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LoRa Alliance[TS008]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에서 사용 및 할당하기 위해 예약되었습니다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br>
              <a:rPr lang="ko-KR" altLang="en-US" dirty="0"/>
            </a:br>
            <a:r>
              <a:rPr lang="en" altLang="ko-Kore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FPort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값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224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의 목적은 최종 버전의 최종 장치에서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MAC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컴플라이언스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테스트 시나리오를 무선으로 실행할 수 있는 전용 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FPort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제공하는 것입니다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실제적인 측면을 위해 특정 버전의 최종 장치에 의존할 필요가 없습니다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테스트는 라이브 작업과 동시에 수행해서는 안 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최종 장치의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MAC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계층 구현은 일반 애플리케이션에 사용되는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MAC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계층이어야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테스트 프로토콜은 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AppSKey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사용하여 암호화됩니다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이렇게 하면 네트워크가 최종 장치의 소유자를 참여시키지 않고는 최종 장치의 테스트 모드를 활성화할 수 없습니다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endParaRPr lang="en-US" altLang="ko-Kore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N,</a:t>
            </a:r>
            <a:r>
              <a:rPr lang="ko-Kore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US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 </a:t>
            </a:r>
            <a:r>
              <a:rPr lang="ko-Kore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의 지역별 값은 </a:t>
            </a:r>
            <a:r>
              <a:rPr lang="en-US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[RP002]</a:t>
            </a:r>
            <a:endParaRPr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2255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메시지 무결성 코드</a:t>
            </a:r>
            <a:r>
              <a:rPr lang="en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message integrity code</a:t>
            </a:r>
          </a:p>
          <a:p>
            <a:endParaRPr lang="en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방향 필드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(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Dir)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업링크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프레임의 경우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이고 다운링크 프레임의 경우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입니다</a:t>
            </a:r>
            <a:endParaRPr lang="en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  <a:p>
            <a:endParaRPr lang="en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암호화 체계는 키 길이가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128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비트인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AES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암호화를 사용하는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IEEE 802.15.4/2006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부록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B[IEEE 802154]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에 설명된 일반 알고리즘을 기반으로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 </a:t>
            </a:r>
          </a:p>
          <a:p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AES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암호화는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[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NIST-AES]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에 정의되어 있습니다</a:t>
            </a:r>
            <a:r>
              <a:rPr lang="en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7175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MIC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계산관련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내용은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[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RFC4493] </a:t>
            </a:r>
            <a:r>
              <a:rPr lang="ko-Kore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문서에</a:t>
            </a:r>
            <a:r>
              <a:rPr lang="en-US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1187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MHDR/</a:t>
            </a:r>
            <a:r>
              <a:rPr lang="en-US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MACPayload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/MIC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구조로 이루어져 있고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MACPayload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경우에 따라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join-Request, Join-Accept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값으로 운반 가</a:t>
            </a:r>
            <a:r>
              <a:rPr lang="en-US" altLang="ko-Kore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4.1 PHY Payload(</a:t>
            </a:r>
            <a:r>
              <a:rPr lang="en-US" altLang="ko-Kore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PHYPayload</a:t>
            </a:r>
            <a:r>
              <a:rPr lang="en-US" altLang="ko-Kore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능하다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ore-KR" altLang="ko-Kore-KR" dirty="0">
                <a:effectLst/>
              </a:rPr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169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디바이스의 아키텍처에 따라 소프트웨어 스택 또는 하드웨어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송수신기로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 가능하다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PHYPayload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length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필드에는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PHYPayload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필드의 길이가 몇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인지를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CRC</a:t>
            </a:r>
            <a:r>
              <a:rPr kumimoji="1" lang="ko-Kore-KR" altLang="en-US" dirty="0"/>
              <a:t>는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PHYPayloadLength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PHPPayload</a:t>
            </a:r>
            <a:r>
              <a:rPr kumimoji="1" lang="ko-KR" altLang="en-US" dirty="0"/>
              <a:t> 두가지 필드에 의해서 계산된 값이다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4970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업링크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전송 후에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디바이스는 하나 또는 두 개의 수신 창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RX2)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열어야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디바이스로 향하는 패킷이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수신되지 않는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RX2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열어야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수신 창 시작 시간은 전송의 끝을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기준으로한다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en-US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ko-Kore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윈도우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오픈시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정삭적으로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수신받는다면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윈도우를 오픈할 필요는 없다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4833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윈도우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오픈시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정삭적으로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수신받는다면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윈도우를 오픈할 필요는 없다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0454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ko-Kore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윈도우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오픈시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정삭적으로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수신받는다면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윈도우를 오픈할 필요는 없다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ko-Kore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첫번째 윈도우에서 정상적으로 수신받지 못한다면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class B</a:t>
            </a:r>
            <a:r>
              <a:rPr kumimoji="1" lang="ko-Kore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타이밍이나 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C</a:t>
            </a:r>
            <a:r>
              <a:rPr kumimoji="1" lang="ko-Kore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관계 없이 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RX2</a:t>
            </a:r>
            <a:r>
              <a:rPr kumimoji="1" lang="ko-Kore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우선이다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3102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MHDR/</a:t>
            </a:r>
            <a:r>
              <a:rPr lang="en-US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MACPayload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/MIC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구조로 이루어져 있고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MACPayload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경우에 따라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join-Request, Join-Accept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값으로 운반 가</a:t>
            </a:r>
            <a:r>
              <a:rPr lang="en-US" altLang="ko-Kore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4.1 PHY Payload(</a:t>
            </a:r>
            <a:r>
              <a:rPr lang="en-US" altLang="ko-Kore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PHYPayload</a:t>
            </a:r>
            <a:r>
              <a:rPr lang="en-US" altLang="ko-Kore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능하다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ore-KR" altLang="ko-Kore-KR" dirty="0">
                <a:effectLst/>
              </a:rPr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5180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latinLnBrk="1"/>
            <a:r>
              <a:rPr lang="ko-KR" altLang="ko-Kore-KR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엔드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디바이스와 네트워크는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frame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을 전송하는 </a:t>
            </a:r>
            <a:endParaRPr lang="en-US" altLang="ko-KR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latinLnBrk="1"/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data rate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에 따라 명시된 최대 길이인 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M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보다 </a:t>
            </a:r>
            <a:endParaRPr lang="en-US" altLang="ko-KR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latinLnBrk="1"/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큰 </a:t>
            </a:r>
            <a:r>
              <a:rPr lang="en-US" altLang="ko-Kore-KR" kern="1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MACPayload</a:t>
            </a:r>
            <a:r>
              <a:rPr lang="ko-KR" altLang="ko-Kore-KR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포함하는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frame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을 전송해서는 안된다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</a:p>
          <a:p>
            <a:pPr algn="ctr" latinLnBrk="1"/>
            <a:r>
              <a:rPr lang="ko-KR" altLang="ko-Kore-KR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엔드디바이스나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네트워크 서버에서 수신한 어떤 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frame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도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</a:p>
          <a:p>
            <a:pPr algn="ctr" latinLnBrk="1"/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M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보다 큰 </a:t>
            </a:r>
            <a:r>
              <a:rPr lang="en-US" altLang="ko-Kore-KR" kern="1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MACPayload</a:t>
            </a:r>
            <a:r>
              <a:rPr lang="ko-KR" altLang="ko-Kore-KR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가지는 경우 자동으로 폐기한다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035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503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BA94A-C204-264A-AC09-D59EF0057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60C01F-A320-F147-AC9A-5307B9ADF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A2B57-46AB-4444-BF1B-1D03CCDD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2021. 8. 10.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0CACB1-C3EC-2544-95E8-27A35887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FDB7E-CD6C-5D45-BEAC-C0F2778E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737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3B840-ECA1-D349-9D23-FBAAF79C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A8CCBF-BA57-5741-A83B-DAF9EDA31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524B4-F0F0-B44B-B1BF-CAB5411B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2021. 8. 10.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C3BF5-310E-274C-9F44-A7FC33CC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A0F63-ACF4-154B-84EF-A561BABC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25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BE9C4F-7F0F-8E4C-8A66-16F6CCF31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597729-E060-FB45-9A7F-0FB8F29DE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D135E-D497-3041-96BE-A632A6C0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2021. 8. 10.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BD576-BAFB-F54C-B2C9-4DF1DD88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F35C-176E-DC4F-81AD-67BB8300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145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8F4C7-EB24-B343-B828-F942B80A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F05D4-54F5-634C-A632-BFA44873F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02039-A8AA-C04E-96B2-8AF3AEC8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2021. 8. 10.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D8215-2ECA-7748-8904-807709F1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364AF0-E17A-3941-B409-308FAAC1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368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8D05A-F5AA-E049-9AAF-DB2F6136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07DDF-8656-C04F-A4E4-7BE113919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CA4BD-161D-D14B-8497-338646CD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2021. 8. 10.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333CC-CB4F-DD42-BC78-73A355BD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217B3-5736-6044-BD8C-8F4D8C2F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616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7B4D3-5BD9-ED46-9982-6AAC667A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68837-6664-AD42-BD6E-6C67D57D7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3B1E14-5C37-A44F-A054-D33B2A0A6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1C2E42-5413-CF40-90CF-C5676394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2021. 8. 10.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1C7E52-CE79-1546-818A-7DCFB29F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B1B2BA-D756-B642-B287-65CB3312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57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9A976-A298-3542-B109-3C9A8101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DA7B0-59E8-1B49-92BC-96A31838F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B4BE38-C528-3A4A-BCD6-8EBF1F21C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24B2A4-F395-7A4B-994E-E76ED9FC3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FEE474-94B8-C44F-9143-6D92BE487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15F1AD-D098-8945-B761-5A697015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2021. 8. 10.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71AE66-AAA8-9140-9B37-869FBD77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D609BE-69EC-5843-9421-22D15938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769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2677B-1DC1-5843-B261-FBC4A55E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4402F6-0A96-CD4F-9FE6-218B2009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2021. 8. 10.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C348A6-7D6C-7041-8046-813AF3E8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5ED3F2-4B65-6444-B0E3-B66FF577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787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D41D55-0DEA-1644-A153-38E2FA19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2021. 8. 10.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E3F646-5C93-5A49-829F-275589AC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9579D-1E69-7A44-A0DB-99B40C99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089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8930A-712D-B441-B1AB-FCCDA12F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3D0B1-14B7-244D-BC63-FF9317690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79935F-40FD-DC4B-BE7C-37400EAA1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4E585C-85C3-A541-BEEA-4463CC82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2021. 8. 10.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34D478-45FC-D447-9876-81B16865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6CD9E-E3CD-2A4B-8768-01D24029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619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FDE9C-989A-6F4A-9A98-2DBA4A7C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E9F0E5-F476-6346-B9B5-5F7EC48EC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F0FBF2-EE10-6546-8EC1-B6AB14CD9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5317AC-6264-A14C-A6E5-054B1EAA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2021. 8. 10.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5AA61C-DD35-0D45-A6D4-98B013CE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F0E513-E2DF-2A4C-A5AC-9929EC30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304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080F93-4E2A-0245-9973-06E5FD77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75B35E-E316-254B-92AC-6A901F635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A86066-E81C-E84A-B0CE-4B85EBF7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429A4-A0EB-7243-92F9-6BCB42447124}" type="datetimeFigureOut">
              <a:rPr kumimoji="1" lang="ko-Kore-KR" altLang="en-US" smtClean="0"/>
              <a:t>2021. 8. 10.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27D7C-9B1C-2449-8421-077297A5C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34A14-3DFB-1E4F-8F55-8D4427AD3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00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244B3C-9AD1-F34F-A82C-0AC3793A6653}"/>
              </a:ext>
            </a:extLst>
          </p:cNvPr>
          <p:cNvSpPr/>
          <p:nvPr/>
        </p:nvSpPr>
        <p:spPr>
          <a:xfrm>
            <a:off x="256880" y="3429000"/>
            <a:ext cx="11678239" cy="430461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61A391-8144-4A4E-8DA5-6CE2E1420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ore-KR" sz="4000" b="1" dirty="0" err="1">
                <a:latin typeface="+mj-ea"/>
              </a:rPr>
              <a:t>LoRaWAN</a:t>
            </a:r>
            <a:r>
              <a:rPr lang="en-US" altLang="ko-Kore-KR" sz="3200" dirty="0">
                <a:latin typeface="+mj-ea"/>
              </a:rPr>
              <a:t> Link Layer Specification v1.0.4</a:t>
            </a:r>
            <a:r>
              <a:rPr lang="ko-Kore-KR" altLang="ko-Kore-KR" sz="3600" dirty="0">
                <a:effectLst/>
                <a:latin typeface="+mj-ea"/>
              </a:rPr>
              <a:t> </a:t>
            </a:r>
            <a:endParaRPr kumimoji="1" lang="ko-Kore-KR" altLang="en-US" sz="3600" b="1" dirty="0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AAE70E-ABA9-6E42-BE36-4E6EFBA030D0}"/>
              </a:ext>
            </a:extLst>
          </p:cNvPr>
          <p:cNvSpPr txBox="1"/>
          <p:nvPr/>
        </p:nvSpPr>
        <p:spPr>
          <a:xfrm>
            <a:off x="9713893" y="407220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김지섭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2588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MAC Frame </a:t>
            </a:r>
            <a:r>
              <a:rPr kumimoji="1" lang="en-US" altLang="ko-KR" sz="3200" b="1" dirty="0">
                <a:latin typeface="+mj-ea"/>
                <a:ea typeface="+mj-ea"/>
              </a:rPr>
              <a:t>Formats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3A33AE7-4354-1E49-A5F9-31730FE3702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637" y="2949548"/>
            <a:ext cx="5848725" cy="345715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0579681-039E-B642-B3CE-970D636151DB}"/>
              </a:ext>
            </a:extLst>
          </p:cNvPr>
          <p:cNvSpPr/>
          <p:nvPr/>
        </p:nvSpPr>
        <p:spPr>
          <a:xfrm>
            <a:off x="776067" y="1749219"/>
            <a:ext cx="106398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모든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kern="1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LoRaWAN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의 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uplink, downlink 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패킷은 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PHY payload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로 운반된다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ore-KR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PHYPayload</a:t>
            </a:r>
            <a:r>
              <a:rPr lang="ko-KR" altLang="ko-Kore-KR" dirty="0">
                <a:cs typeface="Times New Roman" panose="02020603050405020304" pitchFamily="18" charset="0"/>
              </a:rPr>
              <a:t>는 앞에는 </a:t>
            </a:r>
            <a:r>
              <a:rPr lang="en-US" altLang="ko-Kore-KR" dirty="0">
                <a:latin typeface="맑은 고딕" panose="020B0503020000020004" pitchFamily="34" charset="-127"/>
                <a:cs typeface="Times New Roman" panose="02020603050405020304" pitchFamily="18" charset="0"/>
              </a:rPr>
              <a:t>single-octet(1byte)</a:t>
            </a:r>
            <a:r>
              <a:rPr lang="ko-KR" altLang="ko-Kore-KR" dirty="0">
                <a:cs typeface="Times New Roman" panose="02020603050405020304" pitchFamily="18" charset="0"/>
              </a:rPr>
              <a:t>의 </a:t>
            </a:r>
            <a:r>
              <a:rPr lang="en-US" altLang="ko-Kore-KR" dirty="0">
                <a:latin typeface="맑은 고딕" panose="020B0503020000020004" pitchFamily="34" charset="-127"/>
                <a:cs typeface="Times New Roman" panose="02020603050405020304" pitchFamily="18" charset="0"/>
              </a:rPr>
              <a:t>MHDR(MAC header)</a:t>
            </a:r>
            <a:r>
              <a:rPr lang="ko-KR" altLang="ko-Kore-KR" dirty="0">
                <a:cs typeface="Times New Roman" panose="02020603050405020304" pitchFamily="18" charset="0"/>
              </a:rPr>
              <a:t>이 있고</a:t>
            </a:r>
            <a:r>
              <a:rPr lang="en-US" altLang="ko-Kore-KR" dirty="0">
                <a:latin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ko-KR" altLang="ko-Kore-KR" dirty="0">
                <a:cs typeface="Times New Roman" panose="02020603050405020304" pitchFamily="18" charset="0"/>
              </a:rPr>
              <a:t>이후에는 </a:t>
            </a:r>
            <a:r>
              <a:rPr lang="en-US" altLang="ko-Kore-KR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MACPayload</a:t>
            </a:r>
            <a:r>
              <a:rPr lang="en-US" altLang="ko-Kore-KR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(MAC payload)</a:t>
            </a:r>
            <a:r>
              <a:rPr lang="ko-KR" altLang="ko-Kore-KR" dirty="0">
                <a:cs typeface="Times New Roman" panose="02020603050405020304" pitchFamily="18" charset="0"/>
              </a:rPr>
              <a:t>가</a:t>
            </a:r>
            <a:r>
              <a:rPr lang="en-US" altLang="ko-Kore-KR" dirty="0">
                <a:latin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ore-KR" dirty="0">
                <a:cs typeface="Times New Roman" panose="02020603050405020304" pitchFamily="18" charset="0"/>
              </a:rPr>
              <a:t>마지막에는 </a:t>
            </a:r>
            <a:r>
              <a:rPr lang="en-US" altLang="ko-Kore-KR" dirty="0">
                <a:latin typeface="맑은 고딕" panose="020B0503020000020004" pitchFamily="34" charset="-127"/>
                <a:cs typeface="Times New Roman" panose="02020603050405020304" pitchFamily="18" charset="0"/>
              </a:rPr>
              <a:t>4-octet(4byte)</a:t>
            </a:r>
            <a:r>
              <a:rPr lang="ko-KR" altLang="ko-Kore-KR" dirty="0">
                <a:cs typeface="Times New Roman" panose="02020603050405020304" pitchFamily="18" charset="0"/>
              </a:rPr>
              <a:t>의</a:t>
            </a:r>
            <a:endParaRPr lang="en-US" altLang="ko-KR" dirty="0">
              <a:cs typeface="Times New Roman" panose="02020603050405020304" pitchFamily="18" charset="0"/>
            </a:endParaRPr>
          </a:p>
          <a:p>
            <a:pPr algn="ctr"/>
            <a:r>
              <a:rPr lang="ko-KR" altLang="ko-Kore-KR" dirty="0">
                <a:cs typeface="Times New Roman" panose="02020603050405020304" pitchFamily="18" charset="0"/>
              </a:rPr>
              <a:t> </a:t>
            </a:r>
            <a:r>
              <a:rPr lang="en-US" altLang="ko-Kore-KR" dirty="0">
                <a:latin typeface="맑은 고딕" panose="020B0503020000020004" pitchFamily="34" charset="-127"/>
                <a:cs typeface="Times New Roman" panose="02020603050405020304" pitchFamily="18" charset="0"/>
              </a:rPr>
              <a:t>MIC(message integrity code)</a:t>
            </a:r>
            <a:r>
              <a:rPr lang="ko-KR" altLang="ko-Kore-KR" dirty="0">
                <a:cs typeface="Times New Roman" panose="02020603050405020304" pitchFamily="18" charset="0"/>
              </a:rPr>
              <a:t>가 위치한다</a:t>
            </a:r>
            <a:r>
              <a:rPr lang="en-US" altLang="ko-Kore-KR" dirty="0">
                <a:latin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3872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MAC Frame </a:t>
            </a:r>
            <a:r>
              <a:rPr kumimoji="1" lang="en-US" altLang="ko-KR" sz="3200" b="1" dirty="0">
                <a:latin typeface="+mj-ea"/>
                <a:ea typeface="+mj-ea"/>
              </a:rPr>
              <a:t>Formats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E3AFE0-03AD-9646-BF6C-F964951DE1ED}"/>
              </a:ext>
            </a:extLst>
          </p:cNvPr>
          <p:cNvSpPr/>
          <p:nvPr/>
        </p:nvSpPr>
        <p:spPr>
          <a:xfrm>
            <a:off x="4356870" y="1443669"/>
            <a:ext cx="347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/>
            <a:r>
              <a:rPr lang="en-US" altLang="ko-Kore-KR" b="1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4.1 PHY Payload(</a:t>
            </a:r>
            <a:r>
              <a:rPr lang="en-US" altLang="ko-Kore-KR" b="1" kern="1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PHYPayload</a:t>
            </a:r>
            <a:r>
              <a:rPr lang="en-US" altLang="ko-Kore-KR" b="1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5C7409FE-26B6-FB44-9153-5A100ADB02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19" y="2119554"/>
            <a:ext cx="8073227" cy="13255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D15AA78-E7A8-7F4B-A8A5-7C129271D5E8}"/>
              </a:ext>
            </a:extLst>
          </p:cNvPr>
          <p:cNvSpPr/>
          <p:nvPr/>
        </p:nvSpPr>
        <p:spPr>
          <a:xfrm>
            <a:off x="838199" y="4633689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kern="1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MACPayload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필드의 최대 길이인 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M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은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region, data-rate-specific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에 따라 달라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[RP002]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에 명시되어 있다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</a:p>
          <a:p>
            <a:pPr algn="just" latinLnBrk="1"/>
            <a:endParaRPr lang="en-US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07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MAC Frame </a:t>
            </a:r>
            <a:r>
              <a:rPr kumimoji="1" lang="en-US" altLang="ko-KR" sz="3200" b="1" dirty="0">
                <a:latin typeface="+mj-ea"/>
                <a:ea typeface="+mj-ea"/>
              </a:rPr>
              <a:t>Formats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04250DD4-B66B-A84B-B9BD-6F92ACB19A9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280" y="1425892"/>
            <a:ext cx="5751440" cy="48124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671E68-097C-1349-B758-C8F023F01507}"/>
              </a:ext>
            </a:extLst>
          </p:cNvPr>
          <p:cNvSpPr txBox="1"/>
          <p:nvPr/>
        </p:nvSpPr>
        <p:spPr>
          <a:xfrm>
            <a:off x="464617" y="6238337"/>
            <a:ext cx="11262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한국의 주파수 대역인 </a:t>
            </a:r>
            <a:r>
              <a:rPr kumimoji="1" lang="en-US" altLang="ko-Kore-KR" dirty="0"/>
              <a:t>920~923MHz </a:t>
            </a:r>
            <a:r>
              <a:rPr kumimoji="1" lang="ko-Kore-KR" altLang="en-US" dirty="0"/>
              <a:t>구간에서 </a:t>
            </a:r>
            <a:r>
              <a:rPr kumimoji="1" lang="en-US" altLang="ko-Kore-KR" dirty="0"/>
              <a:t>Data Rate</a:t>
            </a:r>
            <a:r>
              <a:rPr kumimoji="1" lang="ko-Kore-KR" altLang="en-US" dirty="0"/>
              <a:t>에 따른 </a:t>
            </a:r>
            <a:r>
              <a:rPr kumimoji="1" lang="en-US" altLang="ko-Kore-KR" dirty="0"/>
              <a:t>M(</a:t>
            </a:r>
            <a:r>
              <a:rPr kumimoji="1" lang="en-US" altLang="ko-Kore-KR" dirty="0" err="1"/>
              <a:t>MACPayload</a:t>
            </a:r>
            <a:r>
              <a:rPr kumimoji="1" lang="en-US" altLang="ko-Kore-KR" dirty="0"/>
              <a:t>)</a:t>
            </a:r>
            <a:r>
              <a:rPr kumimoji="1" lang="ko-Kore-KR" altLang="en-US" dirty="0"/>
              <a:t>값과 </a:t>
            </a:r>
            <a:r>
              <a:rPr kumimoji="1" lang="en-US" altLang="ko-Kore-KR" dirty="0"/>
              <a:t>N(OPTIONAL </a:t>
            </a:r>
            <a:r>
              <a:rPr kumimoji="1" lang="en-US" altLang="ko-Kore-KR" dirty="0" err="1"/>
              <a:t>FOpt</a:t>
            </a:r>
            <a:r>
              <a:rPr kumimoji="1" lang="en-US" altLang="ko-Kore-KR" dirty="0"/>
              <a:t> control)</a:t>
            </a:r>
            <a:r>
              <a:rPr kumimoji="1" lang="ko-Kore-KR" altLang="en-US" dirty="0"/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200255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MAC Frame </a:t>
            </a:r>
            <a:r>
              <a:rPr kumimoji="1" lang="en-US" altLang="ko-KR" sz="3200" b="1" dirty="0">
                <a:latin typeface="+mj-ea"/>
                <a:ea typeface="+mj-ea"/>
              </a:rPr>
              <a:t>Formats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BA3563-C545-C44B-99E0-E8302BFCC559}"/>
              </a:ext>
            </a:extLst>
          </p:cNvPr>
          <p:cNvSpPr/>
          <p:nvPr/>
        </p:nvSpPr>
        <p:spPr>
          <a:xfrm>
            <a:off x="4369662" y="1325563"/>
            <a:ext cx="3452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ore-KR" b="1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4.2 MAC Header(MHDR field)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4E066104-AC00-A341-84BC-4B131B513B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498" y="1773431"/>
            <a:ext cx="6773001" cy="132556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AC123798-1272-1546-ABE1-FFD35B1D9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890" y="32441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9D799B-A66D-0F4E-B866-1358DE5DEBC2}"/>
              </a:ext>
            </a:extLst>
          </p:cNvPr>
          <p:cNvSpPr/>
          <p:nvPr/>
        </p:nvSpPr>
        <p:spPr>
          <a:xfrm>
            <a:off x="2563089" y="3044936"/>
            <a:ext cx="70658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ko-Kore-KR" altLang="ko-Kore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</a:br>
            <a:r>
              <a:rPr lang="ko-Kore-KR" altLang="ko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MAC header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는 </a:t>
            </a:r>
            <a:r>
              <a:rPr lang="ko-Kore-KR" altLang="ko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frame type(FType)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과 </a:t>
            </a:r>
            <a:r>
              <a:rPr lang="ko-Kore-KR" altLang="ko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frame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이 </a:t>
            </a:r>
            <a:r>
              <a:rPr lang="ko-KR" altLang="ko-Kore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인코딩된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frame format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이 명시된 </a:t>
            </a:r>
            <a:r>
              <a:rPr lang="ko-Kore-KR" altLang="ko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LoRaWAN Layer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의 </a:t>
            </a:r>
            <a:r>
              <a:rPr lang="ko-Kore-KR" altLang="ko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Major version(Major)</a:t>
            </a:r>
            <a:r>
              <a:rPr lang="ko-KR" altLang="ko-Kore-KR" dirty="0">
                <a:latin typeface="Calibri" panose="020F0502020204030204" pitchFamily="34" charset="0"/>
                <a:cs typeface="Times New Roman" panose="02020603050405020304" pitchFamily="18" charset="0"/>
              </a:rPr>
              <a:t>을 명시한다</a:t>
            </a:r>
            <a:r>
              <a:rPr lang="ko-Kore-KR" altLang="ko-KR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kumimoji="0" lang="ko-Kore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F8A1343E-A59C-C441-98DD-D6361982E62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84" y="4008484"/>
            <a:ext cx="5569632" cy="26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34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MAC Frame </a:t>
            </a:r>
            <a:r>
              <a:rPr kumimoji="1" lang="en-US" altLang="ko-KR" sz="3200" b="1" dirty="0">
                <a:latin typeface="+mj-ea"/>
                <a:ea typeface="+mj-ea"/>
              </a:rPr>
              <a:t>Formats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0A88E6-7D98-2646-9439-C8802FD8ADD2}"/>
              </a:ext>
            </a:extLst>
          </p:cNvPr>
          <p:cNvSpPr/>
          <p:nvPr/>
        </p:nvSpPr>
        <p:spPr>
          <a:xfrm>
            <a:off x="4082692" y="1325563"/>
            <a:ext cx="4026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b="1" dirty="0">
                <a:latin typeface="맑은 고딕" panose="020B0503020000020004" pitchFamily="34" charset="-127"/>
                <a:cs typeface="Times New Roman" panose="02020603050405020304" pitchFamily="18" charset="0"/>
              </a:rPr>
              <a:t>4.2.1 Frame types (</a:t>
            </a:r>
            <a:r>
              <a:rPr lang="en-US" altLang="ko-Kore-KR" b="1" dirty="0" err="1">
                <a:latin typeface="맑은 고딕" panose="020B0503020000020004" pitchFamily="34" charset="-127"/>
                <a:cs typeface="Times New Roman" panose="02020603050405020304" pitchFamily="18" charset="0"/>
              </a:rPr>
              <a:t>FType</a:t>
            </a:r>
            <a:r>
              <a:rPr lang="en-US" altLang="ko-Kore-KR" b="1" dirty="0">
                <a:latin typeface="맑은 고딕" panose="020B0503020000020004" pitchFamily="34" charset="-127"/>
                <a:cs typeface="Times New Roman" panose="02020603050405020304" pitchFamily="18" charset="0"/>
              </a:rPr>
              <a:t> bit field)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C34B31-8A04-AE41-AF76-CD034D52BCAD}"/>
              </a:ext>
            </a:extLst>
          </p:cNvPr>
          <p:cNvSpPr/>
          <p:nvPr/>
        </p:nvSpPr>
        <p:spPr>
          <a:xfrm>
            <a:off x="-1" y="211955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1"/>
            <a:r>
              <a:rPr lang="en-US" altLang="ko-Kore-KR" b="1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4.2.1.1 Join-Request and Join-Accept frames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ctr" latinLnBrk="1"/>
            <a:r>
              <a:rPr lang="en-US" altLang="ko-Kore-KR" b="1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ctr" latinLnBrk="1"/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Join-Request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Join-Accept frame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은 </a:t>
            </a:r>
            <a:endParaRPr lang="en-US" altLang="ko-KR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latinLnBrk="1"/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Section 6.2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의 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over-the-air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에 의해 사용된다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ctr" latinLnBrk="1"/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CB7E85-327E-794C-8CC5-81405FA39C7F}"/>
              </a:ext>
            </a:extLst>
          </p:cNvPr>
          <p:cNvSpPr/>
          <p:nvPr/>
        </p:nvSpPr>
        <p:spPr>
          <a:xfrm>
            <a:off x="256880" y="403471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1"/>
            <a:r>
              <a:rPr lang="en-US" altLang="ko-Kore-KR" b="1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4.2.1.2 Data frames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ctr" latinLnBrk="1"/>
            <a:r>
              <a:rPr lang="en-US" altLang="ko-Kore-KR" b="1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ctr" latinLnBrk="1"/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Data frames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는 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single frame</a:t>
            </a:r>
            <a:r>
              <a:rPr lang="ko-KR" altLang="ko-Kore-KR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으로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결합 가능한 어플리케이션과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MAC 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명령어를 보낸다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확인된 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Data frame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은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receiver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가 승인해야 하고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확인 되지 않은 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data frame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은 승인하지 않아야 한다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195857-EE75-6642-8B86-D8D6864BE803}"/>
              </a:ext>
            </a:extLst>
          </p:cNvPr>
          <p:cNvSpPr/>
          <p:nvPr/>
        </p:nvSpPr>
        <p:spPr>
          <a:xfrm>
            <a:off x="6352880" y="3987454"/>
            <a:ext cx="55822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ko-Kore-KR" dirty="0"/>
              <a:t>Major version</a:t>
            </a:r>
            <a:r>
              <a:rPr lang="ko-KR" altLang="ko-Kore-KR" dirty="0"/>
              <a:t>은 </a:t>
            </a:r>
            <a:r>
              <a:rPr lang="en-US" altLang="ko-Kore-KR" dirty="0" err="1"/>
              <a:t>MACPayload</a:t>
            </a:r>
            <a:r>
              <a:rPr lang="ko-KR" altLang="ko-Kore-KR" dirty="0"/>
              <a:t>의 첫 </a:t>
            </a:r>
            <a:r>
              <a:rPr lang="en-US" altLang="ko-Kore-KR" dirty="0"/>
              <a:t>4octet(4byte)</a:t>
            </a:r>
            <a:r>
              <a:rPr lang="ko-KR" altLang="ko-Kore-KR" dirty="0"/>
              <a:t>과 </a:t>
            </a:r>
            <a:r>
              <a:rPr lang="en-US" altLang="ko-Kore-KR" dirty="0"/>
              <a:t>join </a:t>
            </a:r>
          </a:p>
          <a:p>
            <a:pPr algn="ctr" latinLnBrk="1"/>
            <a:r>
              <a:rPr lang="en-US" altLang="ko-Kore-KR" dirty="0"/>
              <a:t>procedure</a:t>
            </a:r>
            <a:r>
              <a:rPr lang="ko-KR" altLang="ko-Kore-KR" dirty="0"/>
              <a:t>에서 교환된</a:t>
            </a:r>
            <a:r>
              <a:rPr lang="en-US" altLang="ko-Kore-KR" dirty="0"/>
              <a:t> frames</a:t>
            </a:r>
            <a:r>
              <a:rPr lang="ko-KR" altLang="ko-Kore-KR" dirty="0"/>
              <a:t>의 </a:t>
            </a:r>
            <a:r>
              <a:rPr lang="en-US" altLang="ko-Kore-KR" dirty="0"/>
              <a:t>format</a:t>
            </a:r>
            <a:r>
              <a:rPr lang="ko-KR" altLang="ko-Kore-KR" dirty="0"/>
              <a:t>을 명시한다</a:t>
            </a:r>
            <a:r>
              <a:rPr lang="en-US" altLang="ko-Kore-KR" dirty="0"/>
              <a:t>. </a:t>
            </a:r>
          </a:p>
          <a:p>
            <a:pPr algn="ctr" latinLnBrk="1"/>
            <a:endParaRPr lang="en-US" altLang="ko-KR" dirty="0"/>
          </a:p>
          <a:p>
            <a:pPr algn="ctr" latinLnBrk="1"/>
            <a:r>
              <a:rPr lang="ko-KR" altLang="ko-Kore-KR" dirty="0" err="1"/>
              <a:t>엔드</a:t>
            </a:r>
            <a:r>
              <a:rPr lang="ko-KR" altLang="ko-Kore-KR" dirty="0"/>
              <a:t> 디바이스가 사용하는 </a:t>
            </a:r>
            <a:r>
              <a:rPr lang="en-US" altLang="ko-Kore-KR" dirty="0"/>
              <a:t>Minor version</a:t>
            </a:r>
            <a:r>
              <a:rPr lang="ko-KR" altLang="ko-Kore-KR" dirty="0"/>
              <a:t>은 </a:t>
            </a:r>
            <a:r>
              <a:rPr lang="en-US" altLang="ko-Kore-KR" dirty="0" err="1"/>
              <a:t>out-of</a:t>
            </a:r>
            <a:r>
              <a:rPr lang="en-US" altLang="ko-Kore-KR" dirty="0"/>
              <a:t> </a:t>
            </a:r>
            <a:r>
              <a:rPr lang="en-US" altLang="ko-Kore-KR" dirty="0" err="1"/>
              <a:t>bnad</a:t>
            </a:r>
            <a:r>
              <a:rPr lang="en-US" altLang="ko-Kore-KR" dirty="0"/>
              <a:t> communication(</a:t>
            </a:r>
            <a:r>
              <a:rPr lang="ko-KR" altLang="ko-Kore-KR" dirty="0"/>
              <a:t>대역 외 통신</a:t>
            </a:r>
            <a:r>
              <a:rPr lang="en-US" altLang="ko-Kore-KR" dirty="0"/>
              <a:t>)</a:t>
            </a:r>
            <a:r>
              <a:rPr lang="ko-KR" altLang="ko-Kore-KR" dirty="0"/>
              <a:t>을 사용하여 네트워크 서버에 사전에 알려야 한다</a:t>
            </a:r>
            <a:r>
              <a:rPr lang="en-US" altLang="ko-Kore-KR" dirty="0"/>
              <a:t>.</a:t>
            </a:r>
            <a:endParaRPr lang="ko-Kore-KR" altLang="ko-Kore-KR" dirty="0"/>
          </a:p>
        </p:txBody>
      </p:sp>
      <p:pic>
        <p:nvPicPr>
          <p:cNvPr id="18" name="그림 17" descr="테이블이(가) 표시된 사진&#10;&#10;자동 생성된 설명">
            <a:extLst>
              <a:ext uri="{FF2B5EF4-FFF2-40B4-BE49-F238E27FC236}">
                <a16:creationId xmlns:a16="http://schemas.microsoft.com/office/drawing/2014/main" id="{19ECC108-3A90-394C-9015-10296A1D74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266" y="2720010"/>
            <a:ext cx="4355465" cy="103632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A4778F-C00B-504D-A715-90CD4773B424}"/>
              </a:ext>
            </a:extLst>
          </p:cNvPr>
          <p:cNvSpPr/>
          <p:nvPr/>
        </p:nvSpPr>
        <p:spPr>
          <a:xfrm>
            <a:off x="5861143" y="2119554"/>
            <a:ext cx="5492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b="1" dirty="0">
                <a:latin typeface="맑은 고딕" panose="020B0503020000020004" pitchFamily="34" charset="-127"/>
                <a:cs typeface="Times New Roman" panose="02020603050405020304" pitchFamily="18" charset="0"/>
              </a:rPr>
              <a:t>4.2.2 Major data frame version (Major bit field)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72708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MAC Frame </a:t>
            </a:r>
            <a:r>
              <a:rPr kumimoji="1" lang="en-US" altLang="ko-KR" sz="3200" b="1" dirty="0">
                <a:latin typeface="+mj-ea"/>
                <a:ea typeface="+mj-ea"/>
              </a:rPr>
              <a:t>Formats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29A589-9202-5546-8240-29C16A7B928E}"/>
              </a:ext>
            </a:extLst>
          </p:cNvPr>
          <p:cNvSpPr/>
          <p:nvPr/>
        </p:nvSpPr>
        <p:spPr>
          <a:xfrm>
            <a:off x="3737534" y="1325563"/>
            <a:ext cx="4814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b="1" dirty="0"/>
              <a:t>4.3  MAC Payload of Data Frames (MACPayload)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88CD0B-2380-7F40-B59D-C455897D2D53}"/>
              </a:ext>
            </a:extLst>
          </p:cNvPr>
          <p:cNvSpPr/>
          <p:nvPr/>
        </p:nvSpPr>
        <p:spPr>
          <a:xfrm>
            <a:off x="6095999" y="3247968"/>
            <a:ext cx="6149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ore-KR" kern="1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MACPayload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의 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data frames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은 </a:t>
            </a:r>
            <a:endParaRPr lang="en-US" altLang="ko-KR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/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OPTIONAL port field(</a:t>
            </a:r>
            <a:r>
              <a:rPr lang="en-US" altLang="ko-Kore-KR" kern="1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FPort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r>
              <a:rPr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</a:t>
            </a:r>
            <a:endParaRPr lang="en-US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atinLnBrk="1"/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OPTIONAL frame payload field(</a:t>
            </a:r>
            <a:r>
              <a:rPr lang="en-US" altLang="ko-Kore-KR" kern="1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FRMPayload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r>
              <a:rPr lang="en-US" altLang="ko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latinLnBrk="1"/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frame header(FHDR)</a:t>
            </a:r>
            <a:r>
              <a:rPr lang="ko-KR" altLang="ko-Kore-KR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포함한다</a:t>
            </a:r>
            <a:r>
              <a:rPr lang="en-US" altLang="ko-Kore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6A1584-2F65-764A-9689-0940AFC6A39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80" y="2119554"/>
            <a:ext cx="5848725" cy="345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8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MAC Frame </a:t>
            </a:r>
            <a:r>
              <a:rPr kumimoji="1" lang="en-US" altLang="ko-KR" sz="3200" b="1" dirty="0">
                <a:latin typeface="+mj-ea"/>
                <a:ea typeface="+mj-ea"/>
              </a:rPr>
              <a:t>Formats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33C066-AE44-6C45-BE21-87012C257ED4}"/>
              </a:ext>
            </a:extLst>
          </p:cNvPr>
          <p:cNvSpPr/>
          <p:nvPr/>
        </p:nvSpPr>
        <p:spPr>
          <a:xfrm>
            <a:off x="4680356" y="1325563"/>
            <a:ext cx="2866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b="1" dirty="0"/>
              <a:t>4.3.1  Frame header (FHDR) </a:t>
            </a: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E171D508-F953-E74A-9828-17AB7B195B0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93" y="2553629"/>
            <a:ext cx="6557760" cy="1035028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C50096C5-43B6-714D-BEE5-4302A51BF89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419" y="4278106"/>
            <a:ext cx="7412107" cy="1004400"/>
          </a:xfrm>
          <a:prstGeom prst="rect">
            <a:avLst/>
          </a:prstGeom>
        </p:spPr>
      </p:pic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4995908-50ED-0A4C-BB75-91E483518859}"/>
              </a:ext>
            </a:extLst>
          </p:cNvPr>
          <p:cNvCxnSpPr>
            <a:cxnSpLocks/>
          </p:cNvCxnSpPr>
          <p:nvPr/>
        </p:nvCxnSpPr>
        <p:spPr>
          <a:xfrm flipH="1">
            <a:off x="3222173" y="3144305"/>
            <a:ext cx="2104570" cy="11918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4D8F9052-1AA3-8E43-B28E-DD7723A01090}"/>
              </a:ext>
            </a:extLst>
          </p:cNvPr>
          <p:cNvCxnSpPr>
            <a:cxnSpLocks/>
          </p:cNvCxnSpPr>
          <p:nvPr/>
        </p:nvCxnSpPr>
        <p:spPr>
          <a:xfrm>
            <a:off x="6662058" y="3144305"/>
            <a:ext cx="2946399" cy="11628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919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MAC Frame </a:t>
            </a:r>
            <a:r>
              <a:rPr kumimoji="1" lang="en-US" altLang="ko-KR" sz="3200" b="1" dirty="0">
                <a:latin typeface="+mj-ea"/>
                <a:ea typeface="+mj-ea"/>
              </a:rPr>
              <a:t>Formats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CD56EE-7F89-0B4E-BB23-5E91EC148378}"/>
              </a:ext>
            </a:extLst>
          </p:cNvPr>
          <p:cNvSpPr/>
          <p:nvPr/>
        </p:nvSpPr>
        <p:spPr>
          <a:xfrm>
            <a:off x="1567543" y="1325563"/>
            <a:ext cx="9056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ko-Kore-KR" b="1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4.3.1.1  Adaptive data-rate control in frame header (ADR, </a:t>
            </a:r>
            <a:r>
              <a:rPr lang="en-US" altLang="ko-Kore-KR" b="1" kern="1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ADRACKReq</a:t>
            </a:r>
            <a:r>
              <a:rPr lang="en-US" altLang="ko-Kore-KR" b="1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in </a:t>
            </a:r>
            <a:r>
              <a:rPr lang="en-US" altLang="ko-Kore-KR" b="1" kern="1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FCtrl</a:t>
            </a:r>
            <a:r>
              <a:rPr lang="en-US" altLang="ko-Kore-KR" b="1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390A4F-EDB0-1A48-85B8-F024C0756CC3}"/>
              </a:ext>
            </a:extLst>
          </p:cNvPr>
          <p:cNvSpPr/>
          <p:nvPr/>
        </p:nvSpPr>
        <p:spPr>
          <a:xfrm>
            <a:off x="1095827" y="2530679"/>
            <a:ext cx="100003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ko-Kore-KR" kern="0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바탕" panose="02030600000101010101" pitchFamily="18" charset="-127"/>
              </a:rPr>
              <a:t>LoRaWAN</a:t>
            </a:r>
            <a:r>
              <a:rPr lang="ko-KR" altLang="ko-Kore-KR" kern="0" dirty="0">
                <a:solidFill>
                  <a:srgbClr val="00000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은 데이터 전송 속도와 전력량을 독립적으로 조정할 수 있는데 이는 </a:t>
            </a: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바탕" panose="02030600000101010101" pitchFamily="18" charset="-127"/>
              </a:rPr>
              <a:t>ADR</a:t>
            </a:r>
            <a:r>
              <a:rPr lang="ko-KR" altLang="ko-Kore-KR" kern="0" dirty="0">
                <a:solidFill>
                  <a:srgbClr val="00000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을 위한 것이다</a:t>
            </a: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바탕" panose="02030600000101010101" pitchFamily="18" charset="-127"/>
              </a:rPr>
              <a:t>. </a:t>
            </a:r>
          </a:p>
          <a:p>
            <a:pPr algn="ctr" latinLnBrk="1"/>
            <a:endParaRPr lang="en-US" altLang="ko-Kore-KR" kern="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바탕" panose="02030600000101010101" pitchFamily="18" charset="-127"/>
            </a:endParaRPr>
          </a:p>
          <a:p>
            <a:pPr algn="ctr" latinLnBrk="1"/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바탕" panose="02030600000101010101" pitchFamily="18" charset="-127"/>
              </a:rPr>
              <a:t>ADR (Adaptive Data Rate)</a:t>
            </a:r>
          </a:p>
          <a:p>
            <a:pPr algn="ctr" latinLnBrk="1"/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바탕" panose="02030600000101010101" pitchFamily="18" charset="-127"/>
              </a:rPr>
              <a:t> </a:t>
            </a:r>
          </a:p>
          <a:p>
            <a:pPr algn="ctr" latinLnBrk="1"/>
            <a:r>
              <a:rPr lang="ko-KR" altLang="ko-Kore-KR" kern="0" dirty="0" err="1">
                <a:solidFill>
                  <a:srgbClr val="00000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엔드</a:t>
            </a:r>
            <a:r>
              <a:rPr lang="ko-KR" altLang="ko-Kore-KR" kern="0" dirty="0">
                <a:solidFill>
                  <a:srgbClr val="00000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 디바이스의 재전송 횟수</a:t>
            </a: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바탕" panose="02030600000101010101" pitchFamily="18" charset="-127"/>
              </a:rPr>
              <a:t>, </a:t>
            </a:r>
          </a:p>
          <a:p>
            <a:pPr algn="ctr" latinLnBrk="1"/>
            <a:r>
              <a:rPr lang="ko-KR" altLang="ko-Kore-KR" kern="0" dirty="0">
                <a:solidFill>
                  <a:srgbClr val="00000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데이터 속도</a:t>
            </a: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바탕" panose="02030600000101010101" pitchFamily="18" charset="-127"/>
              </a:rPr>
              <a:t>, </a:t>
            </a:r>
          </a:p>
          <a:p>
            <a:pPr algn="ctr" latinLnBrk="1"/>
            <a:r>
              <a:rPr lang="ko-KR" altLang="en-US" kern="0" dirty="0">
                <a:solidFill>
                  <a:srgbClr val="00000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전송 </a:t>
            </a:r>
            <a:r>
              <a:rPr lang="ko-KR" altLang="ko-Kore-KR" kern="0" dirty="0">
                <a:solidFill>
                  <a:srgbClr val="00000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전력량 등을 조정하고 최적화하는 것</a:t>
            </a: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바탕" panose="02030600000101010101" pitchFamily="18" charset="-127"/>
              </a:rPr>
              <a:t>. 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E52FF1C1-08A4-1144-8014-0C8F07802CF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419" y="5264920"/>
            <a:ext cx="7412107" cy="1004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D4E49B8-A5F1-2348-A474-8420783B9975}"/>
              </a:ext>
            </a:extLst>
          </p:cNvPr>
          <p:cNvSpPr/>
          <p:nvPr/>
        </p:nvSpPr>
        <p:spPr>
          <a:xfrm>
            <a:off x="3106058" y="5264920"/>
            <a:ext cx="1524000" cy="7875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4435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MAC Frame </a:t>
            </a:r>
            <a:r>
              <a:rPr kumimoji="1" lang="en-US" altLang="ko-KR" sz="3200" b="1" dirty="0">
                <a:latin typeface="+mj-ea"/>
                <a:ea typeface="+mj-ea"/>
              </a:rPr>
              <a:t>Formats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564096-72CF-DB48-B247-831D63CDAF57}"/>
              </a:ext>
            </a:extLst>
          </p:cNvPr>
          <p:cNvSpPr/>
          <p:nvPr/>
        </p:nvSpPr>
        <p:spPr>
          <a:xfrm>
            <a:off x="2097313" y="1325563"/>
            <a:ext cx="7997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ore-KR" altLang="en-US" b="1" dirty="0"/>
              <a:t>4.3.1.2  Frame acknowledge bit and acknowledgment procedure (ACK in FCtrl) </a:t>
            </a: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1F18B35E-524E-0E42-B5B5-ED7BC56BA21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419" y="4595840"/>
            <a:ext cx="7412107" cy="1004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33AD00-872A-D342-BC08-12593E6F4AD4}"/>
              </a:ext>
            </a:extLst>
          </p:cNvPr>
          <p:cNvSpPr/>
          <p:nvPr/>
        </p:nvSpPr>
        <p:spPr>
          <a:xfrm>
            <a:off x="5617030" y="4588585"/>
            <a:ext cx="1524000" cy="7875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1EF31E-8B36-6B43-8D52-6546FE99379A}"/>
              </a:ext>
            </a:extLst>
          </p:cNvPr>
          <p:cNvSpPr txBox="1"/>
          <p:nvPr/>
        </p:nvSpPr>
        <p:spPr>
          <a:xfrm>
            <a:off x="2183077" y="1749128"/>
            <a:ext cx="83919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네트워크 서버가 </a:t>
            </a:r>
            <a:r>
              <a:rPr kumimoji="1" lang="en-US" altLang="ko-Kore-KR" dirty="0"/>
              <a:t>frame</a:t>
            </a:r>
            <a:r>
              <a:rPr kumimoji="1" lang="ko-Kore-KR" altLang="en-US" dirty="0"/>
              <a:t>을 수신하는 경우</a:t>
            </a:r>
            <a:r>
              <a:rPr kumimoji="1" lang="en-US" altLang="ko-Kore-KR" dirty="0"/>
              <a:t>, Class A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receive windows </a:t>
            </a:r>
            <a:r>
              <a:rPr kumimoji="1" lang="ko-Kore-KR" altLang="en-US" dirty="0"/>
              <a:t>중 하나를 통해 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수신확인을 보내야 한다</a:t>
            </a:r>
            <a:r>
              <a:rPr kumimoji="1" lang="en-US" altLang="ko-Kore-KR" dirty="0"/>
              <a:t>.</a:t>
            </a:r>
          </a:p>
          <a:p>
            <a:pPr algn="ctr"/>
            <a:endParaRPr kumimoji="1" lang="en-US" altLang="ko-Kore-KR" dirty="0"/>
          </a:p>
          <a:p>
            <a:pPr algn="ctr"/>
            <a:r>
              <a:rPr kumimoji="1" lang="ko-Kore-KR" altLang="en-US" dirty="0"/>
              <a:t>엔드 디바이스가 </a:t>
            </a:r>
            <a:r>
              <a:rPr kumimoji="1" lang="en-US" altLang="ko-Kore-KR" dirty="0"/>
              <a:t>Class A receive windows </a:t>
            </a:r>
            <a:r>
              <a:rPr kumimoji="1" lang="ko-Kore-KR" altLang="en-US" dirty="0"/>
              <a:t>중 하나로 </a:t>
            </a:r>
            <a:r>
              <a:rPr kumimoji="1" lang="en-US" altLang="ko-Kore-KR" dirty="0"/>
              <a:t>frame</a:t>
            </a:r>
            <a:r>
              <a:rPr kumimoji="1" lang="ko-Kore-KR" altLang="en-US" dirty="0"/>
              <a:t>을 수신하는 경우 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다음 </a:t>
            </a:r>
            <a:r>
              <a:rPr kumimoji="1" lang="en-US" altLang="ko-Kore-KR" dirty="0"/>
              <a:t>Uplink</a:t>
            </a:r>
            <a:r>
              <a:rPr kumimoji="1" lang="ko-Kore-KR" altLang="en-US" dirty="0"/>
              <a:t>와 함께 수신확인을 보내야 한다</a:t>
            </a:r>
            <a:r>
              <a:rPr kumimoji="1" lang="en-US" altLang="ko-Kore-KR" dirty="0"/>
              <a:t>.</a:t>
            </a:r>
          </a:p>
          <a:p>
            <a:pPr algn="ctr"/>
            <a:endParaRPr kumimoji="1" lang="en-US" altLang="ko-Kore-KR" dirty="0"/>
          </a:p>
          <a:p>
            <a:pPr algn="ctr"/>
            <a:endParaRPr kumimoji="1" lang="en-US" altLang="ko-Kore-KR" dirty="0"/>
          </a:p>
          <a:p>
            <a:pPr algn="ctr"/>
            <a:r>
              <a:rPr kumimoji="1" lang="ko-Kore-KR" altLang="en-US" dirty="0"/>
              <a:t>엔드 디바이스가 </a:t>
            </a:r>
            <a:r>
              <a:rPr kumimoji="1" lang="en-US" altLang="ko-Kore-KR" dirty="0"/>
              <a:t>Class B/C</a:t>
            </a:r>
            <a:r>
              <a:rPr kumimoji="1" lang="ko-Kore-KR" altLang="en-US" dirty="0"/>
              <a:t>로 인한 </a:t>
            </a:r>
            <a:r>
              <a:rPr kumimoji="1" lang="en-US" altLang="ko-Kore-KR" dirty="0"/>
              <a:t>receive window</a:t>
            </a:r>
            <a:r>
              <a:rPr kumimoji="1" lang="ko-Kore-KR" altLang="en-US" dirty="0"/>
              <a:t>로 </a:t>
            </a:r>
            <a:r>
              <a:rPr kumimoji="1" lang="en-US" altLang="ko-Kore-KR" dirty="0"/>
              <a:t>frame</a:t>
            </a:r>
            <a:r>
              <a:rPr kumimoji="1" lang="ko-Kore-KR" altLang="en-US" dirty="0"/>
              <a:t>을 수신하는 경우 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Acknowledgement</a:t>
            </a:r>
            <a:r>
              <a:rPr kumimoji="1" lang="ko-Kore-KR" altLang="en-US" dirty="0"/>
              <a:t>를 보내야 한다</a:t>
            </a:r>
            <a:r>
              <a:rPr kumimoji="1" lang="en-US" altLang="ko-Kore-KR" dirty="0"/>
              <a:t>.</a:t>
            </a:r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2DBD3174-D086-534C-9BB9-5E430F7E1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5637511"/>
            <a:ext cx="7010400" cy="9398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9B2CB2-D715-C045-8CD1-06C89C807731}"/>
              </a:ext>
            </a:extLst>
          </p:cNvPr>
          <p:cNvSpPr/>
          <p:nvPr/>
        </p:nvSpPr>
        <p:spPr>
          <a:xfrm>
            <a:off x="5617030" y="5644766"/>
            <a:ext cx="1524000" cy="7875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3514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MAC Frame </a:t>
            </a:r>
            <a:r>
              <a:rPr kumimoji="1" lang="en-US" altLang="ko-KR" sz="3200" b="1" dirty="0">
                <a:latin typeface="+mj-ea"/>
                <a:ea typeface="+mj-ea"/>
              </a:rPr>
              <a:t>Formats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564096-72CF-DB48-B247-831D63CDAF57}"/>
              </a:ext>
            </a:extLst>
          </p:cNvPr>
          <p:cNvSpPr/>
          <p:nvPr/>
        </p:nvSpPr>
        <p:spPr>
          <a:xfrm>
            <a:off x="2097313" y="1325563"/>
            <a:ext cx="7997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ore-KR" b="1" dirty="0"/>
              <a:t>4.3.1.3  Retransmission procedure </a:t>
            </a:r>
            <a:endParaRPr lang="ko-Kore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D82944-D6C3-9748-A8D0-E548874BB5B6}"/>
              </a:ext>
            </a:extLst>
          </p:cNvPr>
          <p:cNvSpPr/>
          <p:nvPr/>
        </p:nvSpPr>
        <p:spPr>
          <a:xfrm>
            <a:off x="126251" y="200282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Downlink</a:t>
            </a: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Downlink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가 확인된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frame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과 확인되지 않은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frame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은 동일한 </a:t>
            </a:r>
            <a:r>
              <a:rPr lang="en-US" altLang="ko-KR" dirty="0" err="1">
                <a:solidFill>
                  <a:srgbClr val="000000"/>
                </a:solidFill>
                <a:latin typeface="Noto Sans" panose="020B0502040504020204" pitchFamily="34" charset="0"/>
              </a:rPr>
              <a:t>frmae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 counter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값을 사용하여 재전송되지 않아야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확인된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Downlink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의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, acknowledg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e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수신되지 않으면 어플리케이션 서버에 알림이 전송되고 새 확인된 프레임을 전송하기로 결정할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94F257-1DAF-3644-A31A-C8E3748FD4EE}"/>
              </a:ext>
            </a:extLst>
          </p:cNvPr>
          <p:cNvSpPr/>
          <p:nvPr/>
        </p:nvSpPr>
        <p:spPr>
          <a:xfrm>
            <a:off x="6096000" y="200282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Uplink</a:t>
            </a:r>
          </a:p>
          <a:p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한번 전송 이후 유효한 클래스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A </a:t>
            </a:r>
            <a:r>
              <a:rPr lang="en-US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downlink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가 수신되지 않는 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확인된 프레임과 확인되지 않은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frame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은 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NbTrans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만큼 전송된다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ko-KR" altLang="en-US" dirty="0"/>
              <a:t> </a:t>
            </a:r>
            <a:r>
              <a:rPr lang="ko-KR" altLang="en-US" dirty="0" err="1"/>
              <a:t>엔드</a:t>
            </a:r>
            <a:r>
              <a:rPr lang="ko-KR" altLang="en-US" dirty="0"/>
              <a:t> 디바이스가 네트워크에서 </a:t>
            </a:r>
            <a:r>
              <a:rPr lang="en" altLang="ko-Kore-KR" dirty="0"/>
              <a:t>ACK</a:t>
            </a:r>
            <a:r>
              <a:rPr lang="ko-KR" altLang="en-US" dirty="0" err="1"/>
              <a:t>를</a:t>
            </a:r>
            <a:r>
              <a:rPr lang="ko-KR" altLang="en-US" dirty="0"/>
              <a:t> 요청했지만 아직 수신하지 않은 경우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ko-KR" altLang="en-US" dirty="0" err="1"/>
              <a:t>업링크</a:t>
            </a:r>
            <a:r>
              <a:rPr lang="en-US" altLang="ko-KR" dirty="0"/>
              <a:t>(</a:t>
            </a:r>
            <a:r>
              <a:rPr lang="ko-KR" altLang="en-US" dirty="0"/>
              <a:t>반복 또는 새 프레임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전송하기 전에 </a:t>
            </a:r>
            <a:r>
              <a:rPr lang="en" altLang="ko-Kore-KR" dirty="0"/>
              <a:t>REIVE_DELAY 2</a:t>
            </a:r>
            <a:r>
              <a:rPr lang="ko-KR" altLang="en-US" dirty="0"/>
              <a:t>초가 경과한 후 </a:t>
            </a:r>
            <a:r>
              <a:rPr lang="en" altLang="ko-Kore-KR" dirty="0"/>
              <a:t>RESIVE_TIMEOUT </a:t>
            </a:r>
            <a:r>
              <a:rPr lang="ko-Kore-KR" altLang="en-US" dirty="0"/>
              <a:t>만큼을</a:t>
            </a:r>
            <a:r>
              <a:rPr lang="ko-KR" altLang="en-US" dirty="0"/>
              <a:t> </a:t>
            </a:r>
            <a:r>
              <a:rPr lang="ko-Kore-KR" altLang="en-US" dirty="0"/>
              <a:t>기다려야한다</a:t>
            </a:r>
            <a:r>
              <a:rPr lang="en-US" altLang="ko-Kore-KR" dirty="0"/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ko-KR" altLang="en-US" dirty="0"/>
              <a:t>승인되지 않은 </a:t>
            </a:r>
            <a:r>
              <a:rPr lang="en-US" altLang="ko-KR" dirty="0"/>
              <a:t>Uplink</a:t>
            </a:r>
            <a:r>
              <a:rPr lang="ko-KR" altLang="en-US" dirty="0"/>
              <a:t> 간의 통신이나  </a:t>
            </a:r>
            <a:r>
              <a:rPr lang="en" altLang="ko-Kore-KR" dirty="0"/>
              <a:t>ACK</a:t>
            </a:r>
            <a:r>
              <a:rPr lang="ko-KR" altLang="en-US" dirty="0"/>
              <a:t>가 최종 디바이스에 의해 성공적으로 </a:t>
            </a:r>
            <a:r>
              <a:rPr lang="ko-KR" altLang="en-US" dirty="0" err="1"/>
              <a:t>복조된</a:t>
            </a:r>
            <a:r>
              <a:rPr lang="ko-KR" altLang="en-US" dirty="0"/>
              <a:t> 후에는 </a:t>
            </a:r>
            <a:r>
              <a:rPr lang="en" altLang="ko-Kore-KR" dirty="0"/>
              <a:t>RENSMIT_TIMEOUT </a:t>
            </a:r>
            <a:r>
              <a:rPr lang="ko-KR" altLang="en-US" dirty="0"/>
              <a:t>지연이 불필요하다</a:t>
            </a:r>
            <a:r>
              <a:rPr lang="en-US" altLang="ko-KR" dirty="0"/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05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3200" b="1" dirty="0"/>
              <a:t>목차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A6E9D-E007-EE42-8FCD-7B05B513A331}"/>
              </a:ext>
            </a:extLst>
          </p:cNvPr>
          <p:cNvSpPr txBox="1"/>
          <p:nvPr/>
        </p:nvSpPr>
        <p:spPr>
          <a:xfrm>
            <a:off x="1263424" y="3164582"/>
            <a:ext cx="5670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+mj-ea"/>
                <a:ea typeface="+mj-ea"/>
              </a:rPr>
              <a:t>Chapter 3	Physical Packet Formats </a:t>
            </a:r>
          </a:p>
          <a:p>
            <a:endParaRPr kumimoji="1" lang="en-US" altLang="ko-KR" sz="2400" b="1" dirty="0">
              <a:latin typeface="+mj-ea"/>
              <a:ea typeface="+mj-ea"/>
            </a:endParaRPr>
          </a:p>
          <a:p>
            <a:r>
              <a:rPr kumimoji="1" lang="en-US" altLang="ko-KR" sz="2400" b="1" dirty="0">
                <a:latin typeface="+mj-ea"/>
                <a:ea typeface="+mj-ea"/>
              </a:rPr>
              <a:t>Chapter 4 	</a:t>
            </a:r>
            <a:r>
              <a:rPr lang="en-US" altLang="ko-Kore-KR" sz="2400" b="1" dirty="0">
                <a:latin typeface="+mj-ea"/>
                <a:ea typeface="+mj-ea"/>
              </a:rPr>
              <a:t>MAC Frame Formats</a:t>
            </a:r>
            <a:endParaRPr lang="ko-Kore-KR" altLang="ko-Kore-KR" sz="2400" dirty="0">
              <a:latin typeface="+mj-ea"/>
              <a:ea typeface="+mj-ea"/>
            </a:endParaRPr>
          </a:p>
          <a:p>
            <a:endParaRPr kumimoji="1" lang="en-US" altLang="ko-KR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1573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MAC Frame </a:t>
            </a:r>
            <a:r>
              <a:rPr kumimoji="1" lang="en-US" altLang="ko-KR" sz="3200" b="1" dirty="0">
                <a:latin typeface="+mj-ea"/>
                <a:ea typeface="+mj-ea"/>
              </a:rPr>
              <a:t>Formats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564096-72CF-DB48-B247-831D63CDAF57}"/>
              </a:ext>
            </a:extLst>
          </p:cNvPr>
          <p:cNvSpPr/>
          <p:nvPr/>
        </p:nvSpPr>
        <p:spPr>
          <a:xfrm>
            <a:off x="2097313" y="1325563"/>
            <a:ext cx="7997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ore-KR" b="1" dirty="0"/>
              <a:t>4.3.1.4  Frame pending bit (</a:t>
            </a:r>
            <a:r>
              <a:rPr lang="en" altLang="ko-Kore-KR" b="1" dirty="0" err="1"/>
              <a:t>FPending</a:t>
            </a:r>
            <a:r>
              <a:rPr lang="en" altLang="ko-Kore-KR" b="1" dirty="0"/>
              <a:t> in </a:t>
            </a:r>
            <a:r>
              <a:rPr lang="en" altLang="ko-Kore-KR" b="1" dirty="0" err="1"/>
              <a:t>FCtrl</a:t>
            </a:r>
            <a:r>
              <a:rPr lang="en" altLang="ko-Kore-KR" b="1" dirty="0"/>
              <a:t>, downlink only) </a:t>
            </a:r>
            <a:endParaRPr lang="ko-Kore-KR" altLang="en-US" b="1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6BEE1A3-99C9-7C47-BA78-E69717189A9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419" y="5264920"/>
            <a:ext cx="7412107" cy="1004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36E7608-D310-7B4B-8FDC-13CD1C6859C9}"/>
              </a:ext>
            </a:extLst>
          </p:cNvPr>
          <p:cNvSpPr/>
          <p:nvPr/>
        </p:nvSpPr>
        <p:spPr>
          <a:xfrm>
            <a:off x="6966858" y="5264920"/>
            <a:ext cx="1524000" cy="7875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639EAB-9EC5-D748-A228-B15B40A0A6E7}"/>
              </a:ext>
            </a:extLst>
          </p:cNvPr>
          <p:cNvSpPr/>
          <p:nvPr/>
        </p:nvSpPr>
        <p:spPr>
          <a:xfrm>
            <a:off x="1664843" y="2413338"/>
            <a:ext cx="88972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Frame pending bit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는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다운링크 통신에서만 사용된다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pPr algn="ctr"/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pPr algn="ctr"/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Class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A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엔드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디바이스의 경우 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FPending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은 네트워크 서버에서 전송 보류 중인 데이터가 더 많아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엔드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디바이스가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업링크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프레임을 가능한 한 빨리 보내야 함을 의미한다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pPr algn="ctr"/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  <a:p>
            <a:pPr algn="ctr"/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Class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B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엔드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장치의 경우 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FPending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은 충돌이 발생하는 경우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엔드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장치가 수신해야 하는 핑 슬롯의 우선순위를 나타낸다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10814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MAC Frame </a:t>
            </a:r>
            <a:r>
              <a:rPr kumimoji="1" lang="en-US" altLang="ko-KR" sz="3200" b="1" dirty="0">
                <a:latin typeface="+mj-ea"/>
                <a:ea typeface="+mj-ea"/>
              </a:rPr>
              <a:t>Formats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564096-72CF-DB48-B247-831D63CDAF57}"/>
              </a:ext>
            </a:extLst>
          </p:cNvPr>
          <p:cNvSpPr/>
          <p:nvPr/>
        </p:nvSpPr>
        <p:spPr>
          <a:xfrm>
            <a:off x="2097313" y="1325563"/>
            <a:ext cx="7997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ore-KR" b="1" dirty="0"/>
              <a:t>4.3.1.5  Frame counter (</a:t>
            </a:r>
            <a:r>
              <a:rPr lang="en" altLang="ko-Kore-KR" b="1" dirty="0" err="1"/>
              <a:t>FCnt</a:t>
            </a:r>
            <a:r>
              <a:rPr lang="en" altLang="ko-Kore-KR" b="1" dirty="0"/>
              <a:t>) </a:t>
            </a:r>
            <a:endParaRPr lang="ko-Kore-KR" altLang="en-US" b="1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0AFCEA85-063D-C144-8BC0-414C966232F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93" y="5532437"/>
            <a:ext cx="6557760" cy="103502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4CB6F75-C43F-6449-93DB-D672DC8EAB0C}"/>
              </a:ext>
            </a:extLst>
          </p:cNvPr>
          <p:cNvSpPr/>
          <p:nvPr/>
        </p:nvSpPr>
        <p:spPr>
          <a:xfrm>
            <a:off x="6589488" y="5517049"/>
            <a:ext cx="1464442" cy="7567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03FDC9-866B-3B45-817E-1EC5DFDE02F5}"/>
              </a:ext>
            </a:extLst>
          </p:cNvPr>
          <p:cNvSpPr txBox="1"/>
          <p:nvPr/>
        </p:nvSpPr>
        <p:spPr>
          <a:xfrm>
            <a:off x="1956789" y="2103468"/>
            <a:ext cx="87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FCntUp</a:t>
            </a:r>
            <a:endParaRPr kumimoji="1" lang="en-US" altLang="ko-Kore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6FE1DD-8E43-5242-BD91-8F01862A95C7}"/>
              </a:ext>
            </a:extLst>
          </p:cNvPr>
          <p:cNvSpPr/>
          <p:nvPr/>
        </p:nvSpPr>
        <p:spPr>
          <a:xfrm>
            <a:off x="8935649" y="2103468"/>
            <a:ext cx="115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 err="1"/>
              <a:t>FCntDown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141D19-30F6-0C45-A58F-2CE2D62CDB54}"/>
              </a:ext>
            </a:extLst>
          </p:cNvPr>
          <p:cNvSpPr/>
          <p:nvPr/>
        </p:nvSpPr>
        <p:spPr>
          <a:xfrm>
            <a:off x="6467166" y="25813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데이터 프레임이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엔드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디바이스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다운링크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로 전송될 때 네트워크 서버에 의해 증가한다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F54A90-BDDF-724B-94BB-E4488AEDDA3B}"/>
              </a:ext>
            </a:extLst>
          </p:cNvPr>
          <p:cNvSpPr/>
          <p:nvPr/>
        </p:nvSpPr>
        <p:spPr>
          <a:xfrm>
            <a:off x="-2" y="25783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데이터 프레임이 네트워크 서버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업링크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로 전송될 때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엔드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디바이스에 의해 증가한다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D2ECDF-5EFC-2C41-8D17-F097CE1E4180}"/>
              </a:ext>
            </a:extLst>
          </p:cNvPr>
          <p:cNvSpPr/>
          <p:nvPr/>
        </p:nvSpPr>
        <p:spPr>
          <a:xfrm>
            <a:off x="3212226" y="38314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OTAA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엔드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디바이스가 </a:t>
            </a:r>
            <a:r>
              <a:rPr lang="en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Join-Accept  frame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을 성공적으로 처리할 때마다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frameCnt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(Up/Down)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0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으로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재설성된다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657A02-E777-1641-8059-FE574B5AC07A}"/>
              </a:ext>
            </a:extLst>
          </p:cNvPr>
          <p:cNvSpPr/>
          <p:nvPr/>
        </p:nvSpPr>
        <p:spPr>
          <a:xfrm>
            <a:off x="3212226" y="46291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ABP</a:t>
            </a:r>
            <a:r>
              <a:rPr lang="en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(activation by personalization)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엔드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디바이스의 경우 프레임 카운터는 제조업체에 의해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0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으로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초기화된다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0319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MAC Frame </a:t>
            </a:r>
            <a:r>
              <a:rPr kumimoji="1" lang="en-US" altLang="ko-KR" sz="3200" b="1" dirty="0">
                <a:latin typeface="+mj-ea"/>
                <a:ea typeface="+mj-ea"/>
              </a:rPr>
              <a:t>Formats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564096-72CF-DB48-B247-831D63CDAF57}"/>
              </a:ext>
            </a:extLst>
          </p:cNvPr>
          <p:cNvSpPr/>
          <p:nvPr/>
        </p:nvSpPr>
        <p:spPr>
          <a:xfrm>
            <a:off x="2097313" y="1325563"/>
            <a:ext cx="7997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ore-KR" b="1" dirty="0"/>
              <a:t>4.3.1.6  Frame options (</a:t>
            </a:r>
            <a:r>
              <a:rPr lang="en" altLang="ko-Kore-KR" b="1" dirty="0" err="1"/>
              <a:t>FOptsLen</a:t>
            </a:r>
            <a:r>
              <a:rPr lang="en" altLang="ko-Kore-KR" b="1" dirty="0"/>
              <a:t> in </a:t>
            </a:r>
            <a:r>
              <a:rPr lang="en" altLang="ko-Kore-KR" b="1" dirty="0" err="1"/>
              <a:t>FCtrl</a:t>
            </a:r>
            <a:r>
              <a:rPr lang="en" altLang="ko-Kore-KR" b="1" dirty="0"/>
              <a:t>, </a:t>
            </a:r>
            <a:r>
              <a:rPr lang="en" altLang="ko-Kore-KR" b="1" dirty="0" err="1"/>
              <a:t>FOpts</a:t>
            </a:r>
            <a:r>
              <a:rPr lang="en" altLang="ko-Kore-KR" b="1" dirty="0"/>
              <a:t>) </a:t>
            </a:r>
            <a:endParaRPr lang="ko-Kore-KR" altLang="en-US" b="1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906F08C-A84C-684D-826F-1D9AD7AE51C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068" y="2443934"/>
            <a:ext cx="6557760" cy="1035028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135B5C74-B8E4-A14F-8F29-5851CF852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212242"/>
            <a:ext cx="7010400" cy="939800"/>
          </a:xfrm>
          <a:prstGeom prst="rect">
            <a:avLst/>
          </a:prstGeom>
        </p:spPr>
      </p:pic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C629B7B8-FFEE-7546-96DB-5734E54C787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714" y="5241691"/>
            <a:ext cx="6746057" cy="91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92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MAC Frame </a:t>
            </a:r>
            <a:r>
              <a:rPr kumimoji="1" lang="en-US" altLang="ko-KR" sz="3200" b="1" dirty="0">
                <a:latin typeface="+mj-ea"/>
                <a:ea typeface="+mj-ea"/>
              </a:rPr>
              <a:t>Formats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564096-72CF-DB48-B247-831D63CDAF57}"/>
              </a:ext>
            </a:extLst>
          </p:cNvPr>
          <p:cNvSpPr/>
          <p:nvPr/>
        </p:nvSpPr>
        <p:spPr>
          <a:xfrm>
            <a:off x="2097313" y="1325563"/>
            <a:ext cx="7997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ore-KR" b="1" dirty="0"/>
              <a:t>4.3.1.7   Class B enabled bit (</a:t>
            </a:r>
            <a:r>
              <a:rPr lang="en" altLang="ko-Kore-KR" b="1" dirty="0" err="1"/>
              <a:t>ClassB</a:t>
            </a:r>
            <a:r>
              <a:rPr lang="en" altLang="ko-Kore-KR" b="1" dirty="0"/>
              <a:t> in </a:t>
            </a:r>
            <a:r>
              <a:rPr lang="en" altLang="ko-Kore-KR" b="1" dirty="0" err="1"/>
              <a:t>FCtrl</a:t>
            </a:r>
            <a:r>
              <a:rPr lang="en" altLang="ko-Kore-KR" b="1" dirty="0"/>
              <a:t>, uplink only) </a:t>
            </a:r>
            <a:endParaRPr lang="ko-Kore-KR" altLang="en-US" b="1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BE564BE3-E998-1147-9938-FCFE3DCE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798" y="4139207"/>
            <a:ext cx="7010400" cy="939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5B6F993-7AA6-E541-B91A-780B04AD6FCF}"/>
              </a:ext>
            </a:extLst>
          </p:cNvPr>
          <p:cNvSpPr/>
          <p:nvPr/>
        </p:nvSpPr>
        <p:spPr>
          <a:xfrm>
            <a:off x="2097313" y="2690336"/>
            <a:ext cx="79973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업링크에서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Class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B </a:t>
            </a:r>
            <a:r>
              <a:rPr lang="en-US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bit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로 설정된 경우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엔드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디바이스가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Class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B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사용하도록 설정했으며 이제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스케줄링된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다운링크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ping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을 수신할 준비가 되었음을 네트워크 서버에 알린다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0435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MAC Frame </a:t>
            </a:r>
            <a:r>
              <a:rPr kumimoji="1" lang="en-US" altLang="ko-KR" sz="3200" b="1" dirty="0">
                <a:latin typeface="+mj-ea"/>
                <a:ea typeface="+mj-ea"/>
              </a:rPr>
              <a:t>Formats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564096-72CF-DB48-B247-831D63CDAF57}"/>
              </a:ext>
            </a:extLst>
          </p:cNvPr>
          <p:cNvSpPr/>
          <p:nvPr/>
        </p:nvSpPr>
        <p:spPr>
          <a:xfrm>
            <a:off x="2097313" y="1325563"/>
            <a:ext cx="7997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ore-KR" b="1" dirty="0"/>
              <a:t>4.3.2  Port field (</a:t>
            </a:r>
            <a:r>
              <a:rPr lang="en" altLang="ko-Kore-KR" b="1" dirty="0" err="1"/>
              <a:t>FPort</a:t>
            </a:r>
            <a:r>
              <a:rPr lang="en" altLang="ko-Kore-KR" b="1" dirty="0"/>
              <a:t>) </a:t>
            </a:r>
            <a:endParaRPr lang="ko-Kore-KR" altLang="en-US" b="1" dirty="0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010F5F64-5185-7244-B93B-B0FC8055D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298" y="5298001"/>
            <a:ext cx="5575300" cy="7747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4F16966-DB97-0D4D-98F4-19DFCB75E04E}"/>
              </a:ext>
            </a:extLst>
          </p:cNvPr>
          <p:cNvSpPr/>
          <p:nvPr/>
        </p:nvSpPr>
        <p:spPr>
          <a:xfrm>
            <a:off x="3628570" y="429842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N ≤ M - 1 - FHDR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길이</a:t>
            </a:r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pPr algn="ctr"/>
            <a:endParaRPr lang="en-US" altLang="ko-Kore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pPr algn="ctr"/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=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e maximum </a:t>
            </a:r>
            <a:r>
              <a:rPr lang="en" altLang="ko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MACPayload</a:t>
            </a:r>
            <a:r>
              <a:rPr lang="en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length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이다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9159D5-B4BA-174A-9B41-24CAA95A2823}"/>
              </a:ext>
            </a:extLst>
          </p:cNvPr>
          <p:cNvSpPr/>
          <p:nvPr/>
        </p:nvSpPr>
        <p:spPr>
          <a:xfrm>
            <a:off x="2452912" y="2209729"/>
            <a:ext cx="7286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ore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FPort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값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1.223(0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x01.0xDF)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은 응용 프로그램마다 다릅니다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pPr algn="ctr"/>
            <a:r>
              <a:rPr lang="en" altLang="ko-Kore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FPort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값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224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는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LoRa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전용이다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WAN MAC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계층 테스트 프로토콜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537D97-AD24-654B-A766-C19DAF9827D0}"/>
              </a:ext>
            </a:extLst>
          </p:cNvPr>
          <p:cNvSpPr/>
          <p:nvPr/>
        </p:nvSpPr>
        <p:spPr>
          <a:xfrm>
            <a:off x="3630036" y="3244334"/>
            <a:ext cx="4931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테스트 프로토콜은 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AppSKey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사용하여 암호화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7647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MAC Frame </a:t>
            </a:r>
            <a:r>
              <a:rPr kumimoji="1" lang="en-US" altLang="ko-KR" sz="3200" b="1" dirty="0">
                <a:latin typeface="+mj-ea"/>
                <a:ea typeface="+mj-ea"/>
              </a:rPr>
              <a:t>Formats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564096-72CF-DB48-B247-831D63CDAF57}"/>
              </a:ext>
            </a:extLst>
          </p:cNvPr>
          <p:cNvSpPr/>
          <p:nvPr/>
        </p:nvSpPr>
        <p:spPr>
          <a:xfrm>
            <a:off x="2097313" y="1325563"/>
            <a:ext cx="7997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ore-KR" b="1" dirty="0"/>
              <a:t>4.3.3  MAC frame payload encryption (</a:t>
            </a:r>
            <a:r>
              <a:rPr lang="en" altLang="ko-Kore-KR" b="1" dirty="0" err="1"/>
              <a:t>FRMPayload</a:t>
            </a:r>
            <a:r>
              <a:rPr lang="en" altLang="ko-Kore-KR" b="1" dirty="0"/>
              <a:t>) </a:t>
            </a:r>
            <a:endParaRPr lang="ko-Kore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6280E1-956D-6249-9252-14FA9F4C070E}"/>
              </a:ext>
            </a:extLst>
          </p:cNvPr>
          <p:cNvSpPr/>
          <p:nvPr/>
        </p:nvSpPr>
        <p:spPr>
          <a:xfrm>
            <a:off x="1407886" y="2003999"/>
            <a:ext cx="9376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데이터 프레임에 페이로드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(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FRM Payload)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가 있는 경우 </a:t>
            </a:r>
            <a:r>
              <a:rPr lang="en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message integrity code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(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MIC)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계산하기 전에 암호화해야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키는 데이터 프레임의 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FPort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에 따라 달라진다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  <a:endParaRPr lang="ko-Kore-KR" altLang="en-US" dirty="0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30CC83A2-743C-AC4E-A957-15131EB12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807" y="2643829"/>
            <a:ext cx="4864100" cy="97790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B74FC97E-F484-F74C-9213-77B6BF7C9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04" y="4749351"/>
            <a:ext cx="4557385" cy="1107057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988CF5FE-8429-7C4C-9D3D-BF1834DC4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4199" y="4738301"/>
            <a:ext cx="6088811" cy="977900"/>
          </a:xfrm>
          <a:prstGeom prst="rect">
            <a:avLst/>
          </a:prstGeom>
        </p:spPr>
      </p:pic>
      <p:pic>
        <p:nvPicPr>
          <p:cNvPr id="20" name="그림 19" descr="테이블이(가) 표시된 사진&#10;&#10;자동 생성된 설명">
            <a:extLst>
              <a:ext uri="{FF2B5EF4-FFF2-40B4-BE49-F238E27FC236}">
                <a16:creationId xmlns:a16="http://schemas.microsoft.com/office/drawing/2014/main" id="{09BADAA4-A5E0-C941-88C7-08CEF9613F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8163" y="3694332"/>
            <a:ext cx="69215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78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MAC Frame </a:t>
            </a:r>
            <a:r>
              <a:rPr kumimoji="1" lang="en-US" altLang="ko-KR" sz="3200" b="1" dirty="0">
                <a:latin typeface="+mj-ea"/>
                <a:ea typeface="+mj-ea"/>
              </a:rPr>
              <a:t>Formats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564096-72CF-DB48-B247-831D63CDAF57}"/>
              </a:ext>
            </a:extLst>
          </p:cNvPr>
          <p:cNvSpPr/>
          <p:nvPr/>
        </p:nvSpPr>
        <p:spPr>
          <a:xfrm>
            <a:off x="2097313" y="1325563"/>
            <a:ext cx="7997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ore-KR" b="1" dirty="0"/>
              <a:t>4.4  Message Integrity Code (MIC) </a:t>
            </a:r>
            <a:endParaRPr lang="ko-Kore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4CBC11-2458-6E44-B198-370FE0DC3B0C}"/>
              </a:ext>
            </a:extLst>
          </p:cNvPr>
          <p:cNvSpPr/>
          <p:nvPr/>
        </p:nvSpPr>
        <p:spPr>
          <a:xfrm>
            <a:off x="2017483" y="2906459"/>
            <a:ext cx="8157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메시지 무결성 코드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(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MIC)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는 프레임의 모든 필드에 걸쳐 계산된다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  <a:br>
              <a:rPr lang="ko-KR" altLang="en-US" dirty="0"/>
            </a:b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msg = MDR | FHDR | 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FPort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| </a:t>
            </a:r>
            <a:r>
              <a:rPr lang="en" altLang="ko-Kore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FRMPayload</a:t>
            </a:r>
            <a:endParaRPr lang="en-US" altLang="ko-Kore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pPr algn="ctr"/>
            <a:br>
              <a:rPr lang="ko-KR" altLang="en-US" dirty="0"/>
            </a:br>
            <a:r>
              <a:rPr lang="en" altLang="ko-Kore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len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(msg)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은 프레임의 길이를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진수로 나타낸다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  <a:endParaRPr lang="ko-Kore-KR" altLang="en-US" dirty="0"/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4C669410-2046-664F-94C2-23DC9251B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797" y="5150182"/>
            <a:ext cx="7264400" cy="1346200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7622056E-B2BC-5B41-A1A1-F3601EF3F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807" y="1799184"/>
            <a:ext cx="4864100" cy="97790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4A8BF6DB-5EF9-994E-8784-E721F5CD1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242" y="4196619"/>
            <a:ext cx="5049510" cy="86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76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</a:rPr>
              <a:t>MAC Frame </a:t>
            </a:r>
            <a:r>
              <a:rPr kumimoji="1" lang="en-US" altLang="ko-KR" sz="3200" b="1" dirty="0">
                <a:latin typeface="+mj-ea"/>
                <a:ea typeface="+mj-ea"/>
              </a:rPr>
              <a:t>Formats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080EFA41-C2E3-8449-A396-A0D89C3BE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977805"/>
              </p:ext>
            </p:extLst>
          </p:nvPr>
        </p:nvGraphicFramePr>
        <p:xfrm>
          <a:off x="547540" y="4908450"/>
          <a:ext cx="11096920" cy="7546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5919">
                  <a:extLst>
                    <a:ext uri="{9D8B030D-6E8A-4147-A177-3AD203B41FA5}">
                      <a16:colId xmlns:a16="http://schemas.microsoft.com/office/drawing/2014/main" val="570022263"/>
                    </a:ext>
                  </a:extLst>
                </a:gridCol>
                <a:gridCol w="855970">
                  <a:extLst>
                    <a:ext uri="{9D8B030D-6E8A-4147-A177-3AD203B41FA5}">
                      <a16:colId xmlns:a16="http://schemas.microsoft.com/office/drawing/2014/main" val="2251374407"/>
                    </a:ext>
                  </a:extLst>
                </a:gridCol>
                <a:gridCol w="546391">
                  <a:extLst>
                    <a:ext uri="{9D8B030D-6E8A-4147-A177-3AD203B41FA5}">
                      <a16:colId xmlns:a16="http://schemas.microsoft.com/office/drawing/2014/main" val="2453083343"/>
                    </a:ext>
                  </a:extLst>
                </a:gridCol>
                <a:gridCol w="440580">
                  <a:extLst>
                    <a:ext uri="{9D8B030D-6E8A-4147-A177-3AD203B41FA5}">
                      <a16:colId xmlns:a16="http://schemas.microsoft.com/office/drawing/2014/main" val="2417087197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059731045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1388571544"/>
                    </a:ext>
                  </a:extLst>
                </a:gridCol>
                <a:gridCol w="515831">
                  <a:extLst>
                    <a:ext uri="{9D8B030D-6E8A-4147-A177-3AD203B41FA5}">
                      <a16:colId xmlns:a16="http://schemas.microsoft.com/office/drawing/2014/main" val="784796895"/>
                    </a:ext>
                  </a:extLst>
                </a:gridCol>
                <a:gridCol w="652760">
                  <a:extLst>
                    <a:ext uri="{9D8B030D-6E8A-4147-A177-3AD203B41FA5}">
                      <a16:colId xmlns:a16="http://schemas.microsoft.com/office/drawing/2014/main" val="2770357145"/>
                    </a:ext>
                  </a:extLst>
                </a:gridCol>
                <a:gridCol w="515066">
                  <a:extLst>
                    <a:ext uri="{9D8B030D-6E8A-4147-A177-3AD203B41FA5}">
                      <a16:colId xmlns:a16="http://schemas.microsoft.com/office/drawing/2014/main" val="3900667941"/>
                    </a:ext>
                  </a:extLst>
                </a:gridCol>
                <a:gridCol w="790454">
                  <a:extLst>
                    <a:ext uri="{9D8B030D-6E8A-4147-A177-3AD203B41FA5}">
                      <a16:colId xmlns:a16="http://schemas.microsoft.com/office/drawing/2014/main" val="119872215"/>
                    </a:ext>
                  </a:extLst>
                </a:gridCol>
                <a:gridCol w="864174">
                  <a:extLst>
                    <a:ext uri="{9D8B030D-6E8A-4147-A177-3AD203B41FA5}">
                      <a16:colId xmlns:a16="http://schemas.microsoft.com/office/drawing/2014/main" val="3946282200"/>
                    </a:ext>
                  </a:extLst>
                </a:gridCol>
                <a:gridCol w="595086">
                  <a:extLst>
                    <a:ext uri="{9D8B030D-6E8A-4147-A177-3AD203B41FA5}">
                      <a16:colId xmlns:a16="http://schemas.microsoft.com/office/drawing/2014/main" val="2505432587"/>
                    </a:ext>
                  </a:extLst>
                </a:gridCol>
                <a:gridCol w="624114">
                  <a:extLst>
                    <a:ext uri="{9D8B030D-6E8A-4147-A177-3AD203B41FA5}">
                      <a16:colId xmlns:a16="http://schemas.microsoft.com/office/drawing/2014/main" val="1159847228"/>
                    </a:ext>
                  </a:extLst>
                </a:gridCol>
                <a:gridCol w="527666">
                  <a:extLst>
                    <a:ext uri="{9D8B030D-6E8A-4147-A177-3AD203B41FA5}">
                      <a16:colId xmlns:a16="http://schemas.microsoft.com/office/drawing/2014/main" val="268558739"/>
                    </a:ext>
                  </a:extLst>
                </a:gridCol>
                <a:gridCol w="764106">
                  <a:extLst>
                    <a:ext uri="{9D8B030D-6E8A-4147-A177-3AD203B41FA5}">
                      <a16:colId xmlns:a16="http://schemas.microsoft.com/office/drawing/2014/main" val="2683186818"/>
                    </a:ext>
                  </a:extLst>
                </a:gridCol>
                <a:gridCol w="435428">
                  <a:extLst>
                    <a:ext uri="{9D8B030D-6E8A-4147-A177-3AD203B41FA5}">
                      <a16:colId xmlns:a16="http://schemas.microsoft.com/office/drawing/2014/main" val="4073204294"/>
                    </a:ext>
                  </a:extLst>
                </a:gridCol>
                <a:gridCol w="758746">
                  <a:extLst>
                    <a:ext uri="{9D8B030D-6E8A-4147-A177-3AD203B41FA5}">
                      <a16:colId xmlns:a16="http://schemas.microsoft.com/office/drawing/2014/main" val="4084643361"/>
                    </a:ext>
                  </a:extLst>
                </a:gridCol>
              </a:tblGrid>
              <a:tr h="75465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PHDR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PHDR_CRC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/>
                        <a:t>Ftype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RFU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/>
                        <a:t>MAjor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/>
                        <a:t>DevAddr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ADR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RFU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ACK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/>
                        <a:t>Fpending</a:t>
                      </a:r>
                      <a:endParaRPr lang="en-US" altLang="ko-Kore-KR" sz="1200" dirty="0"/>
                    </a:p>
                    <a:p>
                      <a:pPr algn="ctr"/>
                      <a:r>
                        <a:rPr lang="en-US" altLang="ko-Kore-KR" sz="1200" dirty="0"/>
                        <a:t>Or</a:t>
                      </a:r>
                    </a:p>
                    <a:p>
                      <a:pPr algn="ctr"/>
                      <a:r>
                        <a:rPr lang="en-US" altLang="ko-Kore-KR" sz="1200" dirty="0" err="1"/>
                        <a:t>Clasas</a:t>
                      </a:r>
                      <a:r>
                        <a:rPr lang="en-US" altLang="ko-Kore-KR" sz="1200" dirty="0"/>
                        <a:t> B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/>
                        <a:t>FOptsLen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/>
                        <a:t>FCnt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/>
                        <a:t>FOpts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/>
                        <a:t>FPort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FRM</a:t>
                      </a:r>
                    </a:p>
                    <a:p>
                      <a:pPr algn="ctr"/>
                      <a:r>
                        <a:rPr lang="en-US" altLang="ko-Kore-KR" sz="1200" dirty="0"/>
                        <a:t>Payload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MIC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CRC</a:t>
                      </a:r>
                    </a:p>
                    <a:p>
                      <a:pPr algn="ctr"/>
                      <a:r>
                        <a:rPr lang="en-US" altLang="ko-Kore-KR" sz="1200" dirty="0"/>
                        <a:t>(uplink)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87877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C57309-0556-BE44-91C7-64E5984D586D}"/>
              </a:ext>
            </a:extLst>
          </p:cNvPr>
          <p:cNvSpPr/>
          <p:nvPr/>
        </p:nvSpPr>
        <p:spPr>
          <a:xfrm>
            <a:off x="3672113" y="3429000"/>
            <a:ext cx="6749144" cy="484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 err="1">
                <a:solidFill>
                  <a:schemeClr val="tx1"/>
                </a:solidFill>
              </a:rPr>
              <a:t>MACPayload</a:t>
            </a:r>
            <a:endParaRPr kumimoji="1" lang="ko-Kore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EB0ECC-DA10-2945-9421-3A51DB9458C2}"/>
              </a:ext>
            </a:extLst>
          </p:cNvPr>
          <p:cNvSpPr/>
          <p:nvPr/>
        </p:nvSpPr>
        <p:spPr>
          <a:xfrm>
            <a:off x="1930774" y="2288134"/>
            <a:ext cx="8780770" cy="484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 err="1">
                <a:solidFill>
                  <a:schemeClr val="tx1"/>
                </a:solidFill>
              </a:rPr>
              <a:t>PHYPayload</a:t>
            </a:r>
            <a:endParaRPr kumimoji="1" lang="ko-Kore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414530-C60B-0244-A03B-90F65E77C5BF}"/>
              </a:ext>
            </a:extLst>
          </p:cNvPr>
          <p:cNvSpPr/>
          <p:nvPr/>
        </p:nvSpPr>
        <p:spPr>
          <a:xfrm>
            <a:off x="1930773" y="3440573"/>
            <a:ext cx="1552656" cy="484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</a:rPr>
              <a:t>MHDR</a:t>
            </a:r>
            <a:endParaRPr kumimoji="1" lang="ko-Kore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3F8CF9-101E-6B47-BB85-90FDE7CFA569}"/>
              </a:ext>
            </a:extLst>
          </p:cNvPr>
          <p:cNvSpPr/>
          <p:nvPr/>
        </p:nvSpPr>
        <p:spPr>
          <a:xfrm>
            <a:off x="4601029" y="4327818"/>
            <a:ext cx="3280228" cy="484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 err="1">
                <a:solidFill>
                  <a:schemeClr val="tx1"/>
                </a:solidFill>
              </a:rPr>
              <a:t>FCtrl</a:t>
            </a:r>
            <a:endParaRPr kumimoji="1" lang="ko-Kore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7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</a:rPr>
              <a:t>Physical Packet Formats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3EB723-4B66-974B-B2E9-246AB5CE45E4}"/>
              </a:ext>
            </a:extLst>
          </p:cNvPr>
          <p:cNvSpPr/>
          <p:nvPr/>
        </p:nvSpPr>
        <p:spPr>
          <a:xfrm>
            <a:off x="1695188" y="2721114"/>
            <a:ext cx="84759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ore-KR" altLang="en-US" sz="2000" b="1" dirty="0"/>
              <a:t>LoRaWAN에서</a:t>
            </a:r>
            <a:r>
              <a:rPr lang="ko-KR" altLang="en-US" sz="2000" b="1" dirty="0"/>
              <a:t> 사용하는 </a:t>
            </a:r>
            <a:r>
              <a:rPr lang="ko-Kore-KR" altLang="en-US" sz="2000" b="1" dirty="0"/>
              <a:t>physical layers</a:t>
            </a:r>
            <a:r>
              <a:rPr lang="ko-KR" altLang="en-US" sz="2000" b="1" dirty="0"/>
              <a:t>는</a:t>
            </a:r>
            <a:r>
              <a:rPr lang="ko-Kore-KR" altLang="en-US" sz="2000" b="1" dirty="0"/>
              <a:t> [RP002]에</a:t>
            </a:r>
            <a:r>
              <a:rPr lang="ko-KR" altLang="en-US" sz="2000" b="1" dirty="0"/>
              <a:t> 정의 되어 있다</a:t>
            </a:r>
            <a:r>
              <a:rPr lang="ko-Kore-KR" altLang="en-US" sz="2000" b="1" dirty="0"/>
              <a:t>. </a:t>
            </a:r>
            <a:endParaRPr lang="en-US" altLang="ko-Kore-KR" sz="2000" b="1" dirty="0"/>
          </a:p>
          <a:p>
            <a:pPr algn="ctr"/>
            <a:r>
              <a:rPr lang="ko-Kore-KR" altLang="en-US" sz="2000" b="1" dirty="0"/>
              <a:t>LoRaWAN</a:t>
            </a:r>
            <a:r>
              <a:rPr lang="ko-KR" altLang="en-US" sz="2000" b="1" dirty="0"/>
              <a:t>의 용어는 </a:t>
            </a:r>
            <a:r>
              <a:rPr lang="ko-Kore-KR" altLang="en-US" sz="2000" b="1" dirty="0"/>
              <a:t>uplink and downlink로</a:t>
            </a:r>
            <a:r>
              <a:rPr lang="ko-KR" altLang="en-US" sz="2000" b="1" dirty="0"/>
              <a:t> 구분된다</a:t>
            </a:r>
            <a:r>
              <a:rPr lang="ko-Kore-KR" altLang="en-US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599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테이블이(가) 표시된 사진&#10;&#10;자동 생성된 설명">
            <a:extLst>
              <a:ext uri="{FF2B5EF4-FFF2-40B4-BE49-F238E27FC236}">
                <a16:creationId xmlns:a16="http://schemas.microsoft.com/office/drawing/2014/main" id="{203DBCB1-1BCB-D54C-B6A1-88C767897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0" y="3106192"/>
            <a:ext cx="8255000" cy="11049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</a:rPr>
              <a:t>Physical Packet Formats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DB7271F1-32AF-4A45-8978-8EAD6851C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905" y="1459622"/>
            <a:ext cx="7666190" cy="11060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2DA1239-0AD2-3247-872E-A4FA12D101CD}"/>
              </a:ext>
            </a:extLst>
          </p:cNvPr>
          <p:cNvSpPr txBox="1"/>
          <p:nvPr/>
        </p:nvSpPr>
        <p:spPr>
          <a:xfrm>
            <a:off x="3512406" y="2482442"/>
            <a:ext cx="5167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/>
              <a:t>Physical layer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사용하여 다른 디바이스와 통신한다</a:t>
            </a:r>
            <a:r>
              <a:rPr kumimoji="1" lang="en-US" altLang="ko-KR" sz="1600" dirty="0"/>
              <a:t>.</a:t>
            </a:r>
          </a:p>
          <a:p>
            <a:pPr algn="ctr"/>
            <a:r>
              <a:rPr kumimoji="1" lang="en-US" altLang="ko-KR" sz="1600" dirty="0"/>
              <a:t>FSK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modulation</a:t>
            </a:r>
            <a:r>
              <a:rPr kumimoji="1" lang="ko-KR" altLang="en-US" sz="1600" dirty="0"/>
              <a:t>을 통해 두가지 </a:t>
            </a:r>
            <a:r>
              <a:rPr kumimoji="1" lang="en-US" altLang="ko-KR" sz="1600" dirty="0"/>
              <a:t>physical layers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지원한다</a:t>
            </a:r>
            <a:r>
              <a:rPr kumimoji="1" lang="en-US" altLang="ko-KR" sz="1600" dirty="0"/>
              <a:t>.</a:t>
            </a:r>
            <a:endParaRPr kumimoji="1" lang="ko-Kore-KR" altLang="en-US" sz="1600" dirty="0"/>
          </a:p>
        </p:txBody>
      </p:sp>
      <p:pic>
        <p:nvPicPr>
          <p:cNvPr id="23" name="그림 22" descr="테이블이(가) 표시된 사진&#10;&#10;자동 생성된 설명">
            <a:extLst>
              <a:ext uri="{FF2B5EF4-FFF2-40B4-BE49-F238E27FC236}">
                <a16:creationId xmlns:a16="http://schemas.microsoft.com/office/drawing/2014/main" id="{7B2359B3-847A-F745-98F5-A17B88B8F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500" y="4314826"/>
            <a:ext cx="62230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3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</a:rPr>
              <a:t>Physical Packet Formats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61970D-B307-CB45-BC57-848436033855}"/>
              </a:ext>
            </a:extLst>
          </p:cNvPr>
          <p:cNvSpPr/>
          <p:nvPr/>
        </p:nvSpPr>
        <p:spPr>
          <a:xfrm>
            <a:off x="5189148" y="1325563"/>
            <a:ext cx="1813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ko-Kore-KR" sz="2000" b="1" dirty="0"/>
              <a:t>FSK description</a:t>
            </a:r>
            <a:endParaRPr lang="ko-Kore-KR" altLang="en-US" sz="2000" b="1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156AE98F-385E-E346-8DCD-F82C06C46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00" y="2080547"/>
            <a:ext cx="8102600" cy="1143000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66DFE71D-5332-BB46-8B5F-98A78622E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449" y="3634453"/>
            <a:ext cx="6261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1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</a:rPr>
              <a:t>Physical Packet Formats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3EB723-4B66-974B-B2E9-246AB5CE45E4}"/>
              </a:ext>
            </a:extLst>
          </p:cNvPr>
          <p:cNvSpPr/>
          <p:nvPr/>
        </p:nvSpPr>
        <p:spPr>
          <a:xfrm>
            <a:off x="1674926" y="1704547"/>
            <a:ext cx="8475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ore-KR" altLang="en-US" dirty="0"/>
              <a:t>LoRaWAN에서</a:t>
            </a:r>
            <a:r>
              <a:rPr lang="ko-KR" altLang="en-US" dirty="0"/>
              <a:t> 사용하는 </a:t>
            </a:r>
            <a:r>
              <a:rPr lang="ko-Kore-KR" altLang="en-US" dirty="0"/>
              <a:t>physical layers</a:t>
            </a:r>
            <a:r>
              <a:rPr lang="ko-KR" altLang="en-US" dirty="0"/>
              <a:t>는</a:t>
            </a:r>
            <a:r>
              <a:rPr lang="ko-Kore-KR" altLang="en-US" dirty="0"/>
              <a:t> [RP002]에</a:t>
            </a:r>
            <a:r>
              <a:rPr lang="ko-KR" altLang="en-US" dirty="0"/>
              <a:t> 정의 되어 있다</a:t>
            </a:r>
            <a:r>
              <a:rPr lang="ko-Kore-KR" altLang="en-US" dirty="0"/>
              <a:t>. </a:t>
            </a:r>
            <a:endParaRPr lang="en-US" altLang="ko-Kore-KR" dirty="0"/>
          </a:p>
          <a:p>
            <a:pPr algn="ctr"/>
            <a:r>
              <a:rPr lang="ko-Kore-KR" altLang="en-US" dirty="0"/>
              <a:t>LoRaWAN</a:t>
            </a:r>
            <a:r>
              <a:rPr lang="ko-KR" altLang="en-US" dirty="0"/>
              <a:t>의 용어는 </a:t>
            </a:r>
            <a:r>
              <a:rPr lang="ko-Kore-KR" altLang="en-US" dirty="0"/>
              <a:t>uplink and downlink로</a:t>
            </a:r>
            <a:r>
              <a:rPr lang="ko-KR" altLang="en-US" dirty="0"/>
              <a:t> 구분된다</a:t>
            </a:r>
            <a:r>
              <a:rPr lang="ko-Kore-KR" alt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ABF982-9A95-614E-B75E-DC6E7CCF1388}"/>
              </a:ext>
            </a:extLst>
          </p:cNvPr>
          <p:cNvSpPr txBox="1"/>
          <p:nvPr/>
        </p:nvSpPr>
        <p:spPr>
          <a:xfrm>
            <a:off x="4566477" y="5015445"/>
            <a:ext cx="305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Gateway</a:t>
            </a:r>
            <a:r>
              <a:rPr kumimoji="1" lang="ko-KR" altLang="en-US" dirty="0"/>
              <a:t>가 하나 혹은 그 이상</a:t>
            </a:r>
            <a:endParaRPr kumimoji="1" lang="ko-Kore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6FA7F89-E41F-2841-85CF-5CB97A68C6F6}"/>
              </a:ext>
            </a:extLst>
          </p:cNvPr>
          <p:cNvGrpSpPr/>
          <p:nvPr/>
        </p:nvGrpSpPr>
        <p:grpSpPr>
          <a:xfrm>
            <a:off x="1674926" y="2729862"/>
            <a:ext cx="8842148" cy="1213611"/>
            <a:chOff x="736264" y="2729862"/>
            <a:chExt cx="8842148" cy="121361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BF707C-6DC9-1A46-9279-F1B132E8EFC7}"/>
                </a:ext>
              </a:extLst>
            </p:cNvPr>
            <p:cNvSpPr/>
            <p:nvPr/>
          </p:nvSpPr>
          <p:spPr>
            <a:xfrm>
              <a:off x="1744585" y="2729862"/>
              <a:ext cx="22356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ore-KR" altLang="en-US" sz="2000" b="1" dirty="0"/>
                <a:t>3.1  Uplink Packets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E396C6-56B0-CC43-BF07-10D3CAA777B3}"/>
                </a:ext>
              </a:extLst>
            </p:cNvPr>
            <p:cNvSpPr txBox="1"/>
            <p:nvPr/>
          </p:nvSpPr>
          <p:spPr>
            <a:xfrm>
              <a:off x="6473259" y="2729862"/>
              <a:ext cx="2501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" altLang="ko-Kore-KR" sz="2000" b="1" dirty="0"/>
                <a:t>3.2  Downlink Packets</a:t>
              </a:r>
              <a:endParaRPr kumimoji="1" lang="ko-Kore-KR" altLang="en-US" sz="20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C850E0-85C8-D94A-98D7-0C6184D5C319}"/>
                </a:ext>
              </a:extLst>
            </p:cNvPr>
            <p:cNvSpPr txBox="1"/>
            <p:nvPr/>
          </p:nvSpPr>
          <p:spPr>
            <a:xfrm>
              <a:off x="736264" y="3574141"/>
              <a:ext cx="4005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End device -&gt; gateway -&gt; Network server</a:t>
              </a:r>
              <a:endParaRPr kumimoji="1" lang="ko-Kore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39BC62-E688-FC4C-B8F8-93E5CC7B1A3D}"/>
                </a:ext>
              </a:extLst>
            </p:cNvPr>
            <p:cNvSpPr txBox="1"/>
            <p:nvPr/>
          </p:nvSpPr>
          <p:spPr>
            <a:xfrm>
              <a:off x="5572892" y="3574141"/>
              <a:ext cx="4005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End device </a:t>
              </a:r>
              <a:r>
                <a:rPr kumimoji="1" lang="en-US" altLang="ko-KR" dirty="0"/>
                <a:t>&lt;-</a:t>
              </a:r>
              <a:r>
                <a:rPr kumimoji="1" lang="en-US" altLang="ko-Kore-KR" dirty="0"/>
                <a:t> gateway </a:t>
              </a:r>
              <a:r>
                <a:rPr kumimoji="1" lang="en-US" altLang="ko-KR" dirty="0"/>
                <a:t>&lt;-</a:t>
              </a:r>
              <a:r>
                <a:rPr kumimoji="1" lang="ko-KR" altLang="en-US" dirty="0"/>
                <a:t> </a:t>
              </a:r>
              <a:r>
                <a:rPr kumimoji="1" lang="en-US" altLang="ko-Kore-KR" dirty="0"/>
                <a:t>Network server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467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</a:rPr>
              <a:t>Physical Packet Formats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ABF982-9A95-614E-B75E-DC6E7CCF1388}"/>
              </a:ext>
            </a:extLst>
          </p:cNvPr>
          <p:cNvSpPr txBox="1"/>
          <p:nvPr/>
        </p:nvSpPr>
        <p:spPr>
          <a:xfrm>
            <a:off x="4872078" y="1437071"/>
            <a:ext cx="2447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b="1" dirty="0"/>
              <a:t>3.3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Receive Windows</a:t>
            </a:r>
            <a:endParaRPr kumimoji="1" lang="ko-Kore-KR" altLang="en-US" sz="20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E839EE5-2EB8-8544-AF8F-3B16FE08E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599" y="2614229"/>
            <a:ext cx="58928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0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</a:rPr>
              <a:t>Physical Packet Formats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ABF982-9A95-614E-B75E-DC6E7CCF1388}"/>
              </a:ext>
            </a:extLst>
          </p:cNvPr>
          <p:cNvSpPr txBox="1"/>
          <p:nvPr/>
        </p:nvSpPr>
        <p:spPr>
          <a:xfrm>
            <a:off x="4872078" y="1437071"/>
            <a:ext cx="2447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b="1" dirty="0"/>
              <a:t>3.3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Receive Windows</a:t>
            </a:r>
            <a:endParaRPr kumimoji="1" lang="ko-Kore-KR" altLang="en-US" sz="20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14C550-13F6-724E-BC0C-66D5B86ABB74}"/>
              </a:ext>
            </a:extLst>
          </p:cNvPr>
          <p:cNvSpPr/>
          <p:nvPr/>
        </p:nvSpPr>
        <p:spPr>
          <a:xfrm>
            <a:off x="1011616" y="2060640"/>
            <a:ext cx="45777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2000" b="1" dirty="0"/>
              <a:t>Receiver activity during receive windows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D9E67B-876B-3B43-B32E-35A86956D2E8}"/>
              </a:ext>
            </a:extLst>
          </p:cNvPr>
          <p:cNvSpPr/>
          <p:nvPr/>
        </p:nvSpPr>
        <p:spPr>
          <a:xfrm>
            <a:off x="3032999" y="3282760"/>
            <a:ext cx="5511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ore-KR" altLang="en-US" sz="2000" b="1" dirty="0"/>
              <a:t>First receive-window channel, data rate, and start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C464E4-1877-024A-BB15-410AA0BA48B1}"/>
              </a:ext>
            </a:extLst>
          </p:cNvPr>
          <p:cNvSpPr txBox="1"/>
          <p:nvPr/>
        </p:nvSpPr>
        <p:spPr>
          <a:xfrm>
            <a:off x="5682442" y="4780360"/>
            <a:ext cx="574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2000" b="1" dirty="0"/>
              <a:t>Second receive window channel, data rate, and start</a:t>
            </a:r>
            <a:endParaRPr kumimoji="1" lang="ko-Kore-KR" alt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D61E8F-E0B7-6B4E-906F-4D8D4E2F9994}"/>
              </a:ext>
            </a:extLst>
          </p:cNvPr>
          <p:cNvSpPr txBox="1"/>
          <p:nvPr/>
        </p:nvSpPr>
        <p:spPr>
          <a:xfrm>
            <a:off x="1983050" y="3752203"/>
            <a:ext cx="7639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RX1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uplink</a:t>
            </a:r>
            <a:r>
              <a:rPr kumimoji="1" lang="ko-KR" altLang="en-US" dirty="0"/>
              <a:t>의 주파수와 </a:t>
            </a:r>
            <a:r>
              <a:rPr kumimoji="1" lang="en-US" altLang="ko-KR" dirty="0"/>
              <a:t>data rate</a:t>
            </a:r>
            <a:r>
              <a:rPr kumimoji="1" lang="ko-KR" altLang="en-US" dirty="0"/>
              <a:t>을 사용한다</a:t>
            </a:r>
            <a:r>
              <a:rPr kumimoji="1" lang="en-US" altLang="ko-KR" dirty="0"/>
              <a:t>.</a:t>
            </a:r>
          </a:p>
          <a:p>
            <a:pPr algn="ctr"/>
            <a:r>
              <a:rPr kumimoji="1" lang="en-US" altLang="ko-Kore-KR" dirty="0"/>
              <a:t>Uplink modulation</a:t>
            </a:r>
            <a:r>
              <a:rPr kumimoji="1" lang="ko-KR" altLang="en-US" dirty="0"/>
              <a:t> 이후 </a:t>
            </a:r>
            <a:r>
              <a:rPr kumimoji="1" lang="en-US" altLang="ko-KR" dirty="0"/>
              <a:t>1</a:t>
            </a:r>
            <a:r>
              <a:rPr kumimoji="1" lang="ko-KR" altLang="en-US" dirty="0" err="1"/>
              <a:t>초이내에</a:t>
            </a:r>
            <a:r>
              <a:rPr kumimoji="1" lang="ko-KR" altLang="en-US" dirty="0"/>
              <a:t> 열려서는 안된다</a:t>
            </a:r>
            <a:r>
              <a:rPr kumimoji="1" lang="en-US" altLang="ko-KR" dirty="0"/>
              <a:t>.</a:t>
            </a:r>
          </a:p>
          <a:p>
            <a:pPr algn="ctr"/>
            <a:r>
              <a:rPr kumimoji="1" lang="en-US" altLang="ko-KR" dirty="0"/>
              <a:t>Uplink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RX1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data rate</a:t>
            </a:r>
            <a:r>
              <a:rPr kumimoji="1" lang="ko-KR" altLang="en-US" dirty="0"/>
              <a:t>의 연관은 지역별로 구분된다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2DCCBF-C886-A849-A548-3ABD559AFAE8}"/>
              </a:ext>
            </a:extLst>
          </p:cNvPr>
          <p:cNvSpPr/>
          <p:nvPr/>
        </p:nvSpPr>
        <p:spPr>
          <a:xfrm>
            <a:off x="0" y="25316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ko-Kore-KR" altLang="en-US" dirty="0"/>
              <a:t>첫번째</a:t>
            </a:r>
            <a:r>
              <a:rPr kumimoji="1" lang="ko-KR" altLang="en-US" dirty="0"/>
              <a:t> 윈도우 </a:t>
            </a:r>
            <a:r>
              <a:rPr kumimoji="1" lang="ko-KR" altLang="en-US" dirty="0" err="1"/>
              <a:t>오픈시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정삭적으로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수신받는다면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번째 윈도우를 오픈할 필요는 없다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D345E-4388-3A40-B49C-356DFF1243A7}"/>
              </a:ext>
            </a:extLst>
          </p:cNvPr>
          <p:cNvSpPr txBox="1"/>
          <p:nvPr/>
        </p:nvSpPr>
        <p:spPr>
          <a:xfrm>
            <a:off x="4422017" y="5208606"/>
            <a:ext cx="7639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RX</a:t>
            </a:r>
            <a:r>
              <a:rPr kumimoji="1" lang="en-US" altLang="ko-KR" dirty="0"/>
              <a:t>2</a:t>
            </a:r>
            <a:r>
              <a:rPr kumimoji="1" lang="ko-KR" altLang="en-US" dirty="0"/>
              <a:t>은 </a:t>
            </a:r>
            <a:r>
              <a:rPr kumimoji="1" lang="ko-KR" altLang="en-US" dirty="0" err="1"/>
              <a:t>고정된주파수와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 rate</a:t>
            </a:r>
            <a:r>
              <a:rPr kumimoji="1" lang="ko-KR" altLang="en-US" dirty="0"/>
              <a:t>을 사용한다</a:t>
            </a:r>
            <a:r>
              <a:rPr kumimoji="1" lang="en-US" altLang="ko-KR" dirty="0"/>
              <a:t>.</a:t>
            </a:r>
          </a:p>
          <a:p>
            <a:pPr algn="ctr"/>
            <a:r>
              <a:rPr kumimoji="1" lang="en-US" altLang="ko-Kore-KR" dirty="0"/>
              <a:t>Uplink modulation</a:t>
            </a:r>
            <a:r>
              <a:rPr kumimoji="1" lang="ko-KR" altLang="en-US" dirty="0"/>
              <a:t> 이후 </a:t>
            </a:r>
            <a:r>
              <a:rPr kumimoji="1" lang="en-US" altLang="ko-KR" dirty="0"/>
              <a:t>2</a:t>
            </a:r>
            <a:r>
              <a:rPr kumimoji="1" lang="ko-KR" altLang="en-US" dirty="0" err="1"/>
              <a:t>초이내에</a:t>
            </a:r>
            <a:r>
              <a:rPr kumimoji="1" lang="ko-KR" altLang="en-US" dirty="0"/>
              <a:t> 열려서는 안된다</a:t>
            </a:r>
            <a:r>
              <a:rPr kumimoji="1" lang="en-US" altLang="ko-KR" dirty="0"/>
              <a:t>.</a:t>
            </a:r>
          </a:p>
          <a:p>
            <a:pPr algn="ctr"/>
            <a:r>
              <a:rPr kumimoji="1" lang="ko-KR" altLang="en-US" dirty="0"/>
              <a:t>주파수와 </a:t>
            </a:r>
            <a:r>
              <a:rPr kumimoji="1" lang="en-US" altLang="ko-KR" dirty="0"/>
              <a:t>Data rate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MAC commands</a:t>
            </a:r>
            <a:r>
              <a:rPr kumimoji="1" lang="ko-KR" altLang="en-US" dirty="0"/>
              <a:t>로 수정 할 수 있다</a:t>
            </a:r>
            <a:r>
              <a:rPr kumimoji="1" lang="en-US" altLang="ko-KR" dirty="0"/>
              <a:t>.(section 5 </a:t>
            </a:r>
            <a:r>
              <a:rPr kumimoji="1" lang="ko-KR" altLang="en-US" dirty="0"/>
              <a:t>참조</a:t>
            </a:r>
            <a:r>
              <a:rPr kumimoji="1" lang="en-US" altLang="ko-KR" dirty="0"/>
              <a:t>)</a:t>
            </a:r>
          </a:p>
          <a:p>
            <a:pPr algn="ctr"/>
            <a:r>
              <a:rPr kumimoji="1" lang="ko-KR" altLang="en-US" dirty="0"/>
              <a:t>기본 주파수와 </a:t>
            </a:r>
            <a:r>
              <a:rPr kumimoji="1" lang="en-US" altLang="ko-KR" dirty="0"/>
              <a:t>data rate</a:t>
            </a:r>
            <a:r>
              <a:rPr kumimoji="1" lang="ko-KR" altLang="en-US" dirty="0"/>
              <a:t>의 연관은 지역별로 구분된다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3794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</a:rPr>
              <a:t>Physical Packet Formats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ABF982-9A95-614E-B75E-DC6E7CCF1388}"/>
              </a:ext>
            </a:extLst>
          </p:cNvPr>
          <p:cNvSpPr txBox="1"/>
          <p:nvPr/>
        </p:nvSpPr>
        <p:spPr>
          <a:xfrm>
            <a:off x="4872078" y="1437071"/>
            <a:ext cx="2447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b="1" dirty="0"/>
              <a:t>3.3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Receive Windows</a:t>
            </a:r>
            <a:endParaRPr kumimoji="1" lang="ko-Kore-KR" altLang="en-US" sz="20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9DC760-7896-0945-A92C-20D255C13CF7}"/>
              </a:ext>
            </a:extLst>
          </p:cNvPr>
          <p:cNvSpPr/>
          <p:nvPr/>
        </p:nvSpPr>
        <p:spPr>
          <a:xfrm>
            <a:off x="1545953" y="2058135"/>
            <a:ext cx="3004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2000" b="1" dirty="0"/>
              <a:t> Receive window duration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60137B-D59B-2343-80DA-B30D05F6C0B8}"/>
              </a:ext>
            </a:extLst>
          </p:cNvPr>
          <p:cNvSpPr/>
          <p:nvPr/>
        </p:nvSpPr>
        <p:spPr>
          <a:xfrm>
            <a:off x="2019933" y="3397348"/>
            <a:ext cx="4424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2000" b="1" dirty="0"/>
              <a:t> Network transmitting to an end-device </a:t>
            </a:r>
            <a:endParaRPr lang="ko-Kore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E434F-C3A4-9046-822A-7C11798B4332}"/>
              </a:ext>
            </a:extLst>
          </p:cNvPr>
          <p:cNvSpPr txBox="1"/>
          <p:nvPr/>
        </p:nvSpPr>
        <p:spPr>
          <a:xfrm>
            <a:off x="3967582" y="4651488"/>
            <a:ext cx="4953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2000" b="1" dirty="0"/>
              <a:t>Important notice regarding receive windows </a:t>
            </a:r>
            <a:endParaRPr kumimoji="1" lang="ko-Kore-KR" altLang="en-US" sz="20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767C75-FF43-814E-97E7-102CD9BA0606}"/>
              </a:ext>
            </a:extLst>
          </p:cNvPr>
          <p:cNvSpPr/>
          <p:nvPr/>
        </p:nvSpPr>
        <p:spPr>
          <a:xfrm>
            <a:off x="6622104" y="5783616"/>
            <a:ext cx="4663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2000" b="1" dirty="0"/>
              <a:t> Receiving or transmitting other protocols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C669F0-4B41-C945-AB42-CB0E7F0A49AD}"/>
              </a:ext>
            </a:extLst>
          </p:cNvPr>
          <p:cNvSpPr/>
          <p:nvPr/>
        </p:nvSpPr>
        <p:spPr>
          <a:xfrm>
            <a:off x="-2" y="2331237"/>
            <a:ext cx="6668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Receive window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의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지속 시간은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Uplink </a:t>
            </a:r>
            <a:r>
              <a:rPr lang="en-US" altLang="ko-KR" dirty="0" err="1">
                <a:solidFill>
                  <a:srgbClr val="000000"/>
                </a:solidFill>
                <a:latin typeface="Noto Sans" panose="020B0502040504020204" pitchFamily="34" charset="0"/>
              </a:rPr>
              <a:t>modulatio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이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종료된 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downlink preamble(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서문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을 감지하기 위해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엔드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디바이스의 무선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transceiver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에 의해 요구되는 시간 이상이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어야 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  <a:p>
            <a:pPr algn="ctr"/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1~15 / 2~16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EFAFE-98C8-C84E-ABDD-FCDE22B4B7FF}"/>
              </a:ext>
            </a:extLst>
          </p:cNvPr>
          <p:cNvSpPr txBox="1"/>
          <p:nvPr/>
        </p:nvSpPr>
        <p:spPr>
          <a:xfrm>
            <a:off x="3819319" y="4990265"/>
            <a:ext cx="6798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엔드 디바이스는</a:t>
            </a:r>
            <a:r>
              <a:rPr kumimoji="1" lang="en-US" altLang="ko-Kore-KR" dirty="0"/>
              <a:t> Downlink packet</a:t>
            </a:r>
            <a:r>
              <a:rPr kumimoji="1" lang="ko-Kore-KR" altLang="en-US" dirty="0"/>
              <a:t>을 수신했거나 </a:t>
            </a:r>
            <a:r>
              <a:rPr kumimoji="1" lang="en-US" altLang="ko-Kore-KR" dirty="0"/>
              <a:t>receive windows</a:t>
            </a:r>
            <a:r>
              <a:rPr kumimoji="1" lang="ko-Kore-KR" altLang="en-US" dirty="0"/>
              <a:t>가 </a:t>
            </a:r>
            <a:endParaRPr kumimoji="1" lang="en-US" altLang="ko-Kore-KR" dirty="0"/>
          </a:p>
          <a:p>
            <a:r>
              <a:rPr kumimoji="1" lang="ko-Kore-KR" altLang="en-US" dirty="0"/>
              <a:t>닫히기 전에는 다른 </a:t>
            </a:r>
            <a:r>
              <a:rPr kumimoji="1" lang="en-US" altLang="ko-Kore-KR" dirty="0"/>
              <a:t>U</a:t>
            </a:r>
            <a:r>
              <a:rPr kumimoji="1" lang="en-US" altLang="ko-KR" dirty="0"/>
              <a:t>plink packet</a:t>
            </a:r>
            <a:r>
              <a:rPr kumimoji="1" lang="ko-KR" altLang="en-US" dirty="0"/>
              <a:t>을 전송하지 않아야 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69133-7109-A143-98D3-0EACD816E24B}"/>
              </a:ext>
            </a:extLst>
          </p:cNvPr>
          <p:cNvSpPr/>
          <p:nvPr/>
        </p:nvSpPr>
        <p:spPr>
          <a:xfrm>
            <a:off x="5905768" y="624440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ore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엔드 디바이스는 다른 프로토콜을 수신</a:t>
            </a:r>
            <a:r>
              <a:rPr lang="en-US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/</a:t>
            </a:r>
            <a:r>
              <a:rPr lang="ko-Kore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전송 할 수 있다</a:t>
            </a:r>
            <a:r>
              <a:rPr lang="en-US" altLang="ko-Kore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6FBC88-B73C-5341-AF42-AC656187D257}"/>
              </a:ext>
            </a:extLst>
          </p:cNvPr>
          <p:cNvSpPr/>
          <p:nvPr/>
        </p:nvSpPr>
        <p:spPr>
          <a:xfrm>
            <a:off x="1081505" y="3762808"/>
            <a:ext cx="6937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네트워크 서버는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Downlink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엔드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디바이스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로 전송하려는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,</a:t>
            </a:r>
          </a:p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receive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windows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중 하나에서 시작해야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pPr algn="ctr"/>
            <a:r>
              <a:rPr lang="en-US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Class B</a:t>
            </a:r>
            <a:r>
              <a:rPr lang="ko-Kore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나 </a:t>
            </a:r>
            <a:r>
              <a:rPr lang="en-US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C</a:t>
            </a:r>
            <a:r>
              <a:rPr lang="ko-Kore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의 송신 및 수신 보다 </a:t>
            </a:r>
            <a:r>
              <a:rPr lang="en-US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RX2</a:t>
            </a:r>
            <a:r>
              <a:rPr lang="ko-Kore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가 우선이다</a:t>
            </a:r>
            <a:r>
              <a:rPr lang="en-US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6233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2457</Words>
  <Application>Microsoft Macintosh PowerPoint</Application>
  <PresentationFormat>와이드스크린</PresentationFormat>
  <Paragraphs>318</Paragraphs>
  <Slides>27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Arial</vt:lpstr>
      <vt:lpstr>Calibri</vt:lpstr>
      <vt:lpstr>Calibri Light</vt:lpstr>
      <vt:lpstr>Noto Sans</vt:lpstr>
      <vt:lpstr>Office 테마</vt:lpstr>
      <vt:lpstr>LoRaWAN Link Layer Specification v1.0.4 </vt:lpstr>
      <vt:lpstr>목차</vt:lpstr>
      <vt:lpstr>Physical Packet Formats</vt:lpstr>
      <vt:lpstr>Physical Packet Formats</vt:lpstr>
      <vt:lpstr>Physical Packet Formats</vt:lpstr>
      <vt:lpstr>Physical Packet Formats</vt:lpstr>
      <vt:lpstr>Physical Packet Formats</vt:lpstr>
      <vt:lpstr>Physical Packet Formats</vt:lpstr>
      <vt:lpstr>Physical Packet Formats</vt:lpstr>
      <vt:lpstr>MAC Frame Formats</vt:lpstr>
      <vt:lpstr>MAC Frame Formats</vt:lpstr>
      <vt:lpstr>MAC Frame Formats</vt:lpstr>
      <vt:lpstr>MAC Frame Formats</vt:lpstr>
      <vt:lpstr>MAC Frame Formats</vt:lpstr>
      <vt:lpstr>MAC Frame Formats</vt:lpstr>
      <vt:lpstr>MAC Frame Formats</vt:lpstr>
      <vt:lpstr>MAC Frame Formats</vt:lpstr>
      <vt:lpstr>MAC Frame Formats</vt:lpstr>
      <vt:lpstr>MAC Frame Formats</vt:lpstr>
      <vt:lpstr>MAC Frame Formats</vt:lpstr>
      <vt:lpstr>MAC Frame Formats</vt:lpstr>
      <vt:lpstr>MAC Frame Formats</vt:lpstr>
      <vt:lpstr>MAC Frame Formats</vt:lpstr>
      <vt:lpstr>MAC Frame Formats</vt:lpstr>
      <vt:lpstr>MAC Frame Formats</vt:lpstr>
      <vt:lpstr>MAC Frame Formats</vt:lpstr>
      <vt:lpstr>MAC Frame Formats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LoRaWAN Link Layer Specification v1.0.4 </dc:title>
  <dc:creator>김지섭</dc:creator>
  <cp:lastModifiedBy>김지섭</cp:lastModifiedBy>
  <cp:revision>4</cp:revision>
  <dcterms:created xsi:type="dcterms:W3CDTF">2021-08-10T13:29:43Z</dcterms:created>
  <dcterms:modified xsi:type="dcterms:W3CDTF">2021-08-11T04:41:24Z</dcterms:modified>
</cp:coreProperties>
</file>