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85" r:id="rId4"/>
    <p:sldId id="287" r:id="rId5"/>
    <p:sldId id="298" r:id="rId6"/>
    <p:sldId id="299" r:id="rId7"/>
    <p:sldId id="301" r:id="rId8"/>
    <p:sldId id="314" r:id="rId9"/>
    <p:sldId id="300" r:id="rId10"/>
    <p:sldId id="297" r:id="rId11"/>
    <p:sldId id="303" r:id="rId12"/>
    <p:sldId id="304" r:id="rId13"/>
    <p:sldId id="305" r:id="rId14"/>
    <p:sldId id="306" r:id="rId15"/>
    <p:sldId id="307" r:id="rId16"/>
    <p:sldId id="308" r:id="rId17"/>
    <p:sldId id="291" r:id="rId18"/>
    <p:sldId id="292" r:id="rId19"/>
    <p:sldId id="293" r:id="rId20"/>
    <p:sldId id="259" r:id="rId21"/>
    <p:sldId id="309" r:id="rId22"/>
    <p:sldId id="310" r:id="rId23"/>
    <p:sldId id="311" r:id="rId24"/>
    <p:sldId id="312" r:id="rId25"/>
    <p:sldId id="294" r:id="rId26"/>
    <p:sldId id="313" r:id="rId27"/>
    <p:sldId id="295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6"/>
    <p:restoredTop sz="64296"/>
  </p:normalViewPr>
  <p:slideViewPr>
    <p:cSldViewPr snapToGrid="0" snapToObjects="1">
      <p:cViewPr>
        <p:scale>
          <a:sx n="104" d="100"/>
          <a:sy n="104" d="100"/>
        </p:scale>
        <p:origin x="16" y="-37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7927F-1811-3645-9D00-D683C57C51D6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D89FC-EBB8-A343-B8EC-1828740AED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914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886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4439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0584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8358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EIRP (Effective Isotropic Radiated Power)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송신 파워와 안테나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게인을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곱한 값이다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송신 파워를 가지는 송신기에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안테나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게인을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가지는 안테나를 연결하면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EIRP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dBm (18dBm + 2dBi)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 Network Server MAY use the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TXParamSetupReq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command to notify the end-device of the maximum allowed dwell time, i.e. the maximum continuous transmit time of a packet over the air, as well as the maximum allowed end-device Effective Isotropic Radiated Power (EIRP).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522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3417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OTAA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join_request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join_Accept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을 통해 인증 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ABP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는 개인화와 활성화를 한단계로 수행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2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다양한 네트워크 주소 유형을 지원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가변 크기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AddrPrefix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필드는 실험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사설 네트워크를 위해 예약된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AddrPrefix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제외하고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 Alliance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할당한 네트워크 서버의 고유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식별자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NetID([TS002]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파생되어야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디바이스의 네트워크 주소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NwkAddr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서버가 임의로 할당해야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Prefix: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할당 네트워크의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유형을 나타냄</a:t>
            </a:r>
            <a:br>
              <a:rPr lang="ko-KR" altLang="en-US" dirty="0"/>
            </a:br>
            <a:br>
              <a:rPr lang="ko-KR" altLang="en-US" dirty="0"/>
            </a:b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NwkID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네트워크를 식별하는 데 사용됩니다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NwkID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NetID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사전 정의된 수로 설정됩니다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4768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dirty="0"/>
              <a:t>Network session key (NwkSKey) </a:t>
            </a:r>
            <a:endParaRPr lang="en-US" altLang="ko-Kore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FPort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전용 데이터 프레임의 페이로드 필드를 암호화 및 해독하는 데 사용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0327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무선 통신의 경우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엔드디바이스는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어떤 종류의 네트워크 키로도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개인화되지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않습니다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대신에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기기가 네트워크에 가입할 때마다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그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기기에 특정한 네트워크 세션 키는 네트워크 수준에서 전송을 암호화하고 검증하기 위해 파생된다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이것은 서로 다른 제공자들의 네트워크들 사이에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기기의 로밍을 용이하게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또한 네트워크 세션 키와 애플리케이션 세션 키를 모두 사용하면 네트워크 제공자가 애플리케이션 데이터를 읽을 수 없는 연합 네트워크 서버를 사용할 수 있습니다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5986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Demodulation margin(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맑은 고딕" panose="020B0503020000020004" pitchFamily="34" charset="-127"/>
              </a:rPr>
              <a:t>상수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Margin)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0~254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사이의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8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비트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unsigned integer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로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가장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최근에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전송된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b="1" i="1" kern="0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LinkCheckReq</a:t>
            </a:r>
            <a:r>
              <a:rPr lang="en-US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명령의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 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margin(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맑은 고딕" panose="020B0503020000020004" pitchFamily="34" charset="-127"/>
              </a:rPr>
              <a:t>링크 여유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을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dB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단위로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나타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맑은 고딕" panose="020B0503020000020004" pitchFamily="34" charset="-127"/>
              </a:rPr>
              <a:t>낸다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값이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0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이면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프레임이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demodulation floor 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(0dB 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혹은 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no margin)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에서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수신되었음을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의미하며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값이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20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이면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프레임이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demodulation floor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위로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20dB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의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최상의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게이트웨이에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도달했음을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의미합니다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값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255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예약되어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있다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b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gateway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count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ore-KR" kern="0" dirty="0" err="1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GwCnt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가장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최근에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b="1" i="1" kern="0" dirty="0" err="1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LinkCheckReq</a:t>
            </a:r>
            <a:r>
              <a:rPr lang="ko-KR" altLang="ko-Kore-KR" kern="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수신한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게이트웨이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맑은 고딕" panose="020B0503020000020004" pitchFamily="34" charset="-127"/>
              </a:rPr>
              <a:t>의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</a:t>
            </a:r>
            <a:r>
              <a:rPr lang="ko-KR" altLang="ko-Kore-KR" kern="0" dirty="0">
                <a:solidFill>
                  <a:srgbClr val="000000"/>
                </a:solidFill>
                <a:latin typeface="Calibri" panose="020F0502020204030204" pitchFamily="34" charset="0"/>
                <a:cs typeface="맑은 고딕" panose="020B0503020000020004" pitchFamily="34" charset="-127"/>
              </a:rPr>
              <a:t>이다</a:t>
            </a:r>
            <a:r>
              <a:rPr lang="en-US" altLang="ko-Kore-KR" kern="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517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조인 요청 프레임은 데이터 속도를 사용하여 지정된 조인 채널에서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랜덤한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주파수 홉 시퀀스에 따라 전송할 수 있습니다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가입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요청 전송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PHY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요건은 지역에 따라 다를 수 있으며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[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RP002]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자세히 설명되어 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[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RP002]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에서 조인 요청 전송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PHY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매개변수를 사용할 수 없는 경우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최종 기기는 해당 지역에 필요한 최저 데이터 속도로 모든 가용 채널을 통해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join request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전송해야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또한 최종 기기는 해당 지역에 필요한 모든 데이터 속도로 사용 가능한 모든 채널을 통해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join request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전송해야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end-devices SHALL transmit Join- Requests  across  all  available  channels  at  the  lowest  required  data  rate  for  the  region. 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Additionally, end-devices SHOULD transmit Join-Requests across all available channels at all required  data  rates  for  that  region.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9913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CFList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지역별로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RP002]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정의되어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2127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542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227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개인화로 </a:t>
            </a:r>
            <a:r>
              <a:rPr lang="ko-KR" altLang="en-US" dirty="0" err="1"/>
              <a:t>엔드</a:t>
            </a:r>
            <a:r>
              <a:rPr lang="ko-KR" altLang="en-US" dirty="0"/>
              <a:t> 장치를 활성화한다는 것은 </a:t>
            </a:r>
            <a:r>
              <a:rPr lang="en" altLang="ko-Kore-KR" dirty="0" err="1"/>
              <a:t>DevAddr</a:t>
            </a:r>
            <a:r>
              <a:rPr lang="ko-KR" altLang="en-US" dirty="0"/>
              <a:t>과 두 세션 키 </a:t>
            </a:r>
            <a:r>
              <a:rPr lang="en" altLang="ko-Kore-KR" dirty="0" err="1"/>
              <a:t>NwkSKey</a:t>
            </a:r>
            <a:r>
              <a:rPr lang="en" altLang="ko-Kore-KR" dirty="0"/>
              <a:t> </a:t>
            </a:r>
            <a:r>
              <a:rPr lang="ko-KR" altLang="en-US" dirty="0"/>
              <a:t>및 </a:t>
            </a:r>
            <a:r>
              <a:rPr lang="en" altLang="ko-Kore-KR" dirty="0" err="1"/>
              <a:t>AppKey</a:t>
            </a:r>
            <a:r>
              <a:rPr lang="ko-KR" altLang="en-US" dirty="0"/>
              <a:t>에서 파생되는 대신 </a:t>
            </a:r>
            <a:r>
              <a:rPr lang="ko-KR" altLang="en-US" dirty="0" err="1"/>
              <a:t>엔드</a:t>
            </a:r>
            <a:r>
              <a:rPr lang="ko-KR" altLang="en-US" dirty="0"/>
              <a:t> 장치에 직접 저장된다는 것을 의미한다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다운링크 연결을 제어하는 네트워크</a:t>
            </a:r>
            <a:r>
              <a:rPr lang="en-US" altLang="ko-KR" dirty="0"/>
              <a:t>(</a:t>
            </a:r>
            <a:r>
              <a:rPr lang="en" altLang="ko-Kore-KR" dirty="0" err="1"/>
              <a:t>RXParamsSetupReq</a:t>
            </a:r>
            <a:r>
              <a:rPr lang="en" altLang="ko-Kore-KR" dirty="0"/>
              <a:t>, </a:t>
            </a:r>
            <a:r>
              <a:rPr lang="en" altLang="ko-Kore-KR" dirty="0" err="1"/>
              <a:t>DlChannelReq</a:t>
            </a:r>
            <a:r>
              <a:rPr lang="en" altLang="ko-Kore-KR" dirty="0"/>
              <a:t>, </a:t>
            </a:r>
            <a:r>
              <a:rPr lang="en" altLang="ko-Kore-KR" dirty="0" err="1"/>
              <a:t>RXtimingSetupReq</a:t>
            </a:r>
            <a:r>
              <a:rPr lang="en" altLang="ko-Kore-KR" dirty="0"/>
              <a:t> </a:t>
            </a:r>
            <a:r>
              <a:rPr lang="ko-KR" altLang="en-US" dirty="0"/>
              <a:t>및 </a:t>
            </a:r>
            <a:r>
              <a:rPr lang="en" altLang="ko-Kore-KR" dirty="0" err="1"/>
              <a:t>TXParamSetupReq</a:t>
            </a:r>
            <a:r>
              <a:rPr lang="ko-KR" altLang="en-US" dirty="0"/>
              <a:t>에 의해 제어됨</a:t>
            </a:r>
            <a:r>
              <a:rPr lang="en-US" altLang="ko-KR" dirty="0"/>
              <a:t>)</a:t>
            </a:r>
            <a:r>
              <a:rPr lang="ko-KR" altLang="en-US" dirty="0"/>
              <a:t>에 의한 </a:t>
            </a:r>
            <a:r>
              <a:rPr lang="ko-KR" altLang="en-US" dirty="0" err="1"/>
              <a:t>엔드</a:t>
            </a:r>
            <a:r>
              <a:rPr lang="ko-KR" altLang="en-US" dirty="0"/>
              <a:t> 디바이스 구성은 재설정 후에도 </a:t>
            </a:r>
            <a:r>
              <a:rPr lang="ko-KR" altLang="en-US" dirty="0" err="1"/>
              <a:t>엔드</a:t>
            </a:r>
            <a:r>
              <a:rPr lang="ko-KR" altLang="en-US" dirty="0"/>
              <a:t> 디바이스에 의해 유지되어야 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 </a:t>
            </a:r>
            <a:r>
              <a:rPr lang="en" altLang="ko-Kore-KR" dirty="0"/>
              <a:t>ABP </a:t>
            </a:r>
            <a:r>
              <a:rPr lang="ko-KR" altLang="en-US" dirty="0" err="1"/>
              <a:t>엔드</a:t>
            </a:r>
            <a:r>
              <a:rPr lang="ko-KR" altLang="en-US" dirty="0"/>
              <a:t> 디바이스 프레임 카운터의 </a:t>
            </a:r>
            <a:r>
              <a:rPr lang="ko-KR" altLang="en-US" dirty="0" err="1"/>
              <a:t>재초기화는</a:t>
            </a:r>
            <a:r>
              <a:rPr lang="ko-KR" altLang="en-US" dirty="0"/>
              <a:t> 금지됩니다</a:t>
            </a:r>
            <a:r>
              <a:rPr lang="en-US" altLang="ko-KR" dirty="0"/>
              <a:t>. </a:t>
            </a:r>
            <a:r>
              <a:rPr lang="en" altLang="ko-Kore-KR" dirty="0"/>
              <a:t>ABP </a:t>
            </a:r>
            <a:r>
              <a:rPr lang="ko-KR" altLang="en-US" dirty="0" err="1"/>
              <a:t>엔드</a:t>
            </a:r>
            <a:r>
              <a:rPr lang="ko-KR" altLang="en-US" dirty="0"/>
              <a:t> 장치는 프레임 카운터를 지속적으로 저장해야 한다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비휘발성</a:t>
            </a:r>
            <a:r>
              <a:rPr lang="ko-KR" altLang="en-US" dirty="0"/>
              <a:t> 메모리에 저장</a:t>
            </a:r>
            <a:r>
              <a:rPr lang="en-US" altLang="ko-KR" dirty="0"/>
              <a:t>).</a:t>
            </a:r>
            <a:endParaRPr lang="ko-Kore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1782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재전송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백오프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엔딩에 걸쳐 동기화를 유발하는 외부 이벤트에 의해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트리거될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프레임의 전형적인 예는 네트워크 중단의 경우에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 그룹의 구현이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계층을 재설정하기로 결정하는 경우 조인 요청이다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 그룹은 참여 요청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브로드캐스트를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시작하고 네트워크로부터 가입 승인을 받는 경우에만 중지됩니다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그러한 프레임 재전송을 위해서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RX2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슬롯의 끝과 다음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재전송 사이의 간격은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무작위여야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하며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디바이스의 주소로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시드된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유사 랜덤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다른 시퀀스를 따라야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프레임의 전송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사이클은 현지 규정과 다음 제한 중 더 구속력이 높은 것을 준수해야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259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요청된 </a:t>
            </a:r>
            <a:r>
              <a:rPr kumimoji="1" lang="en-US" altLang="ko-Kore-KR" dirty="0" err="1"/>
              <a:t>DataRate</a:t>
            </a:r>
            <a:r>
              <a:rPr kumimoji="1" lang="ko-Kore-KR" altLang="en-US" dirty="0"/>
              <a:t>과 </a:t>
            </a:r>
            <a:r>
              <a:rPr kumimoji="1" lang="en-US" altLang="ko-Kore-KR" dirty="0" err="1"/>
              <a:t>TXPower</a:t>
            </a:r>
            <a:r>
              <a:rPr kumimoji="1" lang="ko-Kore-KR" altLang="en-US" dirty="0"/>
              <a:t>는 지역별로 다르고</a:t>
            </a:r>
            <a:r>
              <a:rPr kumimoji="1" lang="en-US" altLang="ko-Kore-KR" dirty="0"/>
              <a:t>, RP002</a:t>
            </a:r>
            <a:r>
              <a:rPr kumimoji="1" lang="ko-Kore-KR" altLang="en-US" dirty="0"/>
              <a:t>에 명시되어 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엔드디바이스는 동작가능한 최대 값 보다 높은 </a:t>
            </a:r>
            <a:r>
              <a:rPr kumimoji="1" lang="en-US" altLang="ko-Kore-KR" dirty="0" err="1"/>
              <a:t>TXPower</a:t>
            </a:r>
            <a:r>
              <a:rPr kumimoji="1" lang="ko-Kore-KR" altLang="en-US" dirty="0"/>
              <a:t>도 승인해야한다</a:t>
            </a:r>
            <a:r>
              <a:rPr kumimoji="1" lang="en-US" altLang="ko-Kore-KR" dirty="0"/>
              <a:t>.</a:t>
            </a:r>
          </a:p>
          <a:p>
            <a:r>
              <a:rPr kumimoji="1" lang="ko-Kore-KR" altLang="en-US" dirty="0"/>
              <a:t>이 경우 사용 가능한 최대 전력으로 동작해야하고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TXPower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0xF(15)</a:t>
            </a:r>
            <a:r>
              <a:rPr kumimoji="1" lang="ko-Kore-KR" altLang="en-US" dirty="0"/>
              <a:t>인 경우 현재 값을 유지해야 한다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디바이스를 사용가능한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 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</a:t>
            </a:r>
            <a:r>
              <a:rPr lang="ko-Kore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낮은 값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설정하는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부정적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디바이스는 이전에 설정된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US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작동해야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kumimoji="1"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NbTrans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필드는 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프레임에 대한 전송 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확인된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프레임과 확인되지 않은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프레임 모두에 적용됩니다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기본값은 각 프레임의 단일 전송에 해당하는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유효 범위는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[1:15]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NbTrans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기기는 기본값을 사용해야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필드는 네트워크 서버가 특정 서비스 품질을 얻기 위해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업링크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전송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재전송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중복성을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제어하는 데 사용할 수 있습니다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채널 마스크 제어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ChMaskCntl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필드는 이전에 정의된 </a:t>
            </a: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ChMask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마스크를 제어합니다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ChMask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적용되는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채널의 블록을 제어합니다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특정 변조를 사용하여 모든 채널을 전체적으로 켜거나 끄는 데 사용할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ore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ChMaskCntl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의미는 영역별이며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LoRa"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정의되어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국가별 매개변수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[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RP002]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919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165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DutyCycleReq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명령은 네트워크 서버에서 트래픽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쉐이핑을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위해 지정된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디바이스로부터의 전송을 제한하는 데 사용됩니다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상기 공식에 의해 계산되며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이러한 제한이 있는 규정으로 정의된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듀티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사이클 측정 방법과 다를 수 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MaxDutyCycle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다른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기기는 채널에서 프레임을 전송하기 전에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음소거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시간 </a:t>
            </a:r>
            <a:r>
              <a:rPr lang="en" altLang="ko-Kore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Toff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준수해야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음소거로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짧은 관찰 윈도우에서도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듀티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사이클 제한을 충족할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같이 계산됩니다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ore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675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RXParamSetupReq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명령을 사용하면 각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이후의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RX2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대한 주파수 및 데이터 속도를 변경할 수 있습니다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명령은 또한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업링크와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RX1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슬롯 다운링크 데이터 속도 사이에 오프셋을 프로그래밍할 수 있도록 합니다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RX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데이터 속도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RX2DataRate)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필드는 링크와 동일한 규칙에 따른 두 번째 수신 창을 사용하여 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다운링크의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데이터 속도를 정의합니다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r>
              <a:rPr lang="en" altLang="ko-Kore-KR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ADRreq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명령입니다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예를 들어 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0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은 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DR0/125kHz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의미합니다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주파수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Frequency)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필드는 두 번째 수신 창에 사용되는 채널의 주파수에 해당하며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이 주파수는 </a:t>
            </a:r>
            <a:r>
              <a:rPr lang="en" altLang="ko-Kore-KR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NewChannelReq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명령에 정의된 규칙에 따라 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코드화됩니다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RXParamSetupAns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명령은 최종 장치에 클래스 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A 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다운링크가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수신될 때까지 모든 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업링크의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FOpts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필드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" altLang="ko-Kore-KR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FPort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또는 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&gt;0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인 경우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)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또는 </a:t>
            </a:r>
            <a:r>
              <a:rPr lang="en" altLang="ko-Kore-KR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FMPayload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필드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" altLang="ko-Kore-KR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FPort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=0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인 경우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에 추가해야 한다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sz="12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이것은 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프레임 손실의 경우에도 네트워크가 항상 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디바이스에서 사용되는 다운링크 매개변수를 인식함을 보장합니다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RX2(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주파수 또는 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RX2DataRate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필드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)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수정하는 </a:t>
            </a:r>
            <a:r>
              <a:rPr lang="en" altLang="ko-Kore-KR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RXParamSetupReq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명령을 전송한 후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네트워크 서버는 </a:t>
            </a:r>
            <a:r>
              <a:rPr lang="en" altLang="ko-Kore-KR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RXParamSetupAns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포함하는 유효한 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프레임을 수신하기 전에 클래스 </a:t>
            </a:r>
            <a:r>
              <a:rPr lang="en" altLang="ko-Kore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C 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다운링크를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전송해서는 안 된다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2904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341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77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The mapping of data rate index to physical layer is defined in [RP002] for each region.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D89FC-EBB8-A343-B8EC-1828740AED2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40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BA94A-C204-264A-AC09-D59EF0057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60C01F-A320-F147-AC9A-5307B9ADF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A2B57-46AB-4444-BF1B-1D03CCDD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CACB1-C3EC-2544-95E8-27A35887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FDB7E-CD6C-5D45-BEAC-C0F2778E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37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3B840-ECA1-D349-9D23-FBAAF79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A8CCBF-BA57-5741-A83B-DAF9EDA31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524B4-F0F0-B44B-B1BF-CAB5411B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C3BF5-310E-274C-9F44-A7FC33CC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A0F63-ACF4-154B-84EF-A561BABC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425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BE9C4F-7F0F-8E4C-8A66-16F6CCF31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97729-E060-FB45-9A7F-0FB8F29D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D135E-D497-3041-96BE-A632A6C0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BD576-BAFB-F54C-B2C9-4DF1DD88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F35C-176E-DC4F-81AD-67BB830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145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F4C7-EB24-B343-B828-F942B80A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F05D4-54F5-634C-A632-BFA44873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02039-A8AA-C04E-96B2-8AF3AEC8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D8215-2ECA-7748-8904-807709F1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64AF0-E17A-3941-B409-308FAAC1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36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D05A-F5AA-E049-9AAF-DB2F6136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07DDF-8656-C04F-A4E4-7BE11391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CA4BD-161D-D14B-8497-338646CD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333CC-CB4F-DD42-BC78-73A355BD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217B3-5736-6044-BD8C-8F4D8C2F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616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B4D3-5BD9-ED46-9982-6AAC667A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68837-6664-AD42-BD6E-6C67D57D7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B1E14-5C37-A44F-A054-D33B2A0A6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C2E42-5413-CF40-90CF-C5676394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C7E52-CE79-1546-818A-7DCFB29F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1B2BA-D756-B642-B287-65CB3312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45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9A976-A298-3542-B109-3C9A8101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DA7B0-59E8-1B49-92BC-96A31838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4BE38-C528-3A4A-BCD6-8EBF1F21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24B2A4-F395-7A4B-994E-E76ED9FC3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FEE474-94B8-C44F-9143-6D92BE487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15F1AD-D098-8945-B761-5A69701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71AE66-AAA8-9140-9B37-869FBD77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D609BE-69EC-5843-9421-22D15938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76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2677B-1DC1-5843-B261-FBC4A55E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4402F6-0A96-CD4F-9FE6-218B200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C348A6-7D6C-7041-8046-813AF3E8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ED3F2-4B65-6444-B0E3-B66FF577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787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D41D55-0DEA-1644-A153-38E2FA19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E3F646-5C93-5A49-829F-275589AC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9579D-1E69-7A44-A0DB-99B40C99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089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8930A-712D-B441-B1AB-FCCDA12F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3D0B1-14B7-244D-BC63-FF931769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9935F-40FD-DC4B-BE7C-37400EAA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E585C-85C3-A541-BEEA-4463CC82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4D478-45FC-D447-9876-81B16865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6CD9E-E3CD-2A4B-8768-01D24029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619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FDE9C-989A-6F4A-9A98-2DBA4A7C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9F0E5-F476-6346-B9B5-5F7EC48EC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F0FBF2-EE10-6546-8EC1-B6AB14CD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5317AC-6264-A14C-A6E5-054B1EAA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AA61C-DD35-0D45-A6D4-98B013CE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0E513-E2DF-2A4C-A5AC-9929EC3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04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080F93-4E2A-0245-9973-06E5FD77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75B35E-E316-254B-92AC-6A901F635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86066-E81C-E84A-B0CE-4B85EBF7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429A4-A0EB-7243-92F9-6BCB42447124}" type="datetimeFigureOut">
              <a:rPr kumimoji="1" lang="ko-Kore-KR" altLang="en-US" smtClean="0"/>
              <a:t>2021. 9. 9.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27D7C-9B1C-2449-8421-077297A5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34A14-3DFB-1E4F-8F55-8D4427AD3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F98E5-0A07-CA43-9C51-3941FB77D4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00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244B3C-9AD1-F34F-A82C-0AC3793A6653}"/>
              </a:ext>
            </a:extLst>
          </p:cNvPr>
          <p:cNvSpPr/>
          <p:nvPr/>
        </p:nvSpPr>
        <p:spPr>
          <a:xfrm>
            <a:off x="256880" y="3429000"/>
            <a:ext cx="11678239" cy="430461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61A391-8144-4A4E-8DA5-6CE2E1420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ore-KR" sz="4000" b="1" dirty="0" err="1">
                <a:latin typeface="+mj-ea"/>
              </a:rPr>
              <a:t>LoRaWAN</a:t>
            </a:r>
            <a:r>
              <a:rPr lang="en-US" altLang="ko-Kore-KR" sz="3200" dirty="0">
                <a:latin typeface="+mj-ea"/>
              </a:rPr>
              <a:t> Link Layer Specification v1.0.4</a:t>
            </a:r>
            <a:r>
              <a:rPr lang="ko-Kore-KR" altLang="ko-Kore-KR" sz="3600" dirty="0">
                <a:effectLst/>
                <a:latin typeface="+mj-ea"/>
              </a:rPr>
              <a:t> </a:t>
            </a:r>
            <a:endParaRPr kumimoji="1" lang="ko-Kore-KR" altLang="en-US" sz="3600" b="1" dirty="0"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AE70E-ABA9-6E42-BE36-4E6EFBA030D0}"/>
              </a:ext>
            </a:extLst>
          </p:cNvPr>
          <p:cNvSpPr txBox="1"/>
          <p:nvPr/>
        </p:nvSpPr>
        <p:spPr>
          <a:xfrm>
            <a:off x="9713893" y="40722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/>
              <a:t>김지섭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588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D007D-A224-7E48-97B3-F87BB1C07088}"/>
              </a:ext>
            </a:extLst>
          </p:cNvPr>
          <p:cNvSpPr/>
          <p:nvPr/>
        </p:nvSpPr>
        <p:spPr>
          <a:xfrm>
            <a:off x="838200" y="13255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DevStatusReq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DevStatusAns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034307"/>
            <a:ext cx="9029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: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네트워크서버에서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가 없는 명령어이다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Answer :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네트워크서버로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Answer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보내고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3A541E-9F30-8649-ADC3-79C65909BCA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3185717"/>
            <a:ext cx="5731510" cy="6972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1E50A43-C6C3-3B4C-97A6-0BA18004A2F7}"/>
              </a:ext>
            </a:extLst>
          </p:cNvPr>
          <p:cNvSpPr/>
          <p:nvPr/>
        </p:nvSpPr>
        <p:spPr>
          <a:xfrm>
            <a:off x="3501636" y="3916703"/>
            <a:ext cx="51887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Answer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배터리와 라디오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status</a:t>
            </a:r>
            <a:r>
              <a:rPr lang="ko-KR" altLang="ko-Kore-KR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각각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1byte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씩 가진다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791FEF0-956B-CC4F-8E1D-876032BEBAF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1" y="4521199"/>
            <a:ext cx="5731510" cy="11639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53AD58-77BB-CC45-8792-A58724B13D74}"/>
              </a:ext>
            </a:extLst>
          </p:cNvPr>
          <p:cNvSpPr/>
          <p:nvPr/>
        </p:nvSpPr>
        <p:spPr>
          <a:xfrm>
            <a:off x="1118481" y="5685154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배터리는 전원 </a:t>
            </a:r>
            <a:r>
              <a:rPr lang="ko-KR" altLang="ko-Kore-KR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연결시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0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배터리 표시 기능이 </a:t>
            </a:r>
            <a:r>
              <a:rPr lang="ko-KR" altLang="ko-Kore-KR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없을시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255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나머지는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1~254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로 </a:t>
            </a:r>
            <a:r>
              <a:rPr lang="ko-KR" altLang="ko-Kore-KR" sz="16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잔여배터리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값을 나타낸다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F067FF27-E270-3547-8F1B-4CF91A682D6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709" y="4521199"/>
            <a:ext cx="2945520" cy="9707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9A0872-7A12-B647-B39B-084878D01421}"/>
              </a:ext>
            </a:extLst>
          </p:cNvPr>
          <p:cNvSpPr/>
          <p:nvPr/>
        </p:nvSpPr>
        <p:spPr>
          <a:xfrm>
            <a:off x="6486819" y="5685154"/>
            <a:ext cx="5069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라디오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status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Single-to-noise ratio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정보를 인코딩해서 </a:t>
            </a:r>
            <a:endParaRPr lang="en-US" altLang="ko-KR" sz="16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정수로</a:t>
            </a:r>
            <a:r>
              <a:rPr lang="ko-KR" altLang="en-US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-32~31</a:t>
            </a:r>
            <a:r>
              <a:rPr lang="ko-KR" altLang="ko-Kore-KR" sz="16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사이의 값으로 표현된다</a:t>
            </a:r>
            <a:r>
              <a:rPr lang="en-US" altLang="ko-Kore-KR" sz="1600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0343E3-DA2B-C64F-A19F-10F5E3328DFD}"/>
              </a:ext>
            </a:extLst>
          </p:cNvPr>
          <p:cNvSpPr/>
          <p:nvPr/>
        </p:nvSpPr>
        <p:spPr>
          <a:xfrm>
            <a:off x="1510127" y="1849641"/>
            <a:ext cx="9436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서버에서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엔드디바이스에게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DevStatus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R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battery,radioStatus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요구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할때</a:t>
            </a:r>
            <a:endParaRPr lang="ko-Kore-KR" altLang="ko-Kore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0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204441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: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네트워크서버에서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 보내고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payload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0343E3-DA2B-C64F-A19F-10F5E3328DFD}"/>
              </a:ext>
            </a:extLst>
          </p:cNvPr>
          <p:cNvSpPr/>
          <p:nvPr/>
        </p:nvSpPr>
        <p:spPr>
          <a:xfrm>
            <a:off x="1510127" y="1849641"/>
            <a:ext cx="106818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서버에서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엔드디바이스에게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새 양방향 채널을 만들거나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기존 채널의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파라미터를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수정</a:t>
            </a:r>
            <a:endParaRPr lang="en-US" altLang="ko-Kore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en-US" sz="12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고정된 채널 계획이 정의된 경우 구현 </a:t>
            </a:r>
            <a:r>
              <a:rPr lang="ko-KR" altLang="en-US" sz="12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필요없음</a:t>
            </a:r>
            <a:r>
              <a:rPr lang="en-US" altLang="ko-KR" sz="12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2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896A5-1F42-AA46-86AE-9ECE5C57D55C}"/>
              </a:ext>
            </a:extLst>
          </p:cNvPr>
          <p:cNvSpPr/>
          <p:nvPr/>
        </p:nvSpPr>
        <p:spPr>
          <a:xfrm>
            <a:off x="838200" y="1325563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NewChannelReq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NewChannelAns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F4BC52E-8E01-4C43-91C9-DD470DCE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371" y="2880962"/>
            <a:ext cx="5239258" cy="694130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E6A40225-90E9-CA48-A228-93C83986A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047" y="5210108"/>
            <a:ext cx="3723904" cy="73076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D187D6-7C8F-5940-B5AB-D0A33C7853B4}"/>
              </a:ext>
            </a:extLst>
          </p:cNvPr>
          <p:cNvSpPr/>
          <p:nvPr/>
        </p:nvSpPr>
        <p:spPr>
          <a:xfrm>
            <a:off x="1415888" y="3587971"/>
            <a:ext cx="10382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ChIndex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생성 또는 수정 중인 채널의 인덱스로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PR002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문서 참조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,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NewChannelReq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으로 수정하면 안됨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6E23DF-A547-EE49-9B2D-2DC09F0C4944}"/>
              </a:ext>
            </a:extLst>
          </p:cNvPr>
          <p:cNvSpPr txBox="1"/>
          <p:nvPr/>
        </p:nvSpPr>
        <p:spPr>
          <a:xfrm>
            <a:off x="1415888" y="4089590"/>
            <a:ext cx="7042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Frequency </a:t>
            </a:r>
            <a:r>
              <a:rPr kumimoji="1" lang="ko-Kore-KR" altLang="en-US" dirty="0"/>
              <a:t>값은 비트값 *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00MHz 100~1.67GHz</a:t>
            </a:r>
            <a:r>
              <a:rPr kumimoji="1" lang="ko-KR" altLang="en-US" dirty="0"/>
              <a:t>까지 가능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이면 채널 비활성화</a:t>
            </a:r>
            <a:endParaRPr kumimoji="1" lang="en-US" altLang="ko-KR" dirty="0"/>
          </a:p>
          <a:p>
            <a:r>
              <a:rPr kumimoji="1" lang="ko-KR" altLang="en-US" dirty="0" err="1"/>
              <a:t>엔드</a:t>
            </a:r>
            <a:r>
              <a:rPr kumimoji="1" lang="ko-KR" altLang="en-US" dirty="0"/>
              <a:t> 디바이스가 해당 주파수를 사용할 수 없는 경우 </a:t>
            </a:r>
            <a:r>
              <a:rPr kumimoji="1" lang="en-US" altLang="ko-KR" dirty="0" err="1"/>
              <a:t>ans</a:t>
            </a:r>
            <a:r>
              <a:rPr kumimoji="1" lang="ko-KR" altLang="en-US" dirty="0"/>
              <a:t>로 관련 응답</a:t>
            </a:r>
            <a:r>
              <a:rPr kumimoji="1" lang="en-US" altLang="ko-KR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BE38C-0AB9-A647-A279-5FC153F3C9A3}"/>
              </a:ext>
            </a:extLst>
          </p:cNvPr>
          <p:cNvSpPr txBox="1"/>
          <p:nvPr/>
        </p:nvSpPr>
        <p:spPr>
          <a:xfrm>
            <a:off x="2552560" y="5940874"/>
            <a:ext cx="678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최고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최저 속도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업링크 데이터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physical layer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하기 위한</a:t>
            </a:r>
            <a:r>
              <a:rPr kumimoji="1" lang="en-US" altLang="ko-KR" dirty="0"/>
              <a:t> data rate </a:t>
            </a:r>
            <a:r>
              <a:rPr kumimoji="1" lang="ko-KR" altLang="en-US" dirty="0"/>
              <a:t>값은 </a:t>
            </a:r>
            <a:r>
              <a:rPr kumimoji="1" lang="en-US" altLang="ko-KR" dirty="0"/>
              <a:t>RP002</a:t>
            </a:r>
            <a:r>
              <a:rPr kumimoji="1" lang="ko-KR" altLang="en-US" dirty="0"/>
              <a:t>에 정의됨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0342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119554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Answer :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네트워크서버로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Answer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보내고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896A5-1F42-AA46-86AE-9ECE5C57D55C}"/>
              </a:ext>
            </a:extLst>
          </p:cNvPr>
          <p:cNvSpPr/>
          <p:nvPr/>
        </p:nvSpPr>
        <p:spPr>
          <a:xfrm>
            <a:off x="838200" y="1325563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NewChannelReq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NewChannelAns,DlChannelReq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DlChannelAns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8824B9-B754-9D43-B594-D47E28F7948B}"/>
              </a:ext>
            </a:extLst>
          </p:cNvPr>
          <p:cNvSpPr/>
          <p:nvPr/>
        </p:nvSpPr>
        <p:spPr>
          <a:xfrm>
            <a:off x="1510127" y="1849641"/>
            <a:ext cx="106818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서버에서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엔드디바이스에게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새 양방향 채널을 만들거나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기존 채널의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파라미터를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수정</a:t>
            </a:r>
            <a:endParaRPr lang="en-US" altLang="ko-Kore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en-US" sz="12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고정된 채널 계획이 정의된 경우 구현 </a:t>
            </a:r>
            <a:r>
              <a:rPr lang="ko-KR" altLang="en-US" sz="12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필요없음</a:t>
            </a:r>
            <a:r>
              <a:rPr lang="en-US" altLang="ko-KR" sz="12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sz="12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8C0EC17-CCAC-4041-A2A4-64D47049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88" y="2999529"/>
            <a:ext cx="3293424" cy="646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1FE79A-5E55-8C4E-A7F8-0C259D877638}"/>
              </a:ext>
            </a:extLst>
          </p:cNvPr>
          <p:cNvSpPr txBox="1"/>
          <p:nvPr/>
        </p:nvSpPr>
        <p:spPr>
          <a:xfrm>
            <a:off x="1143361" y="4580560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새로운 채널을 바로 사용가능하지만</a:t>
            </a:r>
            <a:r>
              <a:rPr kumimoji="1" lang="en-US" altLang="ko-Kore-KR" dirty="0"/>
              <a:t>, RX1 </a:t>
            </a:r>
            <a:r>
              <a:rPr kumimoji="1" lang="ko-Kore-KR" altLang="en-US" dirty="0"/>
              <a:t>다운링크의 주파수는 업링크 주팟두와 동일하게 설정됨</a:t>
            </a:r>
          </a:p>
        </p:txBody>
      </p:sp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7EB3DDE3-EFD9-5440-9F30-670DC7CA8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890" y="3763800"/>
            <a:ext cx="5456217" cy="698779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808B1E7B-0541-7C48-8DAD-63ACDDC16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659" y="4994424"/>
            <a:ext cx="5372677" cy="13829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4EB25E-11C6-9443-9E14-36B7A82DAD8A}"/>
              </a:ext>
            </a:extLst>
          </p:cNvPr>
          <p:cNvSpPr txBox="1"/>
          <p:nvPr/>
        </p:nvSpPr>
        <p:spPr>
          <a:xfrm>
            <a:off x="4170630" y="6316040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둘 중 하나라도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이면 이전 상태 유지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230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204441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: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네트워크서버에서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 보내고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payload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0343E3-DA2B-C64F-A19F-10F5E3328DFD}"/>
              </a:ext>
            </a:extLst>
          </p:cNvPr>
          <p:cNvSpPr/>
          <p:nvPr/>
        </p:nvSpPr>
        <p:spPr>
          <a:xfrm>
            <a:off x="1510127" y="1849641"/>
            <a:ext cx="1068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에서 다른 다운링크 주파수를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RX1 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슬롯과 연결할 수 있음</a:t>
            </a:r>
            <a:endParaRPr lang="en-US" altLang="ko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896A5-1F42-AA46-86AE-9ECE5C57D55C}"/>
              </a:ext>
            </a:extLst>
          </p:cNvPr>
          <p:cNvSpPr/>
          <p:nvPr/>
        </p:nvSpPr>
        <p:spPr>
          <a:xfrm>
            <a:off x="838200" y="1325563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DlChannelReq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DlChannelAns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D187D6-7C8F-5940-B5AB-D0A33C7853B4}"/>
              </a:ext>
            </a:extLst>
          </p:cNvPr>
          <p:cNvSpPr/>
          <p:nvPr/>
        </p:nvSpPr>
        <p:spPr>
          <a:xfrm>
            <a:off x="3943005" y="3587971"/>
            <a:ext cx="4305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다운링크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RX1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슬롯의 중심 주파수를 설정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7FEEC9D-374B-9146-8F6D-0CF5B61E3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39" y="2815954"/>
            <a:ext cx="3480122" cy="6913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886AB5-751E-BB4D-AF4F-885DC523B422}"/>
              </a:ext>
            </a:extLst>
          </p:cNvPr>
          <p:cNvSpPr/>
          <p:nvPr/>
        </p:nvSpPr>
        <p:spPr>
          <a:xfrm>
            <a:off x="1625176" y="4127912"/>
            <a:ext cx="936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RX1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주파수를 기본값으로 되돌리기 위해 네트워크 서버는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주파수와 동일한 값으로 다른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DlChannelReq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보낼 수 있다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0D2CDF10-BE57-EE4B-84A2-F6C62DE9D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12" y="4800380"/>
            <a:ext cx="4519164" cy="938130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5B474401-F2B7-C143-8254-5A2B83825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949"/>
          <a:stretch/>
        </p:blipFill>
        <p:spPr>
          <a:xfrm>
            <a:off x="6178340" y="4620711"/>
            <a:ext cx="4650302" cy="1764515"/>
          </a:xfrm>
          <a:prstGeom prst="rect">
            <a:avLst/>
          </a:prstGeom>
        </p:spPr>
      </p:pic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2AE22E74-A6EA-8C44-A2CF-1DE7219A4C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1656"/>
          <a:stretch/>
        </p:blipFill>
        <p:spPr>
          <a:xfrm>
            <a:off x="256880" y="5499100"/>
            <a:ext cx="5454028" cy="8373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B54A15-7822-F84F-850A-D8239575428B}"/>
              </a:ext>
            </a:extLst>
          </p:cNvPr>
          <p:cNvSpPr txBox="1"/>
          <p:nvPr/>
        </p:nvSpPr>
        <p:spPr>
          <a:xfrm>
            <a:off x="4252973" y="6316040"/>
            <a:ext cx="385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둘 중 하나라도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이면 이전 상태 유지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2290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204441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: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네트워크서버에서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 보내고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payload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0343E3-DA2B-C64F-A19F-10F5E3328DFD}"/>
              </a:ext>
            </a:extLst>
          </p:cNvPr>
          <p:cNvSpPr/>
          <p:nvPr/>
        </p:nvSpPr>
        <p:spPr>
          <a:xfrm>
            <a:off x="1510127" y="1849641"/>
            <a:ext cx="1068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TX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업링크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전송 종료와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RX1 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오픈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까지의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시간 설정</a:t>
            </a:r>
            <a:endParaRPr lang="en-US" altLang="ko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896A5-1F42-AA46-86AE-9ECE5C57D55C}"/>
              </a:ext>
            </a:extLst>
          </p:cNvPr>
          <p:cNvSpPr/>
          <p:nvPr/>
        </p:nvSpPr>
        <p:spPr>
          <a:xfrm>
            <a:off x="838200" y="1325563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RXTimingSetupReq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RXTimingSetupAns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52AAE683-9968-DF40-8A21-45295BFEA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37" y="2925744"/>
            <a:ext cx="4346801" cy="1006511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DE72347-B503-A843-8F8E-A8BDAB97D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435" y="4078508"/>
            <a:ext cx="3532094" cy="701792"/>
          </a:xfrm>
          <a:prstGeom prst="rect">
            <a:avLst/>
          </a:prstGeom>
        </p:spPr>
      </p:pic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AA916F1B-A239-964C-AFC5-8F555498E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738" y="3800193"/>
            <a:ext cx="3328245" cy="12281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290B2-F0A4-A846-AE6C-1CB37678D070}"/>
              </a:ext>
            </a:extLst>
          </p:cNvPr>
          <p:cNvSpPr/>
          <p:nvPr/>
        </p:nvSpPr>
        <p:spPr>
          <a:xfrm>
            <a:off x="1581151" y="5179423"/>
            <a:ext cx="9029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Answer :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네트워크서버로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Answer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보내고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없다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251492-42A5-1A46-880B-F8D54BC094BA}"/>
              </a:ext>
            </a:extLst>
          </p:cNvPr>
          <p:cNvSpPr txBox="1"/>
          <p:nvPr/>
        </p:nvSpPr>
        <p:spPr>
          <a:xfrm>
            <a:off x="2090435" y="5726716"/>
            <a:ext cx="7084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Ans</a:t>
            </a:r>
            <a:r>
              <a:rPr kumimoji="1" lang="ko-Kore-KR" altLang="en-US" sz="1400" dirty="0"/>
              <a:t>명령어는 클래스 </a:t>
            </a:r>
            <a:r>
              <a:rPr kumimoji="1" lang="en-US" altLang="ko-Kore-KR" sz="1400" dirty="0"/>
              <a:t>A</a:t>
            </a:r>
            <a:r>
              <a:rPr kumimoji="1" lang="ko-Kore-KR" altLang="en-US" sz="1400" dirty="0"/>
              <a:t>의 다운링크가 엔드 디바이스로 수신될때 까지는 </a:t>
            </a:r>
            <a:endParaRPr kumimoji="1" lang="en-US" altLang="ko-Kore-KR" sz="1400" dirty="0"/>
          </a:p>
          <a:p>
            <a:r>
              <a:rPr kumimoji="1" lang="en-US" altLang="ko-Kore-KR" sz="1400" dirty="0" err="1"/>
              <a:t>Fopts</a:t>
            </a:r>
            <a:r>
              <a:rPr kumimoji="1" lang="ko-Kore-KR" altLang="en-US" sz="1400" dirty="0"/>
              <a:t>가 없가나 </a:t>
            </a:r>
            <a:r>
              <a:rPr kumimoji="1" lang="en-US" altLang="ko-Kore-KR" sz="1400" dirty="0"/>
              <a:t>0</a:t>
            </a:r>
            <a:r>
              <a:rPr kumimoji="1" lang="ko-Kore-KR" altLang="en-US" sz="1400" dirty="0"/>
              <a:t>보다 큰경우에는 </a:t>
            </a:r>
            <a:r>
              <a:rPr kumimoji="1" lang="en-US" altLang="ko-Kore-KR" sz="1400" dirty="0" err="1"/>
              <a:t>Fopts</a:t>
            </a:r>
            <a:r>
              <a:rPr kumimoji="1" lang="ko-Kore-KR" altLang="en-US" sz="1400" dirty="0"/>
              <a:t>를</a:t>
            </a:r>
            <a:r>
              <a:rPr kumimoji="1" lang="en-US" altLang="ko-Kore-KR" sz="1400" dirty="0"/>
              <a:t>, </a:t>
            </a:r>
            <a:r>
              <a:rPr kumimoji="1" lang="ko-Kore-KR" altLang="en-US" sz="1400" dirty="0"/>
              <a:t> </a:t>
            </a:r>
            <a:r>
              <a:rPr kumimoji="1" lang="en-US" altLang="ko-Kore-KR" sz="1400" dirty="0" err="1"/>
              <a:t>Fopts</a:t>
            </a:r>
            <a:r>
              <a:rPr kumimoji="1" lang="ko-Kore-KR" altLang="en-US" sz="1400" dirty="0"/>
              <a:t>가 </a:t>
            </a:r>
            <a:r>
              <a:rPr kumimoji="1" lang="en-US" altLang="ko-Kore-KR" sz="1400" dirty="0"/>
              <a:t>0</a:t>
            </a:r>
            <a:r>
              <a:rPr kumimoji="1" lang="ko-Kore-KR" altLang="en-US" sz="1400" dirty="0"/>
              <a:t>인 경우 </a:t>
            </a:r>
            <a:r>
              <a:rPr kumimoji="1" lang="en-US" altLang="ko-Kore-KR" sz="1400" dirty="0" err="1"/>
              <a:t>FRMPayload</a:t>
            </a:r>
            <a:r>
              <a:rPr kumimoji="1" lang="ko-Kore-KR" altLang="en-US" sz="1400" dirty="0"/>
              <a:t>를 포함해야한다</a:t>
            </a:r>
            <a:r>
              <a:rPr kumimoji="1" lang="en-US" altLang="ko-Kore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622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204441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: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네트워크서버에서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 보내고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payload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0343E3-DA2B-C64F-A19F-10F5E3328DFD}"/>
              </a:ext>
            </a:extLst>
          </p:cNvPr>
          <p:cNvSpPr/>
          <p:nvPr/>
        </p:nvSpPr>
        <p:spPr>
          <a:xfrm>
            <a:off x="1510127" y="1849641"/>
            <a:ext cx="1068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 서버에서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디바이스의 허용된 최대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Dwell time(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지연시간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을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알리기위해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896A5-1F42-AA46-86AE-9ECE5C57D55C}"/>
              </a:ext>
            </a:extLst>
          </p:cNvPr>
          <p:cNvSpPr/>
          <p:nvPr/>
        </p:nvSpPr>
        <p:spPr>
          <a:xfrm>
            <a:off x="838200" y="1325563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TXParamSetupReq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TXParamSetupAns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290B2-F0A4-A846-AE6C-1CB37678D070}"/>
              </a:ext>
            </a:extLst>
          </p:cNvPr>
          <p:cNvSpPr/>
          <p:nvPr/>
        </p:nvSpPr>
        <p:spPr>
          <a:xfrm>
            <a:off x="1510127" y="5785791"/>
            <a:ext cx="9029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Answer :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네트워크서버로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Answer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보내고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없다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251492-42A5-1A46-880B-F8D54BC094BA}"/>
              </a:ext>
            </a:extLst>
          </p:cNvPr>
          <p:cNvSpPr txBox="1"/>
          <p:nvPr/>
        </p:nvSpPr>
        <p:spPr>
          <a:xfrm>
            <a:off x="2019113" y="6155980"/>
            <a:ext cx="7084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Ans</a:t>
            </a:r>
            <a:r>
              <a:rPr kumimoji="1" lang="ko-Kore-KR" altLang="en-US" sz="1400" dirty="0"/>
              <a:t>명령어는 클래스 </a:t>
            </a:r>
            <a:r>
              <a:rPr kumimoji="1" lang="en-US" altLang="ko-Kore-KR" sz="1400" dirty="0"/>
              <a:t>A</a:t>
            </a:r>
            <a:r>
              <a:rPr kumimoji="1" lang="ko-Kore-KR" altLang="en-US" sz="1400" dirty="0"/>
              <a:t>의 다운링크가 엔드 디바이스로 수신될때 까지는 </a:t>
            </a:r>
            <a:endParaRPr kumimoji="1" lang="en-US" altLang="ko-Kore-KR" sz="1400" dirty="0"/>
          </a:p>
          <a:p>
            <a:r>
              <a:rPr kumimoji="1" lang="en-US" altLang="ko-Kore-KR" sz="1400" dirty="0" err="1"/>
              <a:t>Fopts</a:t>
            </a:r>
            <a:r>
              <a:rPr kumimoji="1" lang="ko-Kore-KR" altLang="en-US" sz="1400" dirty="0"/>
              <a:t>가 없가나 </a:t>
            </a:r>
            <a:r>
              <a:rPr kumimoji="1" lang="en-US" altLang="ko-Kore-KR" sz="1400" dirty="0"/>
              <a:t>0</a:t>
            </a:r>
            <a:r>
              <a:rPr kumimoji="1" lang="ko-Kore-KR" altLang="en-US" sz="1400" dirty="0"/>
              <a:t>보다 큰경우에는 </a:t>
            </a:r>
            <a:r>
              <a:rPr kumimoji="1" lang="en-US" altLang="ko-Kore-KR" sz="1400" dirty="0" err="1"/>
              <a:t>Fopts</a:t>
            </a:r>
            <a:r>
              <a:rPr kumimoji="1" lang="ko-Kore-KR" altLang="en-US" sz="1400" dirty="0"/>
              <a:t>를</a:t>
            </a:r>
            <a:r>
              <a:rPr kumimoji="1" lang="en-US" altLang="ko-Kore-KR" sz="1400" dirty="0"/>
              <a:t>, </a:t>
            </a:r>
            <a:r>
              <a:rPr kumimoji="1" lang="ko-Kore-KR" altLang="en-US" sz="1400" dirty="0"/>
              <a:t> </a:t>
            </a:r>
            <a:r>
              <a:rPr kumimoji="1" lang="en-US" altLang="ko-Kore-KR" sz="1400" dirty="0" err="1"/>
              <a:t>Fopts</a:t>
            </a:r>
            <a:r>
              <a:rPr kumimoji="1" lang="ko-Kore-KR" altLang="en-US" sz="1400" dirty="0"/>
              <a:t>가 </a:t>
            </a:r>
            <a:r>
              <a:rPr kumimoji="1" lang="en-US" altLang="ko-Kore-KR" sz="1400" dirty="0"/>
              <a:t>0</a:t>
            </a:r>
            <a:r>
              <a:rPr kumimoji="1" lang="ko-Kore-KR" altLang="en-US" sz="1400" dirty="0"/>
              <a:t>인 경우 </a:t>
            </a:r>
            <a:r>
              <a:rPr kumimoji="1" lang="en-US" altLang="ko-Kore-KR" sz="1400" dirty="0" err="1"/>
              <a:t>FRMPayload</a:t>
            </a:r>
            <a:r>
              <a:rPr kumimoji="1" lang="ko-Kore-KR" altLang="en-US" sz="1400" dirty="0"/>
              <a:t>를 포함해야한다</a:t>
            </a:r>
            <a:r>
              <a:rPr kumimoji="1" lang="en-US" altLang="ko-Kore-KR" sz="1400" dirty="0"/>
              <a:t>.</a:t>
            </a:r>
            <a:endParaRPr kumimoji="1" lang="ko-Kore-KR" altLang="en-US" sz="14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59DF84F-747F-B747-B58F-EE4D43D9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18" y="2784916"/>
            <a:ext cx="3734764" cy="8692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C02934-1C0D-604B-92A7-B4E3A8C6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062" y="3624161"/>
            <a:ext cx="6015876" cy="724050"/>
          </a:xfrm>
          <a:prstGeom prst="rect">
            <a:avLst/>
          </a:prstGeom>
        </p:spPr>
      </p:pic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16A4BA8C-F655-1045-820A-716F9E3E7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875" y="4316116"/>
            <a:ext cx="5921014" cy="1152530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BAAD8540-EE61-DE41-BB1A-4D1484B0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240" y="4175028"/>
            <a:ext cx="2661327" cy="12595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EEC920-6660-3147-8B3D-F66392BC0455}"/>
              </a:ext>
            </a:extLst>
          </p:cNvPr>
          <p:cNvSpPr txBox="1"/>
          <p:nvPr/>
        </p:nvSpPr>
        <p:spPr>
          <a:xfrm>
            <a:off x="5561525" y="5372364"/>
            <a:ext cx="5245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EIRP </a:t>
            </a:r>
            <a:r>
              <a:rPr kumimoji="1" lang="en-US" altLang="ko-KR" sz="1400" dirty="0"/>
              <a:t>– </a:t>
            </a:r>
            <a:r>
              <a:rPr kumimoji="1" lang="ko-KR" altLang="en-US" sz="1400" dirty="0" err="1"/>
              <a:t>송신파워와</a:t>
            </a:r>
            <a:r>
              <a:rPr kumimoji="1" lang="ko-KR" altLang="en-US" sz="1400" dirty="0"/>
              <a:t> 안테나 </a:t>
            </a:r>
            <a:r>
              <a:rPr kumimoji="1" lang="ko-KR" altLang="en-US" sz="1400" dirty="0" err="1"/>
              <a:t>게인을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곱한값</a:t>
            </a:r>
            <a:r>
              <a:rPr kumimoji="1" lang="en-US" altLang="ko-KR" sz="1400" dirty="0"/>
              <a:t> = </a:t>
            </a:r>
            <a:r>
              <a:rPr lang="ko-KR" altLang="en-US" sz="1200" dirty="0"/>
              <a:t>무선통신장비의 출력 성능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75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204441"/>
            <a:ext cx="9029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: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네트워크 서버로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를 보내고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payload</a:t>
            </a:r>
            <a:r>
              <a:rPr lang="ko-Kore-KR" altLang="en-US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는 없음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 latinLnBrk="1"/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0343E3-DA2B-C64F-A19F-10F5E3328DFD}"/>
              </a:ext>
            </a:extLst>
          </p:cNvPr>
          <p:cNvSpPr/>
          <p:nvPr/>
        </p:nvSpPr>
        <p:spPr>
          <a:xfrm>
            <a:off x="1510127" y="1849641"/>
            <a:ext cx="10681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네트워크 서버로 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서버시간</a:t>
            </a:r>
            <a:r>
              <a:rPr lang="ko-KR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요청</a:t>
            </a:r>
            <a:endParaRPr lang="en-US" altLang="ko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8896A5-1F42-AA46-86AE-9ECE5C57D55C}"/>
              </a:ext>
            </a:extLst>
          </p:cNvPr>
          <p:cNvSpPr/>
          <p:nvPr/>
        </p:nvSpPr>
        <p:spPr>
          <a:xfrm>
            <a:off x="838200" y="1325563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DeviceTimeReq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DeviceTimeAns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7290B2-F0A4-A846-AE6C-1CB37678D070}"/>
              </a:ext>
            </a:extLst>
          </p:cNvPr>
          <p:cNvSpPr/>
          <p:nvPr/>
        </p:nvSpPr>
        <p:spPr>
          <a:xfrm>
            <a:off x="1581151" y="3067735"/>
            <a:ext cx="9029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Answer : </a:t>
            </a:r>
            <a:r>
              <a:rPr lang="ko-KR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 서버에서 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Answer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보내고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</a:t>
            </a:r>
            <a:r>
              <a:rPr lang="ko-KR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5937FE8-2ABA-AF48-A977-F7D681AE4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49" y="3429000"/>
            <a:ext cx="7480300" cy="1358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AF1094-9240-694E-825B-0F570939A6DE}"/>
              </a:ext>
            </a:extLst>
          </p:cNvPr>
          <p:cNvSpPr/>
          <p:nvPr/>
        </p:nvSpPr>
        <p:spPr>
          <a:xfrm>
            <a:off x="3588935" y="4915564"/>
            <a:ext cx="501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 The GPS epoch (i.e., January 6, 1980 00:00:00 UTC)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8D8B4D-50D4-E944-9D82-AFCC0DF0E922}"/>
              </a:ext>
            </a:extLst>
          </p:cNvPr>
          <p:cNvSpPr/>
          <p:nvPr/>
        </p:nvSpPr>
        <p:spPr>
          <a:xfrm>
            <a:off x="4015140" y="5347771"/>
            <a:ext cx="416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최소한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±100ms</a:t>
            </a:r>
            <a:r>
              <a:rPr lang="ko-Kore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정확도를 가져아한다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AC555-2A62-0E41-B231-F540EC29C1DF}"/>
              </a:ext>
            </a:extLst>
          </p:cNvPr>
          <p:cNvSpPr txBox="1"/>
          <p:nvPr/>
        </p:nvSpPr>
        <p:spPr>
          <a:xfrm>
            <a:off x="1955024" y="5994283"/>
            <a:ext cx="828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Answer payload</a:t>
            </a:r>
            <a:r>
              <a:rPr kumimoji="1" lang="ko-Kore-KR" altLang="en-US" dirty="0"/>
              <a:t>를 사용해 엔드디바이스는 서버시간과 내부 시간을 동기화 해야함</a:t>
            </a:r>
          </a:p>
        </p:txBody>
      </p:sp>
    </p:spTree>
    <p:extLst>
      <p:ext uri="{BB962C8B-B14F-4D97-AF65-F5344CB8AC3E}">
        <p14:creationId xmlns:p14="http://schemas.microsoft.com/office/powerpoint/2010/main" val="291320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200" b="1" dirty="0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34A4A6-7850-F442-9433-1FCA42D9AD6A}"/>
              </a:ext>
            </a:extLst>
          </p:cNvPr>
          <p:cNvSpPr/>
          <p:nvPr/>
        </p:nvSpPr>
        <p:spPr>
          <a:xfrm>
            <a:off x="1128583" y="2288134"/>
            <a:ext cx="9934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LoRa </a:t>
            </a:r>
            <a:r>
              <a:rPr lang="en-US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WAN Network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참여하기 위해서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Personalized and activated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되어야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방식은 </a:t>
            </a:r>
            <a:r>
              <a:rPr lang="en-US" altLang="ko-KR" dirty="0"/>
              <a:t>OTAA, ABP </a:t>
            </a:r>
            <a:r>
              <a:rPr lang="ko-KR" altLang="en-US" dirty="0"/>
              <a:t>두가지가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엔드디바이스는</a:t>
            </a:r>
            <a:r>
              <a:rPr lang="ko-KR" altLang="en-US" dirty="0"/>
              <a:t> </a:t>
            </a:r>
            <a:r>
              <a:rPr lang="en" altLang="ko-Kore-KR" dirty="0"/>
              <a:t>OTAA</a:t>
            </a:r>
            <a:r>
              <a:rPr lang="ko-KR" altLang="en-US" dirty="0"/>
              <a:t>와 </a:t>
            </a:r>
            <a:r>
              <a:rPr lang="en" altLang="ko-Kore-KR" dirty="0"/>
              <a:t>ABP</a:t>
            </a:r>
            <a:r>
              <a:rPr lang="ko-KR" altLang="en-US" dirty="0" err="1"/>
              <a:t>를</a:t>
            </a:r>
            <a:r>
              <a:rPr lang="ko-KR" altLang="en-US" dirty="0"/>
              <a:t> 최소 둘 중 하나 이상 구현 해야한다</a:t>
            </a:r>
            <a:r>
              <a:rPr lang="en-US" altLang="ko-KR" dirty="0"/>
              <a:t>.</a:t>
            </a:r>
            <a:endParaRPr lang="ko-Kore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436ACB0-BF77-8843-838C-0EAC53287B18}"/>
              </a:ext>
            </a:extLst>
          </p:cNvPr>
          <p:cNvSpPr txBox="1">
            <a:spLocks/>
          </p:cNvSpPr>
          <p:nvPr/>
        </p:nvSpPr>
        <p:spPr>
          <a:xfrm>
            <a:off x="990600" y="998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1800" b="1">
                <a:latin typeface="+mj-ea"/>
              </a:rPr>
              <a:t>End-Device Activation</a:t>
            </a:r>
            <a:endParaRPr kumimoji="1" lang="ko-Kore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0140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200" b="1" dirty="0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3883BB-E5B4-C147-A7CF-4C7FB8670156}"/>
              </a:ext>
            </a:extLst>
          </p:cNvPr>
          <p:cNvSpPr/>
          <p:nvPr/>
        </p:nvSpPr>
        <p:spPr>
          <a:xfrm>
            <a:off x="1128582" y="1796388"/>
            <a:ext cx="9807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활성화 후 장치 주소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DevAddr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네트워크 세션 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NwkSKey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),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응용 프로그램 세션 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AppSKey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등의 정보가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디바이스에 저장된다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E318C-6853-E94D-A193-7C9CD9C542FC}"/>
              </a:ext>
            </a:extLst>
          </p:cNvPr>
          <p:cNvSpPr/>
          <p:nvPr/>
        </p:nvSpPr>
        <p:spPr>
          <a:xfrm>
            <a:off x="838200" y="1344520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Data Stored in End-Device after Activation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9EF84-9ACD-E648-A6E7-D1AD8E539A2C}"/>
              </a:ext>
            </a:extLst>
          </p:cNvPr>
          <p:cNvSpPr/>
          <p:nvPr/>
        </p:nvSpPr>
        <p:spPr>
          <a:xfrm>
            <a:off x="1128581" y="2963279"/>
            <a:ext cx="9498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DevAddr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32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비트이고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현재 네트워크 내의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디바이스를 식별에 사용된다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DevAddr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네트워크 서버에 의해 할당된다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AE0653-53C6-9E45-9A02-1FAAABE1BF15}"/>
              </a:ext>
            </a:extLst>
          </p:cNvPr>
          <p:cNvSpPr/>
          <p:nvPr/>
        </p:nvSpPr>
        <p:spPr>
          <a:xfrm>
            <a:off x="831428" y="2544212"/>
            <a:ext cx="310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End-device address (DevAddr) </a:t>
            </a:r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92E708C9-DA06-1D44-8444-35A977D9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84" y="3493900"/>
            <a:ext cx="3318135" cy="999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5A7E38-9B21-AA43-BD1F-CA2FE3EC854A}"/>
              </a:ext>
            </a:extLst>
          </p:cNvPr>
          <p:cNvSpPr txBox="1"/>
          <p:nvPr/>
        </p:nvSpPr>
        <p:spPr>
          <a:xfrm>
            <a:off x="8995719" y="3774673"/>
            <a:ext cx="1282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N</a:t>
            </a:r>
            <a:r>
              <a:rPr kumimoji="1" lang="ko-Kore-KR" altLang="en-US" sz="1200" dirty="0"/>
              <a:t>은 </a:t>
            </a:r>
            <a:r>
              <a:rPr kumimoji="1" lang="en-US" altLang="ko-Kore-KR" sz="1200" dirty="0"/>
              <a:t>7</a:t>
            </a:r>
            <a:r>
              <a:rPr kumimoji="1" lang="en-US" altLang="ko-KR" sz="1200" dirty="0"/>
              <a:t>~25</a:t>
            </a:r>
            <a:r>
              <a:rPr kumimoji="1" lang="ko-KR" altLang="en-US" sz="1200" dirty="0"/>
              <a:t>사이 값</a:t>
            </a:r>
            <a:endParaRPr kumimoji="1" lang="ko-Kore-KR" altLang="en-US" sz="1200" dirty="0"/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1D2475EB-84AB-2F40-8BFE-3568AEEBD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795" y="4564863"/>
            <a:ext cx="4530810" cy="1924458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F00A6C6B-D56C-5448-8BE9-CDC471FB8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896" y="4682516"/>
            <a:ext cx="4265304" cy="1689153"/>
          </a:xfrm>
          <a:prstGeom prst="rect">
            <a:avLst/>
          </a:prstGeom>
        </p:spPr>
      </p:pic>
      <p:pic>
        <p:nvPicPr>
          <p:cNvPr id="23" name="그림 22" descr="테이블이(가) 표시된 사진&#10;&#10;자동 생성된 설명">
            <a:extLst>
              <a:ext uri="{FF2B5EF4-FFF2-40B4-BE49-F238E27FC236}">
                <a16:creationId xmlns:a16="http://schemas.microsoft.com/office/drawing/2014/main" id="{5543229A-B11B-C94E-9681-DDF3FCF732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595" y="3734312"/>
            <a:ext cx="3196284" cy="75043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D00BE6-D538-264E-8EDF-C8331A2FD6E2}"/>
              </a:ext>
            </a:extLst>
          </p:cNvPr>
          <p:cNvSpPr/>
          <p:nvPr/>
        </p:nvSpPr>
        <p:spPr>
          <a:xfrm>
            <a:off x="1361997" y="6406560"/>
            <a:ext cx="12364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For example, the NetID value 0x000003 is a Type 0 NetID with ID=3, and value 0x6000FF is a 1539 Type 3 NetID with ID=255.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5063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3200" b="1" dirty="0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90DB73-1D3D-C840-BE4A-0534B9261688}"/>
              </a:ext>
            </a:extLst>
          </p:cNvPr>
          <p:cNvSpPr/>
          <p:nvPr/>
        </p:nvSpPr>
        <p:spPr>
          <a:xfrm>
            <a:off x="789068" y="2370430"/>
            <a:ext cx="3279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Network session key (NwkSKey) </a:t>
            </a:r>
            <a:endParaRPr lang="en-US" altLang="ko-Kore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9D90BC-A462-DA46-90C0-DBF332EDE694}"/>
              </a:ext>
            </a:extLst>
          </p:cNvPr>
          <p:cNvSpPr/>
          <p:nvPr/>
        </p:nvSpPr>
        <p:spPr>
          <a:xfrm>
            <a:off x="1196034" y="2867029"/>
            <a:ext cx="10028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데이터 프레임의 </a:t>
            </a:r>
            <a:r>
              <a:rPr lang="en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message integrity code(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MIC</a:t>
            </a:r>
            <a:r>
              <a:rPr lang="en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)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계산하고 확인하는 데 사용</a:t>
            </a:r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" altLang="ko-Kore-KR" sz="1600" dirty="0" err="1"/>
              <a:t>FPort</a:t>
            </a:r>
            <a:r>
              <a:rPr lang="en" altLang="ko-Kore-KR" sz="1600" dirty="0"/>
              <a:t>=0</a:t>
            </a:r>
            <a:r>
              <a:rPr lang="ko-KR" altLang="en-US" sz="1600" dirty="0"/>
              <a:t>인 </a:t>
            </a:r>
            <a:r>
              <a:rPr lang="en" altLang="ko-Kore-KR" sz="1600" dirty="0"/>
              <a:t>MAC </a:t>
            </a:r>
            <a:r>
              <a:rPr lang="ko-KR" altLang="en-US" sz="1600" dirty="0"/>
              <a:t>전용 데이터 프레임의 </a:t>
            </a:r>
            <a:r>
              <a:rPr lang="en-US" altLang="ko-KR" sz="1600" dirty="0"/>
              <a:t>payload filed</a:t>
            </a:r>
            <a:r>
              <a:rPr lang="ko-KR" altLang="en-US" sz="1600" dirty="0"/>
              <a:t>의 암호화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복호화에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endParaRPr lang="ko-Kore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110152-2077-154A-B498-F8B6F8FD4A05}"/>
              </a:ext>
            </a:extLst>
          </p:cNvPr>
          <p:cNvSpPr/>
          <p:nvPr/>
        </p:nvSpPr>
        <p:spPr>
          <a:xfrm>
            <a:off x="1196034" y="4451531"/>
            <a:ext cx="109615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애플리케이션별 데이터 프레임의 페이로드 필드를 암호화하고 해독하는 데 사용</a:t>
            </a:r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디바이스와 네트워크 서버 사이의 보안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(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네트워크 서버에서 데이터 변조 가능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/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읽지는 못함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네트워크 서버는 믿을 수 있지만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추가적인 </a:t>
            </a:r>
            <a:r>
              <a:rPr lang="en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end-to-end security solutions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사용 추천</a:t>
            </a:r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2E9C3B-9F94-F24D-A840-D34E71CE09B0}"/>
              </a:ext>
            </a:extLst>
          </p:cNvPr>
          <p:cNvSpPr/>
          <p:nvPr/>
        </p:nvSpPr>
        <p:spPr>
          <a:xfrm>
            <a:off x="838200" y="3933414"/>
            <a:ext cx="34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/>
              <a:t>Application session key (</a:t>
            </a:r>
            <a:r>
              <a:rPr lang="en" altLang="ko-Kore-KR" b="1" dirty="0" err="1"/>
              <a:t>AppSKey</a:t>
            </a:r>
            <a:r>
              <a:rPr lang="en" altLang="ko-Kore-KR" b="1" dirty="0"/>
              <a:t>) 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261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200" b="1" dirty="0"/>
              <a:t>목차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A6E9D-E007-EE42-8FCD-7B05B513A331}"/>
              </a:ext>
            </a:extLst>
          </p:cNvPr>
          <p:cNvSpPr txBox="1"/>
          <p:nvPr/>
        </p:nvSpPr>
        <p:spPr>
          <a:xfrm>
            <a:off x="1263424" y="2729153"/>
            <a:ext cx="57278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+mj-ea"/>
                <a:ea typeface="+mj-ea"/>
              </a:rPr>
              <a:t>Chapter 5	MAC Commands</a:t>
            </a:r>
          </a:p>
          <a:p>
            <a:endParaRPr kumimoji="1" lang="en-US" altLang="ko-KR" sz="2400" b="1" dirty="0">
              <a:latin typeface="+mj-ea"/>
              <a:ea typeface="+mj-ea"/>
            </a:endParaRPr>
          </a:p>
          <a:p>
            <a:r>
              <a:rPr kumimoji="1" lang="en-US" altLang="ko-KR" sz="2400" b="1" dirty="0">
                <a:latin typeface="+mj-ea"/>
                <a:ea typeface="+mj-ea"/>
              </a:rPr>
              <a:t>Chapter 6 	</a:t>
            </a:r>
            <a:r>
              <a:rPr lang="en-US" altLang="ko-Kore-KR" sz="2400" b="1" dirty="0">
                <a:latin typeface="+mj-ea"/>
                <a:ea typeface="+mj-ea"/>
              </a:rPr>
              <a:t>End-Device Activation</a:t>
            </a:r>
          </a:p>
          <a:p>
            <a:endParaRPr lang="en-US" altLang="ko-Kore-KR" sz="2400" b="1" dirty="0">
              <a:latin typeface="+mj-ea"/>
              <a:ea typeface="+mj-ea"/>
            </a:endParaRPr>
          </a:p>
          <a:p>
            <a:r>
              <a:rPr lang="en-US" altLang="ko-Kore-KR" sz="2400" b="1" dirty="0">
                <a:latin typeface="+mj-ea"/>
                <a:ea typeface="+mj-ea"/>
              </a:rPr>
              <a:t>Chapter 7	Retransmissions Backoff</a:t>
            </a:r>
          </a:p>
          <a:p>
            <a:endParaRPr lang="en-US" altLang="ko-Kore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1573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F48012-806B-274F-8C68-3DCB24619D47}"/>
              </a:ext>
            </a:extLst>
          </p:cNvPr>
          <p:cNvSpPr/>
          <p:nvPr/>
        </p:nvSpPr>
        <p:spPr>
          <a:xfrm>
            <a:off x="967130" y="3864566"/>
            <a:ext cx="3104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End-device identifier (DevEUI)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CBDEDF-B823-E24C-9429-88335948D894}"/>
              </a:ext>
            </a:extLst>
          </p:cNvPr>
          <p:cNvSpPr/>
          <p:nvPr/>
        </p:nvSpPr>
        <p:spPr>
          <a:xfrm>
            <a:off x="1196034" y="2119554"/>
            <a:ext cx="1015776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무선 활성화를 위해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엔드디바이스는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네트워크 서버와의 데이터 교환에 참여하기 전에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Join Procedure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따라야 한다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엔드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디바이스는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session context information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잃을 경우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새로운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Join Procedure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진행해야 한다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 </a:t>
            </a:r>
          </a:p>
          <a:p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디바이스는 조인 절차를 시작하기 전에 전역적으로 고유한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 디바이스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식별자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+mn-ea"/>
              </a:rPr>
              <a:t>DevUI</a:t>
            </a:r>
            <a:r>
              <a:rPr lang="en" altLang="ko-Kore-KR" sz="1600" dirty="0">
                <a:solidFill>
                  <a:srgbClr val="000000"/>
                </a:solidFill>
                <a:latin typeface="+mn-ea"/>
              </a:rPr>
              <a:t>),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조인 서버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</a:rPr>
              <a:t>식별자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+mn-ea"/>
              </a:rPr>
              <a:t>JoinUI</a:t>
            </a:r>
            <a:r>
              <a:rPr lang="en" altLang="ko-Kore-KR" sz="1600" dirty="0">
                <a:solidFill>
                  <a:srgbClr val="000000"/>
                </a:solidFill>
                <a:latin typeface="+mn-ea"/>
              </a:rPr>
              <a:t>), AES-128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+mn-ea"/>
              </a:rPr>
              <a:t>AppKey</a:t>
            </a:r>
            <a:r>
              <a:rPr lang="en" altLang="ko-Kore-KR" sz="160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personalized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되어야 한다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  <a:endParaRPr lang="ko-Kore-KR" altLang="en-US" sz="16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0FBF0C-46F6-7B4C-B18E-6DFC55A8AFF2}"/>
              </a:ext>
            </a:extLst>
          </p:cNvPr>
          <p:cNvSpPr/>
          <p:nvPr/>
        </p:nvSpPr>
        <p:spPr>
          <a:xfrm>
            <a:off x="838200" y="1645150"/>
            <a:ext cx="2455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Over-the-Air Activation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1F383-17DD-B94D-B784-674E77B8B6AF}"/>
              </a:ext>
            </a:extLst>
          </p:cNvPr>
          <p:cNvSpPr/>
          <p:nvPr/>
        </p:nvSpPr>
        <p:spPr>
          <a:xfrm>
            <a:off x="1393371" y="4300745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DevEUI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IEEE EUI64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주소 공간에 있는 전역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ID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로 로밍 네트워크에서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디바이스를 고유하게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식별하는데에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사용된다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사용되는 활성화 절차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ABP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OTAA)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 관계 없이 모든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엔드디바이스에는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할당된 </a:t>
            </a:r>
            <a:r>
              <a:rPr lang="en" altLang="ko-Kore-KR" dirty="0" err="1">
                <a:solidFill>
                  <a:srgbClr val="000000"/>
                </a:solidFill>
                <a:latin typeface="Noto Sans" panose="020B0502040504020204" pitchFamily="34" charset="0"/>
              </a:rPr>
              <a:t>DevUI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가 있어야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ore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" altLang="ko-Kore-KR" dirty="0"/>
              <a:t>For  OTAA  end-devices, </a:t>
            </a:r>
            <a:r>
              <a:rPr lang="en" altLang="ko-Kore-KR" dirty="0" err="1"/>
              <a:t>DevEUI</a:t>
            </a:r>
            <a:r>
              <a:rPr lang="en" altLang="ko-Kore-KR" dirty="0"/>
              <a:t>  SHALL  be  stored  in  the  end-device  before  the  Join procedure is executed. </a:t>
            </a:r>
          </a:p>
          <a:p>
            <a:r>
              <a:rPr lang="en" altLang="ko-Kore-KR" dirty="0"/>
              <a:t>For ABP end-devices, </a:t>
            </a:r>
            <a:r>
              <a:rPr lang="en" altLang="ko-Kore-KR" dirty="0" err="1"/>
              <a:t>DevEUI</a:t>
            </a:r>
            <a:r>
              <a:rPr lang="en" altLang="ko-Kore-KR" dirty="0"/>
              <a:t> SHOULD be stored in the end-device itself.</a:t>
            </a:r>
            <a:endParaRPr lang="ko-Kore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4AC8313-2C9D-8B44-B98E-499B89A65E0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200" b="1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99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4AC8313-2C9D-8B44-B98E-499B89A65E0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200" b="1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FFEE35-475F-AD48-B7C2-EE27102A5D22}"/>
              </a:ext>
            </a:extLst>
          </p:cNvPr>
          <p:cNvSpPr/>
          <p:nvPr/>
        </p:nvSpPr>
        <p:spPr>
          <a:xfrm>
            <a:off x="838200" y="1325563"/>
            <a:ext cx="3133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Join-Server identifier (JoinEUI)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392EF0-A8EC-6A47-8A4A-AC948794451E}"/>
              </a:ext>
            </a:extLst>
          </p:cNvPr>
          <p:cNvSpPr/>
          <p:nvPr/>
        </p:nvSpPr>
        <p:spPr>
          <a:xfrm>
            <a:off x="838200" y="3554983"/>
            <a:ext cx="2633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Application key (AppKey)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CFD8E0-7075-8C44-99ED-ED8689DC0C55}"/>
              </a:ext>
            </a:extLst>
          </p:cNvPr>
          <p:cNvSpPr/>
          <p:nvPr/>
        </p:nvSpPr>
        <p:spPr>
          <a:xfrm>
            <a:off x="1114696" y="1785268"/>
            <a:ext cx="102391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JoinEUI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IEEE EUI64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주소 공간에 있는 전역 애플리케이션 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ID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로 조인 절차의 처리와 세션 키 도출을 지원할 수 있는 조인 서버를 고유하게 식별한다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OTAA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엔드디바이스의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경우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Join Procedure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가 실행되기 전에 </a:t>
            </a:r>
            <a:r>
              <a:rPr lang="en-US" altLang="ko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joinE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UI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엔드디바이스에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저장해야 한다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ABP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전용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장치에는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Join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EUI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가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필요없다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en-US" altLang="ko-KR" sz="1600" dirty="0"/>
          </a:p>
          <a:p>
            <a:endParaRPr lang="en-US" altLang="ko-KR" sz="1600" dirty="0"/>
          </a:p>
          <a:p>
            <a:br>
              <a:rPr lang="ko-KR" altLang="en-US" sz="1600" dirty="0"/>
            </a:br>
            <a:r>
              <a:rPr lang="en" altLang="ko-Kore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AppKey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 전용 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AES-128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루트 키이다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엔드디바이스가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네트워크에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join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할 때마다 </a:t>
            </a:r>
            <a:r>
              <a:rPr lang="en" altLang="ko-Kore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AppKey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사용하여 </a:t>
            </a:r>
            <a:r>
              <a:rPr lang="en" altLang="ko-Kore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NwkSKey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및 </a:t>
            </a:r>
            <a:r>
              <a:rPr lang="en" altLang="ko-Kore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AppSKey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얻는다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OTAA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사용하는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디바이스에는 </a:t>
            </a:r>
            <a:r>
              <a:rPr lang="en-US" altLang="ko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Appkey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가 저장되어야 한다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ABP</a:t>
            </a:r>
            <a:r>
              <a:rPr lang="ko-Kore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만을 사용하는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디바이스에는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필요없다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sz="1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33976-D520-2244-9A6F-A223DFEFA2F6}"/>
              </a:ext>
            </a:extLst>
          </p:cNvPr>
          <p:cNvSpPr/>
          <p:nvPr/>
        </p:nvSpPr>
        <p:spPr>
          <a:xfrm>
            <a:off x="837569" y="54150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ore-KR" altLang="en-US" b="1" dirty="0"/>
              <a:t>Join procedure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4C393-27E8-B24A-8666-37402F488334}"/>
              </a:ext>
            </a:extLst>
          </p:cNvPr>
          <p:cNvSpPr txBox="1"/>
          <p:nvPr/>
        </p:nvSpPr>
        <p:spPr>
          <a:xfrm>
            <a:off x="1081409" y="5902293"/>
            <a:ext cx="723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엔드디바이스 관점에서 </a:t>
            </a:r>
            <a:r>
              <a:rPr kumimoji="1" lang="en-US" altLang="ko-Kore-KR" dirty="0"/>
              <a:t>Join Procedure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Join-Request + Join-Accept</a:t>
            </a:r>
            <a:r>
              <a:rPr kumimoji="1" lang="ko-Kore-KR" altLang="en-US" dirty="0"/>
              <a:t>이다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1595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4AC8313-2C9D-8B44-B98E-499B89A65E0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200" b="1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75248F-AF70-E34F-BA87-8F4B2E6B1E38}"/>
              </a:ext>
            </a:extLst>
          </p:cNvPr>
          <p:cNvSpPr/>
          <p:nvPr/>
        </p:nvSpPr>
        <p:spPr>
          <a:xfrm>
            <a:off x="696329" y="1428597"/>
            <a:ext cx="208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Join-Request frame 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882347C8-07F7-674A-8D7C-A55AD6FF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1813559"/>
            <a:ext cx="6223000" cy="7814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E96647-7B2A-734B-A0D7-536D100E5487}"/>
              </a:ext>
            </a:extLst>
          </p:cNvPr>
          <p:cNvSpPr/>
          <p:nvPr/>
        </p:nvSpPr>
        <p:spPr>
          <a:xfrm>
            <a:off x="1028700" y="2610683"/>
            <a:ext cx="103251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DevNonce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디바이스의 전원이 처음 켜지고 모든 조인 요청으로 증가될 때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0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에서 시작하는 </a:t>
            </a:r>
            <a:r>
              <a:rPr lang="en-US" altLang="ko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coutner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이다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주어진 </a:t>
            </a:r>
            <a:r>
              <a:rPr lang="en-US" altLang="ko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JoinEUI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에대해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절대 </a:t>
            </a:r>
            <a:r>
              <a:rPr lang="en" altLang="ko-Kore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DevNonce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값을 재사용할 수 없다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r>
              <a:rPr lang="en-US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Join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EUI</a:t>
            </a:r>
            <a:r>
              <a:rPr lang="ko-Kore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600" dirty="0"/>
              <a:t> 변경하지 않고 </a:t>
            </a:r>
            <a:r>
              <a:rPr lang="en" altLang="ko-Kore-KR" sz="1600" dirty="0" err="1"/>
              <a:t>DevNonce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재설정하면 조인 서버가 </a:t>
            </a:r>
            <a:r>
              <a:rPr lang="ko-KR" altLang="en-US" sz="1600" dirty="0" err="1"/>
              <a:t>엔드디바이스의</a:t>
            </a:r>
            <a:r>
              <a:rPr lang="ko-KR" altLang="en-US" sz="1600" dirty="0"/>
              <a:t> </a:t>
            </a:r>
            <a:r>
              <a:rPr lang="en-US" altLang="ko-KR" sz="1600" dirty="0"/>
              <a:t>Join-Request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무시한다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각 </a:t>
            </a:r>
            <a:r>
              <a:rPr lang="ko-KR" altLang="en-US" sz="1600" dirty="0" err="1"/>
              <a:t>엔드</a:t>
            </a:r>
            <a:r>
              <a:rPr lang="ko-KR" altLang="en-US" sz="1600" dirty="0"/>
              <a:t> 디바이스에서 </a:t>
            </a:r>
            <a:r>
              <a:rPr lang="en-US" altLang="ko-KR" sz="1600" dirty="0"/>
              <a:t>Join server</a:t>
            </a:r>
            <a:r>
              <a:rPr lang="ko-KR" altLang="en-US" sz="1600" dirty="0"/>
              <a:t>는 </a:t>
            </a:r>
            <a:r>
              <a:rPr lang="ko-KR" altLang="en-US" sz="1600" dirty="0" err="1"/>
              <a:t>엔드</a:t>
            </a:r>
            <a:r>
              <a:rPr lang="ko-KR" altLang="en-US" sz="1600" dirty="0"/>
              <a:t> 디바이스에서 사용한 마지막 </a:t>
            </a:r>
            <a:r>
              <a:rPr lang="en" altLang="ko-Kore-KR" sz="1600" dirty="0" err="1"/>
              <a:t>DevNonce</a:t>
            </a:r>
            <a:r>
              <a:rPr lang="en" altLang="ko-Kore-KR" sz="1600" dirty="0"/>
              <a:t> </a:t>
            </a:r>
            <a:r>
              <a:rPr lang="ko-KR" altLang="en-US" sz="1600" dirty="0"/>
              <a:t>값을 </a:t>
            </a:r>
            <a:r>
              <a:rPr lang="en-US" altLang="ko-KR" sz="1600" dirty="0"/>
              <a:t>tracking</a:t>
            </a:r>
            <a:r>
              <a:rPr lang="ko-KR" altLang="en-US" sz="1600" dirty="0"/>
              <a:t>하고 </a:t>
            </a:r>
            <a:r>
              <a:rPr lang="en" altLang="ko-Kore-KR" sz="1600" dirty="0" err="1"/>
              <a:t>DevNonce</a:t>
            </a:r>
            <a:r>
              <a:rPr lang="ko-KR" altLang="en-US" sz="1600" dirty="0"/>
              <a:t>가 증가하지 않으면 조인 요청을 무시합니다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디바이스가 </a:t>
            </a:r>
            <a:r>
              <a:rPr lang="en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power-cycled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할 수 있어도 </a:t>
            </a:r>
            <a:r>
              <a:rPr lang="en" altLang="ko-Kore-KR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DevNonce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는 지속적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예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Noto Sans" panose="020B0502040504020204" pitchFamily="34" charset="0"/>
              </a:rPr>
              <a:t>비휘발성</a:t>
            </a:r>
            <a:r>
              <a:rPr lang="ko-KR" altLang="en-US" sz="1200" dirty="0">
                <a:solidFill>
                  <a:srgbClr val="000000"/>
                </a:solidFill>
                <a:latin typeface="Noto Sans" panose="020B0502040504020204" pitchFamily="34" charset="0"/>
              </a:rPr>
              <a:t> 메모리에 저장</a:t>
            </a:r>
            <a:r>
              <a:rPr lang="en-US" altLang="ko-KR" sz="1200" dirty="0">
                <a:solidFill>
                  <a:srgbClr val="000000"/>
                </a:solidFill>
                <a:latin typeface="Noto Sans" panose="020B0502040504020204" pitchFamily="34" charset="0"/>
              </a:rPr>
              <a:t>).</a:t>
            </a:r>
          </a:p>
          <a:p>
            <a:br>
              <a:rPr lang="ko-KR" altLang="en-US" sz="1600" dirty="0"/>
            </a:br>
            <a:r>
              <a:rPr lang="en-US" altLang="ko-KR" sz="1600" dirty="0"/>
              <a:t>Join-Request Frame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에 대한 </a:t>
            </a:r>
            <a:r>
              <a:rPr lang="en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message integrity code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(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MIC)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값은 다음과 같이 계산해야 한다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84EB8E7-A2C1-2E47-BD7E-720D09261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381" y="5411450"/>
            <a:ext cx="7121238" cy="6283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F43F5A-953C-A64C-AB24-2B8EA07A3A63}"/>
              </a:ext>
            </a:extLst>
          </p:cNvPr>
          <p:cNvSpPr txBox="1"/>
          <p:nvPr/>
        </p:nvSpPr>
        <p:spPr>
          <a:xfrm>
            <a:off x="1028700" y="6224204"/>
            <a:ext cx="4569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Join-Request Frame</a:t>
            </a:r>
            <a:r>
              <a:rPr kumimoji="1" lang="ko-Kore-KR" altLang="en-US" sz="1600" dirty="0"/>
              <a:t> 자체는 따로 암호화 되지 않음</a:t>
            </a:r>
            <a:r>
              <a:rPr kumimoji="1" lang="en-US" altLang="ko-Kore-KR" sz="1600" dirty="0"/>
              <a:t>.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2978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4AC8313-2C9D-8B44-B98E-499B89A65E0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200" b="1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F879A3-A155-F34B-86FA-1B5841502DD5}"/>
              </a:ext>
            </a:extLst>
          </p:cNvPr>
          <p:cNvSpPr/>
          <p:nvPr/>
        </p:nvSpPr>
        <p:spPr>
          <a:xfrm>
            <a:off x="838200" y="1404383"/>
            <a:ext cx="195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Join-Accept frame 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22EE113-B74A-D644-9165-6D7705A3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116" y="3754690"/>
            <a:ext cx="5382324" cy="8038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CCB2909-DA11-5341-8DEC-624C49127263}"/>
              </a:ext>
            </a:extLst>
          </p:cNvPr>
          <p:cNvSpPr/>
          <p:nvPr/>
        </p:nvSpPr>
        <p:spPr>
          <a:xfrm>
            <a:off x="5750311" y="3488561"/>
            <a:ext cx="2045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100" dirty="0"/>
              <a:t>downlink  configuration  settings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2AAF6C-E6D9-4646-A3DB-C39CE6E30A69}"/>
              </a:ext>
            </a:extLst>
          </p:cNvPr>
          <p:cNvSpPr/>
          <p:nvPr/>
        </p:nvSpPr>
        <p:spPr>
          <a:xfrm>
            <a:off x="7139709" y="4296968"/>
            <a:ext cx="22765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100" dirty="0"/>
              <a:t>OPTIONAL list of network parameter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5AB3F-AE29-3445-BD9D-A330D3ADC249}"/>
              </a:ext>
            </a:extLst>
          </p:cNvPr>
          <p:cNvSpPr/>
          <p:nvPr/>
        </p:nvSpPr>
        <p:spPr>
          <a:xfrm>
            <a:off x="1326994" y="1799780"/>
            <a:ext cx="10216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네트워크는 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디바이스가 네트워크에 가입할 수 있는 경우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Join-Accept frame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보내야한다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Join-Accept frame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은 일반 다운링크처럼 전송되지만 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JOIN_ACCEPT_DELay1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또는 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JOIN_ACCEPT_DELay2</a:t>
            </a:r>
            <a:r>
              <a:rPr lang="ko-KR" altLang="en-US" sz="1600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사용한다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 </a:t>
            </a:r>
          </a:p>
          <a:p>
            <a:endParaRPr lang="en-US" altLang="ko-KR" sz="16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OIN_ACCEPT_DELay1/2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에서 사용되는 채널 주파수와 데이터 속도는 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RX1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및 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RX2</a:t>
            </a:r>
            <a:r>
              <a:rPr lang="ko-Kore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의 값과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 동일하며 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[</a:t>
            </a:r>
            <a:r>
              <a:rPr lang="en" altLang="ko-Kore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RP002] </a:t>
            </a:r>
            <a:r>
              <a:rPr lang="ko-KR" altLang="en-US" sz="1600" dirty="0">
                <a:solidFill>
                  <a:srgbClr val="000000"/>
                </a:solidFill>
                <a:latin typeface="Noto Sans" panose="020B0502040504020204" pitchFamily="34" charset="0"/>
              </a:rPr>
              <a:t>규격에 정의된 기본값을 사용해야 한다</a:t>
            </a:r>
            <a:r>
              <a:rPr lang="en-US" altLang="ko-KR" sz="16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61AB54-4014-7F44-8FB0-E02C890BC4AC}"/>
              </a:ext>
            </a:extLst>
          </p:cNvPr>
          <p:cNvSpPr/>
          <p:nvPr/>
        </p:nvSpPr>
        <p:spPr>
          <a:xfrm>
            <a:off x="1966332" y="4649491"/>
            <a:ext cx="8616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 err="1">
                <a:solidFill>
                  <a:srgbClr val="000000"/>
                </a:solidFill>
                <a:latin typeface="Noto Sans" panose="020B0502040504020204" pitchFamily="34" charset="0"/>
              </a:rPr>
              <a:t>JoinNonce</a:t>
            </a:r>
            <a:r>
              <a:rPr lang="ko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Noto Sans" panose="020B0502040504020204" pitchFamily="34" charset="0"/>
              </a:rPr>
              <a:t>Join Sever</a:t>
            </a:r>
            <a:r>
              <a:rPr lang="ko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에서 제공</a:t>
            </a:r>
            <a:endParaRPr lang="en-US" altLang="ko-KR" sz="1400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sz="1400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디바이스에서 </a:t>
            </a:r>
            <a:r>
              <a:rPr lang="en" altLang="ko-Kore-KR" sz="1400" dirty="0" err="1">
                <a:solidFill>
                  <a:srgbClr val="000000"/>
                </a:solidFill>
                <a:latin typeface="Noto Sans" panose="020B0502040504020204" pitchFamily="34" charset="0"/>
              </a:rPr>
              <a:t>NwkSKey</a:t>
            </a:r>
            <a:r>
              <a:rPr lang="ko-Kore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와</a:t>
            </a:r>
            <a:r>
              <a:rPr lang="ko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" altLang="ko-Kore-KR" sz="1400" dirty="0" err="1">
                <a:solidFill>
                  <a:srgbClr val="000000"/>
                </a:solidFill>
                <a:latin typeface="Noto Sans" panose="020B0502040504020204" pitchFamily="34" charset="0"/>
              </a:rPr>
              <a:t>AppSKey</a:t>
            </a:r>
            <a:r>
              <a:rPr lang="ko-Kore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Noto Sans" panose="020B0502040504020204" pitchFamily="34" charset="0"/>
              </a:rPr>
              <a:t>만들때</a:t>
            </a:r>
            <a:r>
              <a:rPr lang="ko-KR" altLang="en-US" sz="1400" dirty="0">
                <a:solidFill>
                  <a:srgbClr val="000000"/>
                </a:solidFill>
                <a:latin typeface="Noto Sans" panose="020B0502040504020204" pitchFamily="34" charset="0"/>
              </a:rPr>
              <a:t> 사용됨</a:t>
            </a:r>
            <a:r>
              <a:rPr lang="en-US" altLang="ko-KR" sz="1400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F21204-EE50-FE47-8646-52D9725C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824" y="5162230"/>
            <a:ext cx="6640588" cy="5288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CC1F5D-5EBA-A043-B6CE-79531AA0C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706" y="5724567"/>
            <a:ext cx="6640588" cy="6406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691CD53-CA03-EE46-88F0-DB1D16D6A4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016" y="6163866"/>
            <a:ext cx="7545968" cy="5777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D9EE49-754C-1F42-8080-777BF907BF9E}"/>
              </a:ext>
            </a:extLst>
          </p:cNvPr>
          <p:cNvSpPr txBox="1"/>
          <p:nvPr/>
        </p:nvSpPr>
        <p:spPr>
          <a:xfrm>
            <a:off x="238430" y="6268096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Join-Accept Frame =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55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4AC8313-2C9D-8B44-B98E-499B89A65E0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200" b="1" dirty="0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F879A3-A155-F34B-86FA-1B5841502DD5}"/>
              </a:ext>
            </a:extLst>
          </p:cNvPr>
          <p:cNvSpPr/>
          <p:nvPr/>
        </p:nvSpPr>
        <p:spPr>
          <a:xfrm>
            <a:off x="838200" y="1404383"/>
            <a:ext cx="195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Join-Accept frame 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94EE47B-F955-1D4D-B80D-5B15A252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48" y="2015495"/>
            <a:ext cx="5499100" cy="850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19AD5-B9CA-2D4F-A04B-4259A3E27A74}"/>
              </a:ext>
            </a:extLst>
          </p:cNvPr>
          <p:cNvSpPr/>
          <p:nvPr/>
        </p:nvSpPr>
        <p:spPr>
          <a:xfrm>
            <a:off x="1407886" y="3163244"/>
            <a:ext cx="1071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RX1,2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에서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엔드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디바이스와 통신시 사용되는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다운링크 데이터 속도 사이의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offset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설정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7C35A-E962-FF4E-92E2-D488053402E7}"/>
              </a:ext>
            </a:extLst>
          </p:cNvPr>
          <p:cNvSpPr txBox="1"/>
          <p:nvPr/>
        </p:nvSpPr>
        <p:spPr>
          <a:xfrm>
            <a:off x="1407886" y="3651028"/>
            <a:ext cx="60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 err="1"/>
              <a:t>RXtimingSetupReq</a:t>
            </a:r>
            <a:r>
              <a:rPr lang="en" altLang="ko-Kore-KR" dirty="0"/>
              <a:t> </a:t>
            </a:r>
            <a:r>
              <a:rPr lang="ko-KR" altLang="en-US" dirty="0"/>
              <a:t>명령의 </a:t>
            </a:r>
            <a:r>
              <a:rPr lang="en" altLang="ko-Kore-KR" dirty="0"/>
              <a:t>Del </a:t>
            </a:r>
            <a:r>
              <a:rPr lang="ko-KR" altLang="en-US" dirty="0"/>
              <a:t>필드와 동일한 규칙을 따른다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1EF799-83B2-5149-85E9-12643DC0928C}"/>
              </a:ext>
            </a:extLst>
          </p:cNvPr>
          <p:cNvSpPr/>
          <p:nvPr/>
        </p:nvSpPr>
        <p:spPr>
          <a:xfrm>
            <a:off x="1407886" y="5662109"/>
            <a:ext cx="9608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Join-Accept frame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수신 후 첫 번째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업링크는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성공한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Join-Request frame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data rate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사용하거나 더 낮은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data rate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을 사용하는 것을 추천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AB606887-6194-014C-828A-0A8B05A07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876" y="4368434"/>
            <a:ext cx="3328245" cy="12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C6AB5A-7122-284A-8E2F-3E328593FC76}"/>
              </a:ext>
            </a:extLst>
          </p:cNvPr>
          <p:cNvSpPr/>
          <p:nvPr/>
        </p:nvSpPr>
        <p:spPr>
          <a:xfrm>
            <a:off x="838200" y="1750222"/>
            <a:ext cx="381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b="1" dirty="0"/>
              <a:t>Join procedure completion for Class C 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611A3DA-F794-FD44-9877-D7F16F37221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200" b="1" dirty="0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7065FE-4773-7C47-91F1-697D91EF342F}"/>
              </a:ext>
            </a:extLst>
          </p:cNvPr>
          <p:cNvSpPr/>
          <p:nvPr/>
        </p:nvSpPr>
        <p:spPr>
          <a:xfrm>
            <a:off x="1400627" y="2766406"/>
            <a:ext cx="9390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클래스 </a:t>
            </a:r>
            <a:r>
              <a:rPr lang="en" altLang="ko-Kore-KR" dirty="0"/>
              <a:t>C </a:t>
            </a:r>
            <a:r>
              <a:rPr lang="ko-KR" altLang="en-US" dirty="0"/>
              <a:t>다운링크 프레임을 수신할 것으로 예상되는 </a:t>
            </a:r>
            <a:r>
              <a:rPr lang="ko-KR" altLang="en-US" dirty="0" err="1"/>
              <a:t>엔드디바이스는</a:t>
            </a:r>
            <a:r>
              <a:rPr lang="ko-KR" altLang="en-US" dirty="0"/>
              <a:t> 유효한  </a:t>
            </a:r>
            <a:r>
              <a:rPr lang="en-US" altLang="ko-KR" dirty="0"/>
              <a:t>Join-Accept frame</a:t>
            </a:r>
            <a:r>
              <a:rPr lang="ko-KR" altLang="en-US" dirty="0"/>
              <a:t>을 수신한 후 가능한 한 빨리 확인된 </a:t>
            </a:r>
            <a:r>
              <a:rPr lang="ko-KR" altLang="en-US" dirty="0" err="1"/>
              <a:t>업링크</a:t>
            </a:r>
            <a:r>
              <a:rPr lang="ko-KR" altLang="en-US" dirty="0"/>
              <a:t> </a:t>
            </a:r>
            <a:r>
              <a:rPr lang="en-US" altLang="ko-KR" dirty="0"/>
              <a:t>frame </a:t>
            </a:r>
            <a:r>
              <a:rPr lang="ko-KR" altLang="en-US" dirty="0"/>
              <a:t>또는 </a:t>
            </a:r>
            <a:r>
              <a:rPr lang="en-US" altLang="ko-KR" dirty="0"/>
              <a:t>acknowledgment</a:t>
            </a:r>
            <a:r>
              <a:rPr lang="ko-KR" altLang="en-US" dirty="0"/>
              <a:t>가 필요한 </a:t>
            </a:r>
            <a:r>
              <a:rPr lang="en-US" altLang="ko-KR" dirty="0"/>
              <a:t>frame</a:t>
            </a:r>
            <a:r>
              <a:rPr lang="ko-KR" altLang="en-US" dirty="0"/>
              <a:t>을 전송해야 한다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엔드디바이스는</a:t>
            </a:r>
            <a:r>
              <a:rPr lang="ko-KR" altLang="en-US" dirty="0"/>
              <a:t> 네트워크로부터 첫 번째 </a:t>
            </a:r>
            <a:r>
              <a:rPr lang="ko-KR" altLang="en-US" dirty="0" err="1"/>
              <a:t>다운링크를</a:t>
            </a:r>
            <a:r>
              <a:rPr lang="ko-KR" altLang="en-US" dirty="0"/>
              <a:t> 받을 때까지 </a:t>
            </a:r>
            <a:r>
              <a:rPr lang="ko-KR" altLang="en-US" dirty="0" err="1"/>
              <a:t>업링크</a:t>
            </a:r>
            <a:r>
              <a:rPr lang="en-US" altLang="ko-KR" dirty="0"/>
              <a:t> frame, acknowledgment</a:t>
            </a:r>
            <a:r>
              <a:rPr lang="ko-KR" altLang="en-US" dirty="0"/>
              <a:t>가 필요한 </a:t>
            </a:r>
            <a:r>
              <a:rPr lang="en-US" altLang="ko-KR" dirty="0"/>
              <a:t>frame</a:t>
            </a:r>
            <a:r>
              <a:rPr lang="ko-KR" altLang="en-US" dirty="0"/>
              <a:t>을 계속 전송해야 한다</a:t>
            </a:r>
            <a:r>
              <a:rPr lang="en-US" altLang="ko-KR" dirty="0"/>
              <a:t>. 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네트워크 서버는 첫 번째 </a:t>
            </a:r>
            <a:r>
              <a:rPr lang="ko-KR" altLang="en-US" dirty="0" err="1"/>
              <a:t>업링크</a:t>
            </a:r>
            <a:r>
              <a:rPr lang="ko-KR" altLang="en-US" dirty="0"/>
              <a:t> 프레임을 수신하기 전에 </a:t>
            </a:r>
            <a:r>
              <a:rPr lang="ko-KR" altLang="en-US" dirty="0" err="1"/>
              <a:t>다운링크를</a:t>
            </a:r>
            <a:r>
              <a:rPr lang="en-US" altLang="ko-KR" dirty="0"/>
              <a:t> </a:t>
            </a:r>
            <a:r>
              <a:rPr lang="ko-KR" altLang="en-US" dirty="0"/>
              <a:t>전송하면 안된다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4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C6AB5A-7122-284A-8E2F-3E328593FC76}"/>
              </a:ext>
            </a:extLst>
          </p:cNvPr>
          <p:cNvSpPr/>
          <p:nvPr/>
        </p:nvSpPr>
        <p:spPr>
          <a:xfrm>
            <a:off x="838200" y="1750222"/>
            <a:ext cx="3008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/>
              <a:t>Activation by Personalization </a:t>
            </a:r>
            <a:endParaRPr lang="ko-Kore-KR" altLang="en-US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611A3DA-F794-FD44-9877-D7F16F37221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3200" b="1" dirty="0">
                <a:latin typeface="+mj-ea"/>
              </a:rPr>
              <a:t>End-Device Activation</a:t>
            </a:r>
            <a:endParaRPr kumimoji="1" lang="ko-Kore-KR" altLang="en-US" sz="3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644D3E-0A7B-5D44-A1A8-066779A2476A}"/>
              </a:ext>
            </a:extLst>
          </p:cNvPr>
          <p:cNvSpPr/>
          <p:nvPr/>
        </p:nvSpPr>
        <p:spPr>
          <a:xfrm>
            <a:off x="1034891" y="2418763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Activation by Personalization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은 특정 네트워크에 직접 연결하기 때문에 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Join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reqest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accept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생략</a:t>
            </a:r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endParaRPr lang="en-US" altLang="ko-KR" dirty="0"/>
          </a:p>
          <a:p>
            <a:r>
              <a:rPr lang="ko-KR" altLang="en-US" dirty="0" err="1"/>
              <a:t>엔드</a:t>
            </a:r>
            <a:r>
              <a:rPr lang="ko-KR" altLang="en-US" dirty="0"/>
              <a:t> 디바이스는 시작하자마자 특정 </a:t>
            </a:r>
            <a:r>
              <a:rPr lang="en" altLang="ko-Kore-KR" dirty="0"/>
              <a:t>LoRa </a:t>
            </a:r>
            <a:r>
              <a:rPr lang="ko-KR" altLang="en-US" dirty="0"/>
              <a:t>네트워크에 참여하기 위해 필요한 정보를 갖추고 있다</a:t>
            </a:r>
            <a:r>
              <a:rPr lang="en-US" altLang="ko-KR" dirty="0"/>
              <a:t>. </a:t>
            </a:r>
          </a:p>
          <a:p>
            <a:endParaRPr lang="en-US" altLang="ko-Kore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엔드</a:t>
            </a:r>
            <a:r>
              <a:rPr lang="ko-KR" altLang="en-US" dirty="0"/>
              <a:t> 디바이스에는 </a:t>
            </a:r>
            <a:r>
              <a:rPr lang="en" altLang="ko-Kore-KR" dirty="0" err="1"/>
              <a:t>NwkSKey</a:t>
            </a:r>
            <a:r>
              <a:rPr lang="en" altLang="ko-Kore-KR" dirty="0"/>
              <a:t> </a:t>
            </a:r>
            <a:r>
              <a:rPr lang="ko-KR" altLang="en-US" dirty="0"/>
              <a:t>및 </a:t>
            </a:r>
            <a:r>
              <a:rPr lang="en" altLang="ko-Kore-KR" dirty="0" err="1"/>
              <a:t>AppSKey</a:t>
            </a:r>
            <a:r>
              <a:rPr lang="ko-KR" altLang="en-US" dirty="0"/>
              <a:t>의 고유한 세트가 있어야 한다</a:t>
            </a:r>
            <a:r>
              <a:rPr lang="en-US" altLang="ko-KR" sz="1400" dirty="0"/>
              <a:t>.(</a:t>
            </a:r>
            <a:r>
              <a:rPr lang="en-US" altLang="ko-KR" sz="1400" dirty="0" err="1"/>
              <a:t>DevEUI</a:t>
            </a:r>
            <a:r>
              <a:rPr lang="en-US" altLang="ko-KR" sz="1400" dirty="0"/>
              <a:t>,  </a:t>
            </a:r>
            <a:r>
              <a:rPr lang="en-US" altLang="ko-KR" sz="1400" dirty="0" err="1"/>
              <a:t>JoinEUI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AppKey</a:t>
            </a:r>
            <a:r>
              <a:rPr lang="ko-KR" altLang="en-US" sz="1400" dirty="0"/>
              <a:t> 활용하지 않음</a:t>
            </a:r>
            <a:r>
              <a:rPr lang="en-US" altLang="ko-KR" sz="1400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ko-KR" altLang="en-US" dirty="0" err="1"/>
              <a:t>엔드</a:t>
            </a:r>
            <a:r>
              <a:rPr lang="ko-KR" altLang="en-US" dirty="0"/>
              <a:t> 디바이스의 키를 손상시킨다고 해서 다른 </a:t>
            </a:r>
            <a:r>
              <a:rPr lang="ko-KR" altLang="en-US" dirty="0" err="1"/>
              <a:t>엔드</a:t>
            </a:r>
            <a:r>
              <a:rPr lang="ko-KR" altLang="en-US" dirty="0"/>
              <a:t> 기기의 통신 보안이 손상되어서는 안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처음 부팅하고 재설정한 후 개인화된 최종 기기는 해당 지역에 대해 사용 가능한 모든 채널을 활성화해야 하며 해당 지역에 필요한 모든 </a:t>
            </a:r>
            <a:r>
              <a:rPr lang="en-US" altLang="ko-KR" dirty="0"/>
              <a:t>data rate</a:t>
            </a:r>
            <a:r>
              <a:rPr lang="ko-KR" altLang="en-US" dirty="0"/>
              <a:t>을 사용해야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7955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Retransmissions Backoff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467032-2129-1841-AF48-DE1BFD581F3D}"/>
              </a:ext>
            </a:extLst>
          </p:cNvPr>
          <p:cNvSpPr/>
          <p:nvPr/>
        </p:nvSpPr>
        <p:spPr>
          <a:xfrm>
            <a:off x="1364343" y="2288134"/>
            <a:ext cx="975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프레임 재전송을 위해서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, </a:t>
            </a:r>
            <a:r>
              <a:rPr lang="en" altLang="ko-Kore-KR" dirty="0">
                <a:solidFill>
                  <a:srgbClr val="000000"/>
                </a:solidFill>
                <a:latin typeface="Noto Sans" panose="020B0502040504020204" pitchFamily="34" charset="0"/>
              </a:rPr>
              <a:t>RX2 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슬롯의 끝과 다음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업링크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재전송 사이의 간격은 랜덤이다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프레임의 전송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504020204" pitchFamily="34" charset="0"/>
              </a:rPr>
              <a:t>듀티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 사이클은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rocal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Noto Sans" panose="020B0502040504020204" pitchFamily="34" charset="0"/>
              </a:rPr>
              <a:t>requlation</a:t>
            </a:r>
            <a:r>
              <a:rPr lang="ko-KR" altLang="en-US" dirty="0">
                <a:solidFill>
                  <a:srgbClr val="000000"/>
                </a:solidFill>
                <a:latin typeface="Noto Sans" panose="020B0502040504020204" pitchFamily="34" charset="0"/>
              </a:rPr>
              <a:t>과 아래의 제한을 준수해야 한다</a:t>
            </a:r>
            <a:r>
              <a:rPr lang="en-US" altLang="ko-KR" dirty="0">
                <a:solidFill>
                  <a:srgbClr val="000000"/>
                </a:solidFill>
                <a:latin typeface="Noto Sans" panose="020B0502040504020204" pitchFamily="34" charset="0"/>
              </a:rPr>
              <a:t>.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989B3D-1123-CA4D-B9B3-093CF613D3AE}"/>
              </a:ext>
            </a:extLst>
          </p:cNvPr>
          <p:cNvSpPr/>
          <p:nvPr/>
        </p:nvSpPr>
        <p:spPr>
          <a:xfrm>
            <a:off x="838200" y="1750222"/>
            <a:ext cx="2498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1" dirty="0"/>
              <a:t>Retransmissions </a:t>
            </a:r>
            <a:r>
              <a:rPr lang="en" altLang="ko-Kore-KR" b="1" dirty="0" err="1"/>
              <a:t>Backof</a:t>
            </a:r>
            <a:r>
              <a:rPr lang="en-US" altLang="ko-Kore-KR" b="1" dirty="0"/>
              <a:t>f</a:t>
            </a:r>
            <a:endParaRPr lang="ko-Kore-KR" altLang="en-US" b="1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6EBA2D7-C152-3E4B-9B5D-55987934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08" y="3429000"/>
            <a:ext cx="75057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3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84F5E4-28B2-3648-8B89-A1A97DFD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173" y="1325563"/>
            <a:ext cx="4501318" cy="541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D007D-A224-7E48-97B3-F87BB1C07088}"/>
              </a:ext>
            </a:extLst>
          </p:cNvPr>
          <p:cNvSpPr/>
          <p:nvPr/>
        </p:nvSpPr>
        <p:spPr>
          <a:xfrm>
            <a:off x="838200" y="13255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LinkCheckReq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LinkCheckAns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228671"/>
            <a:ext cx="9029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: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네트워크서버로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가 없는 명령어이다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Answer :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네트워크서버</a:t>
            </a:r>
            <a:r>
              <a:rPr lang="ko-KR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에서 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Answer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보내고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41E8920-186C-3A4F-B11A-F194EC0E88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864" y="3490461"/>
            <a:ext cx="6414272" cy="97540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5BB2FF-9487-E842-9335-630A3BC558EB}"/>
              </a:ext>
            </a:extLst>
          </p:cNvPr>
          <p:cNvSpPr/>
          <p:nvPr/>
        </p:nvSpPr>
        <p:spPr>
          <a:xfrm>
            <a:off x="1309028" y="4378275"/>
            <a:ext cx="95739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Demodulation margin(Margin)</a:t>
            </a:r>
            <a:r>
              <a:rPr lang="ko-KR" altLang="ko-Kore-KR" sz="1600" kern="0" dirty="0">
                <a:latin typeface="Calibri" panose="020F0502020204030204" pitchFamily="34" charset="0"/>
                <a:cs typeface="Times New Roman" panose="02020603050405020304" pitchFamily="18" charset="0"/>
              </a:rPr>
              <a:t>은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0~254</a:t>
            </a:r>
            <a:r>
              <a:rPr lang="ko-KR" altLang="ko-Kore-KR" sz="1600" kern="0" dirty="0">
                <a:latin typeface="Calibri" panose="020F0502020204030204" pitchFamily="34" charset="0"/>
                <a:cs typeface="Times New Roman" panose="02020603050405020304" pitchFamily="18" charset="0"/>
              </a:rPr>
              <a:t>사이의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unsigned integer</a:t>
            </a:r>
            <a:r>
              <a:rPr lang="ko-KR" altLang="en-US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이고</a:t>
            </a:r>
            <a:r>
              <a:rPr lang="en-US" altLang="ko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</a:t>
            </a:r>
            <a:r>
              <a:rPr lang="ko-KR" altLang="en-US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가장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최근에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전송된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b="1" i="1" kern="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LinkCheckReq</a:t>
            </a:r>
            <a:r>
              <a:rPr lang="en-US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명령의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 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margin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을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dB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로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나타</a:t>
            </a:r>
            <a:r>
              <a:rPr lang="ko-KR" altLang="ko-Kore-KR" sz="1600" kern="0" dirty="0">
                <a:latin typeface="Calibri" panose="020F0502020204030204" pitchFamily="34" charset="0"/>
                <a:cs typeface="맑은 고딕" panose="020B0503020000020004" pitchFamily="34" charset="-127"/>
              </a:rPr>
              <a:t>낸다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endParaRPr lang="en-US" altLang="ko-Kore-KR" sz="1600" kern="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값이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0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이면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프레임이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demodulation floor 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(0dB </a:t>
            </a:r>
            <a:r>
              <a:rPr lang="ko-KR" altLang="ko-Kore-KR" sz="1600" kern="0" dirty="0">
                <a:latin typeface="Calibri" panose="020F0502020204030204" pitchFamily="34" charset="0"/>
                <a:cs typeface="Times New Roman" panose="02020603050405020304" pitchFamily="18" charset="0"/>
              </a:rPr>
              <a:t>혹은 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no margin)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에서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수신되었음을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의미하며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값이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20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이면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프레임이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demodulation floor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위로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20dB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의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최상의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게이트웨이에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도달했음을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의미</a:t>
            </a:r>
            <a:r>
              <a:rPr lang="ko-Kore-KR" altLang="en-US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한다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값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255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예약되어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있다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en-US" altLang="ko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(?)(The value 255 is reserved.)</a:t>
            </a:r>
          </a:p>
          <a:p>
            <a:b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</a:b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gateway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count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(</a:t>
            </a:r>
            <a:r>
              <a:rPr lang="en-US" altLang="ko-Kore-KR" sz="1600" kern="0" dirty="0" err="1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GwCnt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는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가장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최근에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ore-KR" sz="1600" b="1" i="1" kern="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LinkCheckReq</a:t>
            </a:r>
            <a:r>
              <a:rPr lang="ko-KR" altLang="ko-Kore-KR" sz="1600" kern="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sz="1600" kern="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수신한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게이트웨이</a:t>
            </a:r>
            <a:r>
              <a:rPr lang="ko-KR" altLang="ko-Kore-KR" sz="1600" kern="0" dirty="0">
                <a:latin typeface="Calibri" panose="020F0502020204030204" pitchFamily="34" charset="0"/>
                <a:cs typeface="맑은 고딕" panose="020B0503020000020004" pitchFamily="34" charset="-127"/>
              </a:rPr>
              <a:t>의</a:t>
            </a:r>
            <a:r>
              <a:rPr lang="ko-KR" altLang="ko-Kore-KR" sz="1600" kern="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ore-KR" altLang="ko-Kore-KR" sz="1600" kern="0" dirty="0">
                <a:latin typeface="Calibri" panose="020F0502020204030204" pitchFamily="34" charset="0"/>
                <a:ea typeface="맑은 고딕" panose="020B0503020000020004" pitchFamily="34" charset="-127"/>
                <a:cs typeface="맑은 고딕" panose="020B0503020000020004" pitchFamily="34" charset="-127"/>
              </a:rPr>
              <a:t>수</a:t>
            </a:r>
            <a:r>
              <a:rPr lang="ko-KR" altLang="ko-Kore-KR" sz="1600" kern="0" dirty="0">
                <a:latin typeface="Calibri" panose="020F0502020204030204" pitchFamily="34" charset="0"/>
                <a:cs typeface="맑은 고딕" panose="020B0503020000020004" pitchFamily="34" charset="-127"/>
              </a:rPr>
              <a:t>이다</a:t>
            </a:r>
            <a:r>
              <a:rPr lang="en-US" altLang="ko-Kore-KR" sz="1600" kern="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7E383B-C26D-1240-8D9D-2AD365DBF896}"/>
              </a:ext>
            </a:extLst>
          </p:cNvPr>
          <p:cNvSpPr/>
          <p:nvPr/>
        </p:nvSpPr>
        <p:spPr>
          <a:xfrm>
            <a:off x="1510128" y="1849641"/>
            <a:ext cx="9029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엔드디바이스에서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네트워크 연결을 입증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할때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</a:t>
            </a:r>
            <a:endParaRPr lang="ko-Kore-KR" altLang="ko-Kore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D007D-A224-7E48-97B3-F87BB1C07088}"/>
              </a:ext>
            </a:extLst>
          </p:cNvPr>
          <p:cNvSpPr/>
          <p:nvPr/>
        </p:nvSpPr>
        <p:spPr>
          <a:xfrm>
            <a:off x="838200" y="13255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LinkADRReq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LinkADRAns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119554"/>
            <a:ext cx="9029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: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네트워크서버에서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 latinLnBrk="1"/>
            <a:endParaRPr lang="en-US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3AF6F299-835D-394E-AE7C-BD37B1DC62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8" y="4006553"/>
            <a:ext cx="3353834" cy="611382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084D3B89-F312-684E-9D94-CEAAEBBA2A5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396" y="2712531"/>
            <a:ext cx="5558886" cy="8453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D34D944-AE04-494F-8D22-C17FE3329913}"/>
              </a:ext>
            </a:extLst>
          </p:cNvPr>
          <p:cNvSpPr/>
          <p:nvPr/>
        </p:nvSpPr>
        <p:spPr>
          <a:xfrm>
            <a:off x="1510127" y="1849641"/>
            <a:ext cx="9436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서버에서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엔드디바이스에게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performs a rate adaptation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을 요구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할때</a:t>
            </a:r>
            <a:endParaRPr lang="ko-Kore-KR" altLang="ko-Kore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4BCB9E-28C8-E546-91D2-5ADD5DFB483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15" y="4051459"/>
            <a:ext cx="4425937" cy="526150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01F3D688-0F32-0E40-8A6A-62EC9F1D6B0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550" y="3878346"/>
            <a:ext cx="2349016" cy="906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357352-25AD-0046-BB41-34F5A9B439F7}"/>
              </a:ext>
            </a:extLst>
          </p:cNvPr>
          <p:cNvSpPr/>
          <p:nvPr/>
        </p:nvSpPr>
        <p:spPr>
          <a:xfrm>
            <a:off x="3203083" y="48861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dirty="0" err="1"/>
              <a:t>ChMask</a:t>
            </a:r>
            <a:r>
              <a:rPr lang="ko-KR" altLang="en-US" dirty="0"/>
              <a:t>는</a:t>
            </a:r>
            <a:r>
              <a:rPr lang="en-US" altLang="ko-KR" dirty="0"/>
              <a:t> 16</a:t>
            </a:r>
            <a:r>
              <a:rPr lang="ko-KR" altLang="en-US" dirty="0"/>
              <a:t>비트 </a:t>
            </a:r>
            <a:r>
              <a:rPr lang="en-US" altLang="ko-KR" dirty="0"/>
              <a:t>=&gt; </a:t>
            </a:r>
            <a:r>
              <a:rPr lang="ko-KR" altLang="en-US" dirty="0"/>
              <a:t>각 </a:t>
            </a:r>
            <a:r>
              <a:rPr lang="ko-KR" altLang="en-US" dirty="0" err="1"/>
              <a:t>비트별로</a:t>
            </a:r>
            <a:r>
              <a:rPr lang="ko-KR" altLang="en-US" dirty="0"/>
              <a:t> 하나의 채널 의미</a:t>
            </a:r>
            <a:r>
              <a:rPr lang="en-US" altLang="ko-KR" dirty="0"/>
              <a:t> </a:t>
            </a:r>
            <a:r>
              <a:rPr lang="ko-KR" altLang="en-US" dirty="0"/>
              <a:t>사용가능 한 채널은 </a:t>
            </a:r>
            <a:r>
              <a:rPr lang="en-US" altLang="ko-KR" dirty="0"/>
              <a:t>1, </a:t>
            </a:r>
            <a:r>
              <a:rPr lang="ko-KR" altLang="en-US" dirty="0"/>
              <a:t>사용 불가능한 채널은 </a:t>
            </a:r>
            <a:r>
              <a:rPr lang="en-US" altLang="ko-KR" dirty="0"/>
              <a:t>0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783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0C15AD-C19D-794C-8F80-E4506FC2FBF6}"/>
              </a:ext>
            </a:extLst>
          </p:cNvPr>
          <p:cNvSpPr/>
          <p:nvPr/>
        </p:nvSpPr>
        <p:spPr>
          <a:xfrm>
            <a:off x="1581149" y="2119554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endParaRPr lang="en-US" altLang="ko-KR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Answer :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네트워크서버로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Answer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보내고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300A7984-1273-6648-A8F4-413D0971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6" y="3035798"/>
            <a:ext cx="5478379" cy="3246195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ED6A4316-D86C-3D4B-81C6-AC6841881F7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09" y="4924617"/>
            <a:ext cx="5731510" cy="76835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962AA9C9-880E-8041-8F74-6FC24054EFC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67" y="3529784"/>
            <a:ext cx="3515995" cy="69786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BF1BC1-E48C-1B47-AB80-D26BAA6F71C5}"/>
              </a:ext>
            </a:extLst>
          </p:cNvPr>
          <p:cNvSpPr/>
          <p:nvPr/>
        </p:nvSpPr>
        <p:spPr>
          <a:xfrm>
            <a:off x="1510127" y="1849641"/>
            <a:ext cx="9436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서버에서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엔드디바이스에게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performs a rate adaptation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을 요구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할때</a:t>
            </a:r>
            <a:endParaRPr lang="ko-Kore-KR" altLang="ko-Kore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B1BDAC-5867-C848-B8CF-20F0D114DAF2}"/>
              </a:ext>
            </a:extLst>
          </p:cNvPr>
          <p:cNvSpPr txBox="1"/>
          <p:nvPr/>
        </p:nvSpPr>
        <p:spPr>
          <a:xfrm>
            <a:off x="2638096" y="2990480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실패 </a:t>
            </a:r>
            <a:r>
              <a:rPr kumimoji="1" lang="en-US" altLang="ko-Kore-KR" sz="1400" dirty="0"/>
              <a:t>= </a:t>
            </a:r>
            <a:r>
              <a:rPr kumimoji="1" lang="en-US" altLang="ko-KR" sz="1400" dirty="0"/>
              <a:t>0, </a:t>
            </a:r>
            <a:r>
              <a:rPr kumimoji="1" lang="ko-Kore-KR" altLang="en-US" sz="1400" dirty="0"/>
              <a:t>성공 </a:t>
            </a:r>
            <a:r>
              <a:rPr kumimoji="1" lang="en-US" altLang="ko-Kore-KR" sz="1400" dirty="0"/>
              <a:t>= </a:t>
            </a:r>
            <a:r>
              <a:rPr kumimoji="1" lang="en-US" altLang="ko-KR" sz="1400" dirty="0"/>
              <a:t>1</a:t>
            </a:r>
            <a:endParaRPr kumimoji="1" lang="ko-Kore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3C9F4-1BB8-CE4A-A5EB-18BB221492D2}"/>
              </a:ext>
            </a:extLst>
          </p:cNvPr>
          <p:cNvSpPr txBox="1"/>
          <p:nvPr/>
        </p:nvSpPr>
        <p:spPr>
          <a:xfrm>
            <a:off x="0" y="3617567"/>
            <a:ext cx="1754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dirty="0"/>
              <a:t>Undefined, disable </a:t>
            </a:r>
          </a:p>
          <a:p>
            <a:r>
              <a:rPr kumimoji="1" lang="en-US" altLang="ko-Kore-KR" sz="1050" dirty="0"/>
              <a:t>data rate, </a:t>
            </a:r>
            <a:r>
              <a:rPr kumimoji="1" lang="en-US" altLang="ko-Kore-KR" sz="1050" dirty="0" err="1"/>
              <a:t>TxPower</a:t>
            </a:r>
            <a:r>
              <a:rPr kumimoji="1" lang="ko-Kore-KR" altLang="en-US" sz="1050" dirty="0"/>
              <a:t>와 호환 </a:t>
            </a:r>
            <a:r>
              <a:rPr kumimoji="1" lang="en-US" altLang="ko-Kore-KR" sz="1050" dirty="0"/>
              <a:t>X</a:t>
            </a:r>
            <a:endParaRPr kumimoji="1" lang="ko-Kore-KR" alt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4520E-500F-6340-A162-0CC1E6297D55}"/>
              </a:ext>
            </a:extLst>
          </p:cNvPr>
          <p:cNvSpPr txBox="1"/>
          <p:nvPr/>
        </p:nvSpPr>
        <p:spPr>
          <a:xfrm>
            <a:off x="242524" y="4658895"/>
            <a:ext cx="14686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dirty="0" err="1"/>
              <a:t>Unjknown</a:t>
            </a:r>
            <a:r>
              <a:rPr kumimoji="1" lang="en-US" altLang="ko-Kore-KR" sz="1050" dirty="0"/>
              <a:t>, not possible</a:t>
            </a:r>
          </a:p>
          <a:p>
            <a:r>
              <a:rPr kumimoji="1" lang="en-US" altLang="ko-Kore-KR" sz="1050" dirty="0" err="1"/>
              <a:t>Channelmask</a:t>
            </a:r>
            <a:r>
              <a:rPr kumimoji="1" lang="en-US" altLang="ko-Kore-KR" sz="1050" dirty="0"/>
              <a:t> </a:t>
            </a:r>
            <a:r>
              <a:rPr kumimoji="1" lang="ko-Kore-KR" altLang="en-US" sz="1050" dirty="0"/>
              <a:t>지원</a:t>
            </a:r>
            <a:r>
              <a:rPr kumimoji="1" lang="en-US" altLang="ko-Kore-KR" sz="105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16427-733A-5648-845F-68D1877C794D}"/>
              </a:ext>
            </a:extLst>
          </p:cNvPr>
          <p:cNvSpPr txBox="1"/>
          <p:nvPr/>
        </p:nvSpPr>
        <p:spPr>
          <a:xfrm>
            <a:off x="242524" y="5687680"/>
            <a:ext cx="1191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50" dirty="0"/>
              <a:t>Power level</a:t>
            </a:r>
            <a:r>
              <a:rPr kumimoji="1" lang="ko-Kore-KR" altLang="en-US" sz="1050" dirty="0"/>
              <a:t>지원</a:t>
            </a:r>
            <a:r>
              <a:rPr kumimoji="1" lang="en-US" altLang="ko-Kore-KR" sz="1050" dirty="0"/>
              <a:t>X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28275F-2E3A-1440-A920-B9588DD3FE8E}"/>
              </a:ext>
            </a:extLst>
          </p:cNvPr>
          <p:cNvSpPr/>
          <p:nvPr/>
        </p:nvSpPr>
        <p:spPr>
          <a:xfrm>
            <a:off x="838200" y="13255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LinkADRReq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LinkADRAns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6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D007D-A224-7E48-97B3-F87BB1C07088}"/>
              </a:ext>
            </a:extLst>
          </p:cNvPr>
          <p:cNvSpPr/>
          <p:nvPr/>
        </p:nvSpPr>
        <p:spPr>
          <a:xfrm>
            <a:off x="838200" y="13255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DutyCycleReq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DutyCycleAns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41EF0A3-A893-5047-BE33-3EE6E368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912" y="2367742"/>
            <a:ext cx="4814176" cy="1089180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B89542C-51BC-D248-81E3-FE71F314C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787" y="3291530"/>
            <a:ext cx="5066424" cy="11462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DAC76F-6BD4-624E-9779-EC4D86F972B9}"/>
              </a:ext>
            </a:extLst>
          </p:cNvPr>
          <p:cNvSpPr/>
          <p:nvPr/>
        </p:nvSpPr>
        <p:spPr>
          <a:xfrm>
            <a:off x="1510127" y="1849641"/>
            <a:ext cx="9407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서버에서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엔드디바이스에게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limit maximum aggregated transmit duty cycle(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전송된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듀티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사이클 총합의 최대값을 제한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)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하기 위해 사용</a:t>
            </a:r>
            <a:endParaRPr lang="ko-Kore-KR" altLang="ko-Kore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076D19-21D2-1B41-BF16-DC251A5B1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900" y="4466960"/>
            <a:ext cx="4394200" cy="406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29A02B-116D-D14C-9611-7270AD1A7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900" y="4873360"/>
            <a:ext cx="4394200" cy="4064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F951B34-3DCA-034E-9145-0F1CD17780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10338"/>
          <a:stretch/>
        </p:blipFill>
        <p:spPr>
          <a:xfrm>
            <a:off x="3898900" y="4833238"/>
            <a:ext cx="738827" cy="514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58A1D9-8F0C-934C-814A-41F7B2551283}"/>
              </a:ext>
            </a:extLst>
          </p:cNvPr>
          <p:cNvSpPr txBox="1"/>
          <p:nvPr/>
        </p:nvSpPr>
        <p:spPr>
          <a:xfrm>
            <a:off x="4449092" y="5227982"/>
            <a:ext cx="352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MaxDutyCycle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이 </a:t>
            </a:r>
            <a:r>
              <a:rPr kumimoji="1" lang="en-US" altLang="ko-Kore-KR" dirty="0"/>
              <a:t>0</a:t>
            </a:r>
            <a:r>
              <a:rPr kumimoji="1" lang="ko-Kore-KR" altLang="en-US" dirty="0"/>
              <a:t>이면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00%</a:t>
            </a:r>
            <a:r>
              <a:rPr kumimoji="1" lang="ko-KR" altLang="en-US" dirty="0"/>
              <a:t>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80F0A5-B9DE-6843-B0EE-BB45C6C0D439}"/>
              </a:ext>
            </a:extLst>
          </p:cNvPr>
          <p:cNvSpPr/>
          <p:nvPr/>
        </p:nvSpPr>
        <p:spPr>
          <a:xfrm>
            <a:off x="1705819" y="5777928"/>
            <a:ext cx="914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" altLang="ko-Kore-KR" dirty="0" err="1"/>
              <a:t>MaxDutyCycle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과 다른 경우</a:t>
            </a:r>
            <a:r>
              <a:rPr lang="en-US" altLang="ko-KR" dirty="0"/>
              <a:t>, </a:t>
            </a:r>
            <a:r>
              <a:rPr lang="ko-KR" altLang="en-US" dirty="0" err="1"/>
              <a:t>엔드</a:t>
            </a:r>
            <a:r>
              <a:rPr lang="ko-KR" altLang="en-US" dirty="0"/>
              <a:t> 기기는 채널에서 프레임을 전송하기 전에 </a:t>
            </a:r>
            <a:r>
              <a:rPr lang="en-US" altLang="ko-KR" dirty="0"/>
              <a:t>silence </a:t>
            </a:r>
            <a:r>
              <a:rPr lang="ko-KR" altLang="en-US" dirty="0"/>
              <a:t>시간 </a:t>
            </a:r>
            <a:r>
              <a:rPr lang="en" altLang="ko-Kore-KR" dirty="0"/>
              <a:t>Toff</a:t>
            </a:r>
            <a:r>
              <a:rPr lang="ko-KR" altLang="en-US" dirty="0" err="1"/>
              <a:t>를</a:t>
            </a:r>
            <a:r>
              <a:rPr lang="ko-KR" altLang="en-US" dirty="0"/>
              <a:t> 준수해야 한다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en-US" altLang="ko-KR" dirty="0"/>
              <a:t>silence</a:t>
            </a:r>
            <a:r>
              <a:rPr lang="ko-KR" altLang="en-US" dirty="0"/>
              <a:t>로 </a:t>
            </a:r>
            <a:r>
              <a:rPr lang="ko-KR" altLang="en-US" dirty="0" err="1"/>
              <a:t>듀티</a:t>
            </a:r>
            <a:r>
              <a:rPr lang="ko-KR" altLang="en-US" dirty="0"/>
              <a:t> 사이클 제한을 충족할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70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D007D-A224-7E48-97B3-F87BB1C07088}"/>
              </a:ext>
            </a:extLst>
          </p:cNvPr>
          <p:cNvSpPr/>
          <p:nvPr/>
        </p:nvSpPr>
        <p:spPr>
          <a:xfrm>
            <a:off x="838200" y="13255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RXParamSetupReq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RXParamSetupAns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414140"/>
            <a:ext cx="9029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Request : 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네트워크서버에서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Request,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 latinLnBrk="1"/>
            <a:endParaRPr lang="en-US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34D944-AE04-494F-8D22-C17FE3329913}"/>
              </a:ext>
            </a:extLst>
          </p:cNvPr>
          <p:cNvSpPr/>
          <p:nvPr/>
        </p:nvSpPr>
        <p:spPr>
          <a:xfrm>
            <a:off x="1510128" y="1849641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서버에서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엔드디바이스에게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RX2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의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frequency, data rate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의 변경을 요구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할때</a:t>
            </a:r>
            <a:endParaRPr lang="en-US" altLang="ko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en-US" b="1" dirty="0" err="1">
                <a:latin typeface="Noto Sans" panose="020B0502040504020204" pitchFamily="34" charset="0"/>
              </a:rPr>
              <a:t>업링크와</a:t>
            </a:r>
            <a:r>
              <a:rPr lang="ko-KR" altLang="en-US" b="1" dirty="0">
                <a:latin typeface="Noto Sans" panose="020B0502040504020204" pitchFamily="34" charset="0"/>
              </a:rPr>
              <a:t> </a:t>
            </a:r>
            <a:r>
              <a:rPr lang="en" altLang="ko-Kore-KR" b="1" dirty="0">
                <a:latin typeface="Noto Sans" panose="020B0502040504020204" pitchFamily="34" charset="0"/>
              </a:rPr>
              <a:t>RX1 slot</a:t>
            </a:r>
            <a:r>
              <a:rPr lang="ko-KR" altLang="en-US" b="1" dirty="0">
                <a:latin typeface="Noto Sans" panose="020B0502040504020204" pitchFamily="34" charset="0"/>
              </a:rPr>
              <a:t> 다운링크 </a:t>
            </a:r>
            <a:r>
              <a:rPr lang="en-US" altLang="ko-KR" b="1" dirty="0">
                <a:latin typeface="Noto Sans" panose="020B0502040504020204" pitchFamily="34" charset="0"/>
              </a:rPr>
              <a:t>data rate </a:t>
            </a:r>
            <a:r>
              <a:rPr lang="ko-KR" altLang="en-US" b="1" dirty="0">
                <a:latin typeface="Noto Sans" panose="020B0502040504020204" pitchFamily="34" charset="0"/>
              </a:rPr>
              <a:t>사이의 오프셋을 </a:t>
            </a:r>
            <a:r>
              <a:rPr lang="ko-KR" altLang="en-US" b="1" dirty="0" err="1">
                <a:latin typeface="Noto Sans" panose="020B0502040504020204" pitchFamily="34" charset="0"/>
              </a:rPr>
              <a:t>프로그래밍할때</a:t>
            </a:r>
            <a:endParaRPr lang="ko-Kore-KR" altLang="ko-Kore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79EE4BA-FF13-1E4E-8615-B5DD6A9FF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55941"/>
            <a:ext cx="5181600" cy="686492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98D909F-10B9-FE45-9C1A-C8C6AFAAA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965" y="3979852"/>
            <a:ext cx="6520070" cy="8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7C53-85CD-4C40-9A3C-EA133ED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latin typeface="+mj-ea"/>
                <a:ea typeface="+mj-ea"/>
              </a:rPr>
              <a:t>MAC Commands</a:t>
            </a:r>
            <a:endParaRPr kumimoji="1" lang="ko-Kore-KR" altLang="en-US" sz="32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4A1893-B525-7A48-8880-0A0E89AB7138}"/>
              </a:ext>
            </a:extLst>
          </p:cNvPr>
          <p:cNvSpPr/>
          <p:nvPr/>
        </p:nvSpPr>
        <p:spPr>
          <a:xfrm>
            <a:off x="256880" y="962571"/>
            <a:ext cx="11678239" cy="194412"/>
          </a:xfrm>
          <a:prstGeom prst="rect">
            <a:avLst/>
          </a:prstGeom>
          <a:gradFill flip="none" rotWithShape="1">
            <a:gsLst>
              <a:gs pos="0">
                <a:srgbClr val="3F8AB1"/>
              </a:gs>
              <a:gs pos="100000">
                <a:srgbClr val="2B3348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AD007D-A224-7E48-97B3-F87BB1C07088}"/>
              </a:ext>
            </a:extLst>
          </p:cNvPr>
          <p:cNvSpPr/>
          <p:nvPr/>
        </p:nvSpPr>
        <p:spPr>
          <a:xfrm>
            <a:off x="838200" y="132556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latinLnBrk="1"/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RXParamSetupReq</a:t>
            </a:r>
            <a:r>
              <a:rPr lang="en-US" altLang="ko-Kore-KR" sz="2000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altLang="ko-Kore-KR" sz="2000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RXParamSetupAns</a:t>
            </a:r>
            <a:endParaRPr lang="ko-Kore-KR" altLang="ko-Kore-KR" sz="2000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E0964-A40B-0442-8CFE-5D31E64D972B}"/>
              </a:ext>
            </a:extLst>
          </p:cNvPr>
          <p:cNvSpPr/>
          <p:nvPr/>
        </p:nvSpPr>
        <p:spPr>
          <a:xfrm>
            <a:off x="1581149" y="2119554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Answer : 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엔드디바이스</a:t>
            </a:r>
            <a:r>
              <a:rPr lang="ko-KR" altLang="en-US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에서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네트워크서버로 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Answer</a:t>
            </a:r>
            <a:r>
              <a:rPr lang="ko-KR" altLang="ko-Kore-KR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보내고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, payload</a:t>
            </a:r>
            <a:r>
              <a:rPr lang="ko-KR" altLang="ko-Kore-KR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는 아래와 같다</a:t>
            </a:r>
            <a:r>
              <a:rPr lang="en-US" altLang="ko-Kore-KR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endParaRPr lang="ko-Kore-KR" altLang="ko-Kore-KR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E3C35DE-A3C0-1445-8EAB-91D2606B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01" y="2827671"/>
            <a:ext cx="4717996" cy="869930"/>
          </a:xfrm>
          <a:prstGeom prst="rect">
            <a:avLst/>
          </a:prstGeom>
        </p:spPr>
      </p:pic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E0C872BA-5D27-C947-8155-401158D2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969" y="3697601"/>
            <a:ext cx="6154060" cy="871302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47EC2223-15E3-574A-BA82-2A11D07DA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714" y="4567531"/>
            <a:ext cx="7692572" cy="192981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8CEB8A-6EEF-6748-AB66-0C78EA7D9F58}"/>
              </a:ext>
            </a:extLst>
          </p:cNvPr>
          <p:cNvSpPr/>
          <p:nvPr/>
        </p:nvSpPr>
        <p:spPr>
          <a:xfrm>
            <a:off x="1510128" y="1849641"/>
            <a:ext cx="902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/>
            <a:r>
              <a:rPr lang="ko-Kore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네트워크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서버에서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엔드디바이스에게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RX2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의 </a:t>
            </a:r>
            <a:r>
              <a:rPr lang="en-US" altLang="ko-KR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frequency, data rate</a:t>
            </a:r>
            <a:r>
              <a:rPr lang="ko-KR" altLang="en-US" b="1" kern="100" dirty="0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의 변경을 요구 </a:t>
            </a:r>
            <a:r>
              <a:rPr lang="ko-KR" altLang="en-US" b="1" kern="100" dirty="0" err="1"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할때</a:t>
            </a:r>
            <a:endParaRPr lang="en-US" altLang="ko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ko-KR" altLang="en-US" b="1" dirty="0" err="1">
                <a:latin typeface="Noto Sans" panose="020B0502040504020204" pitchFamily="34" charset="0"/>
              </a:rPr>
              <a:t>업링크와</a:t>
            </a:r>
            <a:r>
              <a:rPr lang="ko-KR" altLang="en-US" b="1" dirty="0">
                <a:latin typeface="Noto Sans" panose="020B0502040504020204" pitchFamily="34" charset="0"/>
              </a:rPr>
              <a:t> </a:t>
            </a:r>
            <a:r>
              <a:rPr lang="en" altLang="ko-Kore-KR" b="1" dirty="0">
                <a:latin typeface="Noto Sans" panose="020B0502040504020204" pitchFamily="34" charset="0"/>
              </a:rPr>
              <a:t>RX1 slot</a:t>
            </a:r>
            <a:r>
              <a:rPr lang="ko-KR" altLang="en-US" b="1" dirty="0">
                <a:latin typeface="Noto Sans" panose="020B0502040504020204" pitchFamily="34" charset="0"/>
              </a:rPr>
              <a:t> 다운링크 </a:t>
            </a:r>
            <a:r>
              <a:rPr lang="en-US" altLang="ko-KR" b="1" dirty="0">
                <a:latin typeface="Noto Sans" panose="020B0502040504020204" pitchFamily="34" charset="0"/>
              </a:rPr>
              <a:t>data rate </a:t>
            </a:r>
            <a:r>
              <a:rPr lang="ko-KR" altLang="en-US" b="1" dirty="0">
                <a:latin typeface="Noto Sans" panose="020B0502040504020204" pitchFamily="34" charset="0"/>
              </a:rPr>
              <a:t>사이의 오프셋을 </a:t>
            </a:r>
            <a:r>
              <a:rPr lang="ko-KR" altLang="en-US" b="1" dirty="0" err="1">
                <a:latin typeface="Noto Sans" panose="020B0502040504020204" pitchFamily="34" charset="0"/>
              </a:rPr>
              <a:t>프로그래밍할때</a:t>
            </a:r>
            <a:endParaRPr lang="ko-Kore-KR" altLang="ko-Kore-KR" b="1" kern="100" dirty="0">
              <a:latin typeface="Calibri" panose="020F0502020204030204" pitchFamily="34" charset="0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7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3002</Words>
  <Application>Microsoft Macintosh PowerPoint</Application>
  <PresentationFormat>와이드스크린</PresentationFormat>
  <Paragraphs>328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Noto Sans</vt:lpstr>
      <vt:lpstr>Office 테마</vt:lpstr>
      <vt:lpstr>LoRaWAN Link Layer Specification v1.0.4 </vt:lpstr>
      <vt:lpstr>목차</vt:lpstr>
      <vt:lpstr>MAC Commands</vt:lpstr>
      <vt:lpstr>MAC Commands</vt:lpstr>
      <vt:lpstr>MAC Commands</vt:lpstr>
      <vt:lpstr>MAC Commands</vt:lpstr>
      <vt:lpstr>MAC Commands</vt:lpstr>
      <vt:lpstr>MAC Commands</vt:lpstr>
      <vt:lpstr>MAC Commands</vt:lpstr>
      <vt:lpstr>MAC Commands</vt:lpstr>
      <vt:lpstr>MAC Commands</vt:lpstr>
      <vt:lpstr>MAC Commands</vt:lpstr>
      <vt:lpstr>MAC Commands</vt:lpstr>
      <vt:lpstr>MAC Commands</vt:lpstr>
      <vt:lpstr>MAC Commands</vt:lpstr>
      <vt:lpstr>MAC Commands</vt:lpstr>
      <vt:lpstr>End-Device Activation</vt:lpstr>
      <vt:lpstr>End-Device Activation</vt:lpstr>
      <vt:lpstr>End-Device Activation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Retransmissions Backoff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LoRaWAN Link Layer Specification v1.0.4 </dc:title>
  <dc:creator>김지섭</dc:creator>
  <cp:lastModifiedBy>김지섭</cp:lastModifiedBy>
  <cp:revision>12</cp:revision>
  <dcterms:created xsi:type="dcterms:W3CDTF">2021-08-10T13:29:43Z</dcterms:created>
  <dcterms:modified xsi:type="dcterms:W3CDTF">2021-09-09T06:41:58Z</dcterms:modified>
</cp:coreProperties>
</file>