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85" r:id="rId4"/>
    <p:sldId id="286" r:id="rId5"/>
    <p:sldId id="287" r:id="rId6"/>
    <p:sldId id="288" r:id="rId7"/>
    <p:sldId id="289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9" r:id="rId16"/>
    <p:sldId id="300" r:id="rId17"/>
    <p:sldId id="298" r:id="rId18"/>
    <p:sldId id="301" r:id="rId19"/>
    <p:sldId id="302" r:id="rId20"/>
    <p:sldId id="303" r:id="rId21"/>
    <p:sldId id="304" r:id="rId22"/>
    <p:sldId id="305" r:id="rId23"/>
    <p:sldId id="308" r:id="rId24"/>
    <p:sldId id="310" r:id="rId2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5"/>
    <p:restoredTop sz="80775"/>
  </p:normalViewPr>
  <p:slideViewPr>
    <p:cSldViewPr snapToGrid="0" snapToObjects="1">
      <p:cViewPr varScale="1">
        <p:scale>
          <a:sx n="96" d="100"/>
          <a:sy n="96" d="100"/>
        </p:scale>
        <p:origin x="176" y="21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7927F-1811-3645-9D00-D683C57C51D6}" type="datetimeFigureOut">
              <a:rPr kumimoji="1" lang="ko-Kore-KR" altLang="en-US" smtClean="0"/>
              <a:t>2021. 9. 15.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D89FC-EBB8-A343-B8EC-1828740AED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9141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목적은 예측 가능한 시간에 수신 가능한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디바이스</a:t>
            </a: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8860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2828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6080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3103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2385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2962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4752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7853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9367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2961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621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목적은 예측 가능한 시간에 수신 가능한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디바이스</a:t>
            </a: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4007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13.3 Beacon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GwSpecific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Field Forma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1406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" altLang="ko-Kore-KR" dirty="0"/>
            </a:b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예를 들어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듀티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사이클 제한이 있는 경우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엔드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디바이스는 시간 초과 내에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업링크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프레임을 보내지 않을 수 있습니다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이러한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업링크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프레임이 전송되지 않을 때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엔드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디바이스는 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ACK 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비트가 설정된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업링크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프레임이 전송된 것처럼 행동해야 합니다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  <a:endParaRPr lang="ko-Kore-KR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5186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" altLang="ko-Kore-KR" dirty="0"/>
            </a:b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RX1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창의 끝과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창의 시작 사이에 또 다른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RXC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창을 열어야 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수신 창이 닫히는 즉시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RXC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수신 매개 변수로 전환해야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9835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Class B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활성화하는 경우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 End-Device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는 </a:t>
            </a: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4413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52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프리앰블이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감지되면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송수신기는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다운링크 프레임이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demoulation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될 때까지 계속 유지됩니다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 다음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계층은 프레임을 처리하고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 필드가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디바이스 주소와 일치하는지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애플리케이션 계층으로 전달하기 전에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유효한지 확인합니다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예에 표시된 </a:t>
            </a:r>
            <a:r>
              <a:rPr lang="ko-KR" altLang="en-US" sz="2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최종 장치 응답은 다운 링크에 따라 선택 사항이며</a:t>
            </a:r>
            <a:r>
              <a:rPr lang="en-US" altLang="ko-KR" sz="2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 경우 클래스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업링크입니다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7821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2003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로라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규격은 그러한 멀티캐스트 그룹을 원격으로 설정하거나 필요한 멀티캐스트 키 자료를 안전하게 배포하기 위한 수단을 명시하지 않는다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작업은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디바이스 개인화 중에 수행되거나 애플리케이션 계층을 통해 수행될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RPD1]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무선 멀티캐스트 키 배포를 위한 가능한 응용 계층 메커니즘을 설명한다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7299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확인된 다운링크 핑 프레임이 수신된 경우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엔드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디바이스는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업링크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ADR 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비트를 설정할 때 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CLASS_B_RESP_TIMOUT * </a:t>
            </a:r>
            <a:r>
              <a:rPr lang="en" altLang="ko-Kore-KR" dirty="0" err="1">
                <a:solidFill>
                  <a:srgbClr val="000000"/>
                </a:solidFill>
                <a:latin typeface="Noto Sans" panose="020B0502040504020204" pitchFamily="34" charset="0"/>
              </a:rPr>
              <a:t>NbTrans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 + REVE_DELay2 * (NbTrans-1)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과 동일한 시간 주기 이후에 응답해서는 안 되며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엔드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디바이스는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업링크되지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않을 때 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CLASS_B_RESP_T_TIMOUT*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에 응답해야 한다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  <a:br>
              <a:rPr lang="ko-KR" altLang="en-US" dirty="0"/>
            </a:b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ore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[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RP002]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에서 수정할 수 있으며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재전송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_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TIMEOUT +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업링크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프레임의 최대 방송 시간보다 작으면 안 된다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시간 초과의 목적은 네트워크 서버가 확인된 다른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다운링크를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전송하기 전에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디바이스에서 응답을 기다리는 시간을 알기 위한 것입니다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하면 네트워크 서버가 모호함 없이 응답을 처리할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승인 대기 중인 확인된 다운링크 핑이 하나만 있을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101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764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BA94A-C204-264A-AC09-D59EF0057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60C01F-A320-F147-AC9A-5307B9ADF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A2B57-46AB-4444-BF1B-1D03CCDD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29A4-A0EB-7243-92F9-6BCB42447124}" type="datetimeFigureOut">
              <a:rPr kumimoji="1" lang="ko-Kore-KR" altLang="en-US" smtClean="0"/>
              <a:t>2021. 9. 15.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0CACB1-C3EC-2544-95E8-27A35887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FDB7E-CD6C-5D45-BEAC-C0F2778E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98E5-0A07-CA43-9C51-3941FB77D4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737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3B840-ECA1-D349-9D23-FBAAF79C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A8CCBF-BA57-5741-A83B-DAF9EDA31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524B4-F0F0-B44B-B1BF-CAB5411B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29A4-A0EB-7243-92F9-6BCB42447124}" type="datetimeFigureOut">
              <a:rPr kumimoji="1" lang="ko-Kore-KR" altLang="en-US" smtClean="0"/>
              <a:t>2021. 9. 15.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C3BF5-310E-274C-9F44-A7FC33CC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0A0F63-ACF4-154B-84EF-A561BABC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98E5-0A07-CA43-9C51-3941FB77D4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25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BE9C4F-7F0F-8E4C-8A66-16F6CCF31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597729-E060-FB45-9A7F-0FB8F29DE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D135E-D497-3041-96BE-A632A6C0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29A4-A0EB-7243-92F9-6BCB42447124}" type="datetimeFigureOut">
              <a:rPr kumimoji="1" lang="ko-Kore-KR" altLang="en-US" smtClean="0"/>
              <a:t>2021. 9. 15.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CBD576-BAFB-F54C-B2C9-4DF1DD88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2F35C-176E-DC4F-81AD-67BB8300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98E5-0A07-CA43-9C51-3941FB77D4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145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8F4C7-EB24-B343-B828-F942B80A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F05D4-54F5-634C-A632-BFA44873F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702039-A8AA-C04E-96B2-8AF3AEC8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29A4-A0EB-7243-92F9-6BCB42447124}" type="datetimeFigureOut">
              <a:rPr kumimoji="1" lang="ko-Kore-KR" altLang="en-US" smtClean="0"/>
              <a:t>2021. 9. 15.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D8215-2ECA-7748-8904-807709F1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364AF0-E17A-3941-B409-308FAAC1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98E5-0A07-CA43-9C51-3941FB77D4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368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8D05A-F5AA-E049-9AAF-DB2F6136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A07DDF-8656-C04F-A4E4-7BE113919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3CA4BD-161D-D14B-8497-338646CD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29A4-A0EB-7243-92F9-6BCB42447124}" type="datetimeFigureOut">
              <a:rPr kumimoji="1" lang="ko-Kore-KR" altLang="en-US" smtClean="0"/>
              <a:t>2021. 9. 15.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A333CC-CB4F-DD42-BC78-73A355BD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217B3-5736-6044-BD8C-8F4D8C2F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98E5-0A07-CA43-9C51-3941FB77D4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616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7B4D3-5BD9-ED46-9982-6AAC667A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68837-6664-AD42-BD6E-6C67D57D7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3B1E14-5C37-A44F-A054-D33B2A0A6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1C2E42-5413-CF40-90CF-C56763944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29A4-A0EB-7243-92F9-6BCB42447124}" type="datetimeFigureOut">
              <a:rPr kumimoji="1" lang="ko-Kore-KR" altLang="en-US" smtClean="0"/>
              <a:t>2021. 9. 15.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1C7E52-CE79-1546-818A-7DCFB29F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B1B2BA-D756-B642-B287-65CB3312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98E5-0A07-CA43-9C51-3941FB77D4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457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9A976-A298-3542-B109-3C9A8101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DA7B0-59E8-1B49-92BC-96A31838F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B4BE38-C528-3A4A-BCD6-8EBF1F21C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24B2A4-F395-7A4B-994E-E76ED9FC3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FEE474-94B8-C44F-9143-6D92BE487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15F1AD-D098-8945-B761-5A697015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29A4-A0EB-7243-92F9-6BCB42447124}" type="datetimeFigureOut">
              <a:rPr kumimoji="1" lang="ko-Kore-KR" altLang="en-US" smtClean="0"/>
              <a:t>2021. 9. 15.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71AE66-AAA8-9140-9B37-869FBD77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D609BE-69EC-5843-9421-22D15938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98E5-0A07-CA43-9C51-3941FB77D4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769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2677B-1DC1-5843-B261-FBC4A55E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4402F6-0A96-CD4F-9FE6-218B2009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29A4-A0EB-7243-92F9-6BCB42447124}" type="datetimeFigureOut">
              <a:rPr kumimoji="1" lang="ko-Kore-KR" altLang="en-US" smtClean="0"/>
              <a:t>2021. 9. 15.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C348A6-7D6C-7041-8046-813AF3E8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5ED3F2-4B65-6444-B0E3-B66FF577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98E5-0A07-CA43-9C51-3941FB77D4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787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D41D55-0DEA-1644-A153-38E2FA19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29A4-A0EB-7243-92F9-6BCB42447124}" type="datetimeFigureOut">
              <a:rPr kumimoji="1" lang="ko-Kore-KR" altLang="en-US" smtClean="0"/>
              <a:t>2021. 9. 15.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E3F646-5C93-5A49-829F-275589AC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9579D-1E69-7A44-A0DB-99B40C99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98E5-0A07-CA43-9C51-3941FB77D4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089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8930A-712D-B441-B1AB-FCCDA12F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33D0B1-14B7-244D-BC63-FF9317690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79935F-40FD-DC4B-BE7C-37400EAA1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4E585C-85C3-A541-BEEA-4463CC82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29A4-A0EB-7243-92F9-6BCB42447124}" type="datetimeFigureOut">
              <a:rPr kumimoji="1" lang="ko-Kore-KR" altLang="en-US" smtClean="0"/>
              <a:t>2021. 9. 15.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34D478-45FC-D447-9876-81B16865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F6CD9E-E3CD-2A4B-8768-01D24029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98E5-0A07-CA43-9C51-3941FB77D4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619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FDE9C-989A-6F4A-9A98-2DBA4A7C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E9F0E5-F476-6346-B9B5-5F7EC48EC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F0FBF2-EE10-6546-8EC1-B6AB14CD9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5317AC-6264-A14C-A6E5-054B1EAA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29A4-A0EB-7243-92F9-6BCB42447124}" type="datetimeFigureOut">
              <a:rPr kumimoji="1" lang="ko-Kore-KR" altLang="en-US" smtClean="0"/>
              <a:t>2021. 9. 15.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5AA61C-DD35-0D45-A6D4-98B013CE9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F0E513-E2DF-2A4C-A5AC-9929EC30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98E5-0A07-CA43-9C51-3941FB77D4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304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080F93-4E2A-0245-9973-06E5FD770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75B35E-E316-254B-92AC-6A901F635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A86066-E81C-E84A-B0CE-4B85EBF7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429A4-A0EB-7243-92F9-6BCB42447124}" type="datetimeFigureOut">
              <a:rPr kumimoji="1" lang="ko-Kore-KR" altLang="en-US" smtClean="0"/>
              <a:t>2021. 9. 15.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27D7C-9B1C-2449-8421-077297A5C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E34A14-3DFB-1E4F-8F55-8D4427AD3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F98E5-0A07-CA43-9C51-3941FB77D4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00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244B3C-9AD1-F34F-A82C-0AC3793A6653}"/>
              </a:ext>
            </a:extLst>
          </p:cNvPr>
          <p:cNvSpPr/>
          <p:nvPr/>
        </p:nvSpPr>
        <p:spPr>
          <a:xfrm>
            <a:off x="256880" y="3429000"/>
            <a:ext cx="11678239" cy="430461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61A391-8144-4A4E-8DA5-6CE2E1420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ore-KR" sz="4000" b="1" dirty="0" err="1">
                <a:latin typeface="+mj-ea"/>
              </a:rPr>
              <a:t>LoRaWAN</a:t>
            </a:r>
            <a:r>
              <a:rPr lang="en-US" altLang="ko-Kore-KR" sz="3200" dirty="0">
                <a:latin typeface="+mj-ea"/>
              </a:rPr>
              <a:t> Link Layer Specification v1.0.4</a:t>
            </a:r>
            <a:r>
              <a:rPr lang="ko-Kore-KR" altLang="ko-Kore-KR" sz="3600" dirty="0">
                <a:effectLst/>
                <a:latin typeface="+mj-ea"/>
              </a:rPr>
              <a:t> </a:t>
            </a:r>
            <a:endParaRPr kumimoji="1" lang="ko-Kore-KR" altLang="en-US" sz="3600" b="1" dirty="0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AAE70E-ABA9-6E42-BE36-4E6EFBA030D0}"/>
              </a:ext>
            </a:extLst>
          </p:cNvPr>
          <p:cNvSpPr txBox="1"/>
          <p:nvPr/>
        </p:nvSpPr>
        <p:spPr>
          <a:xfrm>
            <a:off x="9713893" y="407220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/>
              <a:t>김지섭</a:t>
            </a:r>
            <a:endParaRPr kumimoji="1" lang="ko-Kore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2588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</a:rPr>
              <a:t>Class B Frame Formats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C33BD0-FF16-C349-AAA8-B7F706467320}"/>
              </a:ext>
            </a:extLst>
          </p:cNvPr>
          <p:cNvSpPr/>
          <p:nvPr/>
        </p:nvSpPr>
        <p:spPr>
          <a:xfrm>
            <a:off x="838200" y="1473223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b="1" dirty="0"/>
              <a:t>9.3</a:t>
            </a:r>
            <a:r>
              <a:rPr lang="en-US" altLang="ko-KR" b="1" dirty="0"/>
              <a:t>.1</a:t>
            </a:r>
            <a:r>
              <a:rPr lang="ko-KR" altLang="en-US" b="1" dirty="0"/>
              <a:t> </a:t>
            </a:r>
            <a:r>
              <a:rPr lang="en-US" altLang="ko-KR" b="1" dirty="0"/>
              <a:t>Unicast downlink ping frame format </a:t>
            </a:r>
            <a:endParaRPr lang="en-US" altLang="ko-Kore-KR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99B1E0-3297-314C-B4DA-DDD9FE989DC7}"/>
              </a:ext>
            </a:extLst>
          </p:cNvPr>
          <p:cNvSpPr/>
          <p:nvPr/>
        </p:nvSpPr>
        <p:spPr>
          <a:xfrm>
            <a:off x="1000419" y="1842555"/>
            <a:ext cx="109347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Unicast downlink ping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의 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MAC </a:t>
            </a:r>
            <a:r>
              <a:rPr lang="en-US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payload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는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Class 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A 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규격과 동일한 형식을 사용한다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</a:p>
          <a:p>
            <a:br>
              <a:rPr lang="ko-KR" altLang="en-US" dirty="0"/>
            </a:br>
            <a:r>
              <a:rPr lang="en-US" altLang="ko-KR" dirty="0">
                <a:latin typeface="+mn-ea"/>
              </a:rPr>
              <a:t>Class </a:t>
            </a:r>
            <a:r>
              <a:rPr lang="en" altLang="ko-Kore-KR" dirty="0">
                <a:solidFill>
                  <a:srgbClr val="000000"/>
                </a:solidFill>
                <a:latin typeface="+mn-ea"/>
              </a:rPr>
              <a:t>B </a:t>
            </a:r>
            <a:r>
              <a:rPr lang="en-US" altLang="ko-KR" dirty="0">
                <a:latin typeface="+mn-ea"/>
              </a:rPr>
              <a:t>Downlink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latin typeface="+mn-ea"/>
              </a:rPr>
              <a:t>pingslot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Class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</a:t>
            </a:r>
            <a:r>
              <a:rPr lang="en" altLang="ko-Kore-KR" dirty="0">
                <a:solidFill>
                  <a:srgbClr val="000000"/>
                </a:solidFill>
                <a:latin typeface="+mn-ea"/>
              </a:rPr>
              <a:t>A Downlink slot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상관없이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frame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counter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가 증가한다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br>
              <a:rPr lang="ko-KR" altLang="en-US" dirty="0"/>
            </a:b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Downlink ping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은 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MAC </a:t>
            </a:r>
            <a:r>
              <a:rPr lang="en-US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Commands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과 확인된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Frame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을 제외하고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Class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A </a:t>
            </a:r>
            <a:r>
              <a:rPr lang="en-US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Downlink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와 같은 방식으로 </a:t>
            </a:r>
            <a:endParaRPr lang="en-US" altLang="ko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End-Device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에 의해 처리된다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Downlink ping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은 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MAC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Command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전송해서는 안 된다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 End-Device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가 </a:t>
            </a:r>
            <a:r>
              <a:rPr lang="en-US" altLang="ko-KR" dirty="0" err="1">
                <a:solidFill>
                  <a:srgbClr val="000000"/>
                </a:solidFill>
                <a:latin typeface="Noto Sans" panose="020B0502040504020204" pitchFamily="34" charset="0"/>
              </a:rPr>
              <a:t>Fopts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필드나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Noto Sans" panose="020B0502040504020204" pitchFamily="34" charset="0"/>
              </a:rPr>
              <a:t>FRMPayload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필드에서 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MAC </a:t>
            </a:r>
            <a:r>
              <a:rPr lang="en-US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Command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포함하는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Downlink ping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을 수신하면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,</a:t>
            </a:r>
          </a:p>
          <a:p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전체 프레임을 자동으로 폐기해야 한다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  <a:br>
              <a:rPr lang="ko-KR" altLang="en-US" dirty="0"/>
            </a:br>
            <a:endParaRPr lang="en-US" altLang="ko-KR" dirty="0"/>
          </a:p>
          <a:p>
            <a:r>
              <a:rPr lang="ko-KR" altLang="en-US" dirty="0"/>
              <a:t>확인된 </a:t>
            </a:r>
            <a:r>
              <a:rPr lang="en-US" altLang="ko-KR" dirty="0"/>
              <a:t>Downlink ping frame</a:t>
            </a:r>
            <a:r>
              <a:rPr lang="ko-KR" altLang="en-US" dirty="0"/>
              <a:t>이 수신된 경우</a:t>
            </a:r>
            <a:r>
              <a:rPr lang="en-US" altLang="ko-KR" dirty="0"/>
              <a:t>, </a:t>
            </a:r>
            <a:r>
              <a:rPr lang="ko-KR" altLang="en-US" dirty="0" err="1"/>
              <a:t>엔드</a:t>
            </a:r>
            <a:r>
              <a:rPr lang="ko-KR" altLang="en-US" dirty="0"/>
              <a:t> 디바이스는 </a:t>
            </a:r>
            <a:r>
              <a:rPr lang="ko-KR" altLang="en-US" dirty="0" err="1"/>
              <a:t>업링크</a:t>
            </a:r>
            <a:r>
              <a:rPr lang="ko-KR" altLang="en-US" dirty="0"/>
              <a:t> </a:t>
            </a:r>
            <a:r>
              <a:rPr lang="en" altLang="ko-Kore-KR" dirty="0"/>
              <a:t>ADR </a:t>
            </a:r>
            <a:r>
              <a:rPr lang="ko-KR" altLang="en-US" dirty="0"/>
              <a:t>비트를 설정할 때 </a:t>
            </a:r>
            <a:endParaRPr lang="en-US" altLang="ko-KR" dirty="0"/>
          </a:p>
          <a:p>
            <a:r>
              <a:rPr lang="en" altLang="ko-Kore-KR" dirty="0"/>
              <a:t>CLASS_B_RESP_TIMOUT * </a:t>
            </a:r>
            <a:r>
              <a:rPr lang="en" altLang="ko-Kore-KR" dirty="0" err="1"/>
              <a:t>NbTrans</a:t>
            </a:r>
            <a:r>
              <a:rPr lang="en" altLang="ko-Kore-KR" dirty="0"/>
              <a:t> + REVE_DELay2 * (NbTrans-1)</a:t>
            </a:r>
            <a:r>
              <a:rPr lang="ko-KR" altLang="en-US" dirty="0"/>
              <a:t> 시간 이후에 응답하면 안된다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End-Device</a:t>
            </a:r>
            <a:r>
              <a:rPr lang="ko-KR" altLang="en-US" dirty="0"/>
              <a:t>는 </a:t>
            </a:r>
            <a:r>
              <a:rPr lang="en-US" altLang="ko-KR" dirty="0"/>
              <a:t>uplink</a:t>
            </a:r>
            <a:r>
              <a:rPr lang="ko-KR" altLang="en-US" dirty="0"/>
              <a:t>되지 않을 때 </a:t>
            </a:r>
            <a:r>
              <a:rPr lang="en" altLang="ko-Kore-KR" dirty="0"/>
              <a:t>CLASS_B_RESP_T_TIMOUT</a:t>
            </a:r>
            <a:r>
              <a:rPr lang="ko-KR" altLang="en-US" dirty="0"/>
              <a:t>에 응답해야 한다</a:t>
            </a:r>
            <a:r>
              <a:rPr lang="en-US" altLang="ko-KR" dirty="0"/>
              <a:t>.</a:t>
            </a:r>
          </a:p>
          <a:p>
            <a:br>
              <a:rPr lang="ko-KR" altLang="en-US" dirty="0"/>
            </a:b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CLASS_B_RESP_TIMOUT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의 기본값은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8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s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입니다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  <a:br>
              <a:rPr lang="ko-KR" altLang="en-US" dirty="0"/>
            </a:b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5837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</a:rPr>
              <a:t>Class B Frame Formats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C33BD0-FF16-C349-AAA8-B7F706467320}"/>
              </a:ext>
            </a:extLst>
          </p:cNvPr>
          <p:cNvSpPr/>
          <p:nvPr/>
        </p:nvSpPr>
        <p:spPr>
          <a:xfrm>
            <a:off x="838200" y="1473223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b="1" dirty="0"/>
              <a:t>9.3</a:t>
            </a:r>
            <a:r>
              <a:rPr lang="en-US" altLang="ko-KR" b="1" dirty="0"/>
              <a:t>.2</a:t>
            </a:r>
            <a:r>
              <a:rPr lang="ko-KR" altLang="en-US" b="1" dirty="0"/>
              <a:t> </a:t>
            </a:r>
            <a:r>
              <a:rPr lang="en-US" altLang="ko-KR" b="1" dirty="0"/>
              <a:t>Multicast downlink ping frame format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7501BB-38A1-E149-A8A6-92CE760E8B04}"/>
              </a:ext>
            </a:extLst>
          </p:cNvPr>
          <p:cNvSpPr/>
          <p:nvPr/>
        </p:nvSpPr>
        <p:spPr>
          <a:xfrm>
            <a:off x="1079499" y="2119554"/>
            <a:ext cx="10033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Mulitcast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frame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은 대부분의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Unicast frame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의 형식을 따른다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  <a:br>
              <a:rPr lang="ko-KR" altLang="en-US" dirty="0">
                <a:latin typeface="+mn-ea"/>
              </a:rPr>
            </a:b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br>
              <a:rPr lang="ko-KR" altLang="en-US" dirty="0">
                <a:latin typeface="+mn-ea"/>
              </a:rPr>
            </a:br>
            <a:r>
              <a:rPr lang="en-US" altLang="ko-KR" dirty="0">
                <a:latin typeface="+mn-ea"/>
              </a:rPr>
              <a:t>Multicast Downlink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는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Unicast frame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과 동일한 인증 견고성을 가지고 있지 않기 때문에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+mn-ea"/>
              </a:rPr>
              <a:t>MAC </a:t>
            </a:r>
            <a:r>
              <a:rPr lang="en-US" altLang="ko-Kore-KR" dirty="0">
                <a:solidFill>
                  <a:srgbClr val="000000"/>
                </a:solidFill>
                <a:latin typeface="+mn-ea"/>
              </a:rPr>
              <a:t>Command</a:t>
            </a: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전달해서는 안 된다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 </a:t>
            </a:r>
          </a:p>
          <a:p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ore-KR" dirty="0">
                <a:solidFill>
                  <a:srgbClr val="000000"/>
                </a:solidFill>
                <a:latin typeface="+mn-ea"/>
              </a:rPr>
              <a:t>End-Device</a:t>
            </a:r>
            <a:r>
              <a:rPr lang="ko-Kore-KR" altLang="en-US" dirty="0">
                <a:solidFill>
                  <a:srgbClr val="000000"/>
                </a:solidFill>
                <a:latin typeface="+mn-ea"/>
              </a:rPr>
              <a:t>는 </a:t>
            </a:r>
            <a:r>
              <a:rPr lang="en" altLang="ko-Kore-KR" dirty="0">
                <a:solidFill>
                  <a:srgbClr val="000000"/>
                </a:solidFill>
                <a:latin typeface="+mn-ea"/>
              </a:rPr>
              <a:t>MAC </a:t>
            </a:r>
            <a:r>
              <a:rPr lang="en-US" altLang="ko-Kore-KR" dirty="0">
                <a:solidFill>
                  <a:srgbClr val="000000"/>
                </a:solidFill>
                <a:latin typeface="+mn-ea"/>
              </a:rPr>
              <a:t>Command</a:t>
            </a: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전달하는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multicast frame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을 폐기해야 한다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  <a:br>
              <a:rPr lang="ko-KR" altLang="en-US" dirty="0">
                <a:latin typeface="+mn-ea"/>
              </a:rPr>
            </a:br>
            <a:br>
              <a:rPr lang="ko-KR" altLang="en-US" dirty="0">
                <a:latin typeface="+mn-ea"/>
              </a:rPr>
            </a:br>
            <a:r>
              <a:rPr lang="en" altLang="ko-Kore-KR" dirty="0">
                <a:solidFill>
                  <a:srgbClr val="000000"/>
                </a:solidFill>
                <a:latin typeface="+mn-ea"/>
              </a:rPr>
              <a:t>ACK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비트는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이어야 하며 </a:t>
            </a:r>
            <a:r>
              <a:rPr lang="en" altLang="ko-Kore-KR" dirty="0" err="1">
                <a:solidFill>
                  <a:srgbClr val="000000"/>
                </a:solidFill>
                <a:latin typeface="+mn-ea"/>
              </a:rPr>
              <a:t>FType</a:t>
            </a:r>
            <a:r>
              <a:rPr lang="en" altLang="ko-Kore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필드는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Unconfirmed Data Down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값을 가져야 한다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그렇지 않으면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End-Device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는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multicast frame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을 폐기해야 한다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  <a:endParaRPr lang="ko-Kore-KR" altLang="en-US" dirty="0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678DA4-5EC7-E347-BB26-CC4DDEF2E3BB}"/>
              </a:ext>
            </a:extLst>
          </p:cNvPr>
          <p:cNvSpPr/>
          <p:nvPr/>
        </p:nvSpPr>
        <p:spPr>
          <a:xfrm>
            <a:off x="838200" y="284174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</a:rPr>
              <a:t>차이점</a:t>
            </a:r>
            <a:endParaRPr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58697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</a:rPr>
              <a:t>Class B Beacon Acquisition and Tracking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C33BD0-FF16-C349-AAA8-B7F706467320}"/>
              </a:ext>
            </a:extLst>
          </p:cNvPr>
          <p:cNvSpPr/>
          <p:nvPr/>
        </p:nvSpPr>
        <p:spPr>
          <a:xfrm>
            <a:off x="838200" y="1473223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b="1" dirty="0"/>
              <a:t>10 Class B Beacon Acquisition and  Tracking</a:t>
            </a:r>
            <a:endParaRPr lang="en-US" altLang="ko-KR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E8AD7D-5A7C-D946-B8DA-4DC6A59D4FBB}"/>
              </a:ext>
            </a:extLst>
          </p:cNvPr>
          <p:cNvSpPr/>
          <p:nvPr/>
        </p:nvSpPr>
        <p:spPr>
          <a:xfrm>
            <a:off x="1346200" y="2119554"/>
            <a:ext cx="9817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Class B 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작동을 활성화하기 전에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, End-Device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는 먼저 네트워크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비콘과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동기화하여 내부 타이밍 기준을 네트워크에 맞추어야 한다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 </a:t>
            </a:r>
          </a:p>
          <a:p>
            <a:endParaRPr lang="en-US" altLang="ko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Class B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가 활성화되면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End-Device 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는 네트워크 타이밍에 비례하여 내부 클럭 타임 베이스의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drift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취소하기 위해 네트워크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비콘을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주기적으로 검색하고 수신해야 한다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 </a:t>
            </a:r>
          </a:p>
          <a:p>
            <a:endParaRPr lang="en-US" altLang="ko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Class B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End-Device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는 일시적으로 신호를 수신하지 못하는 경우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비콘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및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ping slot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receive window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넓혀야 한다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414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</a:rPr>
              <a:t>Class B Beacon Acquisition and Tracking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C33BD0-FF16-C349-AAA8-B7F706467320}"/>
              </a:ext>
            </a:extLst>
          </p:cNvPr>
          <p:cNvSpPr/>
          <p:nvPr/>
        </p:nvSpPr>
        <p:spPr>
          <a:xfrm>
            <a:off x="838200" y="1473223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b="1" dirty="0"/>
              <a:t>10</a:t>
            </a:r>
            <a:r>
              <a:rPr lang="en-US" altLang="ko-KR" b="1" dirty="0"/>
              <a:t>.1 Minimal Beaconless Operation Time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8296B4-769B-C242-83E2-1AD25B335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398" y="2701033"/>
            <a:ext cx="7823202" cy="299889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A3CD965-F918-BC4C-88A2-E8FA7C64B934}"/>
              </a:ext>
            </a:extLst>
          </p:cNvPr>
          <p:cNvSpPr/>
          <p:nvPr/>
        </p:nvSpPr>
        <p:spPr>
          <a:xfrm>
            <a:off x="1206500" y="5384777"/>
            <a:ext cx="977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ko-KR" altLang="en-US" dirty="0"/>
            </a:b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Beacon loss 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이후 진행되는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Class 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B 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동작을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Beaconless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라고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한다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 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End-Device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는 자체 시계를 사용해 시간을 유지한다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Beaconless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중에 </a:t>
            </a:r>
            <a:r>
              <a:rPr lang="en-US" altLang="ko-KR" dirty="0" err="1">
                <a:solidFill>
                  <a:srgbClr val="000000"/>
                </a:solidFill>
                <a:latin typeface="Noto Sans" panose="020B0502040504020204" pitchFamily="34" charset="0"/>
              </a:rPr>
              <a:t>multi,unicast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/ beacon slot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들은 점진적으로 확장되어야 한다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B08EE8-1F9E-7A4E-B6D9-E74529370081}"/>
              </a:ext>
            </a:extLst>
          </p:cNvPr>
          <p:cNvSpPr/>
          <p:nvPr/>
        </p:nvSpPr>
        <p:spPr>
          <a:xfrm>
            <a:off x="1206500" y="2184041"/>
            <a:ext cx="9778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Beacon loss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가 발생해도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최종 장치는 마지막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비컨을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받은 후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시간 동안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Class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B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이 동작을 유지할 수 있어야 한다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42546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</a:rPr>
              <a:t>Class B Beacon Acquisition and Tracking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C33BD0-FF16-C349-AAA8-B7F706467320}"/>
              </a:ext>
            </a:extLst>
          </p:cNvPr>
          <p:cNvSpPr/>
          <p:nvPr/>
        </p:nvSpPr>
        <p:spPr>
          <a:xfrm>
            <a:off x="838200" y="1798861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b="1" dirty="0"/>
              <a:t>10.2 Extension of Beaconless Operation upon Receipt </a:t>
            </a:r>
            <a:endParaRPr lang="en-US" altLang="ko-KR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71DB42-A113-6A44-97ED-6F104F14F92F}"/>
              </a:ext>
            </a:extLst>
          </p:cNvPr>
          <p:cNvSpPr/>
          <p:nvPr/>
        </p:nvSpPr>
        <p:spPr>
          <a:xfrm>
            <a:off x="838200" y="3733800"/>
            <a:ext cx="2953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b="1" dirty="0"/>
              <a:t>10.3 Minimizing Timing Drift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45581-3140-5F40-BAB6-C662823EBEC7}"/>
              </a:ext>
            </a:extLst>
          </p:cNvPr>
          <p:cNvSpPr txBox="1"/>
          <p:nvPr/>
        </p:nvSpPr>
        <p:spPr>
          <a:xfrm>
            <a:off x="1054100" y="2344938"/>
            <a:ext cx="862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Beaconless </a:t>
            </a:r>
            <a:r>
              <a:rPr kumimoji="1" lang="ko-Kore-KR" altLang="en-US" dirty="0"/>
              <a:t>중 </a:t>
            </a:r>
            <a:r>
              <a:rPr kumimoji="1" lang="en-US" altLang="ko-Kore-KR" dirty="0"/>
              <a:t>Beacon </a:t>
            </a:r>
            <a:r>
              <a:rPr kumimoji="1" lang="ko-Kore-KR" altLang="en-US" dirty="0"/>
              <a:t>신호를 수신하면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타이밍 </a:t>
            </a:r>
            <a:r>
              <a:rPr kumimoji="1" lang="en-US" altLang="ko-Kore-KR" dirty="0"/>
              <a:t>drift</a:t>
            </a:r>
            <a:r>
              <a:rPr kumimoji="1" lang="ko-Kore-KR" altLang="en-US" dirty="0"/>
              <a:t>를 수정하고 해당신호를 기준으로</a:t>
            </a:r>
            <a:endParaRPr kumimoji="1" lang="en-US" altLang="ko-Kore-KR" dirty="0"/>
          </a:p>
          <a:p>
            <a:r>
              <a:rPr kumimoji="1" lang="en-US" altLang="ko-Kore-KR" dirty="0"/>
              <a:t>2</a:t>
            </a:r>
            <a:r>
              <a:rPr kumimoji="1" lang="ko-Kore-KR" altLang="en-US" dirty="0"/>
              <a:t>시간 더 </a:t>
            </a:r>
            <a:r>
              <a:rPr kumimoji="1" lang="en-US" altLang="ko-Kore-KR" dirty="0" err="1"/>
              <a:t>Beacnoless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동작을 진행한다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8A84DD-68F8-334C-89C1-EC93642910DA}"/>
              </a:ext>
            </a:extLst>
          </p:cNvPr>
          <p:cNvSpPr/>
          <p:nvPr/>
        </p:nvSpPr>
        <p:spPr>
          <a:xfrm>
            <a:off x="1054100" y="4418101"/>
            <a:ext cx="10134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최종 기기는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비콘의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precise periodicity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사용하여 내부 클럭을 보정하여 초기 클럭 주파수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부정확성을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줄일 수 있다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 </a:t>
            </a:r>
          </a:p>
          <a:p>
            <a:endParaRPr lang="en-US" altLang="ko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r>
              <a:rPr lang="en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timing oscillators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는 예측 가능한 온도 주파수 이동을 나타내므로 온도 센서를 사용하면 타이밍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drift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더욱 최소화할 수 있다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7622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</a:rPr>
              <a:t>Class B Downlink Slot Timing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C33BD0-FF16-C349-AAA8-B7F706467320}"/>
              </a:ext>
            </a:extLst>
          </p:cNvPr>
          <p:cNvSpPr/>
          <p:nvPr/>
        </p:nvSpPr>
        <p:spPr>
          <a:xfrm>
            <a:off x="838200" y="1399851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b="1" dirty="0"/>
              <a:t>11.1 Definitions</a:t>
            </a:r>
            <a:endParaRPr lang="en-US" altLang="ko-KR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BCF051-91D7-2D40-9F25-6B4C62BD6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444" y="1927414"/>
            <a:ext cx="6109110" cy="2905196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0330E077-89C1-AC48-8390-D501EF375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3917" y="4437023"/>
            <a:ext cx="2975004" cy="113397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983F27B-A064-A949-A894-59F971A58C17}"/>
              </a:ext>
            </a:extLst>
          </p:cNvPr>
          <p:cNvSpPr/>
          <p:nvPr/>
        </p:nvSpPr>
        <p:spPr>
          <a:xfrm>
            <a:off x="297568" y="5717032"/>
            <a:ext cx="117822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ore-KR" sz="1600" dirty="0"/>
              <a:t>Beacon window</a:t>
            </a:r>
            <a:r>
              <a:rPr kumimoji="1" lang="ko-Kore-KR" altLang="en-US" sz="1600" dirty="0"/>
              <a:t>는</a:t>
            </a:r>
            <a:r>
              <a:rPr kumimoji="1" lang="en-US" altLang="ko-KR" sz="1600" dirty="0"/>
              <a:t> 30ms</a:t>
            </a:r>
            <a:r>
              <a:rPr kumimoji="1" lang="ko-KR" altLang="en-US" sz="1600" dirty="0"/>
              <a:t>씩이고 </a:t>
            </a:r>
            <a:r>
              <a:rPr kumimoji="1" lang="en-US" altLang="ko-KR" sz="1600" dirty="0"/>
              <a:t>0~4095</a:t>
            </a:r>
            <a:r>
              <a:rPr kumimoji="1" lang="ko-KR" altLang="en-US" sz="1600" dirty="0" err="1"/>
              <a:t>까지의</a:t>
            </a:r>
            <a:r>
              <a:rPr kumimoji="1" lang="ko-Kore-KR" altLang="en-US" sz="1600" dirty="0"/>
              <a:t> </a:t>
            </a:r>
            <a:r>
              <a:rPr kumimoji="1" lang="en-US" altLang="ko-Kore-KR" sz="1600" dirty="0"/>
              <a:t>4</a:t>
            </a:r>
            <a:r>
              <a:rPr kumimoji="1" lang="en-US" altLang="ko-KR" sz="1600" dirty="0"/>
              <a:t>096</a:t>
            </a:r>
            <a:r>
              <a:rPr kumimoji="1" lang="ko-KR" altLang="en-US" sz="1600" dirty="0"/>
              <a:t>개의 </a:t>
            </a:r>
            <a:r>
              <a:rPr kumimoji="1" lang="en-US" altLang="ko-KR" sz="1600" dirty="0"/>
              <a:t>ping slot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나뉜다</a:t>
            </a:r>
            <a:r>
              <a:rPr kumimoji="1" lang="en-US" altLang="ko-KR" sz="1600" dirty="0"/>
              <a:t>.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+mn-ea"/>
              </a:rPr>
              <a:t>End Device</a:t>
            </a:r>
            <a:r>
              <a:rPr lang="ko-Kore-KR" altLang="en-US" sz="1600" dirty="0">
                <a:solidFill>
                  <a:srgbClr val="000000"/>
                </a:solidFill>
                <a:latin typeface="+mn-ea"/>
              </a:rPr>
              <a:t>는 </a:t>
            </a:r>
            <a:r>
              <a:rPr lang="en" altLang="ko-Kore-KR" sz="1600" dirty="0">
                <a:solidFill>
                  <a:srgbClr val="000000"/>
                </a:solidFill>
                <a:latin typeface="+mn-ea"/>
              </a:rPr>
              <a:t>Slot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Index</a:t>
            </a:r>
            <a:r>
              <a:rPr lang="en" altLang="ko-Kore-KR" sz="16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ore-KR" sz="1600" dirty="0">
                <a:solidFill>
                  <a:srgbClr val="000000"/>
                </a:solidFill>
                <a:latin typeface="+mn-ea"/>
              </a:rPr>
              <a:t>N</a:t>
            </a:r>
            <a:r>
              <a:rPr lang="ko-Kore-KR" altLang="en-US" sz="1600" dirty="0">
                <a:solidFill>
                  <a:srgbClr val="000000"/>
                </a:solidFill>
                <a:latin typeface="+mn-ea"/>
              </a:rPr>
              <a:t>을 사용하는데 이는 </a:t>
            </a:r>
            <a:r>
              <a:rPr lang="en" altLang="ko-Kore-KR" sz="1600" dirty="0">
                <a:solidFill>
                  <a:srgbClr val="000000"/>
                </a:solidFill>
                <a:latin typeface="+mn-ea"/>
              </a:rPr>
              <a:t>BEA CON_RESERVED + N × 30 </a:t>
            </a:r>
            <a:r>
              <a:rPr lang="en" altLang="ko-Kore-KR" sz="1600" dirty="0" err="1">
                <a:solidFill>
                  <a:srgbClr val="000000"/>
                </a:solidFill>
                <a:latin typeface="+mn-ea"/>
              </a:rPr>
              <a:t>ms</a:t>
            </a:r>
            <a:r>
              <a:rPr lang="en" altLang="ko-Kore-KR" sz="16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(T</a:t>
            </a:r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on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이 지나면 바뀐다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r>
              <a:rPr lang="ko-Kore-KR" altLang="en-US" sz="1600" dirty="0">
                <a:solidFill>
                  <a:srgbClr val="000000"/>
                </a:solidFill>
                <a:latin typeface="+mn-ea"/>
              </a:rPr>
              <a:t>마지막 </a:t>
            </a:r>
            <a:r>
              <a:rPr lang="en-US" altLang="ko-Kore-KR" sz="1600" dirty="0" err="1">
                <a:solidFill>
                  <a:srgbClr val="000000"/>
                </a:solidFill>
                <a:latin typeface="+mn-ea"/>
              </a:rPr>
              <a:t>pingslot</a:t>
            </a:r>
            <a:r>
              <a:rPr lang="ko-Kore-KR" altLang="en-US" sz="1600" dirty="0">
                <a:solidFill>
                  <a:srgbClr val="000000"/>
                </a:solidFill>
                <a:latin typeface="+mn-ea"/>
              </a:rPr>
              <a:t>은 비콘 시작후 </a:t>
            </a:r>
            <a:r>
              <a:rPr lang="en-US" altLang="ko-Kore-KR" sz="1600" dirty="0">
                <a:solidFill>
                  <a:srgbClr val="000000"/>
                </a:solidFill>
                <a:latin typeface="+mn-ea"/>
              </a:rPr>
              <a:t>BEACON_RESERVED  +  4095  ×  30  </a:t>
            </a:r>
            <a:r>
              <a:rPr lang="en-US" altLang="ko-Kore-KR" sz="1600" dirty="0" err="1">
                <a:solidFill>
                  <a:srgbClr val="000000"/>
                </a:solidFill>
                <a:latin typeface="+mn-ea"/>
              </a:rPr>
              <a:t>ms</a:t>
            </a:r>
            <a:r>
              <a:rPr lang="en-US" altLang="ko-Kore-KR" sz="16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ko-Kore-KR" altLang="en-US" sz="1600" dirty="0">
                <a:solidFill>
                  <a:srgbClr val="000000"/>
                </a:solidFill>
                <a:latin typeface="+mn-ea"/>
              </a:rPr>
              <a:t>혹은 다음 비콘 시작 </a:t>
            </a:r>
            <a:r>
              <a:rPr lang="en-US" altLang="ko-Kore-KR" sz="1600" dirty="0">
                <a:solidFill>
                  <a:srgbClr val="000000"/>
                </a:solidFill>
                <a:latin typeface="+mn-ea"/>
              </a:rPr>
              <a:t>3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030ms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전에 시작한다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</a:t>
            </a:r>
            <a:endParaRPr lang="ko-Kore-KR" altLang="en-US" sz="1600" dirty="0">
              <a:latin typeface="+mn-ea"/>
            </a:endParaRPr>
          </a:p>
          <a:p>
            <a:r>
              <a:rPr kumimoji="1" lang="en-US" altLang="ko-KR" sz="1600" dirty="0"/>
              <a:t> </a:t>
            </a:r>
            <a:endParaRPr kumimoji="1" lang="ko-Kore-KR" altLang="en-US" sz="1600" dirty="0"/>
          </a:p>
          <a:p>
            <a:r>
              <a:rPr lang="en-US" altLang="ko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A1A02C-D1FD-5343-A559-4DD8EF8B315E}"/>
              </a:ext>
            </a:extLst>
          </p:cNvPr>
          <p:cNvSpPr txBox="1"/>
          <p:nvPr/>
        </p:nvSpPr>
        <p:spPr>
          <a:xfrm>
            <a:off x="5383844" y="5056390"/>
            <a:ext cx="16097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Ping slot </a:t>
            </a:r>
            <a:r>
              <a:rPr kumimoji="1" lang="ko-Kore-KR" altLang="en-US" sz="1100" dirty="0"/>
              <a:t>사용 가능 시간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AD70F6-3D4B-1F4D-A2FB-B1E28823F8A5}"/>
              </a:ext>
            </a:extLst>
          </p:cNvPr>
          <p:cNvSpPr txBox="1"/>
          <p:nvPr/>
        </p:nvSpPr>
        <p:spPr>
          <a:xfrm>
            <a:off x="5383844" y="4850374"/>
            <a:ext cx="4858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Beacon guard</a:t>
            </a:r>
            <a:r>
              <a:rPr kumimoji="1" lang="ko-Kore-KR" altLang="en-US" sz="1200" dirty="0"/>
              <a:t>이전에 전송 시갖된 </a:t>
            </a:r>
            <a:r>
              <a:rPr kumimoji="1" lang="en-US" altLang="ko-Kore-KR" sz="1200" dirty="0" err="1"/>
              <a:t>pingslot</a:t>
            </a:r>
            <a:r>
              <a:rPr kumimoji="1" lang="ko-Kore-KR" altLang="en-US" sz="1200" dirty="0"/>
              <a:t>과 충돌하지 않도록 하기위해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3BB239-AD67-FA4A-A7EA-4076746E48A7}"/>
              </a:ext>
            </a:extLst>
          </p:cNvPr>
          <p:cNvSpPr txBox="1"/>
          <p:nvPr/>
        </p:nvSpPr>
        <p:spPr>
          <a:xfrm>
            <a:off x="5383844" y="4614315"/>
            <a:ext cx="3996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 err="1"/>
              <a:t>Beacon_Reserved</a:t>
            </a:r>
            <a:r>
              <a:rPr kumimoji="1" lang="ko-Kore-KR" altLang="en-US" sz="1200" dirty="0"/>
              <a:t>의 시작에 맞춰서 </a:t>
            </a:r>
            <a:r>
              <a:rPr kumimoji="1" lang="en-US" altLang="ko-Kore-KR" sz="1200" dirty="0"/>
              <a:t>Beacon frame</a:t>
            </a:r>
            <a:r>
              <a:rPr kumimoji="1" lang="ko-Kore-KR" altLang="en-US" sz="1200" dirty="0"/>
              <a:t> 전송 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A86FA1-6C73-9248-B21C-8E9188E53CD5}"/>
              </a:ext>
            </a:extLst>
          </p:cNvPr>
          <p:cNvSpPr/>
          <p:nvPr/>
        </p:nvSpPr>
        <p:spPr>
          <a:xfrm>
            <a:off x="1182757" y="1658805"/>
            <a:ext cx="10624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Class 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B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에서 성공적으로 작동하려면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End-Device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가 알맞은 타이밍에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 receive window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열어야 한다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4182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</a:rPr>
              <a:t>Class B Downlink Slot Timing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C33BD0-FF16-C349-AAA8-B7F706467320}"/>
              </a:ext>
            </a:extLst>
          </p:cNvPr>
          <p:cNvSpPr/>
          <p:nvPr/>
        </p:nvSpPr>
        <p:spPr>
          <a:xfrm>
            <a:off x="838200" y="1399851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b="1" dirty="0"/>
              <a:t>11.</a:t>
            </a:r>
            <a:r>
              <a:rPr lang="en-US" altLang="ko-KR" b="1" dirty="0"/>
              <a:t>2 </a:t>
            </a:r>
            <a:r>
              <a:rPr lang="en-US" altLang="ko-Kore-KR" b="1" dirty="0"/>
              <a:t>Slot Randomization</a:t>
            </a:r>
            <a:endParaRPr lang="en-US" altLang="ko-KR" b="1" dirty="0"/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47C113A1-0A55-2B49-BCA9-670032C21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490" y="1988534"/>
            <a:ext cx="7549020" cy="310028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368A86-2721-5448-A51F-FDEA8E2BDC18}"/>
              </a:ext>
            </a:extLst>
          </p:cNvPr>
          <p:cNvSpPr/>
          <p:nvPr/>
        </p:nvSpPr>
        <p:spPr>
          <a:xfrm>
            <a:off x="1043836" y="5156585"/>
            <a:ext cx="10104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충돌이나 과열 문제를 방지하기 위해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slot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index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는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beacon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period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마다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randomized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하게 변한다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  <a:br>
              <a:rPr lang="ko-KR" altLang="en-US" dirty="0"/>
            </a:b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91619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</a:rPr>
              <a:t>Class B Downlink Slot Timing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C33BD0-FF16-C349-AAA8-B7F706467320}"/>
              </a:ext>
            </a:extLst>
          </p:cNvPr>
          <p:cNvSpPr/>
          <p:nvPr/>
        </p:nvSpPr>
        <p:spPr>
          <a:xfrm>
            <a:off x="838200" y="1399851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b="1" dirty="0"/>
              <a:t>11.</a:t>
            </a:r>
            <a:r>
              <a:rPr lang="en-US" altLang="ko-KR" b="1" dirty="0"/>
              <a:t>2 </a:t>
            </a:r>
            <a:r>
              <a:rPr lang="en-US" altLang="ko-Kore-KR" b="1" dirty="0"/>
              <a:t>Slot Randomization</a:t>
            </a:r>
            <a:endParaRPr lang="en-US" altLang="ko-KR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368A86-2721-5448-A51F-FDEA8E2BDC18}"/>
              </a:ext>
            </a:extLst>
          </p:cNvPr>
          <p:cNvSpPr/>
          <p:nvPr/>
        </p:nvSpPr>
        <p:spPr>
          <a:xfrm>
            <a:off x="1043836" y="1657889"/>
            <a:ext cx="10104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ko-KR" altLang="en-US" dirty="0"/>
            </a:b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각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beacon period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에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End-Device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와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Server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는 수신 슬롯의 조정을 위해 새로운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pseudo-random offset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을 계산해야 한다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  <a:endParaRPr lang="ko-Kore-KR" altLang="en-US" dirty="0"/>
          </a:p>
        </p:txBody>
      </p:sp>
      <p:pic>
        <p:nvPicPr>
          <p:cNvPr id="16" name="그림 15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6618B231-1E77-1A4D-9F7D-41D9BCFFD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084" y="3222949"/>
            <a:ext cx="8547100" cy="22352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51EEDC-7A3A-3843-BB88-CCCC1B198657}"/>
              </a:ext>
            </a:extLst>
          </p:cNvPr>
          <p:cNvSpPr/>
          <p:nvPr/>
        </p:nvSpPr>
        <p:spPr>
          <a:xfrm>
            <a:off x="1438404" y="2654591"/>
            <a:ext cx="8964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16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개의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all-zero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octets 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고정 키를 가진 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AES 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암호화를 사용하여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랜덤화해야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한다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07724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</a:rPr>
              <a:t>Class B MAC Commands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5691F3D9-5051-1941-A605-642A56137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797" y="1730699"/>
            <a:ext cx="6770406" cy="397371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055C175-3A10-D149-A0C5-DA0B1C86A099}"/>
              </a:ext>
            </a:extLst>
          </p:cNvPr>
          <p:cNvSpPr/>
          <p:nvPr/>
        </p:nvSpPr>
        <p:spPr>
          <a:xfrm>
            <a:off x="3048000" y="5895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네트워크에서 보내는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response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가 필요한 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MAC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Command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는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Class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A </a:t>
            </a:r>
            <a:r>
              <a:rPr lang="en-US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receive window</a:t>
            </a:r>
            <a:r>
              <a:rPr lang="ko-Kore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이후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만료된다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32879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</a:rPr>
              <a:t>Class B MAC Commands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57924D-8C88-F24A-AD36-ABC3DA67F68A}"/>
              </a:ext>
            </a:extLst>
          </p:cNvPr>
          <p:cNvSpPr/>
          <p:nvPr/>
        </p:nvSpPr>
        <p:spPr>
          <a:xfrm>
            <a:off x="708088" y="1440586"/>
            <a:ext cx="2225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b="1" dirty="0"/>
              <a:t>12.1 PingSlotInfoReq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1A065C-0A0A-1C48-9867-A0026C041895}"/>
              </a:ext>
            </a:extLst>
          </p:cNvPr>
          <p:cNvSpPr/>
          <p:nvPr/>
        </p:nvSpPr>
        <p:spPr>
          <a:xfrm>
            <a:off x="1056361" y="2387982"/>
            <a:ext cx="100792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End-Device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에서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Unicast </a:t>
            </a:r>
            <a:r>
              <a:rPr lang="en-US" altLang="ko-KR" dirty="0" err="1">
                <a:solidFill>
                  <a:srgbClr val="000000"/>
                </a:solidFill>
                <a:latin typeface="Noto Sans" panose="020B0502040504020204" pitchFamily="34" charset="0"/>
              </a:rPr>
              <a:t>pingslot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periodicity(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주기성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을 서버로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보낼때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, </a:t>
            </a:r>
            <a:r>
              <a:rPr lang="en" altLang="ko-Kore-KR" dirty="0" err="1">
                <a:solidFill>
                  <a:srgbClr val="000000"/>
                </a:solidFill>
                <a:latin typeface="Noto Sans" panose="020B0502040504020204" pitchFamily="34" charset="0"/>
              </a:rPr>
              <a:t>PingSlotInfoReq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사용</a:t>
            </a:r>
            <a:endParaRPr lang="en-US" altLang="ko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Multicast slot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은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Application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에 의해 정의되기 때문에 이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command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사용하면 안 된다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  <a:endParaRPr lang="ko-Kore-KR" altLang="en-US" dirty="0"/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DAF14A3E-58F6-1C4B-98D1-250CF3E9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3" y="3459700"/>
            <a:ext cx="5080000" cy="1130300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87E376A8-60AE-D24D-9E51-81D4D88D0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083" y="3498226"/>
            <a:ext cx="5080000" cy="1130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56FD92-FCA9-5543-BEDA-543E35C121F8}"/>
              </a:ext>
            </a:extLst>
          </p:cNvPr>
          <p:cNvSpPr txBox="1"/>
          <p:nvPr/>
        </p:nvSpPr>
        <p:spPr>
          <a:xfrm>
            <a:off x="2329840" y="4865012"/>
            <a:ext cx="774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Data</a:t>
            </a:r>
            <a:r>
              <a:rPr kumimoji="1" lang="ko-Kore-KR" altLang="en-US" dirty="0"/>
              <a:t>는 </a:t>
            </a:r>
            <a:r>
              <a:rPr kumimoji="1" lang="en-US" altLang="ko-Kore-KR" dirty="0"/>
              <a:t>3</a:t>
            </a:r>
            <a:r>
              <a:rPr kumimoji="1" lang="ko-Kore-KR" altLang="en-US" dirty="0"/>
              <a:t>비트 정수이고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실제 값은                                              이다</a:t>
            </a:r>
            <a:r>
              <a:rPr kumimoji="1" lang="en-US" altLang="ko-Kore-KR" dirty="0"/>
              <a:t>.</a:t>
            </a:r>
            <a:r>
              <a:rPr kumimoji="1" lang="ko-Kore-KR" altLang="en-US" dirty="0"/>
              <a:t> </a:t>
            </a:r>
            <a:endParaRPr kumimoji="1" lang="en-US" altLang="ko-Kore-KR" dirty="0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9967A9B9-EF2E-AC4D-9AF5-EF97ABB55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0454" y="4833430"/>
            <a:ext cx="2197100" cy="482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30D5A5-0258-0545-9F5F-8112BBA00659}"/>
              </a:ext>
            </a:extLst>
          </p:cNvPr>
          <p:cNvSpPr txBox="1"/>
          <p:nvPr/>
        </p:nvSpPr>
        <p:spPr>
          <a:xfrm>
            <a:off x="4335193" y="5710763"/>
            <a:ext cx="307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ANSWER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payload</a:t>
            </a:r>
            <a:r>
              <a:rPr kumimoji="1" lang="ko-KR" altLang="en-US" dirty="0"/>
              <a:t>가 없다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4218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3200" b="1" dirty="0"/>
              <a:t>목차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A6E9D-E007-EE42-8FCD-7B05B513A331}"/>
              </a:ext>
            </a:extLst>
          </p:cNvPr>
          <p:cNvSpPr txBox="1"/>
          <p:nvPr/>
        </p:nvSpPr>
        <p:spPr>
          <a:xfrm>
            <a:off x="878887" y="1156983"/>
            <a:ext cx="1105623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latin typeface="+mj-ea"/>
                <a:ea typeface="+mj-ea"/>
              </a:rPr>
              <a:t>Chapter 8	Introduce to Class B</a:t>
            </a:r>
          </a:p>
          <a:p>
            <a:endParaRPr kumimoji="1" lang="en-US" altLang="ko-KR" sz="2400" b="1" dirty="0">
              <a:latin typeface="+mj-ea"/>
              <a:ea typeface="+mj-ea"/>
            </a:endParaRPr>
          </a:p>
          <a:p>
            <a:r>
              <a:rPr kumimoji="1" lang="en-US" altLang="ko-KR" sz="2400" b="1" dirty="0">
                <a:latin typeface="+mj-ea"/>
                <a:ea typeface="+mj-ea"/>
              </a:rPr>
              <a:t>Chapter 9 	</a:t>
            </a:r>
            <a:r>
              <a:rPr lang="en-US" altLang="ko-Kore-KR" sz="2400" b="1" dirty="0">
                <a:latin typeface="+mj-ea"/>
                <a:ea typeface="+mj-ea"/>
              </a:rPr>
              <a:t>Class B Frame Formats</a:t>
            </a:r>
          </a:p>
          <a:p>
            <a:endParaRPr lang="en-US" altLang="ko-Kore-KR" sz="2400" b="1" dirty="0">
              <a:latin typeface="+mj-ea"/>
              <a:ea typeface="+mj-ea"/>
            </a:endParaRPr>
          </a:p>
          <a:p>
            <a:r>
              <a:rPr lang="en-US" altLang="ko-Kore-KR" sz="2400" b="1" dirty="0">
                <a:latin typeface="+mj-ea"/>
                <a:ea typeface="+mj-ea"/>
              </a:rPr>
              <a:t>Chapter </a:t>
            </a:r>
            <a:r>
              <a:rPr lang="en-US" altLang="ko-KR" sz="2400" b="1" dirty="0">
                <a:latin typeface="+mj-ea"/>
                <a:ea typeface="+mj-ea"/>
              </a:rPr>
              <a:t>10</a:t>
            </a:r>
            <a:r>
              <a:rPr lang="en-US" altLang="ko-Kore-KR" sz="2400" b="1" dirty="0">
                <a:latin typeface="+mj-ea"/>
                <a:ea typeface="+mj-ea"/>
              </a:rPr>
              <a:t>	Class B Beacon Acquisition and Tracking</a:t>
            </a:r>
          </a:p>
          <a:p>
            <a:endParaRPr lang="en-US" altLang="ko-Kore-KR" sz="2400" b="1" dirty="0">
              <a:latin typeface="+mj-ea"/>
              <a:ea typeface="+mj-ea"/>
            </a:endParaRPr>
          </a:p>
          <a:p>
            <a:r>
              <a:rPr lang="en-US" altLang="ko-Kore-KR" sz="2400" b="1" dirty="0">
                <a:latin typeface="+mj-ea"/>
              </a:rPr>
              <a:t>Chapter </a:t>
            </a:r>
            <a:r>
              <a:rPr lang="en-US" altLang="ko-KR" sz="2400" b="1" dirty="0">
                <a:latin typeface="+mj-ea"/>
              </a:rPr>
              <a:t>11</a:t>
            </a:r>
            <a:r>
              <a:rPr lang="en-US" altLang="ko-Kore-KR" sz="2400" b="1" dirty="0">
                <a:latin typeface="+mj-ea"/>
              </a:rPr>
              <a:t>	Class B Downlink Slot Timing</a:t>
            </a:r>
          </a:p>
          <a:p>
            <a:endParaRPr lang="en-US" altLang="ko-Kore-KR" sz="2400" b="1" dirty="0">
              <a:latin typeface="+mj-ea"/>
            </a:endParaRPr>
          </a:p>
          <a:p>
            <a:r>
              <a:rPr lang="en-US" altLang="ko-Kore-KR" sz="2400" b="1" dirty="0">
                <a:latin typeface="+mj-ea"/>
              </a:rPr>
              <a:t>Chapter </a:t>
            </a:r>
            <a:r>
              <a:rPr lang="en-US" altLang="ko-KR" sz="2400" b="1" dirty="0">
                <a:latin typeface="+mj-ea"/>
              </a:rPr>
              <a:t>12</a:t>
            </a:r>
            <a:r>
              <a:rPr lang="en-US" altLang="ko-Kore-KR" sz="2400" b="1" dirty="0">
                <a:latin typeface="+mj-ea"/>
              </a:rPr>
              <a:t>	Class B MAC Commands</a:t>
            </a:r>
          </a:p>
          <a:p>
            <a:endParaRPr lang="en-US" altLang="ko-Kore-KR" sz="2400" b="1" dirty="0">
              <a:latin typeface="+mj-ea"/>
            </a:endParaRPr>
          </a:p>
          <a:p>
            <a:r>
              <a:rPr lang="en-US" altLang="ko-Kore-KR" sz="2400" b="1" strike="sngStrike" dirty="0">
                <a:latin typeface="+mj-ea"/>
              </a:rPr>
              <a:t>Chapter </a:t>
            </a:r>
            <a:r>
              <a:rPr lang="en-US" altLang="ko-KR" sz="2400" b="1" strike="sngStrike" dirty="0">
                <a:latin typeface="+mj-ea"/>
              </a:rPr>
              <a:t>13</a:t>
            </a:r>
            <a:r>
              <a:rPr lang="en-US" altLang="ko-Kore-KR" sz="2400" b="1" strike="sngStrike" dirty="0">
                <a:latin typeface="+mj-ea"/>
              </a:rPr>
              <a:t>	Class B Beacon Physical Layer</a:t>
            </a:r>
          </a:p>
          <a:p>
            <a:r>
              <a:rPr lang="en-US" altLang="ko-Kore-KR" sz="2400" b="1" strike="sngStrike" dirty="0">
                <a:latin typeface="+mj-ea"/>
              </a:rPr>
              <a:t>Chapter </a:t>
            </a:r>
            <a:r>
              <a:rPr lang="en-US" altLang="ko-KR" sz="2400" b="1" strike="sngStrike" dirty="0">
                <a:latin typeface="+mj-ea"/>
              </a:rPr>
              <a:t>14</a:t>
            </a:r>
            <a:r>
              <a:rPr lang="en-US" altLang="ko-Kore-KR" sz="2400" b="1" strike="sngStrike" dirty="0">
                <a:latin typeface="+mj-ea"/>
              </a:rPr>
              <a:t>	Class B Unicast and Multicast Downlink Channel Frequencies</a:t>
            </a:r>
          </a:p>
          <a:p>
            <a:endParaRPr lang="en-US" altLang="ko-Kore-KR" sz="2400" b="1" dirty="0">
              <a:latin typeface="+mj-ea"/>
            </a:endParaRPr>
          </a:p>
          <a:p>
            <a:r>
              <a:rPr lang="en-US" altLang="ko-Kore-KR" sz="2400" b="1" dirty="0">
                <a:latin typeface="+mj-ea"/>
              </a:rPr>
              <a:t>Chapter </a:t>
            </a:r>
            <a:r>
              <a:rPr lang="en-US" altLang="ko-KR" sz="2400" b="1" dirty="0">
                <a:latin typeface="+mj-ea"/>
              </a:rPr>
              <a:t>15 </a:t>
            </a:r>
            <a:r>
              <a:rPr kumimoji="1" lang="en-US" altLang="ko-KR" sz="2400" b="1" dirty="0">
                <a:latin typeface="+mj-ea"/>
              </a:rPr>
              <a:t>Continuously Listening End-Device (Class C) </a:t>
            </a:r>
            <a:endParaRPr lang="en-US" altLang="ko-Kore-KR" sz="24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1573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</a:rPr>
              <a:t>Class B MAC Commands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57924D-8C88-F24A-AD36-ABC3DA67F68A}"/>
              </a:ext>
            </a:extLst>
          </p:cNvPr>
          <p:cNvSpPr/>
          <p:nvPr/>
        </p:nvSpPr>
        <p:spPr>
          <a:xfrm>
            <a:off x="708088" y="1440586"/>
            <a:ext cx="2225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1" dirty="0"/>
              <a:t>12.2 </a:t>
            </a:r>
            <a:r>
              <a:rPr lang="en" altLang="ko-Kore-KR" b="1" dirty="0" err="1"/>
              <a:t>BeaconFreqReq</a:t>
            </a:r>
            <a:r>
              <a:rPr lang="en" altLang="ko-Kore-KR" b="1" dirty="0"/>
              <a:t> </a:t>
            </a:r>
            <a:endParaRPr lang="ko-Kore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E3A0C-386A-5C48-BDF9-CC7AE52216CA}"/>
              </a:ext>
            </a:extLst>
          </p:cNvPr>
          <p:cNvSpPr txBox="1"/>
          <p:nvPr/>
        </p:nvSpPr>
        <p:spPr>
          <a:xfrm>
            <a:off x="1224601" y="2103468"/>
            <a:ext cx="974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Server</a:t>
            </a:r>
            <a:r>
              <a:rPr kumimoji="1" lang="ko-Kore-KR" altLang="en-US" dirty="0"/>
              <a:t>에서 보내는 </a:t>
            </a:r>
            <a:r>
              <a:rPr kumimoji="1" lang="en-US" altLang="ko-Kore-KR" dirty="0"/>
              <a:t>r</a:t>
            </a:r>
            <a:r>
              <a:rPr kumimoji="1" lang="en-US" altLang="ko-KR" dirty="0"/>
              <a:t>equest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End-Device</a:t>
            </a:r>
            <a:r>
              <a:rPr kumimoji="1" lang="ko-KR" altLang="en-US" dirty="0"/>
              <a:t>에서</a:t>
            </a:r>
            <a:r>
              <a:rPr kumimoji="1" lang="en-US" altLang="ko-KR" dirty="0"/>
              <a:t> beacon</a:t>
            </a:r>
            <a:r>
              <a:rPr kumimoji="1" lang="ko-KR" altLang="en-US" dirty="0"/>
              <a:t>을 대기하는 </a:t>
            </a:r>
            <a:r>
              <a:rPr kumimoji="1" lang="en-US" altLang="ko-KR" dirty="0"/>
              <a:t>frequency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수정하기위해 사용 </a:t>
            </a:r>
            <a:endParaRPr kumimoji="1" lang="ko-Kore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DD0AE06-CAC6-914C-8DB2-80F5C62BD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250" y="2635935"/>
            <a:ext cx="4127500" cy="9398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E94B44-D076-F54D-9A7D-5EABD3C63466}"/>
              </a:ext>
            </a:extLst>
          </p:cNvPr>
          <p:cNvSpPr/>
          <p:nvPr/>
        </p:nvSpPr>
        <p:spPr>
          <a:xfrm>
            <a:off x="1670135" y="3575735"/>
            <a:ext cx="88517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Frequency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값은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Class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A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에 대해 정의된 </a:t>
            </a:r>
            <a:r>
              <a:rPr lang="en" altLang="ko-Kore-KR" dirty="0" err="1">
                <a:solidFill>
                  <a:srgbClr val="000000"/>
                </a:solidFill>
                <a:latin typeface="Noto Sans" panose="020B0502040504020204" pitchFamily="34" charset="0"/>
              </a:rPr>
              <a:t>NewChannelReq</a:t>
            </a:r>
            <a:r>
              <a:rPr lang="ko-Kore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와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동일하다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</a:p>
          <a:p>
            <a:endParaRPr lang="en-US" altLang="ko-Kore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r>
              <a:rPr lang="en-US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Answer</a:t>
            </a:r>
            <a:r>
              <a:rPr lang="ko-Kore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의 </a:t>
            </a:r>
            <a:r>
              <a:rPr lang="en-US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payload</a:t>
            </a:r>
            <a:r>
              <a:rPr lang="ko-Kore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는 </a:t>
            </a:r>
            <a:endParaRPr lang="ko-Kore-KR" altLang="en-US" dirty="0"/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84EAFD10-9FBF-DC44-BF36-C453AEC1FA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56" t="34062"/>
          <a:stretch/>
        </p:blipFill>
        <p:spPr>
          <a:xfrm>
            <a:off x="5155537" y="4385201"/>
            <a:ext cx="6566640" cy="2373115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781662F0-ED86-344A-B233-B5B3223194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56" b="77026"/>
          <a:stretch/>
        </p:blipFill>
        <p:spPr>
          <a:xfrm>
            <a:off x="-324818" y="5048083"/>
            <a:ext cx="7362765" cy="92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41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</a:rPr>
              <a:t>Class B MAC Commands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59E092-F2DA-7A46-814A-3571ABB0B6B6}"/>
              </a:ext>
            </a:extLst>
          </p:cNvPr>
          <p:cNvSpPr/>
          <p:nvPr/>
        </p:nvSpPr>
        <p:spPr>
          <a:xfrm>
            <a:off x="1224601" y="2472800"/>
            <a:ext cx="90968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네트워크 서버가 </a:t>
            </a:r>
            <a:r>
              <a:rPr lang="en" altLang="ko-Kore-KR" dirty="0" err="1">
                <a:solidFill>
                  <a:srgbClr val="000000"/>
                </a:solidFill>
                <a:latin typeface="Noto Sans" panose="020B0502040504020204" pitchFamily="34" charset="0"/>
              </a:rPr>
              <a:t>PingSlotChannelReq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명령을 전송한 후에는 </a:t>
            </a:r>
            <a:r>
              <a:rPr lang="en" altLang="ko-Kore-KR" dirty="0" err="1">
                <a:solidFill>
                  <a:srgbClr val="000000"/>
                </a:solidFill>
                <a:latin typeface="Noto Sans" panose="020B0502040504020204" pitchFamily="34" charset="0"/>
              </a:rPr>
              <a:t>PingSlotChannelAns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수신할 때까지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Class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B </a:t>
            </a:r>
            <a:r>
              <a:rPr lang="en-US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ping slot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을 사용하지 않는다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0FD1F4-0914-2747-BBC2-C2917E2EFD62}"/>
              </a:ext>
            </a:extLst>
          </p:cNvPr>
          <p:cNvSpPr txBox="1"/>
          <p:nvPr/>
        </p:nvSpPr>
        <p:spPr>
          <a:xfrm>
            <a:off x="1224601" y="2103468"/>
            <a:ext cx="869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Server</a:t>
            </a:r>
            <a:r>
              <a:rPr kumimoji="1" lang="ko-Kore-KR" altLang="en-US" dirty="0"/>
              <a:t>에서 보내는 </a:t>
            </a:r>
            <a:r>
              <a:rPr kumimoji="1" lang="en-US" altLang="ko-Kore-KR" dirty="0"/>
              <a:t>r</a:t>
            </a:r>
            <a:r>
              <a:rPr kumimoji="1" lang="en-US" altLang="ko-KR" dirty="0"/>
              <a:t>equest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End-Device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frequency</a:t>
            </a:r>
            <a:r>
              <a:rPr kumimoji="1" lang="ko-KR" altLang="en-US" dirty="0"/>
              <a:t>나</a:t>
            </a:r>
            <a:r>
              <a:rPr kumimoji="1" lang="en-US" altLang="ko-KR" dirty="0"/>
              <a:t> data rate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수정하기위해 사용</a:t>
            </a:r>
            <a:endParaRPr kumimoji="1" lang="ko-Kore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167555A-1260-EF44-82D8-8E661D4BB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813" y="3459081"/>
            <a:ext cx="4762500" cy="1143000"/>
          </a:xfrm>
          <a:prstGeom prst="rect">
            <a:avLst/>
          </a:prstGeom>
        </p:spPr>
      </p:pic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1B8C89EB-3C8D-5E4B-8CAF-4A0689AA9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296" y="3633603"/>
            <a:ext cx="3257376" cy="844853"/>
          </a:xfrm>
          <a:prstGeom prst="rect">
            <a:avLst/>
          </a:prstGeom>
        </p:spPr>
      </p:pic>
      <p:pic>
        <p:nvPicPr>
          <p:cNvPr id="19" name="그림 18" descr="테이블이(가) 표시된 사진&#10;&#10;자동 생성된 설명">
            <a:extLst>
              <a:ext uri="{FF2B5EF4-FFF2-40B4-BE49-F238E27FC236}">
                <a16:creationId xmlns:a16="http://schemas.microsoft.com/office/drawing/2014/main" id="{D90713DE-32C1-C74B-96A3-3B1542713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101721"/>
            <a:ext cx="5471751" cy="901937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A1A34A5C-722D-474C-B1AF-3903BDC4A8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1455" y="4678095"/>
            <a:ext cx="4993983" cy="132556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4BE331-BCCB-A54D-AFAE-810D0A58974C}"/>
              </a:ext>
            </a:extLst>
          </p:cNvPr>
          <p:cNvSpPr/>
          <p:nvPr/>
        </p:nvSpPr>
        <p:spPr>
          <a:xfrm>
            <a:off x="708088" y="1440586"/>
            <a:ext cx="2625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1" dirty="0"/>
              <a:t>12.3 </a:t>
            </a:r>
            <a:r>
              <a:rPr lang="en" altLang="ko-Kore-KR" b="1" dirty="0" err="1"/>
              <a:t>PingSlotChannelReq</a:t>
            </a:r>
            <a:r>
              <a:rPr lang="en" altLang="ko-Kore-KR" b="1" dirty="0"/>
              <a:t> </a:t>
            </a:r>
            <a:endParaRPr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85140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</a:rPr>
              <a:t>Class B Beaconing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57924D-8C88-F24A-AD36-ABC3DA67F68A}"/>
              </a:ext>
            </a:extLst>
          </p:cNvPr>
          <p:cNvSpPr/>
          <p:nvPr/>
        </p:nvSpPr>
        <p:spPr>
          <a:xfrm>
            <a:off x="708088" y="1440586"/>
            <a:ext cx="2782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1" dirty="0"/>
              <a:t>13.1 Beacon Physical Layer </a:t>
            </a:r>
            <a:endParaRPr lang="ko-Kore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63EC52-9C91-2946-88E9-5E048A460876}"/>
              </a:ext>
            </a:extLst>
          </p:cNvPr>
          <p:cNvSpPr/>
          <p:nvPr/>
        </p:nvSpPr>
        <p:spPr>
          <a:xfrm>
            <a:off x="1124211" y="1925111"/>
            <a:ext cx="102295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모든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비콘은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 Header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나 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CRC 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없이 전송된다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  <a:br>
              <a:rPr lang="ko-KR" altLang="en-US" dirty="0"/>
            </a:br>
            <a:endParaRPr lang="en-US" altLang="ko-KR" dirty="0"/>
          </a:p>
          <a:p>
            <a:br>
              <a:rPr lang="ko-KR" altLang="en-US" dirty="0"/>
            </a:br>
            <a:endParaRPr lang="en-US" altLang="ko-KR" dirty="0"/>
          </a:p>
          <a:p>
            <a:br>
              <a:rPr lang="ko-KR" altLang="en-US" dirty="0"/>
            </a:b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신호 내용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변조 매개변수 및 주파수는 각 영역에 대해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[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RP002]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에 명시되어 있다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  <a:endParaRPr lang="ko-Kore-KR" altLang="en-US" dirty="0"/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A31F773C-5217-F54F-81C1-688B520BA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799" y="2288134"/>
            <a:ext cx="3962400" cy="8382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178D0B6-DB6B-E34F-AA2F-4463AACD73AC}"/>
              </a:ext>
            </a:extLst>
          </p:cNvPr>
          <p:cNvSpPr/>
          <p:nvPr/>
        </p:nvSpPr>
        <p:spPr>
          <a:xfrm>
            <a:off x="838200" y="4634189"/>
            <a:ext cx="361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b="1" dirty="0"/>
              <a:t>13.3 Beacon GwSpecific Field Forma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3AD95C-AB09-8647-B574-03531CECDFC2}"/>
              </a:ext>
            </a:extLst>
          </p:cNvPr>
          <p:cNvSpPr/>
          <p:nvPr/>
        </p:nvSpPr>
        <p:spPr>
          <a:xfrm>
            <a:off x="838200" y="5048082"/>
            <a:ext cx="3133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b="1" dirty="0"/>
              <a:t>13.4 Beacon Encoding Example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43892F-D947-0441-BE46-8055FDCCF0C2}"/>
              </a:ext>
            </a:extLst>
          </p:cNvPr>
          <p:cNvSpPr/>
          <p:nvPr/>
        </p:nvSpPr>
        <p:spPr>
          <a:xfrm>
            <a:off x="838200" y="5461975"/>
            <a:ext cx="3120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b="1" dirty="0"/>
              <a:t>13.5 Beaconing Precise Timing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12C85E-1714-7945-A93D-BE4AC2FF2E6B}"/>
              </a:ext>
            </a:extLst>
          </p:cNvPr>
          <p:cNvSpPr/>
          <p:nvPr/>
        </p:nvSpPr>
        <p:spPr>
          <a:xfrm>
            <a:off x="838200" y="5875869"/>
            <a:ext cx="5205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b="1" dirty="0"/>
              <a:t>13.6 Network Downlink Route Update Requirements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AD49E6-BA21-B24D-8C61-79CB15F10371}"/>
              </a:ext>
            </a:extLst>
          </p:cNvPr>
          <p:cNvSpPr/>
          <p:nvPr/>
        </p:nvSpPr>
        <p:spPr>
          <a:xfrm>
            <a:off x="838200" y="4220296"/>
            <a:ext cx="2782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1" dirty="0"/>
              <a:t>13.2 Beacon Frame Format </a:t>
            </a:r>
            <a:endParaRPr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20991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2800" b="1" dirty="0">
                <a:latin typeface="+mj-ea"/>
              </a:rPr>
              <a:t>Continuously Listening End-Device (Class C)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DFFAEC-3B61-4340-93DF-3565C48B3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800" y="2091416"/>
            <a:ext cx="7518400" cy="3213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FDF464-6746-CD42-9045-B9ADFD20C99B}"/>
              </a:ext>
            </a:extLst>
          </p:cNvPr>
          <p:cNvSpPr txBox="1"/>
          <p:nvPr/>
        </p:nvSpPr>
        <p:spPr>
          <a:xfrm>
            <a:off x="838200" y="1722084"/>
            <a:ext cx="301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Class</a:t>
            </a:r>
            <a:r>
              <a:rPr kumimoji="1" lang="ko-Kore-KR" altLang="en-US" dirty="0"/>
              <a:t> </a:t>
            </a:r>
            <a:r>
              <a:rPr kumimoji="1" lang="en-US" altLang="ko-Kore-KR" dirty="0"/>
              <a:t>C</a:t>
            </a:r>
            <a:r>
              <a:rPr kumimoji="1" lang="ko-Kore-KR" altLang="en-US" dirty="0"/>
              <a:t>와 </a:t>
            </a:r>
            <a:r>
              <a:rPr kumimoji="1" lang="en-US" altLang="ko-Kore-KR" dirty="0"/>
              <a:t>B</a:t>
            </a:r>
            <a:r>
              <a:rPr kumimoji="1" lang="ko-Kore-KR" altLang="en-US" dirty="0"/>
              <a:t>는 따로 실행된다</a:t>
            </a:r>
            <a:r>
              <a:rPr kumimoji="1" lang="en-US" altLang="ko-Kore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42D9A1-CF5B-394E-B706-29BD9C4A6564}"/>
              </a:ext>
            </a:extLst>
          </p:cNvPr>
          <p:cNvSpPr/>
          <p:nvPr/>
        </p:nvSpPr>
        <p:spPr>
          <a:xfrm>
            <a:off x="1006256" y="4796214"/>
            <a:ext cx="97911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ko-KR" altLang="en-US" dirty="0"/>
            </a:br>
            <a:r>
              <a:rPr lang="en-US" altLang="ko-KR" dirty="0"/>
              <a:t>Downlink</a:t>
            </a:r>
            <a:r>
              <a:rPr lang="ko-KR" altLang="en-US" dirty="0"/>
              <a:t>가 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RX1/RX2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/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RXC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중 어떤 것을 사용해도  동일한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frame counter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는 증가한다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303258-4C8E-364B-BDC9-BED12D55F675}"/>
              </a:ext>
            </a:extLst>
          </p:cNvPr>
          <p:cNvSpPr/>
          <p:nvPr/>
        </p:nvSpPr>
        <p:spPr>
          <a:xfrm>
            <a:off x="1517761" y="5546074"/>
            <a:ext cx="8958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Downlink</a:t>
            </a:r>
            <a:r>
              <a:rPr lang="ko-Kore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en-US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- 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CLASS_C_RESP_TIMOUT * </a:t>
            </a:r>
            <a:r>
              <a:rPr lang="en" altLang="ko-Kore-KR" dirty="0" err="1">
                <a:solidFill>
                  <a:srgbClr val="000000"/>
                </a:solidFill>
                <a:latin typeface="Noto Sans" panose="020B0502040504020204" pitchFamily="34" charset="0"/>
              </a:rPr>
              <a:t>NbTrans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 + REVE_DELay2 * (NbTrans-1)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Uplink – </a:t>
            </a:r>
            <a:r>
              <a:rPr lang="en-US" altLang="ko-Kore-KR" dirty="0" err="1">
                <a:solidFill>
                  <a:srgbClr val="000000"/>
                </a:solidFill>
                <a:latin typeface="Noto Sans" panose="020B0502040504020204" pitchFamily="34" charset="0"/>
              </a:rPr>
              <a:t>NbTrans</a:t>
            </a:r>
            <a:r>
              <a:rPr lang="en-US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 , 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CLASS_C_RESP_TIMOUT </a:t>
            </a:r>
            <a:r>
              <a:rPr lang="ko-Kore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안에 보내는 것 추천</a:t>
            </a:r>
            <a:r>
              <a:rPr lang="en-US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59506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4C63520-0630-0D44-A621-88D717618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80" y="1482247"/>
            <a:ext cx="5639688" cy="33152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D9649A7-2EA3-804E-A387-25BF9D49E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231" y="2446610"/>
            <a:ext cx="6360438" cy="344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5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</a:rPr>
              <a:t>Introduce to Class B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23B331A-07C1-F444-A314-56D5C1AF5BE7}"/>
              </a:ext>
            </a:extLst>
          </p:cNvPr>
          <p:cNvSpPr/>
          <p:nvPr/>
        </p:nvSpPr>
        <p:spPr>
          <a:xfrm>
            <a:off x="1325334" y="1997839"/>
            <a:ext cx="95413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Class B</a:t>
            </a:r>
            <a:r>
              <a:rPr lang="ko-KR" altLang="en-US" dirty="0">
                <a:latin typeface="+mn-ea"/>
              </a:rPr>
              <a:t>는</a:t>
            </a:r>
            <a:r>
              <a:rPr lang="en-US" altLang="ko-KR" dirty="0">
                <a:latin typeface="+mn-ea"/>
              </a:rPr>
              <a:t> mobile or mounted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배터리 구동식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End-Device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에 최적화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endParaRPr lang="en-US" altLang="ko-Kore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Network-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initated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d</a:t>
            </a:r>
            <a:r>
              <a:rPr lang="en-US" altLang="ko-Kore-KR" dirty="0">
                <a:solidFill>
                  <a:srgbClr val="000000"/>
                </a:solidFill>
                <a:latin typeface="+mn-ea"/>
              </a:rPr>
              <a:t>ownlink frame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특정 시간간격으로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Receive window</a:t>
            </a: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열어야하는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경우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ore-KR" dirty="0">
                <a:solidFill>
                  <a:srgbClr val="000000"/>
                </a:solidFill>
                <a:latin typeface="+mn-ea"/>
              </a:rPr>
              <a:t>Class </a:t>
            </a:r>
            <a:r>
              <a:rPr lang="en" altLang="ko-Kore-KR" dirty="0">
                <a:solidFill>
                  <a:srgbClr val="000000"/>
                </a:solidFill>
                <a:latin typeface="+mn-ea"/>
              </a:rPr>
              <a:t>B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는 게이트웨이가 정기적으로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Beacon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을 전송하여 네트워크의 모든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End-Device </a:t>
            </a: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동기화하고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End-Device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가 주기적으로 예측 가능한 시간에 짧은 추가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reception window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(ping slot)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을 열 수 있도록 한다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  <a:endParaRPr lang="ko-Kore-KR" altLang="en-US" dirty="0">
              <a:latin typeface="+mn-ea"/>
            </a:endParaRPr>
          </a:p>
          <a:p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" altLang="ko-Kore-KR" dirty="0">
                <a:latin typeface="+mn-ea"/>
              </a:rPr>
              <a:t>Class A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Class</a:t>
            </a:r>
            <a:r>
              <a:rPr lang="ko-KR" altLang="en-US" dirty="0">
                <a:latin typeface="+mn-ea"/>
              </a:rPr>
              <a:t> </a:t>
            </a:r>
            <a:r>
              <a:rPr lang="en" altLang="ko-Kore-KR" dirty="0">
                <a:latin typeface="+mn-ea"/>
              </a:rPr>
              <a:t>B</a:t>
            </a:r>
            <a:r>
              <a:rPr lang="ko-KR" altLang="en-US" dirty="0">
                <a:latin typeface="+mn-ea"/>
              </a:rPr>
              <a:t>로의 전환은 </a:t>
            </a:r>
            <a:r>
              <a:rPr lang="en-US" altLang="ko-KR" dirty="0">
                <a:latin typeface="+mn-ea"/>
              </a:rPr>
              <a:t>End-Device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Application Layer</a:t>
            </a:r>
            <a:r>
              <a:rPr lang="ko-KR" altLang="en-US" dirty="0">
                <a:latin typeface="+mn-ea"/>
              </a:rPr>
              <a:t>에서 이루어진다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532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</a:rPr>
              <a:t>Introduce to Class B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C33BD0-FF16-C349-AAA8-B7F706467320}"/>
              </a:ext>
            </a:extLst>
          </p:cNvPr>
          <p:cNvSpPr/>
          <p:nvPr/>
        </p:nvSpPr>
        <p:spPr>
          <a:xfrm>
            <a:off x="838200" y="1473223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b="1" dirty="0"/>
              <a:t>8.1  Principle of Synchronous Network-initiated Class B Downlinks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6771AC-5B14-F549-935D-72095158992A}"/>
              </a:ext>
            </a:extLst>
          </p:cNvPr>
          <p:cNvSpPr/>
          <p:nvPr/>
        </p:nvSpPr>
        <p:spPr>
          <a:xfrm>
            <a:off x="1159042" y="2330025"/>
            <a:ext cx="100784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Class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B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지원하는 네트워크의 경우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네트워크는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End-Device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에 대한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timing reference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제공하는 신호를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broadcast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한다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 </a:t>
            </a:r>
          </a:p>
          <a:p>
            <a:endParaRPr lang="en-US" altLang="ko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Timing reference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기반으로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주기적으로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Receive window(</a:t>
            </a:r>
            <a:r>
              <a:rPr lang="en-US" altLang="ko-KR" dirty="0" err="1">
                <a:solidFill>
                  <a:srgbClr val="000000"/>
                </a:solidFill>
                <a:latin typeface="Noto Sans" panose="020B0502040504020204" pitchFamily="34" charset="0"/>
              </a:rPr>
              <a:t>pingslot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)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열어야 하며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이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receive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window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는 네트워크가 다운링크 통신을 시작하는 데 사용할 수 있다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EE8E9C-9B48-284B-9AEB-F99E164AC694}"/>
              </a:ext>
            </a:extLst>
          </p:cNvPr>
          <p:cNvSpPr/>
          <p:nvPr/>
        </p:nvSpPr>
        <p:spPr>
          <a:xfrm>
            <a:off x="1159041" y="4073151"/>
            <a:ext cx="106078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Noto Sans" panose="020B0502040504020204" pitchFamily="34" charset="0"/>
              </a:rPr>
              <a:t>Pingslot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중 하나를 사용하는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Network-initiated downlink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ping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이라고 한다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 </a:t>
            </a:r>
          </a:p>
          <a:p>
            <a:endParaRPr lang="en-US" altLang="ko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Downlink 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통신을 시작하기 위해 선택한 게이트웨이는 네트워크 서버에서 선택하는데</a:t>
            </a:r>
            <a:endParaRPr lang="en-US" altLang="ko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r>
              <a:rPr lang="en-US" altLang="ko-KR" dirty="0"/>
              <a:t>End-Device</a:t>
            </a:r>
            <a:r>
              <a:rPr lang="ko-KR" altLang="en-US" dirty="0"/>
              <a:t>가 움직이고</a:t>
            </a:r>
            <a:r>
              <a:rPr lang="en-US" altLang="ko-KR" dirty="0"/>
              <a:t>,</a:t>
            </a:r>
            <a:r>
              <a:rPr lang="ko-KR" altLang="en-US" dirty="0"/>
              <a:t> 수신된 </a:t>
            </a:r>
            <a:r>
              <a:rPr lang="en-US" altLang="ko-KR" dirty="0"/>
              <a:t>beacon</a:t>
            </a:r>
            <a:r>
              <a:rPr lang="ko-KR" altLang="en-US" dirty="0"/>
              <a:t>에 </a:t>
            </a:r>
            <a:r>
              <a:rPr lang="en-US" altLang="ko-KR" dirty="0"/>
              <a:t>advertised</a:t>
            </a:r>
            <a:r>
              <a:rPr lang="ko-KR" altLang="en-US" dirty="0"/>
              <a:t>된 </a:t>
            </a:r>
            <a:r>
              <a:rPr lang="en-US" altLang="ko-KR" dirty="0"/>
              <a:t>identity</a:t>
            </a:r>
            <a:r>
              <a:rPr lang="ko-KR" altLang="en-US" dirty="0"/>
              <a:t>의 변경이 감지되면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End-Device</a:t>
            </a:r>
            <a:r>
              <a:rPr lang="ko-KR" altLang="en-US" dirty="0"/>
              <a:t>는 서버가 </a:t>
            </a:r>
            <a:r>
              <a:rPr lang="en-US" altLang="ko-KR" dirty="0"/>
              <a:t>Downlink</a:t>
            </a:r>
            <a:r>
              <a:rPr lang="ko-KR" altLang="en-US" dirty="0"/>
              <a:t> 라우팅 경로 데이터베이스를 업데이트할 수 있도록 네트워크 서버로 </a:t>
            </a:r>
            <a:r>
              <a:rPr lang="en-US" altLang="ko-KR" dirty="0"/>
              <a:t>uplink</a:t>
            </a:r>
            <a:r>
              <a:rPr lang="ko-KR" altLang="en-US" dirty="0" err="1"/>
              <a:t>를</a:t>
            </a:r>
            <a:r>
              <a:rPr lang="ko-KR" altLang="en-US" dirty="0"/>
              <a:t> 보낸다</a:t>
            </a:r>
            <a:r>
              <a:rPr lang="en-US" altLang="ko-KR" dirty="0"/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2951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</a:rPr>
              <a:t>Introduce to Class B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C33BD0-FF16-C349-AAA8-B7F706467320}"/>
              </a:ext>
            </a:extLst>
          </p:cNvPr>
          <p:cNvSpPr/>
          <p:nvPr/>
        </p:nvSpPr>
        <p:spPr>
          <a:xfrm>
            <a:off x="838200" y="1473223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b="1" dirty="0"/>
              <a:t>8.1  Principle of Synchronous Network-initiated Class B Downlinks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DB602-3834-464E-877E-B767CB5D2E53}"/>
              </a:ext>
            </a:extLst>
          </p:cNvPr>
          <p:cNvSpPr/>
          <p:nvPr/>
        </p:nvSpPr>
        <p:spPr>
          <a:xfrm>
            <a:off x="1159041" y="2197935"/>
            <a:ext cx="1051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Default ping-slot periodicity</a:t>
            </a:r>
          </a:p>
          <a:p>
            <a:pPr marL="285750" indent="-285750">
              <a:buFontTx/>
              <a:buChar char="-"/>
            </a:pPr>
            <a:endParaRPr lang="en" altLang="ko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Default ping-slot data rate </a:t>
            </a:r>
          </a:p>
          <a:p>
            <a:pPr marL="285750" indent="-285750">
              <a:buFontTx/>
              <a:buChar char="-"/>
            </a:pPr>
            <a:endParaRPr lang="en" altLang="ko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Default ping-slot channel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B095ED-B06C-F448-9A5E-D55630354173}"/>
              </a:ext>
            </a:extLst>
          </p:cNvPr>
          <p:cNvSpPr/>
          <p:nvPr/>
        </p:nvSpPr>
        <p:spPr>
          <a:xfrm>
            <a:off x="1263894" y="3841709"/>
            <a:ext cx="8390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Regional  Parameters  Specification [RP002]에</a:t>
            </a:r>
            <a:r>
              <a:rPr lang="ko-KR" altLang="en-US" dirty="0"/>
              <a:t> 있고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MAC</a:t>
            </a:r>
            <a:r>
              <a:rPr lang="ko-KR" altLang="en-US" dirty="0"/>
              <a:t> </a:t>
            </a:r>
            <a:r>
              <a:rPr lang="en-US" altLang="ko-KR" dirty="0"/>
              <a:t>Commands</a:t>
            </a:r>
            <a:r>
              <a:rPr lang="ko-KR" altLang="en-US" dirty="0"/>
              <a:t>로 업데이트 된다</a:t>
            </a:r>
            <a:r>
              <a:rPr lang="en-US" altLang="ko-KR" dirty="0"/>
              <a:t>.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6DF778-DBA5-9240-AFB3-3CC30BFE87B2}"/>
              </a:ext>
            </a:extLst>
          </p:cNvPr>
          <p:cNvSpPr/>
          <p:nvPr/>
        </p:nvSpPr>
        <p:spPr>
          <a:xfrm>
            <a:off x="1159042" y="4688597"/>
            <a:ext cx="101947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모든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End-Device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는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Class A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로 시작 및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Network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에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join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한다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이후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 Application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이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Class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B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의 사용을 결정한다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1992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</a:rPr>
              <a:t>Introduce to Class B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C33BD0-FF16-C349-AAA8-B7F706467320}"/>
              </a:ext>
            </a:extLst>
          </p:cNvPr>
          <p:cNvSpPr/>
          <p:nvPr/>
        </p:nvSpPr>
        <p:spPr>
          <a:xfrm>
            <a:off x="838200" y="1473223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b="1" dirty="0"/>
              <a:t>8.1  Principle of Synchronous Network-initiated Class B Downlinks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B1BF0C-F82E-E949-B903-87825652807A}"/>
              </a:ext>
            </a:extLst>
          </p:cNvPr>
          <p:cNvSpPr/>
          <p:nvPr/>
        </p:nvSpPr>
        <p:spPr>
          <a:xfrm>
            <a:off x="838200" y="2677474"/>
            <a:ext cx="109567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Noto Sans" panose="020B0502040504020204" pitchFamily="34" charset="0"/>
              </a:rPr>
              <a:t>End-Device</a:t>
            </a:r>
            <a:r>
              <a:rPr lang="ko-KR" altLang="en-US" dirty="0">
                <a:latin typeface="Noto Sans" panose="020B0502040504020204" pitchFamily="34" charset="0"/>
              </a:rPr>
              <a:t>의 </a:t>
            </a:r>
            <a:r>
              <a:rPr lang="en-US" altLang="ko-KR" dirty="0" err="1">
                <a:latin typeface="Noto Sans" panose="020B0502040504020204" pitchFamily="34" charset="0"/>
              </a:rPr>
              <a:t>Applicatioin</a:t>
            </a:r>
            <a:r>
              <a:rPr lang="ko-KR" altLang="en-US" dirty="0">
                <a:latin typeface="Noto Sans" panose="020B0502040504020204" pitchFamily="34" charset="0"/>
              </a:rPr>
              <a:t>이 </a:t>
            </a:r>
            <a:r>
              <a:rPr lang="en" altLang="ko-Kore-KR" dirty="0" err="1">
                <a:latin typeface="Noto Sans" panose="020B0502040504020204" pitchFamily="34" charset="0"/>
              </a:rPr>
              <a:t>LoRaWan</a:t>
            </a:r>
            <a:r>
              <a:rPr lang="en" altLang="ko-Kore-KR" dirty="0">
                <a:latin typeface="Noto Sans" panose="020B0502040504020204" pitchFamily="34" charset="0"/>
              </a:rPr>
              <a:t> Layer</a:t>
            </a:r>
            <a:r>
              <a:rPr lang="ko-KR" altLang="en-US" dirty="0">
                <a:latin typeface="Noto Sans" panose="020B0502040504020204" pitchFamily="34" charset="0"/>
              </a:rPr>
              <a:t>에 </a:t>
            </a:r>
            <a:r>
              <a:rPr lang="en-US" altLang="ko-KR" dirty="0">
                <a:latin typeface="Noto Sans" panose="020B0502040504020204" pitchFamily="34" charset="0"/>
              </a:rPr>
              <a:t>Class B </a:t>
            </a:r>
            <a:r>
              <a:rPr lang="ko-KR" altLang="en-US" dirty="0">
                <a:latin typeface="Noto Sans" panose="020B0502040504020204" pitchFamily="34" charset="0"/>
              </a:rPr>
              <a:t>모드 사용을 요청</a:t>
            </a:r>
            <a:r>
              <a:rPr lang="en-US" altLang="ko-KR" dirty="0">
                <a:latin typeface="Noto Sans" panose="020B0502040504020204" pitchFamily="34" charset="0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Noto Sans" panose="020B0502040504020204" pitchFamily="34" charset="0"/>
            </a:endParaRPr>
          </a:p>
          <a:p>
            <a:r>
              <a:rPr lang="en-US" altLang="ko-KR" dirty="0">
                <a:latin typeface="Noto Sans" panose="020B0502040504020204" pitchFamily="34" charset="0"/>
              </a:rPr>
              <a:t>2. End-Device</a:t>
            </a:r>
            <a:r>
              <a:rPr lang="ko-KR" altLang="en-US" dirty="0">
                <a:latin typeface="Noto Sans" panose="020B0502040504020204" pitchFamily="34" charset="0"/>
              </a:rPr>
              <a:t>가 </a:t>
            </a:r>
            <a:r>
              <a:rPr lang="en-US" altLang="ko-KR" dirty="0">
                <a:latin typeface="Noto Sans" panose="020B0502040504020204" pitchFamily="34" charset="0"/>
              </a:rPr>
              <a:t>Beacon </a:t>
            </a:r>
            <a:r>
              <a:rPr lang="ko-KR" altLang="en-US" dirty="0">
                <a:latin typeface="Noto Sans" panose="020B0502040504020204" pitchFamily="34" charset="0"/>
              </a:rPr>
              <a:t>검색</a:t>
            </a:r>
            <a:r>
              <a:rPr lang="en-US" altLang="ko-KR" dirty="0">
                <a:latin typeface="Noto Sans" panose="020B0502040504020204" pitchFamily="34" charset="0"/>
              </a:rPr>
              <a:t> (</a:t>
            </a:r>
            <a:r>
              <a:rPr lang="en-US" altLang="ko-KR" dirty="0" err="1">
                <a:latin typeface="Noto Sans" panose="020B0502040504020204" pitchFamily="34" charset="0"/>
              </a:rPr>
              <a:t>LoRaWan</a:t>
            </a:r>
            <a:r>
              <a:rPr lang="ko-KR" altLang="en-US" dirty="0">
                <a:latin typeface="Noto Sans" panose="020B0502040504020204" pitchFamily="34" charset="0"/>
              </a:rPr>
              <a:t> </a:t>
            </a:r>
            <a:r>
              <a:rPr lang="en-US" altLang="ko-KR" dirty="0">
                <a:latin typeface="Noto Sans" panose="020B0502040504020204" pitchFamily="34" charset="0"/>
              </a:rPr>
              <a:t>layer</a:t>
            </a:r>
            <a:r>
              <a:rPr lang="ko-KR" altLang="en-US" dirty="0">
                <a:latin typeface="Noto Sans" panose="020B0502040504020204" pitchFamily="34" charset="0"/>
              </a:rPr>
              <a:t>는 </a:t>
            </a:r>
            <a:r>
              <a:rPr lang="en-US" altLang="ko-KR" dirty="0" err="1">
                <a:latin typeface="Noto Sans" panose="020B0502040504020204" pitchFamily="34" charset="0"/>
              </a:rPr>
              <a:t>DeviceTimeReq</a:t>
            </a:r>
            <a:r>
              <a:rPr lang="en-US" altLang="ko-KR" dirty="0">
                <a:latin typeface="Noto Sans" panose="020B0502040504020204" pitchFamily="34" charset="0"/>
              </a:rPr>
              <a:t> </a:t>
            </a:r>
            <a:r>
              <a:rPr lang="ko-KR" altLang="en-US" dirty="0">
                <a:latin typeface="Noto Sans" panose="020B0502040504020204" pitchFamily="34" charset="0"/>
              </a:rPr>
              <a:t>명령어 사용 가능</a:t>
            </a:r>
            <a:r>
              <a:rPr lang="en-US" altLang="ko-KR" dirty="0">
                <a:latin typeface="Noto Sans" panose="020B0502040504020204" pitchFamily="34" charset="0"/>
              </a:rPr>
              <a:t>)</a:t>
            </a:r>
          </a:p>
          <a:p>
            <a:br>
              <a:rPr lang="ko-KR" altLang="en-US" dirty="0"/>
            </a:br>
            <a:r>
              <a:rPr lang="en-US" altLang="ko-KR" dirty="0"/>
              <a:t>3. End-Device</a:t>
            </a:r>
            <a:r>
              <a:rPr lang="ko-KR" altLang="en-US" dirty="0"/>
              <a:t>에서 </a:t>
            </a:r>
            <a:r>
              <a:rPr lang="en-US" altLang="ko-KR" dirty="0">
                <a:latin typeface="Noto Sans" panose="020B0502040504020204" pitchFamily="34" charset="0"/>
              </a:rPr>
              <a:t>beacon</a:t>
            </a:r>
            <a:r>
              <a:rPr lang="ko-KR" altLang="en-US" dirty="0">
                <a:latin typeface="Noto Sans" panose="020B0502040504020204" pitchFamily="34" charset="0"/>
              </a:rPr>
              <a:t>을 찾으면 </a:t>
            </a:r>
            <a:r>
              <a:rPr lang="en-US" altLang="ko-KR" dirty="0">
                <a:latin typeface="Noto Sans" panose="020B0502040504020204" pitchFamily="34" charset="0"/>
              </a:rPr>
              <a:t>Class B </a:t>
            </a:r>
            <a:r>
              <a:rPr lang="ko-KR" altLang="en-US" dirty="0">
                <a:latin typeface="Noto Sans" panose="020B0502040504020204" pitchFamily="34" charset="0"/>
              </a:rPr>
              <a:t>활성화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dirty="0"/>
              <a:t>4. </a:t>
            </a:r>
            <a:r>
              <a:rPr lang="ko-KR" altLang="en-US" dirty="0">
                <a:latin typeface="Noto Sans" panose="020B0502040504020204" pitchFamily="34" charset="0"/>
              </a:rPr>
              <a:t>클래스 </a:t>
            </a:r>
            <a:r>
              <a:rPr lang="en" altLang="ko-Kore-KR" dirty="0">
                <a:latin typeface="Noto Sans" panose="020B0502040504020204" pitchFamily="34" charset="0"/>
              </a:rPr>
              <a:t>B</a:t>
            </a:r>
            <a:r>
              <a:rPr lang="ko-KR" altLang="en-US" dirty="0">
                <a:latin typeface="Noto Sans" panose="020B0502040504020204" pitchFamily="34" charset="0"/>
              </a:rPr>
              <a:t>가 활성화되면 </a:t>
            </a:r>
            <a:r>
              <a:rPr lang="en" altLang="ko-Kore-KR" dirty="0">
                <a:latin typeface="Noto Sans" panose="020B0502040504020204" pitchFamily="34" charset="0"/>
              </a:rPr>
              <a:t>MAC </a:t>
            </a:r>
            <a:r>
              <a:rPr lang="ko-KR" altLang="en-US" dirty="0">
                <a:latin typeface="Noto Sans" panose="020B0502040504020204" pitchFamily="34" charset="0"/>
              </a:rPr>
              <a:t>계층은 전송되는 </a:t>
            </a:r>
            <a:r>
              <a:rPr lang="en-US" altLang="ko-KR" dirty="0">
                <a:latin typeface="Noto Sans" panose="020B0502040504020204" pitchFamily="34" charset="0"/>
              </a:rPr>
              <a:t>uplink frame</a:t>
            </a:r>
            <a:r>
              <a:rPr lang="ko-KR" altLang="en-US" dirty="0">
                <a:latin typeface="Noto Sans" panose="020B0502040504020204" pitchFamily="34" charset="0"/>
              </a:rPr>
              <a:t>의 </a:t>
            </a:r>
            <a:r>
              <a:rPr lang="en" altLang="ko-Kore-KR" dirty="0" err="1">
                <a:latin typeface="Noto Sans" panose="020B0502040504020204" pitchFamily="34" charset="0"/>
              </a:rPr>
              <a:t>FCtrl</a:t>
            </a:r>
            <a:r>
              <a:rPr lang="en" altLang="ko-Kore-KR" dirty="0">
                <a:latin typeface="Noto Sans" panose="020B0502040504020204" pitchFamily="34" charset="0"/>
              </a:rPr>
              <a:t> </a:t>
            </a:r>
            <a:r>
              <a:rPr lang="ko-KR" altLang="en-US" dirty="0">
                <a:latin typeface="Noto Sans" panose="020B0502040504020204" pitchFamily="34" charset="0"/>
              </a:rPr>
              <a:t>필드의 </a:t>
            </a:r>
            <a:r>
              <a:rPr lang="en-US" altLang="ko-KR" dirty="0">
                <a:latin typeface="Noto Sans" panose="020B0502040504020204" pitchFamily="34" charset="0"/>
              </a:rPr>
              <a:t>Class </a:t>
            </a:r>
            <a:r>
              <a:rPr lang="en" altLang="ko-Kore-KR" dirty="0">
                <a:latin typeface="Noto Sans" panose="020B0502040504020204" pitchFamily="34" charset="0"/>
              </a:rPr>
              <a:t>B </a:t>
            </a:r>
            <a:r>
              <a:rPr lang="en-US" altLang="ko-Kore-KR" dirty="0">
                <a:latin typeface="Noto Sans" panose="020B0502040504020204" pitchFamily="34" charset="0"/>
              </a:rPr>
              <a:t>bit</a:t>
            </a:r>
            <a:r>
              <a:rPr lang="ko-KR" altLang="en-US" dirty="0" err="1">
                <a:latin typeface="Noto Sans" panose="020B0502040504020204" pitchFamily="34" charset="0"/>
              </a:rPr>
              <a:t>를</a:t>
            </a:r>
            <a:r>
              <a:rPr lang="ko-KR" altLang="en-US" dirty="0">
                <a:latin typeface="Noto Sans" panose="020B0502040504020204" pitchFamily="34" charset="0"/>
              </a:rPr>
              <a:t> </a:t>
            </a:r>
            <a:r>
              <a:rPr lang="en-US" altLang="ko-KR" dirty="0">
                <a:latin typeface="Noto Sans" panose="020B0502040504020204" pitchFamily="34" charset="0"/>
              </a:rPr>
              <a:t>1</a:t>
            </a:r>
            <a:r>
              <a:rPr lang="ko-KR" altLang="en-US" dirty="0">
                <a:latin typeface="Noto Sans" panose="020B0502040504020204" pitchFamily="34" charset="0"/>
              </a:rPr>
              <a:t>로 설정하여 </a:t>
            </a:r>
            <a:r>
              <a:rPr lang="en-US" altLang="ko-KR" dirty="0">
                <a:latin typeface="Noto Sans" panose="020B0502040504020204" pitchFamily="34" charset="0"/>
              </a:rPr>
              <a:t>     </a:t>
            </a:r>
          </a:p>
          <a:p>
            <a:r>
              <a:rPr lang="en-US" altLang="ko-KR" dirty="0">
                <a:latin typeface="Noto Sans" panose="020B0502040504020204" pitchFamily="34" charset="0"/>
              </a:rPr>
              <a:t>    </a:t>
            </a:r>
            <a:r>
              <a:rPr lang="ko-KR" altLang="en-US" dirty="0">
                <a:latin typeface="Noto Sans" panose="020B0502040504020204" pitchFamily="34" charset="0"/>
              </a:rPr>
              <a:t>클래스 </a:t>
            </a:r>
            <a:r>
              <a:rPr lang="en" altLang="ko-Kore-KR" dirty="0">
                <a:latin typeface="Noto Sans" panose="020B0502040504020204" pitchFamily="34" charset="0"/>
              </a:rPr>
              <a:t>B</a:t>
            </a:r>
            <a:r>
              <a:rPr lang="ko-KR" altLang="en-US" dirty="0">
                <a:latin typeface="Noto Sans" panose="020B0502040504020204" pitchFamily="34" charset="0"/>
              </a:rPr>
              <a:t>가 활성화되도록 한다</a:t>
            </a:r>
            <a:r>
              <a:rPr lang="en-US" altLang="ko-KR" dirty="0">
                <a:latin typeface="Noto Sans" panose="020B0502040504020204" pitchFamily="34" charset="0"/>
              </a:rPr>
              <a:t>.(server</a:t>
            </a:r>
            <a:r>
              <a:rPr lang="ko-KR" altLang="en-US" dirty="0">
                <a:latin typeface="Noto Sans" panose="020B0502040504020204" pitchFamily="34" charset="0"/>
              </a:rPr>
              <a:t>에 알리는 용도</a:t>
            </a:r>
            <a:r>
              <a:rPr lang="en-US" altLang="ko-KR" dirty="0">
                <a:latin typeface="Noto Sans" panose="020B0502040504020204" pitchFamily="34" charset="0"/>
              </a:rPr>
              <a:t>)</a:t>
            </a:r>
          </a:p>
          <a:p>
            <a:br>
              <a:rPr lang="ko-KR" altLang="en-US" dirty="0"/>
            </a:br>
            <a:r>
              <a:rPr lang="en-US" altLang="ko-KR" dirty="0"/>
              <a:t>5.</a:t>
            </a:r>
            <a:r>
              <a:rPr lang="en" altLang="ko-Kore-KR" dirty="0">
                <a:latin typeface="Noto Sans" panose="020B0502040504020204" pitchFamily="34" charset="0"/>
              </a:rPr>
              <a:t>Class B </a:t>
            </a:r>
            <a:r>
              <a:rPr lang="ko-KR" altLang="en-US" dirty="0">
                <a:latin typeface="Noto Sans" panose="020B0502040504020204" pitchFamily="34" charset="0"/>
              </a:rPr>
              <a:t>모드를 비활성화했음을 알린다</a:t>
            </a:r>
            <a:r>
              <a:rPr lang="en-US" altLang="ko-KR" dirty="0">
                <a:latin typeface="Noto Sans" panose="020B0502040504020204" pitchFamily="34" charset="0"/>
              </a:rPr>
              <a:t>.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9755E6-7CA5-534A-9E99-DB727C06D767}"/>
              </a:ext>
            </a:extLst>
          </p:cNvPr>
          <p:cNvSpPr txBox="1"/>
          <p:nvPr/>
        </p:nvSpPr>
        <p:spPr>
          <a:xfrm>
            <a:off x="1130968" y="1657889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ore-KR" dirty="0"/>
          </a:p>
          <a:p>
            <a:r>
              <a:rPr kumimoji="1" lang="en-US" altLang="ko-Kore-KR" dirty="0"/>
              <a:t>Class B </a:t>
            </a:r>
            <a:r>
              <a:rPr kumimoji="1" lang="ko-Kore-KR" altLang="en-US" dirty="0"/>
              <a:t>활성화</a:t>
            </a:r>
            <a:r>
              <a:rPr kumimoji="1" lang="ko-KR" altLang="en-US" dirty="0"/>
              <a:t> 프로세스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22720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</a:rPr>
              <a:t>Introduce to Class B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C33BD0-FF16-C349-AAA8-B7F706467320}"/>
              </a:ext>
            </a:extLst>
          </p:cNvPr>
          <p:cNvSpPr/>
          <p:nvPr/>
        </p:nvSpPr>
        <p:spPr>
          <a:xfrm>
            <a:off x="838200" y="1473223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b="1" dirty="0"/>
              <a:t>8.1  Principle of Synchronous Network-initiated Class B Downlinks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596306-5BDF-3145-B77E-1720E3B21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168" y="1917429"/>
            <a:ext cx="8451661" cy="397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A56624B-81CB-6749-A2AC-39BBB1F8A37F}"/>
              </a:ext>
            </a:extLst>
          </p:cNvPr>
          <p:cNvSpPr/>
          <p:nvPr/>
        </p:nvSpPr>
        <p:spPr>
          <a:xfrm>
            <a:off x="2842799" y="5970303"/>
            <a:ext cx="74790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Noto Sans" panose="020B0502040504020204" pitchFamily="34" charset="0"/>
              </a:rPr>
              <a:t>보통 핑 슬롯이 네트워크 서버에 의해 사용되는 빈도가 적기 때문에</a:t>
            </a:r>
            <a:r>
              <a:rPr lang="en-US" altLang="ko-KR" sz="1400" dirty="0">
                <a:solidFill>
                  <a:srgbClr val="000000"/>
                </a:solidFill>
                <a:latin typeface="Noto Sans" panose="020B0502040504020204" pitchFamily="34" charset="0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Noto Sans" panose="020B0502040504020204" pitchFamily="34" charset="0"/>
              </a:rPr>
              <a:t>Preamble</a:t>
            </a:r>
            <a:r>
              <a:rPr lang="ko-KR" altLang="en-US" sz="1400" dirty="0">
                <a:solidFill>
                  <a:srgbClr val="000000"/>
                </a:solidFill>
                <a:latin typeface="Noto Sans" panose="020B0502040504020204" pitchFamily="34" charset="0"/>
              </a:rPr>
              <a:t>이 없으면 바로 </a:t>
            </a:r>
            <a:r>
              <a:rPr lang="en-US" altLang="ko-KR" sz="1400" dirty="0">
                <a:solidFill>
                  <a:srgbClr val="000000"/>
                </a:solidFill>
                <a:latin typeface="Noto Sans" panose="020B0502040504020204" pitchFamily="34" charset="0"/>
              </a:rPr>
              <a:t>window</a:t>
            </a:r>
            <a:r>
              <a:rPr lang="ko-KR" altLang="en-US" sz="1400" dirty="0" err="1">
                <a:solidFill>
                  <a:srgbClr val="000000"/>
                </a:solidFill>
                <a:latin typeface="Noto Sans" panose="020B0502040504020204" pitchFamily="34" charset="0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Noto Sans" panose="020B0502040504020204" pitchFamily="34" charset="0"/>
              </a:rPr>
              <a:t> 닫는다</a:t>
            </a:r>
            <a:r>
              <a:rPr lang="en-US" altLang="ko-KR" sz="1400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4822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</a:rPr>
              <a:t>Class B Frame Formats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C33BD0-FF16-C349-AAA8-B7F706467320}"/>
              </a:ext>
            </a:extLst>
          </p:cNvPr>
          <p:cNvSpPr/>
          <p:nvPr/>
        </p:nvSpPr>
        <p:spPr>
          <a:xfrm>
            <a:off x="838200" y="1473223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b="1" dirty="0"/>
              <a:t>9.1 Uplink Frames</a:t>
            </a:r>
            <a:endParaRPr lang="ko-Kore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117207-1E97-2048-BA28-FDAC3AAB524B}"/>
              </a:ext>
            </a:extLst>
          </p:cNvPr>
          <p:cNvSpPr txBox="1"/>
          <p:nvPr/>
        </p:nvSpPr>
        <p:spPr>
          <a:xfrm>
            <a:off x="971549" y="1842555"/>
            <a:ext cx="634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Uplink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Class A</a:t>
            </a:r>
            <a:r>
              <a:rPr kumimoji="1" lang="ko-KR" altLang="en-US" dirty="0"/>
              <a:t>와 같고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ClassB</a:t>
            </a:r>
            <a:r>
              <a:rPr kumimoji="1" lang="en-US" altLang="ko-KR" dirty="0"/>
              <a:t> bit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1</a:t>
            </a:r>
            <a:r>
              <a:rPr kumimoji="1" lang="ko-KR" altLang="en-US" dirty="0"/>
              <a:t>로 설정되어 있어야 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D9E459-4C05-7244-B47C-C2DBD804BC61}"/>
              </a:ext>
            </a:extLst>
          </p:cNvPr>
          <p:cNvSpPr/>
          <p:nvPr/>
        </p:nvSpPr>
        <p:spPr>
          <a:xfrm>
            <a:off x="838200" y="2398171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b="1" dirty="0"/>
              <a:t>9.2 Downlink Frames</a:t>
            </a:r>
            <a:endParaRPr lang="ko-Kore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7C227F-190D-B44A-BC5D-7B0C5B14AE64}"/>
              </a:ext>
            </a:extLst>
          </p:cNvPr>
          <p:cNvSpPr/>
          <p:nvPr/>
        </p:nvSpPr>
        <p:spPr>
          <a:xfrm>
            <a:off x="971549" y="2951672"/>
            <a:ext cx="102489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Class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B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의 </a:t>
            </a:r>
            <a:r>
              <a:rPr lang="en" altLang="ko-Kore-KR" dirty="0" err="1">
                <a:solidFill>
                  <a:srgbClr val="000000"/>
                </a:solidFill>
                <a:latin typeface="Noto Sans" panose="020B0502040504020204" pitchFamily="34" charset="0"/>
              </a:rPr>
              <a:t>FPending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비트는 </a:t>
            </a:r>
            <a:r>
              <a:rPr lang="en-US" altLang="ko-KR" dirty="0" err="1">
                <a:solidFill>
                  <a:srgbClr val="000000"/>
                </a:solidFill>
                <a:latin typeface="Noto Sans" panose="020B0502040504020204" pitchFamily="34" charset="0"/>
              </a:rPr>
              <a:t>pingslot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간 충돌 시 </a:t>
            </a:r>
            <a:r>
              <a:rPr lang="en" altLang="ko-Kore-KR" dirty="0" err="1">
                <a:solidFill>
                  <a:srgbClr val="000000"/>
                </a:solidFill>
                <a:latin typeface="Noto Sans" panose="020B0502040504020204" pitchFamily="34" charset="0"/>
              </a:rPr>
              <a:t>FPending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en-US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bit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가 먼저 설정된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ping-slot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시퀀스가 우선 순위를 차지한다는 신호를 보낸다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</a:p>
          <a:p>
            <a:endParaRPr lang="en-US" altLang="ko-Kore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r>
              <a:rPr lang="en" altLang="ko-Kore-KR" dirty="0" err="1">
                <a:solidFill>
                  <a:srgbClr val="000000"/>
                </a:solidFill>
                <a:latin typeface="Noto Sans" panose="020B0502040504020204" pitchFamily="34" charset="0"/>
              </a:rPr>
              <a:t>FPending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en-US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bit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가 설정된 경우 </a:t>
            </a:r>
            <a:r>
              <a:rPr lang="en" altLang="ko-Kore-KR" dirty="0" err="1">
                <a:solidFill>
                  <a:srgbClr val="000000"/>
                </a:solidFill>
                <a:latin typeface="Noto Sans" panose="020B0502040504020204" pitchFamily="34" charset="0"/>
              </a:rPr>
              <a:t>Fpending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 bit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가 설정되지 않은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ping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slot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시퀀스보다 우선 순위가 높다</a:t>
            </a:r>
            <a:endParaRPr lang="en-US" altLang="ko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endParaRPr lang="en-US" altLang="ko-Kore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endParaRPr lang="en-US" altLang="ko-Kore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endParaRPr lang="en-US" altLang="ko-Kore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동일한 우선순위 일 경우 </a:t>
            </a:r>
            <a:r>
              <a:rPr lang="en-US" altLang="ko-KR" dirty="0" err="1">
                <a:solidFill>
                  <a:srgbClr val="000000"/>
                </a:solidFill>
                <a:latin typeface="Noto Sans" panose="020B0502040504020204" pitchFamily="34" charset="0"/>
              </a:rPr>
              <a:t>DevAddr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에 따라 우선순위를 가린다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  <a:endParaRPr lang="ko-Kore-KR" altLang="en-US" dirty="0"/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70532C11-69BC-DC49-946F-29526394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200" y="4251686"/>
            <a:ext cx="5181600" cy="164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8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</a:rPr>
              <a:t>Class B Frame Formats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C33BD0-FF16-C349-AAA8-B7F706467320}"/>
              </a:ext>
            </a:extLst>
          </p:cNvPr>
          <p:cNvSpPr/>
          <p:nvPr/>
        </p:nvSpPr>
        <p:spPr>
          <a:xfrm>
            <a:off x="838200" y="1473223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b="1" dirty="0"/>
              <a:t>9.3</a:t>
            </a:r>
            <a:r>
              <a:rPr lang="ko-KR" altLang="en-US" b="1" dirty="0"/>
              <a:t> </a:t>
            </a:r>
            <a:r>
              <a:rPr lang="en-US" altLang="ko-KR" b="1" dirty="0"/>
              <a:t>Downlink Ping Frames</a:t>
            </a:r>
            <a:endParaRPr lang="en-US" altLang="ko-Kore-KR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27E4E1-ABF8-8D47-BDFF-812F25C4DBD5}"/>
              </a:ext>
            </a:extLst>
          </p:cNvPr>
          <p:cNvSpPr/>
          <p:nvPr/>
        </p:nvSpPr>
        <p:spPr>
          <a:xfrm>
            <a:off x="1066800" y="1990215"/>
            <a:ext cx="97155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Downlink ping frame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은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Class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A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Downlink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frame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과 동일한 형식을 사용하지만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다른 채널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 frequency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또는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data rate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계획을 따를 수 있다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</a:p>
          <a:p>
            <a:endParaRPr lang="en-US" altLang="ko-Kore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r>
              <a:rPr lang="en-US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Frame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은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unicast(single End-</a:t>
            </a:r>
            <a:r>
              <a:rPr lang="en-US" altLang="ko-KR" dirty="0" err="1">
                <a:solidFill>
                  <a:srgbClr val="000000"/>
                </a:solidFill>
                <a:latin typeface="Noto Sans" panose="020B0502040504020204" pitchFamily="34" charset="0"/>
              </a:rPr>
              <a:t>Deivce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혹은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 multicast(multi End-Device)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가 될 수 있다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</a:p>
          <a:p>
            <a:endParaRPr lang="en-US" altLang="ko-Kore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r>
              <a:rPr lang="en-US" altLang="ko-KR" dirty="0"/>
              <a:t>Multicast Group</a:t>
            </a:r>
            <a:r>
              <a:rPr lang="ko-KR" altLang="en-US" dirty="0"/>
              <a:t>의 모든 </a:t>
            </a:r>
            <a:r>
              <a:rPr lang="en-US" altLang="ko-KR" dirty="0"/>
              <a:t>End-Device</a:t>
            </a:r>
            <a:r>
              <a:rPr lang="ko-KR" altLang="en-US" dirty="0"/>
              <a:t>는 동일한</a:t>
            </a:r>
            <a:r>
              <a:rPr lang="en-US" altLang="ko-KR" dirty="0"/>
              <a:t> Multicast address</a:t>
            </a:r>
            <a:r>
              <a:rPr lang="ko-KR" altLang="en-US" dirty="0"/>
              <a:t>와 와 관련 암호화 키를 가진다</a:t>
            </a:r>
            <a:r>
              <a:rPr lang="en-US" altLang="ko-KR" dirty="0"/>
              <a:t>.</a:t>
            </a:r>
            <a:endParaRPr lang="en-US" altLang="ko-Kore-KR" dirty="0"/>
          </a:p>
          <a:p>
            <a:endParaRPr lang="en-US" altLang="ko-Kore-KR" dirty="0"/>
          </a:p>
          <a:p>
            <a:r>
              <a:rPr lang="en-US" altLang="ko-Kore-KR" dirty="0"/>
              <a:t>Class </a:t>
            </a:r>
            <a:r>
              <a:rPr lang="en" altLang="ko-Kore-KR" dirty="0"/>
              <a:t>B </a:t>
            </a:r>
            <a:r>
              <a:rPr lang="ko-KR" altLang="en-US" dirty="0"/>
              <a:t>지원 </a:t>
            </a:r>
            <a:r>
              <a:rPr lang="en-US" altLang="ko-KR" dirty="0"/>
              <a:t>End-Device</a:t>
            </a:r>
            <a:r>
              <a:rPr lang="ko-KR" altLang="en-US" dirty="0"/>
              <a:t>는 적어도 하나의 </a:t>
            </a:r>
            <a:r>
              <a:rPr lang="en-US" altLang="ko-KR" dirty="0"/>
              <a:t>Multicast Group</a:t>
            </a:r>
            <a:r>
              <a:rPr lang="ko-KR" altLang="en-US" dirty="0"/>
              <a:t>을 지원해야 하며 </a:t>
            </a:r>
            <a:r>
              <a:rPr lang="en-US" altLang="ko-KR" dirty="0"/>
              <a:t>End-Device</a:t>
            </a:r>
            <a:r>
              <a:rPr lang="ko-KR" altLang="en-US" dirty="0"/>
              <a:t>는</a:t>
            </a:r>
            <a:r>
              <a:rPr lang="en-US" altLang="ko-KR" dirty="0"/>
              <a:t> multicast address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전송시에</a:t>
            </a:r>
            <a:r>
              <a:rPr lang="ko-KR" altLang="en-US" dirty="0"/>
              <a:t> 사용해서는 안된다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6D7021-4B02-A644-A09C-2BC24D5D43C1}"/>
              </a:ext>
            </a:extLst>
          </p:cNvPr>
          <p:cNvSpPr/>
          <p:nvPr/>
        </p:nvSpPr>
        <p:spPr>
          <a:xfrm>
            <a:off x="2533650" y="4852537"/>
            <a:ext cx="6781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Multicast group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은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Group Context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에 의해 정의된다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</a:p>
          <a:p>
            <a:pPr algn="ctr"/>
            <a:endParaRPr lang="en-US" altLang="ko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pPr algn="ctr"/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4octet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의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 multicast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address</a:t>
            </a:r>
            <a:br>
              <a:rPr lang="ko-KR" altLang="en-US" dirty="0"/>
            </a:br>
            <a:r>
              <a:rPr lang="en-US" altLang="ko-KR" dirty="0"/>
              <a:t>multicast group session key</a:t>
            </a:r>
          </a:p>
          <a:p>
            <a:pPr algn="ctr"/>
            <a:r>
              <a:rPr lang="en-US" altLang="ko-KR" dirty="0"/>
              <a:t>Multicast group downlink frame </a:t>
            </a:r>
            <a:r>
              <a:rPr lang="en-US" altLang="ko-KR" dirty="0" err="1"/>
              <a:t>countser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3453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6313</TotalTime>
  <Words>1899</Words>
  <Application>Microsoft Macintosh PowerPoint</Application>
  <PresentationFormat>와이드스크린</PresentationFormat>
  <Paragraphs>226</Paragraphs>
  <Slides>24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Noto Sans</vt:lpstr>
      <vt:lpstr>Office 테마</vt:lpstr>
      <vt:lpstr>LoRaWAN Link Layer Specification v1.0.4 </vt:lpstr>
      <vt:lpstr>목차</vt:lpstr>
      <vt:lpstr>Introduce to Class B</vt:lpstr>
      <vt:lpstr>Introduce to Class B</vt:lpstr>
      <vt:lpstr>Introduce to Class B</vt:lpstr>
      <vt:lpstr>Introduce to Class B</vt:lpstr>
      <vt:lpstr>Introduce to Class B</vt:lpstr>
      <vt:lpstr>Class B Frame Formats</vt:lpstr>
      <vt:lpstr>Class B Frame Formats</vt:lpstr>
      <vt:lpstr>Class B Frame Formats</vt:lpstr>
      <vt:lpstr>Class B Frame Formats</vt:lpstr>
      <vt:lpstr>Class B Beacon Acquisition and Tracking</vt:lpstr>
      <vt:lpstr>Class B Beacon Acquisition and Tracking</vt:lpstr>
      <vt:lpstr>Class B Beacon Acquisition and Tracking</vt:lpstr>
      <vt:lpstr>Class B Downlink Slot Timing</vt:lpstr>
      <vt:lpstr>Class B Downlink Slot Timing</vt:lpstr>
      <vt:lpstr>Class B Downlink Slot Timing</vt:lpstr>
      <vt:lpstr>Class B MAC Commands </vt:lpstr>
      <vt:lpstr>Class B MAC Commands </vt:lpstr>
      <vt:lpstr>Class B MAC Commands </vt:lpstr>
      <vt:lpstr>Class B MAC Commands </vt:lpstr>
      <vt:lpstr>Class B Beaconing</vt:lpstr>
      <vt:lpstr>Continuously Listening End-Device (Class C)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LoRaWAN Link Layer Specification v1.0.4 </dc:title>
  <dc:creator>김지섭</dc:creator>
  <cp:lastModifiedBy>김지섭</cp:lastModifiedBy>
  <cp:revision>19</cp:revision>
  <dcterms:created xsi:type="dcterms:W3CDTF">2021-08-10T13:29:43Z</dcterms:created>
  <dcterms:modified xsi:type="dcterms:W3CDTF">2021-09-15T07:23:42Z</dcterms:modified>
</cp:coreProperties>
</file>