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2" r:id="rId3"/>
    <p:sldId id="263" r:id="rId4"/>
    <p:sldId id="262" r:id="rId5"/>
    <p:sldId id="257" r:id="rId6"/>
    <p:sldId id="259" r:id="rId7"/>
    <p:sldId id="258" r:id="rId8"/>
    <p:sldId id="260" r:id="rId9"/>
    <p:sldId id="265" r:id="rId10"/>
    <p:sldId id="264" r:id="rId11"/>
    <p:sldId id="269" r:id="rId12"/>
    <p:sldId id="267" r:id="rId13"/>
    <p:sldId id="261" r:id="rId14"/>
    <p:sldId id="273" r:id="rId15"/>
    <p:sldId id="274" r:id="rId16"/>
    <p:sldId id="268" r:id="rId17"/>
    <p:sldId id="270" r:id="rId18"/>
    <p:sldId id="27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93B5E0-DD02-4760-BA84-C62CC2D34070}">
          <p14:sldIdLst>
            <p14:sldId id="256"/>
            <p14:sldId id="272"/>
            <p14:sldId id="263"/>
            <p14:sldId id="262"/>
            <p14:sldId id="257"/>
            <p14:sldId id="259"/>
            <p14:sldId id="258"/>
            <p14:sldId id="260"/>
            <p14:sldId id="265"/>
            <p14:sldId id="264"/>
            <p14:sldId id="269"/>
            <p14:sldId id="267"/>
            <p14:sldId id="261"/>
            <p14:sldId id="273"/>
            <p14:sldId id="274"/>
            <p14:sldId id="268"/>
            <p14:sldId id="270"/>
            <p14:sldId id="271"/>
            <p14:sldId id="266"/>
          </p14:sldIdLst>
        </p14:section>
        <p14:section name="Untitled Section" id="{B35EA8B8-5FEB-402E-A6CF-F7073C15BAE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8C3EB-8465-44D6-A115-369B0DCF7B24}" v="1944" dt="2024-01-29T05:45:54.720"/>
    <p1510:client id="{DF27C5D8-1B7D-4366-8471-B20B3D829DF7}" v="606" dt="2024-01-30T00:46:59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BD19C-2242-4D39-AF7E-181CB9329B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3A258D-A149-4779-BAE9-48721E385E4C}">
      <dgm:prSet/>
      <dgm:spPr/>
      <dgm:t>
        <a:bodyPr/>
        <a:lstStyle/>
        <a:p>
          <a:r>
            <a:rPr lang="en-US"/>
            <a:t>NUMBER OF CANCELLATIONS AND DELAYS WERE AFFECTED BY THE START OF TRAVEL BAN IN 2020</a:t>
          </a:r>
        </a:p>
      </dgm:t>
    </dgm:pt>
    <dgm:pt modelId="{2C080CBB-4D72-4FB9-A5FE-1A5C1289CA09}" type="parTrans" cxnId="{036F9441-97FF-4306-91A1-05541D2BFD80}">
      <dgm:prSet/>
      <dgm:spPr/>
      <dgm:t>
        <a:bodyPr/>
        <a:lstStyle/>
        <a:p>
          <a:endParaRPr lang="en-US"/>
        </a:p>
      </dgm:t>
    </dgm:pt>
    <dgm:pt modelId="{BC121D4D-9527-4FA7-8A52-8E7452352F61}" type="sibTrans" cxnId="{036F9441-97FF-4306-91A1-05541D2BFD80}">
      <dgm:prSet/>
      <dgm:spPr/>
      <dgm:t>
        <a:bodyPr/>
        <a:lstStyle/>
        <a:p>
          <a:endParaRPr lang="en-US"/>
        </a:p>
      </dgm:t>
    </dgm:pt>
    <dgm:pt modelId="{F9862DEE-E0AD-4BC8-A581-22A24B2D0C9C}">
      <dgm:prSet/>
      <dgm:spPr/>
      <dgm:t>
        <a:bodyPr/>
        <a:lstStyle/>
        <a:p>
          <a:r>
            <a:rPr lang="en-US"/>
            <a:t>THERE IS A NEGATIVE TREND OF CANCELLATIONS AND FLIGHT DELAYS FROM 2019 TO 2023</a:t>
          </a:r>
        </a:p>
      </dgm:t>
    </dgm:pt>
    <dgm:pt modelId="{E1C420FD-5B26-495E-8327-8065CA969AE5}" type="parTrans" cxnId="{51243CFB-ADFC-4090-8AFD-AD502ED5C9ED}">
      <dgm:prSet/>
      <dgm:spPr/>
      <dgm:t>
        <a:bodyPr/>
        <a:lstStyle/>
        <a:p>
          <a:endParaRPr lang="en-US"/>
        </a:p>
      </dgm:t>
    </dgm:pt>
    <dgm:pt modelId="{D212510B-E7B6-4704-8AA3-6AA2D2E83D45}" type="sibTrans" cxnId="{51243CFB-ADFC-4090-8AFD-AD502ED5C9ED}">
      <dgm:prSet/>
      <dgm:spPr/>
      <dgm:t>
        <a:bodyPr/>
        <a:lstStyle/>
        <a:p>
          <a:endParaRPr lang="en-US"/>
        </a:p>
      </dgm:t>
    </dgm:pt>
    <dgm:pt modelId="{805FEF45-8FC8-4F1F-A4D8-EDF785B5C4BB}">
      <dgm:prSet/>
      <dgm:spPr/>
      <dgm:t>
        <a:bodyPr/>
        <a:lstStyle/>
        <a:p>
          <a:r>
            <a:rPr lang="en-US"/>
            <a:t>DENVER AND CHICAGO ARE THE CITIES MOST TRAVELLED TO AND FROM THAT HAVE DELAYS/CANCELLATIONS</a:t>
          </a:r>
        </a:p>
      </dgm:t>
    </dgm:pt>
    <dgm:pt modelId="{EDBD3455-D685-49AF-8FB5-5A7CB3D0BC48}" type="parTrans" cxnId="{61D6741E-3989-4918-ABED-E77FE777CCC2}">
      <dgm:prSet/>
      <dgm:spPr/>
      <dgm:t>
        <a:bodyPr/>
        <a:lstStyle/>
        <a:p>
          <a:endParaRPr lang="en-US"/>
        </a:p>
      </dgm:t>
    </dgm:pt>
    <dgm:pt modelId="{CE2B009B-A9D7-451D-A1CD-B375B8FC7966}" type="sibTrans" cxnId="{61D6741E-3989-4918-ABED-E77FE777CCC2}">
      <dgm:prSet/>
      <dgm:spPr/>
      <dgm:t>
        <a:bodyPr/>
        <a:lstStyle/>
        <a:p>
          <a:endParaRPr lang="en-US"/>
        </a:p>
      </dgm:t>
    </dgm:pt>
    <dgm:pt modelId="{01393998-1D30-4ACD-8609-57B8C15BE67F}">
      <dgm:prSet/>
      <dgm:spPr/>
      <dgm:t>
        <a:bodyPr/>
        <a:lstStyle/>
        <a:p>
          <a:r>
            <a:rPr lang="en-US"/>
            <a:t>ACCORDING TO THE CIRIUM, ON-TIME PERFORMANCE REVIEW 2022 REPORT, SOUTH-WEST SCORED AN OTP OF 74.06%, MAKING IT ONE OF THE TOP 5 MAINLINE AIRLINES IN THE N.A. REGION</a:t>
          </a:r>
        </a:p>
      </dgm:t>
    </dgm:pt>
    <dgm:pt modelId="{9BA7F973-1A1D-466C-8AD9-1E6DED9BF074}" type="parTrans" cxnId="{D6C60FAE-BD1D-4B16-B671-0E8E32EB38CA}">
      <dgm:prSet/>
      <dgm:spPr/>
      <dgm:t>
        <a:bodyPr/>
        <a:lstStyle/>
        <a:p>
          <a:endParaRPr lang="en-US"/>
        </a:p>
      </dgm:t>
    </dgm:pt>
    <dgm:pt modelId="{5FDC8FBA-CD65-42FD-BCF7-670BBDC11C20}" type="sibTrans" cxnId="{D6C60FAE-BD1D-4B16-B671-0E8E32EB38CA}">
      <dgm:prSet/>
      <dgm:spPr/>
      <dgm:t>
        <a:bodyPr/>
        <a:lstStyle/>
        <a:p>
          <a:endParaRPr lang="en-US"/>
        </a:p>
      </dgm:t>
    </dgm:pt>
    <dgm:pt modelId="{E7B8D6C1-E6A3-4696-9084-06A5EEC02CBD}" type="pres">
      <dgm:prSet presAssocID="{151BD19C-2242-4D39-AF7E-181CB9329B05}" presName="linear" presStyleCnt="0">
        <dgm:presLayoutVars>
          <dgm:animLvl val="lvl"/>
          <dgm:resizeHandles val="exact"/>
        </dgm:presLayoutVars>
      </dgm:prSet>
      <dgm:spPr/>
    </dgm:pt>
    <dgm:pt modelId="{BDCE4AEB-94BB-4C10-9EBD-50FAEE39560E}" type="pres">
      <dgm:prSet presAssocID="{603A258D-A149-4779-BAE9-48721E385E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9ABEB3-0B48-4D3B-9E54-6312A37B3E24}" type="pres">
      <dgm:prSet presAssocID="{BC121D4D-9527-4FA7-8A52-8E7452352F61}" presName="spacer" presStyleCnt="0"/>
      <dgm:spPr/>
    </dgm:pt>
    <dgm:pt modelId="{036E1B56-D360-42D9-ADDB-100EC923AD49}" type="pres">
      <dgm:prSet presAssocID="{F9862DEE-E0AD-4BC8-A581-22A24B2D0C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A4149A-4472-45E0-A5CF-C2246C7A5B96}" type="pres">
      <dgm:prSet presAssocID="{D212510B-E7B6-4704-8AA3-6AA2D2E83D45}" presName="spacer" presStyleCnt="0"/>
      <dgm:spPr/>
    </dgm:pt>
    <dgm:pt modelId="{04B7E9E5-E3D1-4CAF-AE23-848C24BF66A2}" type="pres">
      <dgm:prSet presAssocID="{805FEF45-8FC8-4F1F-A4D8-EDF785B5C4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18A837-FE63-4BBF-A843-07000FD2387F}" type="pres">
      <dgm:prSet presAssocID="{CE2B009B-A9D7-451D-A1CD-B375B8FC7966}" presName="spacer" presStyleCnt="0"/>
      <dgm:spPr/>
    </dgm:pt>
    <dgm:pt modelId="{BAE4BEEF-0776-4139-AB6F-24F144D89C81}" type="pres">
      <dgm:prSet presAssocID="{01393998-1D30-4ACD-8609-57B8C15BE6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C48401-18CB-408B-9CB1-AAE305CD0725}" type="presOf" srcId="{151BD19C-2242-4D39-AF7E-181CB9329B05}" destId="{E7B8D6C1-E6A3-4696-9084-06A5EEC02CBD}" srcOrd="0" destOrd="0" presId="urn:microsoft.com/office/officeart/2005/8/layout/vList2"/>
    <dgm:cxn modelId="{61D6741E-3989-4918-ABED-E77FE777CCC2}" srcId="{151BD19C-2242-4D39-AF7E-181CB9329B05}" destId="{805FEF45-8FC8-4F1F-A4D8-EDF785B5C4BB}" srcOrd="2" destOrd="0" parTransId="{EDBD3455-D685-49AF-8FB5-5A7CB3D0BC48}" sibTransId="{CE2B009B-A9D7-451D-A1CD-B375B8FC7966}"/>
    <dgm:cxn modelId="{036F9441-97FF-4306-91A1-05541D2BFD80}" srcId="{151BD19C-2242-4D39-AF7E-181CB9329B05}" destId="{603A258D-A149-4779-BAE9-48721E385E4C}" srcOrd="0" destOrd="0" parTransId="{2C080CBB-4D72-4FB9-A5FE-1A5C1289CA09}" sibTransId="{BC121D4D-9527-4FA7-8A52-8E7452352F61}"/>
    <dgm:cxn modelId="{92BBF844-B72F-4967-A0D4-1F3F194BF05C}" type="presOf" srcId="{01393998-1D30-4ACD-8609-57B8C15BE67F}" destId="{BAE4BEEF-0776-4139-AB6F-24F144D89C81}" srcOrd="0" destOrd="0" presId="urn:microsoft.com/office/officeart/2005/8/layout/vList2"/>
    <dgm:cxn modelId="{3460ED4C-AC7A-41F0-9A56-863DC346EAF3}" type="presOf" srcId="{603A258D-A149-4779-BAE9-48721E385E4C}" destId="{BDCE4AEB-94BB-4C10-9EBD-50FAEE39560E}" srcOrd="0" destOrd="0" presId="urn:microsoft.com/office/officeart/2005/8/layout/vList2"/>
    <dgm:cxn modelId="{26103F70-378A-4D78-9DF7-10482FEDD3C7}" type="presOf" srcId="{F9862DEE-E0AD-4BC8-A581-22A24B2D0C9C}" destId="{036E1B56-D360-42D9-ADDB-100EC923AD49}" srcOrd="0" destOrd="0" presId="urn:microsoft.com/office/officeart/2005/8/layout/vList2"/>
    <dgm:cxn modelId="{8C42DD98-9FF9-4790-ACA5-6A36C27E5F69}" type="presOf" srcId="{805FEF45-8FC8-4F1F-A4D8-EDF785B5C4BB}" destId="{04B7E9E5-E3D1-4CAF-AE23-848C24BF66A2}" srcOrd="0" destOrd="0" presId="urn:microsoft.com/office/officeart/2005/8/layout/vList2"/>
    <dgm:cxn modelId="{D6C60FAE-BD1D-4B16-B671-0E8E32EB38CA}" srcId="{151BD19C-2242-4D39-AF7E-181CB9329B05}" destId="{01393998-1D30-4ACD-8609-57B8C15BE67F}" srcOrd="3" destOrd="0" parTransId="{9BA7F973-1A1D-466C-8AD9-1E6DED9BF074}" sibTransId="{5FDC8FBA-CD65-42FD-BCF7-670BBDC11C20}"/>
    <dgm:cxn modelId="{51243CFB-ADFC-4090-8AFD-AD502ED5C9ED}" srcId="{151BD19C-2242-4D39-AF7E-181CB9329B05}" destId="{F9862DEE-E0AD-4BC8-A581-22A24B2D0C9C}" srcOrd="1" destOrd="0" parTransId="{E1C420FD-5B26-495E-8327-8065CA969AE5}" sibTransId="{D212510B-E7B6-4704-8AA3-6AA2D2E83D45}"/>
    <dgm:cxn modelId="{3B702734-B6E9-4912-8A52-DCF211481049}" type="presParOf" srcId="{E7B8D6C1-E6A3-4696-9084-06A5EEC02CBD}" destId="{BDCE4AEB-94BB-4C10-9EBD-50FAEE39560E}" srcOrd="0" destOrd="0" presId="urn:microsoft.com/office/officeart/2005/8/layout/vList2"/>
    <dgm:cxn modelId="{7B3540E6-FFCD-4475-B360-C6F222EE8C23}" type="presParOf" srcId="{E7B8D6C1-E6A3-4696-9084-06A5EEC02CBD}" destId="{A59ABEB3-0B48-4D3B-9E54-6312A37B3E24}" srcOrd="1" destOrd="0" presId="urn:microsoft.com/office/officeart/2005/8/layout/vList2"/>
    <dgm:cxn modelId="{F62ED1B0-9827-4B40-A0AA-A0B5950C1D17}" type="presParOf" srcId="{E7B8D6C1-E6A3-4696-9084-06A5EEC02CBD}" destId="{036E1B56-D360-42D9-ADDB-100EC923AD49}" srcOrd="2" destOrd="0" presId="urn:microsoft.com/office/officeart/2005/8/layout/vList2"/>
    <dgm:cxn modelId="{D7E914E0-DD01-4180-9A93-D840BF814428}" type="presParOf" srcId="{E7B8D6C1-E6A3-4696-9084-06A5EEC02CBD}" destId="{41A4149A-4472-45E0-A5CF-C2246C7A5B96}" srcOrd="3" destOrd="0" presId="urn:microsoft.com/office/officeart/2005/8/layout/vList2"/>
    <dgm:cxn modelId="{448B76B4-1CF5-478F-B807-560640FFE148}" type="presParOf" srcId="{E7B8D6C1-E6A3-4696-9084-06A5EEC02CBD}" destId="{04B7E9E5-E3D1-4CAF-AE23-848C24BF66A2}" srcOrd="4" destOrd="0" presId="urn:microsoft.com/office/officeart/2005/8/layout/vList2"/>
    <dgm:cxn modelId="{187A4A99-2A79-4BD3-B4C9-E96D520603C7}" type="presParOf" srcId="{E7B8D6C1-E6A3-4696-9084-06A5EEC02CBD}" destId="{4318A837-FE63-4BBF-A843-07000FD2387F}" srcOrd="5" destOrd="0" presId="urn:microsoft.com/office/officeart/2005/8/layout/vList2"/>
    <dgm:cxn modelId="{A58BE712-33D4-4E67-8729-BE41973BA858}" type="presParOf" srcId="{E7B8D6C1-E6A3-4696-9084-06A5EEC02CBD}" destId="{BAE4BEEF-0776-4139-AB6F-24F144D89C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241A0-C4EC-4C66-A0F5-331B3887D80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4E696A-519B-4EDC-9F95-B9A6F3A81F1F}">
      <dgm:prSet/>
      <dgm:spPr/>
      <dgm:t>
        <a:bodyPr/>
        <a:lstStyle/>
        <a:p>
          <a:r>
            <a:rPr lang="en-US"/>
            <a:t>COVID AFFECTED THE NUMBER OF FLIGHTS, BUT IMPROVED THE NUMBER OF CANCELLATIONS</a:t>
          </a:r>
        </a:p>
      </dgm:t>
    </dgm:pt>
    <dgm:pt modelId="{CC2D3D9D-421E-4A64-A7BC-D2D70B2AB379}" type="parTrans" cxnId="{D9B63A49-014F-4550-8762-45D0A0DF4EAD}">
      <dgm:prSet/>
      <dgm:spPr/>
      <dgm:t>
        <a:bodyPr/>
        <a:lstStyle/>
        <a:p>
          <a:endParaRPr lang="en-US"/>
        </a:p>
      </dgm:t>
    </dgm:pt>
    <dgm:pt modelId="{47586E17-36EE-4304-B6AF-456C549168BA}" type="sibTrans" cxnId="{D9B63A49-014F-4550-8762-45D0A0DF4EAD}">
      <dgm:prSet/>
      <dgm:spPr/>
      <dgm:t>
        <a:bodyPr/>
        <a:lstStyle/>
        <a:p>
          <a:endParaRPr lang="en-US"/>
        </a:p>
      </dgm:t>
    </dgm:pt>
    <dgm:pt modelId="{5AA907EB-E960-4825-87BF-CCB46797010C}">
      <dgm:prSet/>
      <dgm:spPr/>
      <dgm:t>
        <a:bodyPr/>
        <a:lstStyle/>
        <a:p>
          <a:r>
            <a:rPr lang="en-US"/>
            <a:t>SOUTHWEST AIRLINES IS LOSING REVENUE (6TH IN REVENUE AS OF JANUARY 2023) ACCORDING TO WIKI</a:t>
          </a:r>
        </a:p>
      </dgm:t>
    </dgm:pt>
    <dgm:pt modelId="{71CDBD51-457C-40FF-8CCA-021D438042C8}" type="parTrans" cxnId="{E10FA03F-C203-4512-8720-03D8974F715F}">
      <dgm:prSet/>
      <dgm:spPr/>
      <dgm:t>
        <a:bodyPr/>
        <a:lstStyle/>
        <a:p>
          <a:endParaRPr lang="en-US"/>
        </a:p>
      </dgm:t>
    </dgm:pt>
    <dgm:pt modelId="{AB96D810-1658-46C0-B436-639789FDF0F2}" type="sibTrans" cxnId="{E10FA03F-C203-4512-8720-03D8974F715F}">
      <dgm:prSet/>
      <dgm:spPr/>
      <dgm:t>
        <a:bodyPr/>
        <a:lstStyle/>
        <a:p>
          <a:endParaRPr lang="en-US"/>
        </a:p>
      </dgm:t>
    </dgm:pt>
    <dgm:pt modelId="{6FA48D54-E5B8-48FC-BBE1-5F81020137AD}">
      <dgm:prSet/>
      <dgm:spPr/>
      <dgm:t>
        <a:bodyPr/>
        <a:lstStyle/>
        <a:p>
          <a:r>
            <a:rPr lang="en-US"/>
            <a:t>STILL TOP 5 N.A. AIRLINE ACCORDING TO 2022 REPORT</a:t>
          </a:r>
        </a:p>
      </dgm:t>
    </dgm:pt>
    <dgm:pt modelId="{BBEAA5F7-E77E-4353-8BE1-D919C024F5E7}" type="parTrans" cxnId="{3970D091-63A5-470C-BDBE-2423EF652068}">
      <dgm:prSet/>
      <dgm:spPr/>
      <dgm:t>
        <a:bodyPr/>
        <a:lstStyle/>
        <a:p>
          <a:endParaRPr lang="en-US"/>
        </a:p>
      </dgm:t>
    </dgm:pt>
    <dgm:pt modelId="{FF602A75-97EE-4E06-A0D7-1C90A2004820}" type="sibTrans" cxnId="{3970D091-63A5-470C-BDBE-2423EF652068}">
      <dgm:prSet/>
      <dgm:spPr/>
      <dgm:t>
        <a:bodyPr/>
        <a:lstStyle/>
        <a:p>
          <a:endParaRPr lang="en-US"/>
        </a:p>
      </dgm:t>
    </dgm:pt>
    <dgm:pt modelId="{F7CA722A-3D05-4567-8F32-7B6C8EB9DC38}">
      <dgm:prSet/>
      <dgm:spPr/>
      <dgm:t>
        <a:bodyPr/>
        <a:lstStyle/>
        <a:p>
          <a:r>
            <a:rPr lang="en-US"/>
            <a:t>SOUTHWEST AIRLINES HAS THE MOST NUMBER OF FLIGHTS FLOWN COMPARED TO OTHER AIRLINE COMPANIES</a:t>
          </a:r>
        </a:p>
      </dgm:t>
    </dgm:pt>
    <dgm:pt modelId="{C3D256DA-ACDB-4226-8758-757D21920235}" type="parTrans" cxnId="{87088223-F30A-4209-975E-D9E7B3FB80A4}">
      <dgm:prSet/>
      <dgm:spPr/>
      <dgm:t>
        <a:bodyPr/>
        <a:lstStyle/>
        <a:p>
          <a:endParaRPr lang="en-US"/>
        </a:p>
      </dgm:t>
    </dgm:pt>
    <dgm:pt modelId="{2C89AD51-38C9-46DB-BA5B-22605EBABDCA}" type="sibTrans" cxnId="{87088223-F30A-4209-975E-D9E7B3FB80A4}">
      <dgm:prSet/>
      <dgm:spPr/>
      <dgm:t>
        <a:bodyPr/>
        <a:lstStyle/>
        <a:p>
          <a:endParaRPr lang="en-US"/>
        </a:p>
      </dgm:t>
    </dgm:pt>
    <dgm:pt modelId="{AE240DAA-9035-4F60-9A9B-257D548B2AD7}" type="pres">
      <dgm:prSet presAssocID="{EB2241A0-C4EC-4C66-A0F5-331B3887D806}" presName="outerComposite" presStyleCnt="0">
        <dgm:presLayoutVars>
          <dgm:chMax val="5"/>
          <dgm:dir/>
          <dgm:resizeHandles val="exact"/>
        </dgm:presLayoutVars>
      </dgm:prSet>
      <dgm:spPr/>
    </dgm:pt>
    <dgm:pt modelId="{19D343E1-92DF-4EB5-8F19-CF07D9267B5C}" type="pres">
      <dgm:prSet presAssocID="{EB2241A0-C4EC-4C66-A0F5-331B3887D806}" presName="dummyMaxCanvas" presStyleCnt="0">
        <dgm:presLayoutVars/>
      </dgm:prSet>
      <dgm:spPr/>
    </dgm:pt>
    <dgm:pt modelId="{62B19B99-1E2C-421F-B5FC-2435EAEC0C80}" type="pres">
      <dgm:prSet presAssocID="{EB2241A0-C4EC-4C66-A0F5-331B3887D806}" presName="FourNodes_1" presStyleLbl="node1" presStyleIdx="0" presStyleCnt="4">
        <dgm:presLayoutVars>
          <dgm:bulletEnabled val="1"/>
        </dgm:presLayoutVars>
      </dgm:prSet>
      <dgm:spPr/>
    </dgm:pt>
    <dgm:pt modelId="{40C6FD25-9859-4218-90FC-1F967C80BBB6}" type="pres">
      <dgm:prSet presAssocID="{EB2241A0-C4EC-4C66-A0F5-331B3887D806}" presName="FourNodes_2" presStyleLbl="node1" presStyleIdx="1" presStyleCnt="4">
        <dgm:presLayoutVars>
          <dgm:bulletEnabled val="1"/>
        </dgm:presLayoutVars>
      </dgm:prSet>
      <dgm:spPr/>
    </dgm:pt>
    <dgm:pt modelId="{62AA7948-6DF6-419A-A1C4-21555B3876E8}" type="pres">
      <dgm:prSet presAssocID="{EB2241A0-C4EC-4C66-A0F5-331B3887D806}" presName="FourNodes_3" presStyleLbl="node1" presStyleIdx="2" presStyleCnt="4">
        <dgm:presLayoutVars>
          <dgm:bulletEnabled val="1"/>
        </dgm:presLayoutVars>
      </dgm:prSet>
      <dgm:spPr/>
    </dgm:pt>
    <dgm:pt modelId="{6FD65253-B942-44CD-8AE3-A39A7DAF0A33}" type="pres">
      <dgm:prSet presAssocID="{EB2241A0-C4EC-4C66-A0F5-331B3887D806}" presName="FourNodes_4" presStyleLbl="node1" presStyleIdx="3" presStyleCnt="4">
        <dgm:presLayoutVars>
          <dgm:bulletEnabled val="1"/>
        </dgm:presLayoutVars>
      </dgm:prSet>
      <dgm:spPr/>
    </dgm:pt>
    <dgm:pt modelId="{C71E320D-3BF2-4364-A668-AB6ADA65A204}" type="pres">
      <dgm:prSet presAssocID="{EB2241A0-C4EC-4C66-A0F5-331B3887D806}" presName="FourConn_1-2" presStyleLbl="fgAccFollowNode1" presStyleIdx="0" presStyleCnt="3">
        <dgm:presLayoutVars>
          <dgm:bulletEnabled val="1"/>
        </dgm:presLayoutVars>
      </dgm:prSet>
      <dgm:spPr/>
    </dgm:pt>
    <dgm:pt modelId="{F132546A-2F45-4EC5-AA4D-91939EEA50C8}" type="pres">
      <dgm:prSet presAssocID="{EB2241A0-C4EC-4C66-A0F5-331B3887D806}" presName="FourConn_2-3" presStyleLbl="fgAccFollowNode1" presStyleIdx="1" presStyleCnt="3">
        <dgm:presLayoutVars>
          <dgm:bulletEnabled val="1"/>
        </dgm:presLayoutVars>
      </dgm:prSet>
      <dgm:spPr/>
    </dgm:pt>
    <dgm:pt modelId="{C29454F7-A745-4EC6-BDD0-05A462637738}" type="pres">
      <dgm:prSet presAssocID="{EB2241A0-C4EC-4C66-A0F5-331B3887D806}" presName="FourConn_3-4" presStyleLbl="fgAccFollowNode1" presStyleIdx="2" presStyleCnt="3">
        <dgm:presLayoutVars>
          <dgm:bulletEnabled val="1"/>
        </dgm:presLayoutVars>
      </dgm:prSet>
      <dgm:spPr/>
    </dgm:pt>
    <dgm:pt modelId="{2B4070C6-C42B-4091-9471-F4D6E27068D3}" type="pres">
      <dgm:prSet presAssocID="{EB2241A0-C4EC-4C66-A0F5-331B3887D806}" presName="FourNodes_1_text" presStyleLbl="node1" presStyleIdx="3" presStyleCnt="4">
        <dgm:presLayoutVars>
          <dgm:bulletEnabled val="1"/>
        </dgm:presLayoutVars>
      </dgm:prSet>
      <dgm:spPr/>
    </dgm:pt>
    <dgm:pt modelId="{07BDB89D-1CEC-409D-AA85-B5C635910BA4}" type="pres">
      <dgm:prSet presAssocID="{EB2241A0-C4EC-4C66-A0F5-331B3887D806}" presName="FourNodes_2_text" presStyleLbl="node1" presStyleIdx="3" presStyleCnt="4">
        <dgm:presLayoutVars>
          <dgm:bulletEnabled val="1"/>
        </dgm:presLayoutVars>
      </dgm:prSet>
      <dgm:spPr/>
    </dgm:pt>
    <dgm:pt modelId="{3F36D2E6-B090-4BF8-B3E6-CAB273A6CF33}" type="pres">
      <dgm:prSet presAssocID="{EB2241A0-C4EC-4C66-A0F5-331B3887D806}" presName="FourNodes_3_text" presStyleLbl="node1" presStyleIdx="3" presStyleCnt="4">
        <dgm:presLayoutVars>
          <dgm:bulletEnabled val="1"/>
        </dgm:presLayoutVars>
      </dgm:prSet>
      <dgm:spPr/>
    </dgm:pt>
    <dgm:pt modelId="{0EF6AEC2-271A-43DC-B367-587815765390}" type="pres">
      <dgm:prSet presAssocID="{EB2241A0-C4EC-4C66-A0F5-331B3887D8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5E92A00-1F97-4715-AF95-EB64A9FD60F6}" type="presOf" srcId="{AB96D810-1658-46C0-B436-639789FDF0F2}" destId="{F132546A-2F45-4EC5-AA4D-91939EEA50C8}" srcOrd="0" destOrd="0" presId="urn:microsoft.com/office/officeart/2005/8/layout/vProcess5"/>
    <dgm:cxn modelId="{4F15200B-271A-420E-8D00-C0FAC64F04BC}" type="presOf" srcId="{6B4E696A-519B-4EDC-9F95-B9A6F3A81F1F}" destId="{62B19B99-1E2C-421F-B5FC-2435EAEC0C80}" srcOrd="0" destOrd="0" presId="urn:microsoft.com/office/officeart/2005/8/layout/vProcess5"/>
    <dgm:cxn modelId="{87088223-F30A-4209-975E-D9E7B3FB80A4}" srcId="{EB2241A0-C4EC-4C66-A0F5-331B3887D806}" destId="{F7CA722A-3D05-4567-8F32-7B6C8EB9DC38}" srcOrd="3" destOrd="0" parTransId="{C3D256DA-ACDB-4226-8758-757D21920235}" sibTransId="{2C89AD51-38C9-46DB-BA5B-22605EBABDCA}"/>
    <dgm:cxn modelId="{227A5528-3438-4C05-B902-ADBF52D2CB51}" type="presOf" srcId="{5AA907EB-E960-4825-87BF-CCB46797010C}" destId="{40C6FD25-9859-4218-90FC-1F967C80BBB6}" srcOrd="0" destOrd="0" presId="urn:microsoft.com/office/officeart/2005/8/layout/vProcess5"/>
    <dgm:cxn modelId="{3C13273C-1C99-4FEC-85BD-F4E82886F9E9}" type="presOf" srcId="{EB2241A0-C4EC-4C66-A0F5-331B3887D806}" destId="{AE240DAA-9035-4F60-9A9B-257D548B2AD7}" srcOrd="0" destOrd="0" presId="urn:microsoft.com/office/officeart/2005/8/layout/vProcess5"/>
    <dgm:cxn modelId="{E10FA03F-C203-4512-8720-03D8974F715F}" srcId="{EB2241A0-C4EC-4C66-A0F5-331B3887D806}" destId="{5AA907EB-E960-4825-87BF-CCB46797010C}" srcOrd="1" destOrd="0" parTransId="{71CDBD51-457C-40FF-8CCA-021D438042C8}" sibTransId="{AB96D810-1658-46C0-B436-639789FDF0F2}"/>
    <dgm:cxn modelId="{D9B63A49-014F-4550-8762-45D0A0DF4EAD}" srcId="{EB2241A0-C4EC-4C66-A0F5-331B3887D806}" destId="{6B4E696A-519B-4EDC-9F95-B9A6F3A81F1F}" srcOrd="0" destOrd="0" parTransId="{CC2D3D9D-421E-4A64-A7BC-D2D70B2AB379}" sibTransId="{47586E17-36EE-4304-B6AF-456C549168BA}"/>
    <dgm:cxn modelId="{55502350-870D-43E3-AF6B-90AF1E1DB1E5}" type="presOf" srcId="{6FA48D54-E5B8-48FC-BBE1-5F81020137AD}" destId="{62AA7948-6DF6-419A-A1C4-21555B3876E8}" srcOrd="0" destOrd="0" presId="urn:microsoft.com/office/officeart/2005/8/layout/vProcess5"/>
    <dgm:cxn modelId="{6D79167F-8545-4FE7-B0C0-5ADB629F723E}" type="presOf" srcId="{6B4E696A-519B-4EDC-9F95-B9A6F3A81F1F}" destId="{2B4070C6-C42B-4091-9471-F4D6E27068D3}" srcOrd="1" destOrd="0" presId="urn:microsoft.com/office/officeart/2005/8/layout/vProcess5"/>
    <dgm:cxn modelId="{3970D091-63A5-470C-BDBE-2423EF652068}" srcId="{EB2241A0-C4EC-4C66-A0F5-331B3887D806}" destId="{6FA48D54-E5B8-48FC-BBE1-5F81020137AD}" srcOrd="2" destOrd="0" parTransId="{BBEAA5F7-E77E-4353-8BE1-D919C024F5E7}" sibTransId="{FF602A75-97EE-4E06-A0D7-1C90A2004820}"/>
    <dgm:cxn modelId="{AA2CB1E0-125C-4257-ABDF-D7933BBD6B31}" type="presOf" srcId="{47586E17-36EE-4304-B6AF-456C549168BA}" destId="{C71E320D-3BF2-4364-A668-AB6ADA65A204}" srcOrd="0" destOrd="0" presId="urn:microsoft.com/office/officeart/2005/8/layout/vProcess5"/>
    <dgm:cxn modelId="{45D796E6-DB75-4E34-9447-D111EED73A69}" type="presOf" srcId="{F7CA722A-3D05-4567-8F32-7B6C8EB9DC38}" destId="{0EF6AEC2-271A-43DC-B367-587815765390}" srcOrd="1" destOrd="0" presId="urn:microsoft.com/office/officeart/2005/8/layout/vProcess5"/>
    <dgm:cxn modelId="{2B5BC8EC-C081-4797-BC68-3161487F8952}" type="presOf" srcId="{FF602A75-97EE-4E06-A0D7-1C90A2004820}" destId="{C29454F7-A745-4EC6-BDD0-05A462637738}" srcOrd="0" destOrd="0" presId="urn:microsoft.com/office/officeart/2005/8/layout/vProcess5"/>
    <dgm:cxn modelId="{AC1A3FF0-C8A0-44C0-BC06-291735FDFBE6}" type="presOf" srcId="{5AA907EB-E960-4825-87BF-CCB46797010C}" destId="{07BDB89D-1CEC-409D-AA85-B5C635910BA4}" srcOrd="1" destOrd="0" presId="urn:microsoft.com/office/officeart/2005/8/layout/vProcess5"/>
    <dgm:cxn modelId="{77A8FFF6-0B88-4D10-8D16-7A9842BAD65D}" type="presOf" srcId="{F7CA722A-3D05-4567-8F32-7B6C8EB9DC38}" destId="{6FD65253-B942-44CD-8AE3-A39A7DAF0A33}" srcOrd="0" destOrd="0" presId="urn:microsoft.com/office/officeart/2005/8/layout/vProcess5"/>
    <dgm:cxn modelId="{304E6AFA-2160-4D50-A42C-B29B38012425}" type="presOf" srcId="{6FA48D54-E5B8-48FC-BBE1-5F81020137AD}" destId="{3F36D2E6-B090-4BF8-B3E6-CAB273A6CF33}" srcOrd="1" destOrd="0" presId="urn:microsoft.com/office/officeart/2005/8/layout/vProcess5"/>
    <dgm:cxn modelId="{8816BB7B-17BA-4DF8-8B9F-D593781C1882}" type="presParOf" srcId="{AE240DAA-9035-4F60-9A9B-257D548B2AD7}" destId="{19D343E1-92DF-4EB5-8F19-CF07D9267B5C}" srcOrd="0" destOrd="0" presId="urn:microsoft.com/office/officeart/2005/8/layout/vProcess5"/>
    <dgm:cxn modelId="{25E8AE3D-BE24-4674-B5D4-3C4B8BE535F8}" type="presParOf" srcId="{AE240DAA-9035-4F60-9A9B-257D548B2AD7}" destId="{62B19B99-1E2C-421F-B5FC-2435EAEC0C80}" srcOrd="1" destOrd="0" presId="urn:microsoft.com/office/officeart/2005/8/layout/vProcess5"/>
    <dgm:cxn modelId="{ED02E4BF-EA87-461C-B7BC-473B16E612FC}" type="presParOf" srcId="{AE240DAA-9035-4F60-9A9B-257D548B2AD7}" destId="{40C6FD25-9859-4218-90FC-1F967C80BBB6}" srcOrd="2" destOrd="0" presId="urn:microsoft.com/office/officeart/2005/8/layout/vProcess5"/>
    <dgm:cxn modelId="{F1843358-9D12-49C3-8714-D35CA57E2D8D}" type="presParOf" srcId="{AE240DAA-9035-4F60-9A9B-257D548B2AD7}" destId="{62AA7948-6DF6-419A-A1C4-21555B3876E8}" srcOrd="3" destOrd="0" presId="urn:microsoft.com/office/officeart/2005/8/layout/vProcess5"/>
    <dgm:cxn modelId="{20F0F030-428E-4CA6-910C-D451D1F4527C}" type="presParOf" srcId="{AE240DAA-9035-4F60-9A9B-257D548B2AD7}" destId="{6FD65253-B942-44CD-8AE3-A39A7DAF0A33}" srcOrd="4" destOrd="0" presId="urn:microsoft.com/office/officeart/2005/8/layout/vProcess5"/>
    <dgm:cxn modelId="{64EAB37F-F558-4AA4-99A4-B953B805133F}" type="presParOf" srcId="{AE240DAA-9035-4F60-9A9B-257D548B2AD7}" destId="{C71E320D-3BF2-4364-A668-AB6ADA65A204}" srcOrd="5" destOrd="0" presId="urn:microsoft.com/office/officeart/2005/8/layout/vProcess5"/>
    <dgm:cxn modelId="{5F71A8FA-B332-4C9D-B646-E75488C1F97D}" type="presParOf" srcId="{AE240DAA-9035-4F60-9A9B-257D548B2AD7}" destId="{F132546A-2F45-4EC5-AA4D-91939EEA50C8}" srcOrd="6" destOrd="0" presId="urn:microsoft.com/office/officeart/2005/8/layout/vProcess5"/>
    <dgm:cxn modelId="{66A07DB2-7EC8-4B5C-98EE-2B7C1F32D7F5}" type="presParOf" srcId="{AE240DAA-9035-4F60-9A9B-257D548B2AD7}" destId="{C29454F7-A745-4EC6-BDD0-05A462637738}" srcOrd="7" destOrd="0" presId="urn:microsoft.com/office/officeart/2005/8/layout/vProcess5"/>
    <dgm:cxn modelId="{9B2A9487-7FC8-45CE-A6B5-78B459C66FAA}" type="presParOf" srcId="{AE240DAA-9035-4F60-9A9B-257D548B2AD7}" destId="{2B4070C6-C42B-4091-9471-F4D6E27068D3}" srcOrd="8" destOrd="0" presId="urn:microsoft.com/office/officeart/2005/8/layout/vProcess5"/>
    <dgm:cxn modelId="{A58BDC8A-57B0-4C68-81F4-E30C6F864EC1}" type="presParOf" srcId="{AE240DAA-9035-4F60-9A9B-257D548B2AD7}" destId="{07BDB89D-1CEC-409D-AA85-B5C635910BA4}" srcOrd="9" destOrd="0" presId="urn:microsoft.com/office/officeart/2005/8/layout/vProcess5"/>
    <dgm:cxn modelId="{CF49EA45-03F8-4BF0-A074-1D85D8373E8B}" type="presParOf" srcId="{AE240DAA-9035-4F60-9A9B-257D548B2AD7}" destId="{3F36D2E6-B090-4BF8-B3E6-CAB273A6CF33}" srcOrd="10" destOrd="0" presId="urn:microsoft.com/office/officeart/2005/8/layout/vProcess5"/>
    <dgm:cxn modelId="{01604F9D-1289-4843-A63B-DD2E212F8C04}" type="presParOf" srcId="{AE240DAA-9035-4F60-9A9B-257D548B2AD7}" destId="{0EF6AEC2-271A-43DC-B367-5878157653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01AD8-27A7-4745-81C7-A8DB9F04970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AF326F-F4E0-4115-9770-242B02A8C880}">
      <dgm:prSet/>
      <dgm:spPr/>
      <dgm:t>
        <a:bodyPr/>
        <a:lstStyle/>
        <a:p>
          <a:r>
            <a:rPr lang="en-US" b="0" i="0"/>
            <a:t>IMPROVE COMPANY POLICY BY CHARGING PENALTIES ON CUSTOMERS</a:t>
          </a:r>
          <a:endParaRPr lang="en-US"/>
        </a:p>
      </dgm:t>
    </dgm:pt>
    <dgm:pt modelId="{BC401876-E451-4568-A5EA-D55B62CA494D}" type="parTrans" cxnId="{B8DF5C64-2D48-4345-AB7D-E6F0C0C5D9E7}">
      <dgm:prSet/>
      <dgm:spPr/>
      <dgm:t>
        <a:bodyPr/>
        <a:lstStyle/>
        <a:p>
          <a:endParaRPr lang="en-US"/>
        </a:p>
      </dgm:t>
    </dgm:pt>
    <dgm:pt modelId="{F46E5794-A438-4D78-BD4F-14B64B87EF55}" type="sibTrans" cxnId="{B8DF5C64-2D48-4345-AB7D-E6F0C0C5D9E7}">
      <dgm:prSet/>
      <dgm:spPr/>
      <dgm:t>
        <a:bodyPr/>
        <a:lstStyle/>
        <a:p>
          <a:endParaRPr lang="en-US"/>
        </a:p>
      </dgm:t>
    </dgm:pt>
    <dgm:pt modelId="{7DA17C9C-9A30-4D3C-925A-00B99A19690B}">
      <dgm:prSet/>
      <dgm:spPr/>
      <dgm:t>
        <a:bodyPr/>
        <a:lstStyle/>
        <a:p>
          <a:r>
            <a:rPr lang="en-US" b="0" i="0"/>
            <a:t>IMPROVE AIRLINE OPERATIONS AND MAINTENANCE POLICIES</a:t>
          </a:r>
          <a:endParaRPr lang="en-US"/>
        </a:p>
      </dgm:t>
    </dgm:pt>
    <dgm:pt modelId="{0461EB2F-5A5A-4FAC-8BF8-9B337A08BE92}" type="parTrans" cxnId="{5DF12D9A-821B-455C-82E7-1F13F4634C5B}">
      <dgm:prSet/>
      <dgm:spPr/>
      <dgm:t>
        <a:bodyPr/>
        <a:lstStyle/>
        <a:p>
          <a:endParaRPr lang="en-US"/>
        </a:p>
      </dgm:t>
    </dgm:pt>
    <dgm:pt modelId="{021A395C-7B60-4F06-8404-351C932BC48B}" type="sibTrans" cxnId="{5DF12D9A-821B-455C-82E7-1F13F4634C5B}">
      <dgm:prSet/>
      <dgm:spPr/>
      <dgm:t>
        <a:bodyPr/>
        <a:lstStyle/>
        <a:p>
          <a:endParaRPr lang="en-US"/>
        </a:p>
      </dgm:t>
    </dgm:pt>
    <dgm:pt modelId="{F7204FD3-25A6-4E45-A620-95772A4E37DB}">
      <dgm:prSet/>
      <dgm:spPr/>
      <dgm:t>
        <a:bodyPr/>
        <a:lstStyle/>
        <a:p>
          <a:r>
            <a:rPr lang="en-US" b="0" i="0"/>
            <a:t>BETTER SCHEDULING PRACTICES</a:t>
          </a:r>
          <a:endParaRPr lang="en-US"/>
        </a:p>
      </dgm:t>
    </dgm:pt>
    <dgm:pt modelId="{5F03F0CC-9507-44BE-B738-AB809282BE86}" type="parTrans" cxnId="{54C10671-F2CC-4BC6-9FAD-6173A4EF4D11}">
      <dgm:prSet/>
      <dgm:spPr/>
      <dgm:t>
        <a:bodyPr/>
        <a:lstStyle/>
        <a:p>
          <a:endParaRPr lang="en-US"/>
        </a:p>
      </dgm:t>
    </dgm:pt>
    <dgm:pt modelId="{DB86AE60-4378-46A7-AC9E-D370DC8463C6}" type="sibTrans" cxnId="{54C10671-F2CC-4BC6-9FAD-6173A4EF4D11}">
      <dgm:prSet/>
      <dgm:spPr/>
      <dgm:t>
        <a:bodyPr/>
        <a:lstStyle/>
        <a:p>
          <a:endParaRPr lang="en-US"/>
        </a:p>
      </dgm:t>
    </dgm:pt>
    <dgm:pt modelId="{921A37DA-C76C-4EEE-8AA1-6425DE9587B4}">
      <dgm:prSet/>
      <dgm:spPr/>
      <dgm:t>
        <a:bodyPr/>
        <a:lstStyle/>
        <a:p>
          <a:r>
            <a:rPr lang="en-US" b="0" i="0"/>
            <a:t>ADVANCED PLANNING </a:t>
          </a:r>
          <a:endParaRPr lang="en-US"/>
        </a:p>
      </dgm:t>
    </dgm:pt>
    <dgm:pt modelId="{DACB9105-A5C8-4BAF-8AB6-BA71BE84609F}" type="parTrans" cxnId="{40B9D2C7-A516-4392-85AF-3B3E61B5DF20}">
      <dgm:prSet/>
      <dgm:spPr/>
      <dgm:t>
        <a:bodyPr/>
        <a:lstStyle/>
        <a:p>
          <a:endParaRPr lang="en-US"/>
        </a:p>
      </dgm:t>
    </dgm:pt>
    <dgm:pt modelId="{8F342AC6-BE15-4019-AEF9-F5FBF39F98B3}" type="sibTrans" cxnId="{40B9D2C7-A516-4392-85AF-3B3E61B5DF20}">
      <dgm:prSet/>
      <dgm:spPr/>
      <dgm:t>
        <a:bodyPr/>
        <a:lstStyle/>
        <a:p>
          <a:endParaRPr lang="en-US"/>
        </a:p>
      </dgm:t>
    </dgm:pt>
    <dgm:pt modelId="{7E1AE44B-C208-4EE6-B437-C0AB67BE6C10}">
      <dgm:prSet/>
      <dgm:spPr/>
      <dgm:t>
        <a:bodyPr/>
        <a:lstStyle/>
        <a:p>
          <a:r>
            <a:rPr lang="en-US" b="0" i="0"/>
            <a:t>COLLABORATE/SHARE DATA WITH OTHER COMPANIES  TO IMPROVE ON-TIME PERFORMANCE(OTP)</a:t>
          </a:r>
          <a:endParaRPr lang="en-US"/>
        </a:p>
      </dgm:t>
    </dgm:pt>
    <dgm:pt modelId="{CC2F7F95-4B54-44DD-B453-15E0900267EA}" type="parTrans" cxnId="{65897351-0E12-4321-963A-522525452245}">
      <dgm:prSet/>
      <dgm:spPr/>
      <dgm:t>
        <a:bodyPr/>
        <a:lstStyle/>
        <a:p>
          <a:endParaRPr lang="en-US"/>
        </a:p>
      </dgm:t>
    </dgm:pt>
    <dgm:pt modelId="{4FEDDD5F-674F-4018-9DB9-BCB03CE8FB99}" type="sibTrans" cxnId="{65897351-0E12-4321-963A-522525452245}">
      <dgm:prSet/>
      <dgm:spPr/>
      <dgm:t>
        <a:bodyPr/>
        <a:lstStyle/>
        <a:p>
          <a:endParaRPr lang="en-US"/>
        </a:p>
      </dgm:t>
    </dgm:pt>
    <dgm:pt modelId="{AA192842-3337-41C9-A163-23C2A7D2DBC1}" type="pres">
      <dgm:prSet presAssocID="{C5E01AD8-27A7-4745-81C7-A8DB9F049703}" presName="diagram" presStyleCnt="0">
        <dgm:presLayoutVars>
          <dgm:dir/>
          <dgm:resizeHandles val="exact"/>
        </dgm:presLayoutVars>
      </dgm:prSet>
      <dgm:spPr/>
    </dgm:pt>
    <dgm:pt modelId="{C8F69D80-3008-4A7B-A13F-A2ACC230C17F}" type="pres">
      <dgm:prSet presAssocID="{BAAF326F-F4E0-4115-9770-242B02A8C880}" presName="node" presStyleLbl="node1" presStyleIdx="0" presStyleCnt="5">
        <dgm:presLayoutVars>
          <dgm:bulletEnabled val="1"/>
        </dgm:presLayoutVars>
      </dgm:prSet>
      <dgm:spPr/>
    </dgm:pt>
    <dgm:pt modelId="{A0D6A5CB-4175-42E4-A8DA-5100DD83A8AB}" type="pres">
      <dgm:prSet presAssocID="{F46E5794-A438-4D78-BD4F-14B64B87EF55}" presName="sibTrans" presStyleCnt="0"/>
      <dgm:spPr/>
    </dgm:pt>
    <dgm:pt modelId="{0924B581-8D83-48C5-B3F6-95601F34E9E8}" type="pres">
      <dgm:prSet presAssocID="{7DA17C9C-9A30-4D3C-925A-00B99A19690B}" presName="node" presStyleLbl="node1" presStyleIdx="1" presStyleCnt="5">
        <dgm:presLayoutVars>
          <dgm:bulletEnabled val="1"/>
        </dgm:presLayoutVars>
      </dgm:prSet>
      <dgm:spPr/>
    </dgm:pt>
    <dgm:pt modelId="{CEDA5EFC-1F8B-4539-B8B7-B0AB8C908327}" type="pres">
      <dgm:prSet presAssocID="{021A395C-7B60-4F06-8404-351C932BC48B}" presName="sibTrans" presStyleCnt="0"/>
      <dgm:spPr/>
    </dgm:pt>
    <dgm:pt modelId="{2C883B06-E1B6-4AD7-963B-7EE17C8466F3}" type="pres">
      <dgm:prSet presAssocID="{F7204FD3-25A6-4E45-A620-95772A4E37DB}" presName="node" presStyleLbl="node1" presStyleIdx="2" presStyleCnt="5">
        <dgm:presLayoutVars>
          <dgm:bulletEnabled val="1"/>
        </dgm:presLayoutVars>
      </dgm:prSet>
      <dgm:spPr/>
    </dgm:pt>
    <dgm:pt modelId="{47EF2DA8-683F-4A0F-992D-46ED95179F4E}" type="pres">
      <dgm:prSet presAssocID="{DB86AE60-4378-46A7-AC9E-D370DC8463C6}" presName="sibTrans" presStyleCnt="0"/>
      <dgm:spPr/>
    </dgm:pt>
    <dgm:pt modelId="{61D24A76-657B-4BCF-A621-92A0E71630D6}" type="pres">
      <dgm:prSet presAssocID="{921A37DA-C76C-4EEE-8AA1-6425DE9587B4}" presName="node" presStyleLbl="node1" presStyleIdx="3" presStyleCnt="5">
        <dgm:presLayoutVars>
          <dgm:bulletEnabled val="1"/>
        </dgm:presLayoutVars>
      </dgm:prSet>
      <dgm:spPr/>
    </dgm:pt>
    <dgm:pt modelId="{B8DE3739-47A4-4D6A-94F1-AE0DF1D09B0A}" type="pres">
      <dgm:prSet presAssocID="{8F342AC6-BE15-4019-AEF9-F5FBF39F98B3}" presName="sibTrans" presStyleCnt="0"/>
      <dgm:spPr/>
    </dgm:pt>
    <dgm:pt modelId="{00D3A49B-A978-4D29-9922-C6D68571F3E5}" type="pres">
      <dgm:prSet presAssocID="{7E1AE44B-C208-4EE6-B437-C0AB67BE6C10}" presName="node" presStyleLbl="node1" presStyleIdx="4" presStyleCnt="5">
        <dgm:presLayoutVars>
          <dgm:bulletEnabled val="1"/>
        </dgm:presLayoutVars>
      </dgm:prSet>
      <dgm:spPr/>
    </dgm:pt>
  </dgm:ptLst>
  <dgm:cxnLst>
    <dgm:cxn modelId="{5FC6121E-8054-49E8-815E-4268E6EC1670}" type="presOf" srcId="{7E1AE44B-C208-4EE6-B437-C0AB67BE6C10}" destId="{00D3A49B-A978-4D29-9922-C6D68571F3E5}" srcOrd="0" destOrd="0" presId="urn:microsoft.com/office/officeart/2005/8/layout/default"/>
    <dgm:cxn modelId="{61161F1E-2771-4114-A536-32539A37D5CE}" type="presOf" srcId="{F7204FD3-25A6-4E45-A620-95772A4E37DB}" destId="{2C883B06-E1B6-4AD7-963B-7EE17C8466F3}" srcOrd="0" destOrd="0" presId="urn:microsoft.com/office/officeart/2005/8/layout/default"/>
    <dgm:cxn modelId="{14068C1F-B05E-4CF7-81E2-B916344C9712}" type="presOf" srcId="{BAAF326F-F4E0-4115-9770-242B02A8C880}" destId="{C8F69D80-3008-4A7B-A13F-A2ACC230C17F}" srcOrd="0" destOrd="0" presId="urn:microsoft.com/office/officeart/2005/8/layout/default"/>
    <dgm:cxn modelId="{B8DF5C64-2D48-4345-AB7D-E6F0C0C5D9E7}" srcId="{C5E01AD8-27A7-4745-81C7-A8DB9F049703}" destId="{BAAF326F-F4E0-4115-9770-242B02A8C880}" srcOrd="0" destOrd="0" parTransId="{BC401876-E451-4568-A5EA-D55B62CA494D}" sibTransId="{F46E5794-A438-4D78-BD4F-14B64B87EF55}"/>
    <dgm:cxn modelId="{54C10671-F2CC-4BC6-9FAD-6173A4EF4D11}" srcId="{C5E01AD8-27A7-4745-81C7-A8DB9F049703}" destId="{F7204FD3-25A6-4E45-A620-95772A4E37DB}" srcOrd="2" destOrd="0" parTransId="{5F03F0CC-9507-44BE-B738-AB809282BE86}" sibTransId="{DB86AE60-4378-46A7-AC9E-D370DC8463C6}"/>
    <dgm:cxn modelId="{65897351-0E12-4321-963A-522525452245}" srcId="{C5E01AD8-27A7-4745-81C7-A8DB9F049703}" destId="{7E1AE44B-C208-4EE6-B437-C0AB67BE6C10}" srcOrd="4" destOrd="0" parTransId="{CC2F7F95-4B54-44DD-B453-15E0900267EA}" sibTransId="{4FEDDD5F-674F-4018-9DB9-BCB03CE8FB99}"/>
    <dgm:cxn modelId="{5DF12D9A-821B-455C-82E7-1F13F4634C5B}" srcId="{C5E01AD8-27A7-4745-81C7-A8DB9F049703}" destId="{7DA17C9C-9A30-4D3C-925A-00B99A19690B}" srcOrd="1" destOrd="0" parTransId="{0461EB2F-5A5A-4FAC-8BF8-9B337A08BE92}" sibTransId="{021A395C-7B60-4F06-8404-351C932BC48B}"/>
    <dgm:cxn modelId="{5313F0AD-5FA8-49CF-AF6F-CED235BB985C}" type="presOf" srcId="{C5E01AD8-27A7-4745-81C7-A8DB9F049703}" destId="{AA192842-3337-41C9-A163-23C2A7D2DBC1}" srcOrd="0" destOrd="0" presId="urn:microsoft.com/office/officeart/2005/8/layout/default"/>
    <dgm:cxn modelId="{B721D2BB-C250-4D78-8867-4EBFF8B02700}" type="presOf" srcId="{921A37DA-C76C-4EEE-8AA1-6425DE9587B4}" destId="{61D24A76-657B-4BCF-A621-92A0E71630D6}" srcOrd="0" destOrd="0" presId="urn:microsoft.com/office/officeart/2005/8/layout/default"/>
    <dgm:cxn modelId="{40B9D2C7-A516-4392-85AF-3B3E61B5DF20}" srcId="{C5E01AD8-27A7-4745-81C7-A8DB9F049703}" destId="{921A37DA-C76C-4EEE-8AA1-6425DE9587B4}" srcOrd="3" destOrd="0" parTransId="{DACB9105-A5C8-4BAF-8AB6-BA71BE84609F}" sibTransId="{8F342AC6-BE15-4019-AEF9-F5FBF39F98B3}"/>
    <dgm:cxn modelId="{389154F5-A460-404D-93B9-C688F7A65E35}" type="presOf" srcId="{7DA17C9C-9A30-4D3C-925A-00B99A19690B}" destId="{0924B581-8D83-48C5-B3F6-95601F34E9E8}" srcOrd="0" destOrd="0" presId="urn:microsoft.com/office/officeart/2005/8/layout/default"/>
    <dgm:cxn modelId="{17645EB3-471C-4ED8-BECC-D7538EBBEB03}" type="presParOf" srcId="{AA192842-3337-41C9-A163-23C2A7D2DBC1}" destId="{C8F69D80-3008-4A7B-A13F-A2ACC230C17F}" srcOrd="0" destOrd="0" presId="urn:microsoft.com/office/officeart/2005/8/layout/default"/>
    <dgm:cxn modelId="{219FCF89-73B6-4AE1-98ED-3F115B8F68E8}" type="presParOf" srcId="{AA192842-3337-41C9-A163-23C2A7D2DBC1}" destId="{A0D6A5CB-4175-42E4-A8DA-5100DD83A8AB}" srcOrd="1" destOrd="0" presId="urn:microsoft.com/office/officeart/2005/8/layout/default"/>
    <dgm:cxn modelId="{B55EC50C-6CF7-4C12-A0A0-A5114386081A}" type="presParOf" srcId="{AA192842-3337-41C9-A163-23C2A7D2DBC1}" destId="{0924B581-8D83-48C5-B3F6-95601F34E9E8}" srcOrd="2" destOrd="0" presId="urn:microsoft.com/office/officeart/2005/8/layout/default"/>
    <dgm:cxn modelId="{55A6A075-F8E5-4586-A58B-EA02C6537F8D}" type="presParOf" srcId="{AA192842-3337-41C9-A163-23C2A7D2DBC1}" destId="{CEDA5EFC-1F8B-4539-B8B7-B0AB8C908327}" srcOrd="3" destOrd="0" presId="urn:microsoft.com/office/officeart/2005/8/layout/default"/>
    <dgm:cxn modelId="{65778A92-9149-4EF5-9BE0-DC06D528F3C3}" type="presParOf" srcId="{AA192842-3337-41C9-A163-23C2A7D2DBC1}" destId="{2C883B06-E1B6-4AD7-963B-7EE17C8466F3}" srcOrd="4" destOrd="0" presId="urn:microsoft.com/office/officeart/2005/8/layout/default"/>
    <dgm:cxn modelId="{79FA982C-55A1-4501-BB75-1967717FB847}" type="presParOf" srcId="{AA192842-3337-41C9-A163-23C2A7D2DBC1}" destId="{47EF2DA8-683F-4A0F-992D-46ED95179F4E}" srcOrd="5" destOrd="0" presId="urn:microsoft.com/office/officeart/2005/8/layout/default"/>
    <dgm:cxn modelId="{FEF5C059-4355-4365-A798-618C98F47D1A}" type="presParOf" srcId="{AA192842-3337-41C9-A163-23C2A7D2DBC1}" destId="{61D24A76-657B-4BCF-A621-92A0E71630D6}" srcOrd="6" destOrd="0" presId="urn:microsoft.com/office/officeart/2005/8/layout/default"/>
    <dgm:cxn modelId="{D7E73790-E4EC-481F-BA47-DC27AD9C4824}" type="presParOf" srcId="{AA192842-3337-41C9-A163-23C2A7D2DBC1}" destId="{B8DE3739-47A4-4D6A-94F1-AE0DF1D09B0A}" srcOrd="7" destOrd="0" presId="urn:microsoft.com/office/officeart/2005/8/layout/default"/>
    <dgm:cxn modelId="{1CD4045C-94DE-42D3-84D7-1DC5DE3EDE17}" type="presParOf" srcId="{AA192842-3337-41C9-A163-23C2A7D2DBC1}" destId="{00D3A49B-A978-4D29-9922-C6D68571F3E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E4AEB-94BB-4C10-9EBD-50FAEE39560E}">
      <dsp:nvSpPr>
        <dsp:cNvPr id="0" name=""/>
        <dsp:cNvSpPr/>
      </dsp:nvSpPr>
      <dsp:spPr>
        <a:xfrm>
          <a:off x="0" y="50870"/>
          <a:ext cx="8946541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NUMBER OF CANCELLATIONS AND DELAYS WERE AFFECTED BY THE START OF TRAVEL BAN IN 2020</a:t>
          </a:r>
        </a:p>
      </dsp:txBody>
      <dsp:txXfrm>
        <a:off x="48062" y="98932"/>
        <a:ext cx="8850417" cy="888431"/>
      </dsp:txXfrm>
    </dsp:sp>
    <dsp:sp modelId="{036E1B56-D360-42D9-ADDB-100EC923AD49}">
      <dsp:nvSpPr>
        <dsp:cNvPr id="0" name=""/>
        <dsp:cNvSpPr/>
      </dsp:nvSpPr>
      <dsp:spPr>
        <a:xfrm>
          <a:off x="0" y="1087265"/>
          <a:ext cx="8946541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A NEGATIVE TREND OF CANCELLATIONS AND FLIGHT DELAYS FROM 2019 TO 2023</a:t>
          </a:r>
        </a:p>
      </dsp:txBody>
      <dsp:txXfrm>
        <a:off x="48062" y="1135327"/>
        <a:ext cx="8850417" cy="888431"/>
      </dsp:txXfrm>
    </dsp:sp>
    <dsp:sp modelId="{04B7E9E5-E3D1-4CAF-AE23-848C24BF66A2}">
      <dsp:nvSpPr>
        <dsp:cNvPr id="0" name=""/>
        <dsp:cNvSpPr/>
      </dsp:nvSpPr>
      <dsp:spPr>
        <a:xfrm>
          <a:off x="0" y="2123660"/>
          <a:ext cx="8946541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DENVER AND CHICAGO ARE THE CITIES MOST TRAVELLED TO AND FROM THAT HAVE DELAYS/CANCELLATIONS</a:t>
          </a:r>
        </a:p>
      </dsp:txBody>
      <dsp:txXfrm>
        <a:off x="48062" y="2171722"/>
        <a:ext cx="8850417" cy="888431"/>
      </dsp:txXfrm>
    </dsp:sp>
    <dsp:sp modelId="{BAE4BEEF-0776-4139-AB6F-24F144D89C81}">
      <dsp:nvSpPr>
        <dsp:cNvPr id="0" name=""/>
        <dsp:cNvSpPr/>
      </dsp:nvSpPr>
      <dsp:spPr>
        <a:xfrm>
          <a:off x="0" y="3160055"/>
          <a:ext cx="8946541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ACCORDING TO THE CIRIUM, ON-TIME PERFORMANCE REVIEW 2022 REPORT, SOUTH-WEST SCORED AN OTP OF 74.06%, MAKING IT ONE OF THE TOP 5 MAINLINE AIRLINES IN THE N.A. REGION</a:t>
          </a:r>
        </a:p>
      </dsp:txBody>
      <dsp:txXfrm>
        <a:off x="48062" y="3208117"/>
        <a:ext cx="8850417" cy="888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19B99-1E2C-421F-B5FC-2435EAEC0C80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AFFECTED THE NUMBER OF FLIGHTS, BUT IMPROVED THE NUMBER OF CANCELLATIONS</a:t>
          </a:r>
        </a:p>
      </dsp:txBody>
      <dsp:txXfrm>
        <a:off x="26138" y="26138"/>
        <a:ext cx="6485086" cy="840139"/>
      </dsp:txXfrm>
    </dsp:sp>
    <dsp:sp modelId="{40C6FD25-9859-4218-90FC-1F967C80BBB6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SOUTHWEST AIRLINES IS LOSING REVENUE (6TH IN REVENUE AS OF JANUARY 2023) ACCORDING TO WIKI</a:t>
          </a:r>
        </a:p>
      </dsp:txBody>
      <dsp:txXfrm>
        <a:off x="656229" y="1080810"/>
        <a:ext cx="6261043" cy="840139"/>
      </dsp:txXfrm>
    </dsp:sp>
    <dsp:sp modelId="{62AA7948-6DF6-419A-A1C4-21555B3876E8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STILL TOP 5 N.A. AIRLINE ACCORDING TO 2022 REPORT</a:t>
          </a:r>
        </a:p>
      </dsp:txBody>
      <dsp:txXfrm>
        <a:off x="1276916" y="2135483"/>
        <a:ext cx="6270448" cy="840139"/>
      </dsp:txXfrm>
    </dsp:sp>
    <dsp:sp modelId="{6FD65253-B942-44CD-8AE3-A39A7DAF0A33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SOUTHWEST AIRLINES HAS THE MOST NUMBER OF FLIGHTS FLOWN COMPARED TO OTHER AIRLINE COMPANIES</a:t>
          </a:r>
        </a:p>
      </dsp:txBody>
      <dsp:txXfrm>
        <a:off x="1907008" y="3190156"/>
        <a:ext cx="6261043" cy="840139"/>
      </dsp:txXfrm>
    </dsp:sp>
    <dsp:sp modelId="{C71E320D-3BF2-4364-A668-AB6ADA65A204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073927" y="683509"/>
        <a:ext cx="319038" cy="436503"/>
      </dsp:txXfrm>
    </dsp:sp>
    <dsp:sp modelId="{F132546A-2F45-4EC5-AA4D-91939EEA50C8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04019" y="1738181"/>
        <a:ext cx="319038" cy="436503"/>
      </dsp:txXfrm>
    </dsp:sp>
    <dsp:sp modelId="{C29454F7-A745-4EC6-BDD0-05A462637738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324706" y="2792854"/>
        <a:ext cx="319038" cy="436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69D80-3008-4A7B-A13F-A2ACC230C17F}">
      <dsp:nvSpPr>
        <dsp:cNvPr id="0" name=""/>
        <dsp:cNvSpPr/>
      </dsp:nvSpPr>
      <dsp:spPr>
        <a:xfrm>
          <a:off x="0" y="117957"/>
          <a:ext cx="2938860" cy="1763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IMPROVE COMPANY POLICY BY CHARGING PENALTIES ON CUSTOMERS</a:t>
          </a:r>
          <a:endParaRPr lang="en-US" sz="2000" kern="1200"/>
        </a:p>
      </dsp:txBody>
      <dsp:txXfrm>
        <a:off x="0" y="117957"/>
        <a:ext cx="2938860" cy="1763316"/>
      </dsp:txXfrm>
    </dsp:sp>
    <dsp:sp modelId="{0924B581-8D83-48C5-B3F6-95601F34E9E8}">
      <dsp:nvSpPr>
        <dsp:cNvPr id="0" name=""/>
        <dsp:cNvSpPr/>
      </dsp:nvSpPr>
      <dsp:spPr>
        <a:xfrm>
          <a:off x="3232745" y="117957"/>
          <a:ext cx="2938860" cy="17633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IMPROVE AIRLINE OPERATIONS AND MAINTENANCE POLICIES</a:t>
          </a:r>
          <a:endParaRPr lang="en-US" sz="2000" kern="1200"/>
        </a:p>
      </dsp:txBody>
      <dsp:txXfrm>
        <a:off x="3232745" y="117957"/>
        <a:ext cx="2938860" cy="1763316"/>
      </dsp:txXfrm>
    </dsp:sp>
    <dsp:sp modelId="{2C883B06-E1B6-4AD7-963B-7EE17C8466F3}">
      <dsp:nvSpPr>
        <dsp:cNvPr id="0" name=""/>
        <dsp:cNvSpPr/>
      </dsp:nvSpPr>
      <dsp:spPr>
        <a:xfrm>
          <a:off x="6465492" y="117957"/>
          <a:ext cx="2938860" cy="17633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BETTER SCHEDULING PRACTICES</a:t>
          </a:r>
          <a:endParaRPr lang="en-US" sz="2000" kern="1200"/>
        </a:p>
      </dsp:txBody>
      <dsp:txXfrm>
        <a:off x="6465492" y="117957"/>
        <a:ext cx="2938860" cy="1763316"/>
      </dsp:txXfrm>
    </dsp:sp>
    <dsp:sp modelId="{61D24A76-657B-4BCF-A621-92A0E71630D6}">
      <dsp:nvSpPr>
        <dsp:cNvPr id="0" name=""/>
        <dsp:cNvSpPr/>
      </dsp:nvSpPr>
      <dsp:spPr>
        <a:xfrm>
          <a:off x="1616373" y="2175159"/>
          <a:ext cx="2938860" cy="17633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ADVANCED PLANNING </a:t>
          </a:r>
          <a:endParaRPr lang="en-US" sz="2000" kern="1200"/>
        </a:p>
      </dsp:txBody>
      <dsp:txXfrm>
        <a:off x="1616373" y="2175159"/>
        <a:ext cx="2938860" cy="1763316"/>
      </dsp:txXfrm>
    </dsp:sp>
    <dsp:sp modelId="{00D3A49B-A978-4D29-9922-C6D68571F3E5}">
      <dsp:nvSpPr>
        <dsp:cNvPr id="0" name=""/>
        <dsp:cNvSpPr/>
      </dsp:nvSpPr>
      <dsp:spPr>
        <a:xfrm>
          <a:off x="4849119" y="2175160"/>
          <a:ext cx="2938860" cy="17633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COLLABORATE/SHARE DATA WITH OTHER COMPANIES  TO IMPROVE ON-TIME PERFORMANCE(OTP)</a:t>
          </a:r>
          <a:endParaRPr lang="en-US" sz="2000" kern="1200"/>
        </a:p>
      </dsp:txBody>
      <dsp:txXfrm>
        <a:off x="4849119" y="2175160"/>
        <a:ext cx="2938860" cy="1763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13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3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3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3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1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0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0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61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rgest_airlines_in_the_world" TargetMode="External"/><Relationship Id="rId3" Type="http://schemas.openxmlformats.org/officeDocument/2006/relationships/hyperlink" Target="https://www.flightstats.com/" TargetMode="External"/><Relationship Id="rId7" Type="http://schemas.openxmlformats.org/officeDocument/2006/relationships/hyperlink" Target="https://www.the-american-dream.com/end-of-the-us-travel-ban/#:~:text=The%20US%20government%20has%20lifted,travel%20to%20the%20USA%20again." TargetMode="External"/><Relationship Id="rId2" Type="http://schemas.openxmlformats.org/officeDocument/2006/relationships/hyperlink" Target="https://www.transportation.gov/airconsumer/air-travel-consumer-repor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md.com/covid/coronavirus-history" TargetMode="External"/><Relationship Id="rId5" Type="http://schemas.openxmlformats.org/officeDocument/2006/relationships/hyperlink" Target="https://www.airlines.org/dataset/u-s-passenger-carrier-delay-costs/" TargetMode="External"/><Relationship Id="rId4" Type="http://schemas.openxmlformats.org/officeDocument/2006/relationships/hyperlink" Target="https://www.linkedin.com/pulse/flight-delays-what-can-improved-vinod-k-vijay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rickzel/flight-delay-and-cancellation-dataset-2019-202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CRUZALD</a:t>
            </a:r>
          </a:p>
          <a:p>
            <a:pPr algn="r"/>
            <a:r>
              <a:rPr lang="en-US">
                <a:solidFill>
                  <a:schemeClr val="tx2"/>
                </a:solidFill>
              </a:rPr>
              <a:t>ADRIANE</a:t>
            </a:r>
          </a:p>
          <a:p>
            <a:pPr algn="r"/>
            <a:r>
              <a:rPr lang="en-US">
                <a:solidFill>
                  <a:schemeClr val="tx2"/>
                </a:solidFill>
              </a:rPr>
              <a:t>VICTOR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/>
              <a:t>Brainstation</a:t>
            </a:r>
            <a:r>
              <a:rPr lang="en-US" dirty="0"/>
              <a:t> : SOUTHWEST AIRLINES CO.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488C-6E4F-A0FD-6CFC-7FFA9A76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DELAYS/CANCELLATIONS PER YEAR</a:t>
            </a:r>
          </a:p>
        </p:txBody>
      </p:sp>
      <p:pic>
        <p:nvPicPr>
          <p:cNvPr id="7" name="Content Placeholder 6" descr="A close-up of a text&#10;&#10;Description automatically generated">
            <a:extLst>
              <a:ext uri="{FF2B5EF4-FFF2-40B4-BE49-F238E27FC236}">
                <a16:creationId xmlns:a16="http://schemas.microsoft.com/office/drawing/2014/main" id="{1AFD2EB8-3678-3A43-5A53-6C0FFECE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35" y="2018203"/>
            <a:ext cx="10800747" cy="1110807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49B3B4-62AB-A037-7791-B340F93B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98" y="3314881"/>
            <a:ext cx="2927550" cy="26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0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AB94AA7-12D1-C9D0-8881-8AB1BE6F2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58070" y="643467"/>
            <a:ext cx="9402643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857FA0-0F48-F876-C6DD-D8A50728D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3622" y="1248197"/>
            <a:ext cx="14382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5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Content Placeholder 2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4D7197-D277-FD81-26BB-8DB2DDE62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84737" y="614530"/>
            <a:ext cx="9065055" cy="557106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B5A1BF1D-CB35-50C5-C567-D8991AE53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9499" y="1262484"/>
            <a:ext cx="15049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811F-7641-272E-2483-D8248361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WITH THE MOST FLIGHT DELAYS/CANCELLATIONS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0B68C8-441E-08B3-03DE-ED55FE1E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ORIGIN CITY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DESTINATION CITY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123783-88B8-C160-EFC7-D56CF0A3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009" y="4540471"/>
            <a:ext cx="1962993" cy="115300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CAA3022-B30F-265E-63DF-0C9DA6D44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778" y="2601108"/>
            <a:ext cx="2050165" cy="1154212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98B39C3-888C-9BF0-2079-4EF00B983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33" y="2597311"/>
            <a:ext cx="7991475" cy="1142518"/>
          </a:xfrm>
          <a:prstGeom prst="rect">
            <a:avLst/>
          </a:prstGeom>
        </p:spPr>
      </p:pic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5B2498-2F70-FA94-AC84-CA8404379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93" y="4608231"/>
            <a:ext cx="8025356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98F85-F166-524B-10DC-20F7F8F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ORIGIN CITY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map of the united states with blue circles&#10;&#10;Description automatically generated">
            <a:extLst>
              <a:ext uri="{FF2B5EF4-FFF2-40B4-BE49-F238E27FC236}">
                <a16:creationId xmlns:a16="http://schemas.microsoft.com/office/drawing/2014/main" id="{3981049C-3B99-E6F4-C361-26346928F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359449"/>
            <a:ext cx="6270662" cy="4138636"/>
          </a:xfrm>
          <a:prstGeom prst="rect">
            <a:avLst/>
          </a:prstGeom>
          <a:effectLst/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220BCF-2895-842B-8074-A977A8A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4408" y="4529626"/>
            <a:ext cx="2624016" cy="14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D943-E20D-760E-C0AC-CB20AB76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DESTINATION CITY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29CC36-BA5B-E31D-C0EF-5959FB4E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map of the united states with green circles&#10;&#10;Description automatically generated">
            <a:extLst>
              <a:ext uri="{FF2B5EF4-FFF2-40B4-BE49-F238E27FC236}">
                <a16:creationId xmlns:a16="http://schemas.microsoft.com/office/drawing/2014/main" id="{D7520DE9-0098-1485-6649-B0B25B7B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71" y="1447799"/>
            <a:ext cx="6306207" cy="4572001"/>
          </a:xfrm>
          <a:prstGeom prst="rect">
            <a:avLst/>
          </a:prstGeom>
          <a:effectLst/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3E8281-7C1E-7A33-7330-D130B0432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79" y="3308101"/>
            <a:ext cx="2122918" cy="15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0B75-BFF4-8ECE-7BC3-D8E21D1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BB7E0-2745-1F91-A3F4-0130568151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00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41F3-0150-A366-8B25-FD5D422A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08A40-4783-9D68-CBD0-00DC71B09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0353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375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9E5-E52E-E8B3-B53D-0C9B354B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02B6DE-503D-08F0-8D35-8A558FE33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13501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92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50EF-162A-E4B8-83F2-70C6564E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9501-20EE-3637-085D-2DDB6E49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AutoNum type="arabicPeriod"/>
            </a:pPr>
            <a:r>
              <a:rPr lang="en-US" sz="1500" dirty="0">
                <a:ea typeface="+mj-lt"/>
                <a:cs typeface="+mj-lt"/>
              </a:rPr>
              <a:t>U.S. Department of Transportation - Air Travel Consumer Report: </a:t>
            </a:r>
            <a:r>
              <a:rPr lang="en-US" sz="1500" dirty="0">
                <a:ea typeface="+mj-lt"/>
                <a:cs typeface="+mj-lt"/>
                <a:hlinkClick r:id="rId2"/>
              </a:rPr>
              <a:t>https://www.transportation.gov/airconsumer/air-travel-consumer-reports</a:t>
            </a:r>
            <a:endParaRPr lang="en-US"/>
          </a:p>
          <a:p>
            <a:pPr>
              <a:buClr>
                <a:srgbClr val="8AD0D6"/>
              </a:buClr>
              <a:buAutoNum type="arabicPeriod"/>
            </a:pPr>
            <a:r>
              <a:rPr lang="en-US" sz="1500" dirty="0">
                <a:ea typeface="+mj-lt"/>
                <a:cs typeface="+mj-lt"/>
              </a:rPr>
              <a:t>FlightStats - Global Flight Tracker and Travel Planning: </a:t>
            </a:r>
            <a:r>
              <a:rPr lang="en-US" sz="1500" dirty="0">
                <a:ea typeface="+mj-lt"/>
                <a:cs typeface="+mj-lt"/>
                <a:hlinkClick r:id="rId3"/>
              </a:rPr>
              <a:t>https://www.flightstats.com/</a:t>
            </a:r>
            <a:endParaRPr lang="en-US" sz="1500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AutoNum type="arabicPeriod"/>
            </a:pPr>
            <a:r>
              <a:rPr lang="en-US" sz="1500" dirty="0"/>
              <a:t>Flight Delays – What can be improved?: </a:t>
            </a:r>
            <a:r>
              <a:rPr lang="en-US" sz="1500" dirty="0">
                <a:ea typeface="+mj-lt"/>
                <a:cs typeface="+mj-lt"/>
                <a:hlinkClick r:id="rId4"/>
              </a:rPr>
              <a:t>(25) Flight Delays: What can be improved? | LinkedIn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500" dirty="0">
                <a:ea typeface="+mj-lt"/>
                <a:cs typeface="+mj-lt"/>
                <a:hlinkClick r:id="rId5"/>
              </a:rPr>
              <a:t>U.S. Passenger Carrier Delay Costs | Airlines For America</a:t>
            </a:r>
            <a:endParaRPr lang="en-US" sz="1500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AutoNum type="arabicPeriod"/>
            </a:pPr>
            <a:r>
              <a:rPr lang="en-US" sz="1500" dirty="0">
                <a:ea typeface="+mj-lt"/>
                <a:cs typeface="+mj-lt"/>
                <a:hlinkClick r:id="rId6"/>
              </a:rPr>
              <a:t>Coronavirus History: How Did Coronavirus Start? (webmd.com)</a:t>
            </a:r>
            <a:endParaRPr lang="en-US" sz="1500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AutoNum type="arabicPeriod"/>
            </a:pPr>
            <a:r>
              <a:rPr lang="en-US" sz="1500" dirty="0">
                <a:ea typeface="+mj-lt"/>
                <a:cs typeface="+mj-lt"/>
                <a:hlinkClick r:id="rId7"/>
              </a:rPr>
              <a:t>End of the US Travel Ban (the-american-dream.com)</a:t>
            </a:r>
            <a:endParaRPr lang="en-US" sz="1500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AutoNum type="arabicPeriod"/>
            </a:pPr>
            <a:r>
              <a:rPr lang="en-US" sz="1500" dirty="0">
                <a:ea typeface="+mj-lt"/>
                <a:cs typeface="+mj-lt"/>
                <a:hlinkClick r:id="rId8"/>
              </a:rPr>
              <a:t>Largest airlines in the world - Wikipedia</a:t>
            </a:r>
            <a:endParaRPr lang="en-US" sz="1500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AutoNum type="arabicPeriod"/>
            </a:pPr>
            <a:endParaRPr lang="en-US" sz="15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2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CF57-BA25-87B2-B255-C6FB64F6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B2BD-4E80-1641-97DF-7DABB31F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FL_DATE – flight date</a:t>
            </a:r>
          </a:p>
          <a:p>
            <a:pPr>
              <a:buClr>
                <a:srgbClr val="8AD0D6"/>
              </a:buClr>
            </a:pPr>
            <a:r>
              <a:rPr lang="en-US" dirty="0"/>
              <a:t>AIRLINE – airline name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FL_number</a:t>
            </a:r>
            <a:r>
              <a:rPr lang="en-US" dirty="0"/>
              <a:t> – flight number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Origin_city</a:t>
            </a:r>
            <a:r>
              <a:rPr lang="en-US" dirty="0"/>
              <a:t> – city of origin for the flight</a:t>
            </a:r>
          </a:p>
          <a:p>
            <a:pPr>
              <a:buClr>
                <a:srgbClr val="8AD0D6"/>
              </a:buClr>
            </a:pPr>
            <a:r>
              <a:rPr lang="en-US" err="1"/>
              <a:t>Dest_city</a:t>
            </a:r>
            <a:r>
              <a:rPr lang="en-US" dirty="0"/>
              <a:t> – city of destination for the flight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Dep_delay</a:t>
            </a:r>
            <a:r>
              <a:rPr lang="en-US" dirty="0"/>
              <a:t> – departure delay in minutes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Arr_delay</a:t>
            </a:r>
            <a:r>
              <a:rPr lang="en-US" dirty="0"/>
              <a:t> – arrival delay in minutes </a:t>
            </a:r>
          </a:p>
          <a:p>
            <a:pPr>
              <a:buClr>
                <a:srgbClr val="8AD0D6"/>
              </a:buClr>
            </a:pPr>
            <a:r>
              <a:rPr lang="en-US" dirty="0"/>
              <a:t>Cancelled – if flight is cancelled(y/n)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Delay_due_carrier</a:t>
            </a:r>
            <a:r>
              <a:rPr lang="en-US" dirty="0"/>
              <a:t> – carrier delay in minutes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Delay_die_weather</a:t>
            </a:r>
            <a:r>
              <a:rPr lang="en-US" dirty="0"/>
              <a:t> – weather delay in minutes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Delay_due_nas</a:t>
            </a:r>
            <a:r>
              <a:rPr lang="en-US" dirty="0"/>
              <a:t> – national air system delay in minutes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Delay_due_securiy</a:t>
            </a:r>
            <a:r>
              <a:rPr lang="en-US" dirty="0"/>
              <a:t> – security delay in minutes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Delay_due_late_aircraft</a:t>
            </a:r>
            <a:r>
              <a:rPr lang="en-US" dirty="0"/>
              <a:t> – late aircraft delay in minutes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7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BDDA-02DD-C09C-D9A9-5D67EBB9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4FAD-A082-04F5-1600-334F2C63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Southwest Airlines was founded 56 years ago in 1967</a:t>
            </a:r>
          </a:p>
          <a:p>
            <a:pPr>
              <a:buClr>
                <a:srgbClr val="8AD0D6"/>
              </a:buClr>
            </a:pPr>
            <a:r>
              <a:rPr lang="en-US" dirty="0"/>
              <a:t>Formerly known as Air Southwest</a:t>
            </a:r>
          </a:p>
          <a:p>
            <a:pPr>
              <a:buClr>
                <a:srgbClr val="8AD0D6"/>
              </a:buClr>
            </a:pPr>
            <a:r>
              <a:rPr lang="en-US" dirty="0"/>
              <a:t>Largest low-cost carrier or low-cost airline as of April 2020 (WIKI)</a:t>
            </a:r>
          </a:p>
          <a:p>
            <a:pPr>
              <a:buClr>
                <a:srgbClr val="8AD0D6"/>
              </a:buClr>
            </a:pPr>
            <a:r>
              <a:rPr lang="en-US" dirty="0"/>
              <a:t>Operates with low-cost carrier model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Budget, discount carrier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Lower fares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Reduced comfort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C9EFD9C-A26A-0260-159B-7CE0F36B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0" y="3270753"/>
            <a:ext cx="5536797" cy="34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EB97-7CDB-5713-8966-8D3FB7F7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AF7F-DCDF-EC7B-D321-CF744D8D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Cancellations are directly proportional to number of flights</a:t>
            </a:r>
          </a:p>
          <a:p>
            <a:pPr>
              <a:buClr>
                <a:srgbClr val="8AD0D6"/>
              </a:buClr>
            </a:pPr>
            <a:r>
              <a:rPr lang="en-US" dirty="0"/>
              <a:t>Did Covid affect Southwest Airlines' operations?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COVID WAS DETECTED LATE 2019, (webmd.com)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TRAVEL BAN WAS IMPLEMENTED MARCH 2020 BY TRUMP ADMINISTRATION, (webmd.com)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BAN LIFTED JUNE 2022 (</a:t>
            </a:r>
            <a:r>
              <a:rPr lang="en-US" dirty="0" err="1"/>
              <a:t>theamericandream</a:t>
            </a:r>
            <a:r>
              <a:rPr lang="en-US" dirty="0"/>
              <a:t>)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What preventative measures or policies do other companies for saving money have that Southwest airlines don’t?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2FFAC-5083-4144-E21C-B43F294B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BB2F-6BD5-85E9-CCF3-29FA3E9E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marL="359410" indent="-359410">
              <a:buFont typeface="Calibri" panose="05000000000000000000" pitchFamily="2" charset="2"/>
              <a:buChar char="-"/>
            </a:pPr>
            <a:r>
              <a:rPr lang="en-US"/>
              <a:t>DOWNLOAD .CSV DATASET FROM KAGGLE:</a:t>
            </a:r>
            <a:endParaRPr lang="en-US">
              <a:ea typeface="+mn-lt"/>
              <a:cs typeface="+mn-lt"/>
            </a:endParaRPr>
          </a:p>
          <a:p>
            <a:pPr marL="759460" lvl="1">
              <a:buClr>
                <a:srgbClr val="8AD0D6"/>
              </a:buClr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  <a:hlinkClick r:id="rId2"/>
              </a:rPr>
              <a:t>Flight Delay and Cancellation Dataset (2019-2023) (kaggle.com)</a:t>
            </a:r>
            <a:endParaRPr lang="en-US">
              <a:ea typeface="+mn-lt"/>
              <a:cs typeface="+mn-lt"/>
            </a:endParaRPr>
          </a:p>
          <a:p>
            <a:pPr marL="759460" lvl="1">
              <a:buClr>
                <a:srgbClr val="8AD0D6"/>
              </a:buClr>
              <a:buFont typeface="Courier New" panose="05000000000000000000" pitchFamily="2" charset="2"/>
              <a:buChar char="o"/>
            </a:pPr>
            <a:r>
              <a:rPr lang="en-US"/>
              <a:t>ORIGINALLY FROM BUREAU OF TRANSPORTATION STATISTICS</a:t>
            </a:r>
            <a:endParaRPr lang="en-US">
              <a:ea typeface="+mj-lt"/>
              <a:cs typeface="+mj-lt"/>
            </a:endParaRPr>
          </a:p>
          <a:p>
            <a:pPr marL="759460" lvl="1">
              <a:buClr>
                <a:srgbClr val="8AD0D6"/>
              </a:buClr>
              <a:buFont typeface="Courier New" panose="05000000000000000000" pitchFamily="2" charset="2"/>
              <a:buChar char="o"/>
            </a:pPr>
            <a:r>
              <a:rPr lang="en-US"/>
              <a:t>PRE-MERGED IN KAGGLE FROM 2019 JANUARY TO 2023 AUGUST</a:t>
            </a:r>
          </a:p>
          <a:p>
            <a:pPr marL="759460" lvl="1">
              <a:buClr>
                <a:srgbClr val="8AD0D6"/>
              </a:buClr>
              <a:buFont typeface="Courier New" panose="05000000000000000000" pitchFamily="2" charset="2"/>
              <a:buChar char="o"/>
            </a:pPr>
            <a:r>
              <a:rPr lang="en-US">
                <a:ea typeface="+mj-lt"/>
                <a:cs typeface="+mj-lt"/>
              </a:rPr>
              <a:t>VARIABLES INCLUDE ORIGIN, DESTINATION, CANCELLATION REASONS, AND DELAYS IN MINUTES(VARYING).</a:t>
            </a:r>
            <a:endParaRPr lang="en-US">
              <a:ea typeface="+mn-lt"/>
              <a:cs typeface="+mn-lt"/>
            </a:endParaRPr>
          </a:p>
          <a:p>
            <a:pPr marL="473710" lvl="1" indent="0">
              <a:buClr>
                <a:srgbClr val="8AD0D6"/>
              </a:buClr>
              <a:buNone/>
            </a:pPr>
            <a:endParaRPr lang="en-US">
              <a:ea typeface="+mn-lt"/>
              <a:cs typeface="+mn-lt"/>
            </a:endParaRPr>
          </a:p>
          <a:p>
            <a:pPr marL="473710" lvl="1" indent="0">
              <a:buNone/>
            </a:pPr>
            <a:endParaRPr lang="en-US">
              <a:ea typeface="+mn-lt"/>
              <a:cs typeface="+mn-lt"/>
            </a:endParaRPr>
          </a:p>
          <a:p>
            <a:pPr marL="759460" lvl="1">
              <a:buClr>
                <a:srgbClr val="8AD0D6"/>
              </a:buClr>
              <a:buFont typeface="Courier New" panose="05000000000000000000" pitchFamily="2" charset="2"/>
              <a:buChar char="o"/>
            </a:pPr>
            <a:endParaRPr lang="en-US">
              <a:ea typeface="+mn-lt"/>
              <a:cs typeface="+mn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>
              <a:ea typeface="+mn-lt"/>
              <a:cs typeface="+mn-lt"/>
            </a:endParaRPr>
          </a:p>
          <a:p>
            <a:pPr marL="400050" lvl="1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255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899AB-F458-324E-5906-0837CCE16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299E-E3D2-808F-74B2-69108CE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A427-14E3-61C6-6A4D-730CFAD6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73710" lvl="1" indent="0">
              <a:buClr>
                <a:srgbClr val="8AD0D6"/>
              </a:buClr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CREATE TABLE IN MYSQL WORKBENCH NAMED '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flightdata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'</a:t>
            </a:r>
          </a:p>
          <a:p>
            <a:pPr marL="473710" lvl="1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759460" lvl="1">
              <a:buClr>
                <a:srgbClr val="8AD0D6"/>
              </a:buClr>
              <a:buFont typeface="Courier New" panose="05000000000000000000" pitchFamily="2" charset="2"/>
              <a:buChar char="o"/>
            </a:pP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400050" lvl="1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6D16D5-AE2A-7829-6C13-2A5615AD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70" y="2421037"/>
            <a:ext cx="8382000" cy="369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9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E252-0FE9-A5EB-134A-4A83171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2A47-6A83-7057-441E-3F09E4EB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LOAD .CSV TO MYSQL USING COMMAND: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RESULT: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LOAD .CSV TO TABLAEU</a:t>
            </a: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841A0825-EC67-F29C-DE3C-DED6D894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06" y="2514902"/>
            <a:ext cx="5562600" cy="11144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75B80F6-0FE0-2D67-712B-76CE0D74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57" y="3737116"/>
            <a:ext cx="6617464" cy="6762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19BF96-0554-37CF-2678-BF63ACBC7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358" y="4489951"/>
            <a:ext cx="2979638" cy="20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E7C7-939D-1306-5985-F279775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OUTLIERS OF DELAYS AND CANCELLATIONS</a:t>
            </a:r>
          </a:p>
        </p:txBody>
      </p:sp>
      <p:pic>
        <p:nvPicPr>
          <p:cNvPr id="14" name="Content Placeholder 13" descr="A close-up of a logo&#10;&#10;Description automatically generated">
            <a:extLst>
              <a:ext uri="{FF2B5EF4-FFF2-40B4-BE49-F238E27FC236}">
                <a16:creationId xmlns:a16="http://schemas.microsoft.com/office/drawing/2014/main" id="{AC0B8122-B592-567D-B9D9-13A33F75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999" y="1906496"/>
            <a:ext cx="7381875" cy="514350"/>
          </a:xfr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7F22B2C-72DA-062B-BF51-81369EF5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44" y="2564094"/>
            <a:ext cx="2735724" cy="297409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6EAA5C5A-6659-942B-E2E6-C7E7DF94F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960" y="2134261"/>
            <a:ext cx="2733675" cy="3399701"/>
          </a:xfrm>
          <a:prstGeom prst="rect">
            <a:avLst/>
          </a:prstGeom>
        </p:spPr>
      </p:pic>
      <p:pic>
        <p:nvPicPr>
          <p:cNvPr id="21" name="Picture 20" descr="A colorful pie chart with arrows&#10;&#10;Description automatically generated">
            <a:extLst>
              <a:ext uri="{FF2B5EF4-FFF2-40B4-BE49-F238E27FC236}">
                <a16:creationId xmlns:a16="http://schemas.microsoft.com/office/drawing/2014/main" id="{11E13D3D-693F-7E68-2FBB-0742FEE40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909" y="2675258"/>
            <a:ext cx="5080082" cy="28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11FE-A885-30A1-2976-6CDB8264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TALLY OF DELAYS/CANCELLATIONS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108435A-DFB0-9408-6C8D-20144D00C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002" y="1343677"/>
            <a:ext cx="3562350" cy="302895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4FF10A-24CB-14B1-719E-66CC28A1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5" y="4677137"/>
            <a:ext cx="9867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5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Brainstation : SOUTHWEST AIRLINES CO.</vt:lpstr>
      <vt:lpstr>KEY TERMS</vt:lpstr>
      <vt:lpstr>INTRODUCTION</vt:lpstr>
      <vt:lpstr>HYPOTHESIS</vt:lpstr>
      <vt:lpstr>DATA PROCESSING</vt:lpstr>
      <vt:lpstr>DATA PROCESSING</vt:lpstr>
      <vt:lpstr>DATA PROCESSING</vt:lpstr>
      <vt:lpstr>DETERMINING OUTLIERS OF DELAYS AND CANCELLATIONS</vt:lpstr>
      <vt:lpstr>TALLY OF DELAYS/CANCELLATIONS</vt:lpstr>
      <vt:lpstr>FLIGHT DELAYS/CANCELLATIONS PER YEAR</vt:lpstr>
      <vt:lpstr>PowerPoint Presentation</vt:lpstr>
      <vt:lpstr>PowerPoint Presentation</vt:lpstr>
      <vt:lpstr>CITIES WITH THE MOST FLIGHT DELAYS/CANCELLATIONS</vt:lpstr>
      <vt:lpstr>ORIGIN CITY</vt:lpstr>
      <vt:lpstr>DESTINATION CITY</vt:lpstr>
      <vt:lpstr>DERIVED INSIGHTS</vt:lpstr>
      <vt:lpstr>CONCLUSION</vt:lpstr>
      <vt:lpstr>RECOMMENDATIONS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583</cp:revision>
  <dcterms:created xsi:type="dcterms:W3CDTF">2024-01-29T02:35:52Z</dcterms:created>
  <dcterms:modified xsi:type="dcterms:W3CDTF">2024-01-30T00:47:07Z</dcterms:modified>
</cp:coreProperties>
</file>