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06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9F949-22A1-4392-AE2C-5E6047DBEF82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D98D6C-F6EF-4BFF-9F64-531E0B2A7206}">
      <dgm:prSet phldrT="[Text]" custT="1"/>
      <dgm:spPr/>
      <dgm:t>
        <a:bodyPr/>
        <a:lstStyle/>
        <a:p>
          <a:r>
            <a:rPr lang="en-US" sz="2000" dirty="0"/>
            <a:t>DATA</a:t>
          </a:r>
          <a:endParaRPr lang="en-US" sz="4000" dirty="0"/>
        </a:p>
      </dgm:t>
    </dgm:pt>
    <dgm:pt modelId="{2C1A7CFF-80DA-4636-B33E-5E3EF30224D8}" type="parTrans" cxnId="{6D5E19A7-7120-48FB-94CF-C72708C8DC59}">
      <dgm:prSet/>
      <dgm:spPr/>
      <dgm:t>
        <a:bodyPr/>
        <a:lstStyle/>
        <a:p>
          <a:endParaRPr lang="en-US" sz="2000"/>
        </a:p>
      </dgm:t>
    </dgm:pt>
    <dgm:pt modelId="{5100062E-C5F8-40C4-B39A-22E2A26F95CC}" type="sibTrans" cxnId="{6D5E19A7-7120-48FB-94CF-C72708C8DC59}">
      <dgm:prSet/>
      <dgm:spPr/>
      <dgm:t>
        <a:bodyPr/>
        <a:lstStyle/>
        <a:p>
          <a:endParaRPr lang="en-US" sz="2000"/>
        </a:p>
      </dgm:t>
    </dgm:pt>
    <dgm:pt modelId="{E34DC92C-D415-438F-9030-65C90F99BD30}">
      <dgm:prSet phldrT="[Text]" custT="1"/>
      <dgm:spPr/>
      <dgm:t>
        <a:bodyPr/>
        <a:lstStyle/>
        <a:p>
          <a:r>
            <a:rPr lang="en-US" sz="2000" dirty="0"/>
            <a:t>Data Cleaning</a:t>
          </a:r>
        </a:p>
      </dgm:t>
    </dgm:pt>
    <dgm:pt modelId="{569E87D0-CD64-4F98-BE5E-FFC0C5268C96}" type="parTrans" cxnId="{62940BA6-2385-406B-9488-2D782C8DD4D3}">
      <dgm:prSet/>
      <dgm:spPr/>
      <dgm:t>
        <a:bodyPr/>
        <a:lstStyle/>
        <a:p>
          <a:endParaRPr lang="en-US" sz="2000"/>
        </a:p>
      </dgm:t>
    </dgm:pt>
    <dgm:pt modelId="{813B82AE-3FD0-492C-9CC3-9487947BCD68}" type="sibTrans" cxnId="{62940BA6-2385-406B-9488-2D782C8DD4D3}">
      <dgm:prSet/>
      <dgm:spPr/>
      <dgm:t>
        <a:bodyPr/>
        <a:lstStyle/>
        <a:p>
          <a:endParaRPr lang="en-US" sz="2000"/>
        </a:p>
      </dgm:t>
    </dgm:pt>
    <dgm:pt modelId="{60D27F71-DF21-4D4B-A088-98E0EEE2B49F}">
      <dgm:prSet phldrT="[Text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DATA</a:t>
          </a:r>
          <a:endParaRPr lang="en-US" sz="2400" kern="1200" dirty="0">
            <a:solidFill>
              <a:prstClr val="white"/>
            </a:solidFill>
            <a:latin typeface="Tw Cen MT" panose="020B0602020104020603"/>
            <a:ea typeface="+mn-ea"/>
            <a:cs typeface="+mn-cs"/>
          </a:endParaRPr>
        </a:p>
      </dgm:t>
    </dgm:pt>
    <dgm:pt modelId="{D306C9C7-EDBC-49F9-BC61-4284FC2EB531}" type="parTrans" cxnId="{D8885E71-6BE8-4CC4-AF3F-F432C76321E3}">
      <dgm:prSet/>
      <dgm:spPr/>
      <dgm:t>
        <a:bodyPr/>
        <a:lstStyle/>
        <a:p>
          <a:endParaRPr lang="en-US" sz="2000"/>
        </a:p>
      </dgm:t>
    </dgm:pt>
    <dgm:pt modelId="{D32D12AE-A9AB-4B2D-BA9B-0A7FFD43FC6C}" type="sibTrans" cxnId="{D8885E71-6BE8-4CC4-AF3F-F432C76321E3}">
      <dgm:prSet/>
      <dgm:spPr/>
      <dgm:t>
        <a:bodyPr/>
        <a:lstStyle/>
        <a:p>
          <a:endParaRPr lang="en-US" sz="2000"/>
        </a:p>
      </dgm:t>
    </dgm:pt>
    <dgm:pt modelId="{F12B2C46-737E-4ECF-99AE-B5A0AE021BD0}">
      <dgm:prSet phldrT="[Text]" custT="1"/>
      <dgm:spPr>
        <a:solidFill>
          <a:srgbClr val="82FFFF"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13477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 Exploration</a:t>
          </a:r>
        </a:p>
      </dgm:t>
    </dgm:pt>
    <dgm:pt modelId="{48279FE8-F3C7-44A1-8F1B-37BE87ACC517}" type="parTrans" cxnId="{4D5409C6-BF38-411D-B5BA-0A7F1827D2BF}">
      <dgm:prSet/>
      <dgm:spPr/>
      <dgm:t>
        <a:bodyPr/>
        <a:lstStyle/>
        <a:p>
          <a:endParaRPr lang="en-US" sz="2000"/>
        </a:p>
      </dgm:t>
    </dgm:pt>
    <dgm:pt modelId="{A479174F-A4CD-4436-A052-D2353DF1FE5C}" type="sibTrans" cxnId="{4D5409C6-BF38-411D-B5BA-0A7F1827D2BF}">
      <dgm:prSet/>
      <dgm:spPr/>
      <dgm:t>
        <a:bodyPr/>
        <a:lstStyle/>
        <a:p>
          <a:endParaRPr lang="en-US" sz="2000"/>
        </a:p>
      </dgm:t>
    </dgm:pt>
    <dgm:pt modelId="{D4F823DB-D627-4DE0-A645-26E2891DE468}">
      <dgm:prSet phldrT="[Text]" custT="1"/>
      <dgm:spPr>
        <a:solidFill>
          <a:srgbClr val="82FFFF"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13477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Includes=[Correlations, Bivariate]</a:t>
          </a:r>
        </a:p>
      </dgm:t>
    </dgm:pt>
    <dgm:pt modelId="{85CE6B9E-8D99-4CC1-B3B8-595DFDDD4670}" type="parTrans" cxnId="{91DFB297-2C60-4CAD-8A79-DEDC270CF889}">
      <dgm:prSet/>
      <dgm:spPr/>
      <dgm:t>
        <a:bodyPr/>
        <a:lstStyle/>
        <a:p>
          <a:endParaRPr lang="en-US" sz="2000"/>
        </a:p>
      </dgm:t>
    </dgm:pt>
    <dgm:pt modelId="{B19A7F7D-F4E1-4D3D-9CCC-86049B1FCCEB}" type="sibTrans" cxnId="{91DFB297-2C60-4CAD-8A79-DEDC270CF889}">
      <dgm:prSet/>
      <dgm:spPr/>
      <dgm:t>
        <a:bodyPr/>
        <a:lstStyle/>
        <a:p>
          <a:endParaRPr lang="en-US" sz="2000"/>
        </a:p>
      </dgm:t>
    </dgm:pt>
    <dgm:pt modelId="{85C1D702-F245-4B0D-9C20-C3D95A6F93F4}">
      <dgm:prSet phldrT="[Text]" custT="1"/>
      <dgm:spPr/>
      <dgm:t>
        <a:bodyPr/>
        <a:lstStyle/>
        <a:p>
          <a:r>
            <a:rPr lang="en-US" sz="16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Feature</a:t>
          </a:r>
        </a:p>
      </dgm:t>
    </dgm:pt>
    <dgm:pt modelId="{683BE09E-DC48-4549-BA6F-C0BB8EF59526}" type="parTrans" cxnId="{8F7667D9-1B88-481A-96A5-CBAE90E4706E}">
      <dgm:prSet/>
      <dgm:spPr/>
      <dgm:t>
        <a:bodyPr/>
        <a:lstStyle/>
        <a:p>
          <a:endParaRPr lang="en-US" sz="2000"/>
        </a:p>
      </dgm:t>
    </dgm:pt>
    <dgm:pt modelId="{C223D19A-7DB5-4CA9-ABAB-A571C8A1997E}" type="sibTrans" cxnId="{8F7667D9-1B88-481A-96A5-CBAE90E4706E}">
      <dgm:prSet/>
      <dgm:spPr/>
      <dgm:t>
        <a:bodyPr/>
        <a:lstStyle/>
        <a:p>
          <a:endParaRPr lang="en-US" sz="2000"/>
        </a:p>
      </dgm:t>
    </dgm:pt>
    <dgm:pt modelId="{D2454A8B-9075-4D95-A554-6BAAC27D4395}">
      <dgm:prSet phldrT="[Text]" custT="1"/>
      <dgm:spPr>
        <a:solidFill>
          <a:srgbClr val="82FFFF"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13477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What are important features?</a:t>
          </a:r>
        </a:p>
      </dgm:t>
    </dgm:pt>
    <dgm:pt modelId="{BE47B0D2-7262-4119-B257-F4AD19760C21}" type="parTrans" cxnId="{937C5A97-B177-4D37-A327-E71F9E2D8921}">
      <dgm:prSet/>
      <dgm:spPr/>
      <dgm:t>
        <a:bodyPr/>
        <a:lstStyle/>
        <a:p>
          <a:endParaRPr lang="en-US" sz="2000"/>
        </a:p>
      </dgm:t>
    </dgm:pt>
    <dgm:pt modelId="{E3A2EF9B-62BE-413E-82BA-0FC30805A264}" type="sibTrans" cxnId="{937C5A97-B177-4D37-A327-E71F9E2D8921}">
      <dgm:prSet/>
      <dgm:spPr/>
      <dgm:t>
        <a:bodyPr/>
        <a:lstStyle/>
        <a:p>
          <a:endParaRPr lang="en-US" sz="2000"/>
        </a:p>
      </dgm:t>
    </dgm:pt>
    <dgm:pt modelId="{097ECEA7-E7A1-4365-BEB4-377A2989F3F5}">
      <dgm:prSet phldrT="[Text]" custT="1"/>
      <dgm:spPr/>
      <dgm:t>
        <a:bodyPr/>
        <a:lstStyle/>
        <a:p>
          <a:r>
            <a:rPr lang="en-US" sz="2000" dirty="0"/>
            <a:t>Includes=[Removing outliers, Null, Imputation]</a:t>
          </a:r>
        </a:p>
      </dgm:t>
    </dgm:pt>
    <dgm:pt modelId="{EFF835CA-7318-4746-B19E-24708DC94C5B}" type="parTrans" cxnId="{9157416A-E592-411D-AB88-2AB8D8416ACB}">
      <dgm:prSet/>
      <dgm:spPr/>
      <dgm:t>
        <a:bodyPr/>
        <a:lstStyle/>
        <a:p>
          <a:endParaRPr lang="en-US" sz="2000"/>
        </a:p>
      </dgm:t>
    </dgm:pt>
    <dgm:pt modelId="{CFDBE901-99A4-425C-812A-9778F0BB0299}" type="sibTrans" cxnId="{9157416A-E592-411D-AB88-2AB8D8416ACB}">
      <dgm:prSet/>
      <dgm:spPr/>
      <dgm:t>
        <a:bodyPr/>
        <a:lstStyle/>
        <a:p>
          <a:endParaRPr lang="en-US" sz="2000"/>
        </a:p>
      </dgm:t>
    </dgm:pt>
    <dgm:pt modelId="{23B0E691-3880-4927-AEC3-1A5BECEB9AE3}">
      <dgm:prSet phldrT="[Text]" custT="1"/>
      <dgm:spPr>
        <a:solidFill>
          <a:srgbClr val="82FFFF"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13477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Feature selection  and Creating features</a:t>
          </a:r>
        </a:p>
      </dgm:t>
    </dgm:pt>
    <dgm:pt modelId="{E92BC55A-77DD-4586-A399-85BAA72A04AE}" type="parTrans" cxnId="{50507AF9-FF8F-4E89-83C9-9AB4503EBE4A}">
      <dgm:prSet/>
      <dgm:spPr/>
      <dgm:t>
        <a:bodyPr/>
        <a:lstStyle/>
        <a:p>
          <a:endParaRPr lang="en-US" sz="2000"/>
        </a:p>
      </dgm:t>
    </dgm:pt>
    <dgm:pt modelId="{3E8A8946-054A-4517-A7E7-AB289DE9BDB7}" type="sibTrans" cxnId="{50507AF9-FF8F-4E89-83C9-9AB4503EBE4A}">
      <dgm:prSet/>
      <dgm:spPr/>
      <dgm:t>
        <a:bodyPr/>
        <a:lstStyle/>
        <a:p>
          <a:endParaRPr lang="en-US" sz="2000"/>
        </a:p>
      </dgm:t>
    </dgm:pt>
    <dgm:pt modelId="{B5AD3255-7D4C-42B2-8EAB-1048B5FC7BF1}">
      <dgm:prSet phldrT="[Text]" custT="1"/>
      <dgm:spPr/>
      <dgm:t>
        <a:bodyPr/>
        <a:lstStyle/>
        <a:p>
          <a:r>
            <a:rPr lang="en-US" sz="2000" dirty="0"/>
            <a:t>Final prep</a:t>
          </a:r>
        </a:p>
      </dgm:t>
    </dgm:pt>
    <dgm:pt modelId="{85C5CE56-F03A-4ABA-A271-8986E720145E}" type="parTrans" cxnId="{7D72BADF-56AA-4A21-960A-7B8A7593FE7E}">
      <dgm:prSet/>
      <dgm:spPr/>
      <dgm:t>
        <a:bodyPr/>
        <a:lstStyle/>
        <a:p>
          <a:endParaRPr lang="en-US" sz="2000"/>
        </a:p>
      </dgm:t>
    </dgm:pt>
    <dgm:pt modelId="{D7062899-B6AB-434C-85C7-2797CE42EB07}" type="sibTrans" cxnId="{7D72BADF-56AA-4A21-960A-7B8A7593FE7E}">
      <dgm:prSet/>
      <dgm:spPr/>
      <dgm:t>
        <a:bodyPr/>
        <a:lstStyle/>
        <a:p>
          <a:endParaRPr lang="en-US" sz="2000"/>
        </a:p>
      </dgm:t>
    </dgm:pt>
    <dgm:pt modelId="{10305CB7-69E0-4850-AEA1-A0BAFD2661C0}">
      <dgm:prSet phldrT="[Text]" custT="1"/>
      <dgm:spPr/>
      <dgm:t>
        <a:bodyPr/>
        <a:lstStyle/>
        <a:p>
          <a:r>
            <a:rPr lang="en-US" sz="2000" dirty="0"/>
            <a:t>Scaling</a:t>
          </a:r>
        </a:p>
      </dgm:t>
    </dgm:pt>
    <dgm:pt modelId="{4D10E510-0019-4619-824E-F4CA111C902E}" type="parTrans" cxnId="{0456FCE7-59DC-4E68-BDAB-4338DC74E5BB}">
      <dgm:prSet/>
      <dgm:spPr/>
      <dgm:t>
        <a:bodyPr/>
        <a:lstStyle/>
        <a:p>
          <a:endParaRPr lang="en-US" sz="2000"/>
        </a:p>
      </dgm:t>
    </dgm:pt>
    <dgm:pt modelId="{AC32D967-F6DA-4301-AC27-4183977E0833}" type="sibTrans" cxnId="{0456FCE7-59DC-4E68-BDAB-4338DC74E5BB}">
      <dgm:prSet/>
      <dgm:spPr/>
      <dgm:t>
        <a:bodyPr/>
        <a:lstStyle/>
        <a:p>
          <a:endParaRPr lang="en-US" sz="2000"/>
        </a:p>
      </dgm:t>
    </dgm:pt>
    <dgm:pt modelId="{322C514D-DB63-4DAC-9726-55A318B65831}">
      <dgm:prSet phldrT="[Text]" custT="1"/>
      <dgm:spPr/>
      <dgm:t>
        <a:bodyPr/>
        <a:lstStyle/>
        <a:p>
          <a:r>
            <a:rPr lang="en-US" sz="2000" dirty="0"/>
            <a:t>Splitting data</a:t>
          </a:r>
        </a:p>
      </dgm:t>
    </dgm:pt>
    <dgm:pt modelId="{0BEA48A2-24C7-4F53-9B81-CBE7D255A69C}" type="parTrans" cxnId="{2489C134-E6B5-4EC1-B5CC-8E5638161A90}">
      <dgm:prSet/>
      <dgm:spPr/>
      <dgm:t>
        <a:bodyPr/>
        <a:lstStyle/>
        <a:p>
          <a:endParaRPr lang="en-US" sz="2000"/>
        </a:p>
      </dgm:t>
    </dgm:pt>
    <dgm:pt modelId="{0169694D-456B-4885-9D6A-A54F4E4545A0}" type="sibTrans" cxnId="{2489C134-E6B5-4EC1-B5CC-8E5638161A90}">
      <dgm:prSet/>
      <dgm:spPr/>
      <dgm:t>
        <a:bodyPr/>
        <a:lstStyle/>
        <a:p>
          <a:endParaRPr lang="en-US" sz="2000"/>
        </a:p>
      </dgm:t>
    </dgm:pt>
    <dgm:pt modelId="{A7FAF933-F0AC-4E61-96DB-8266EF9D6F36}">
      <dgm:prSet phldrT="[Text]" custT="1"/>
      <dgm:spPr/>
      <dgm:t>
        <a:bodyPr/>
        <a:lstStyle/>
        <a:p>
          <a:r>
            <a:rPr lang="en-US" sz="1800" dirty="0"/>
            <a:t>Model</a:t>
          </a:r>
        </a:p>
      </dgm:t>
    </dgm:pt>
    <dgm:pt modelId="{FBE9C4B7-5FA2-40F6-A544-0458ECA7122D}" type="parTrans" cxnId="{83B5F66D-AC27-4EDE-9364-E87EEE6EC642}">
      <dgm:prSet/>
      <dgm:spPr/>
      <dgm:t>
        <a:bodyPr/>
        <a:lstStyle/>
        <a:p>
          <a:endParaRPr lang="en-US" sz="2000"/>
        </a:p>
      </dgm:t>
    </dgm:pt>
    <dgm:pt modelId="{8C13866F-73AD-4D22-BF94-4655B897AA0E}" type="sibTrans" cxnId="{83B5F66D-AC27-4EDE-9364-E87EEE6EC642}">
      <dgm:prSet/>
      <dgm:spPr/>
      <dgm:t>
        <a:bodyPr/>
        <a:lstStyle/>
        <a:p>
          <a:endParaRPr lang="en-US" sz="2000"/>
        </a:p>
      </dgm:t>
    </dgm:pt>
    <dgm:pt modelId="{2AC2F5D6-36DE-4A74-AB0F-9684842D2B54}">
      <dgm:prSet phldrT="[Text]" custT="1"/>
      <dgm:spPr/>
      <dgm:t>
        <a:bodyPr/>
        <a:lstStyle/>
        <a:p>
          <a:r>
            <a:rPr lang="en-US" sz="2000" dirty="0"/>
            <a:t>Choosing parameters</a:t>
          </a:r>
        </a:p>
      </dgm:t>
    </dgm:pt>
    <dgm:pt modelId="{D2553E93-0B8F-4BC5-AF28-ED45E11BE532}" type="parTrans" cxnId="{ABE7E006-FA04-4465-9538-ABBF1091E70A}">
      <dgm:prSet/>
      <dgm:spPr/>
      <dgm:t>
        <a:bodyPr/>
        <a:lstStyle/>
        <a:p>
          <a:endParaRPr lang="en-US" sz="2000"/>
        </a:p>
      </dgm:t>
    </dgm:pt>
    <dgm:pt modelId="{CEBDA5B4-A2C9-49DB-8F89-FE804334FCA0}" type="sibTrans" cxnId="{ABE7E006-FA04-4465-9538-ABBF1091E70A}">
      <dgm:prSet/>
      <dgm:spPr/>
      <dgm:t>
        <a:bodyPr/>
        <a:lstStyle/>
        <a:p>
          <a:endParaRPr lang="en-US" sz="2000"/>
        </a:p>
      </dgm:t>
    </dgm:pt>
    <dgm:pt modelId="{562144D9-7380-4EA0-BC88-D1A8E0195CD4}">
      <dgm:prSet phldrT="[Text]" custT="1"/>
      <dgm:spPr/>
      <dgm:t>
        <a:bodyPr/>
        <a:lstStyle/>
        <a:p>
          <a:r>
            <a:rPr lang="en-US" sz="2000" dirty="0"/>
            <a:t>Evaluation metrics</a:t>
          </a:r>
        </a:p>
      </dgm:t>
    </dgm:pt>
    <dgm:pt modelId="{3C9CF0C6-3146-4ECB-BDDA-8B78FE04D81F}" type="parTrans" cxnId="{4FEDDE5C-567C-4B36-BC03-8B59B01D72C8}">
      <dgm:prSet/>
      <dgm:spPr/>
      <dgm:t>
        <a:bodyPr/>
        <a:lstStyle/>
        <a:p>
          <a:endParaRPr lang="en-US" sz="2000"/>
        </a:p>
      </dgm:t>
    </dgm:pt>
    <dgm:pt modelId="{2992CC4E-437D-4E3D-AD54-284C1B29C21D}" type="sibTrans" cxnId="{4FEDDE5C-567C-4B36-BC03-8B59B01D72C8}">
      <dgm:prSet/>
      <dgm:spPr/>
      <dgm:t>
        <a:bodyPr/>
        <a:lstStyle/>
        <a:p>
          <a:endParaRPr lang="en-US" sz="2000"/>
        </a:p>
      </dgm:t>
    </dgm:pt>
    <dgm:pt modelId="{179883E4-332B-406C-A831-8A1369D8D7C8}">
      <dgm:prSet phldrT="[Text]" custT="1"/>
      <dgm:spPr/>
      <dgm:t>
        <a:bodyPr/>
        <a:lstStyle/>
        <a:p>
          <a:r>
            <a:rPr lang="en-US" sz="1400" dirty="0"/>
            <a:t>Practical use</a:t>
          </a:r>
        </a:p>
      </dgm:t>
    </dgm:pt>
    <dgm:pt modelId="{5422A8A8-1BEF-4E1A-A659-65502D121482}" type="parTrans" cxnId="{8C1E5D1B-4D68-4220-A20E-50FEF1B8E5E2}">
      <dgm:prSet/>
      <dgm:spPr/>
      <dgm:t>
        <a:bodyPr/>
        <a:lstStyle/>
        <a:p>
          <a:endParaRPr lang="en-US" sz="2000"/>
        </a:p>
      </dgm:t>
    </dgm:pt>
    <dgm:pt modelId="{20DE0A11-B843-497E-BD9D-7B77EEAE9F74}" type="sibTrans" cxnId="{8C1E5D1B-4D68-4220-A20E-50FEF1B8E5E2}">
      <dgm:prSet/>
      <dgm:spPr/>
      <dgm:t>
        <a:bodyPr/>
        <a:lstStyle/>
        <a:p>
          <a:endParaRPr lang="en-US" sz="2000"/>
        </a:p>
      </dgm:t>
    </dgm:pt>
    <dgm:pt modelId="{1EBB7548-69F2-4A2E-9EBE-CC600F8325BD}">
      <dgm:prSet phldrT="[Text]" custT="1"/>
      <dgm:spPr/>
      <dgm:t>
        <a:bodyPr/>
        <a:lstStyle/>
        <a:p>
          <a:r>
            <a:rPr lang="en-US" sz="2000" dirty="0"/>
            <a:t>Prediction</a:t>
          </a:r>
        </a:p>
      </dgm:t>
    </dgm:pt>
    <dgm:pt modelId="{FD3384CE-DAB1-4FBE-B6B8-B9DF79F39EA6}" type="parTrans" cxnId="{C98A8597-B225-456C-A92E-6A925C96EE12}">
      <dgm:prSet/>
      <dgm:spPr/>
      <dgm:t>
        <a:bodyPr/>
        <a:lstStyle/>
        <a:p>
          <a:endParaRPr lang="en-US" sz="2000"/>
        </a:p>
      </dgm:t>
    </dgm:pt>
    <dgm:pt modelId="{49775BDC-2F82-4C10-A76A-5A09A2BFA420}" type="sibTrans" cxnId="{C98A8597-B225-456C-A92E-6A925C96EE12}">
      <dgm:prSet/>
      <dgm:spPr/>
      <dgm:t>
        <a:bodyPr/>
        <a:lstStyle/>
        <a:p>
          <a:endParaRPr lang="en-US" sz="2000"/>
        </a:p>
      </dgm:t>
    </dgm:pt>
    <dgm:pt modelId="{13675668-7AA4-48FE-ADD6-4840DD59AA60}">
      <dgm:prSet phldrT="[Text]" custT="1"/>
      <dgm:spPr/>
      <dgm:t>
        <a:bodyPr/>
        <a:lstStyle/>
        <a:p>
          <a:r>
            <a:rPr lang="en-US" sz="2000" dirty="0"/>
            <a:t>Features adding Value to Home</a:t>
          </a:r>
        </a:p>
      </dgm:t>
    </dgm:pt>
    <dgm:pt modelId="{B8154341-F993-4F4C-87BA-504182E33325}" type="parTrans" cxnId="{59218D84-FC82-4B98-9A35-22550C422931}">
      <dgm:prSet/>
      <dgm:spPr/>
      <dgm:t>
        <a:bodyPr/>
        <a:lstStyle/>
        <a:p>
          <a:endParaRPr lang="en-US" sz="2000"/>
        </a:p>
      </dgm:t>
    </dgm:pt>
    <dgm:pt modelId="{EBD27103-4B3B-487C-A5A6-793AD3C44C8A}" type="sibTrans" cxnId="{59218D84-FC82-4B98-9A35-22550C422931}">
      <dgm:prSet/>
      <dgm:spPr/>
      <dgm:t>
        <a:bodyPr/>
        <a:lstStyle/>
        <a:p>
          <a:endParaRPr lang="en-US" sz="2000"/>
        </a:p>
      </dgm:t>
    </dgm:pt>
    <dgm:pt modelId="{7222FA43-AC59-4F76-AC96-66FD8FE690A5}">
      <dgm:prSet phldrT="[Text]" custT="1"/>
      <dgm:spPr/>
      <dgm:t>
        <a:bodyPr/>
        <a:lstStyle/>
        <a:p>
          <a:r>
            <a:rPr lang="en-US" sz="1600" dirty="0"/>
            <a:t>Short</a:t>
          </a:r>
        </a:p>
        <a:p>
          <a:r>
            <a:rPr lang="en-US" sz="1600" dirty="0"/>
            <a:t>comings</a:t>
          </a:r>
        </a:p>
      </dgm:t>
    </dgm:pt>
    <dgm:pt modelId="{2C2AF15B-6B52-4F0D-AFF7-0CF4D8406B32}" type="parTrans" cxnId="{803EE081-AABD-479A-8805-8D30383739B5}">
      <dgm:prSet/>
      <dgm:spPr/>
      <dgm:t>
        <a:bodyPr/>
        <a:lstStyle/>
        <a:p>
          <a:endParaRPr lang="en-US" sz="2000"/>
        </a:p>
      </dgm:t>
    </dgm:pt>
    <dgm:pt modelId="{ECDF3719-CC12-4C8D-93E5-0E803BB0F053}" type="sibTrans" cxnId="{803EE081-AABD-479A-8805-8D30383739B5}">
      <dgm:prSet/>
      <dgm:spPr/>
      <dgm:t>
        <a:bodyPr/>
        <a:lstStyle/>
        <a:p>
          <a:endParaRPr lang="en-US" sz="2000"/>
        </a:p>
      </dgm:t>
    </dgm:pt>
    <dgm:pt modelId="{D4FD89B2-9C19-4BFF-BE1C-9C84BC138FB3}">
      <dgm:prSet phldrT="[Text]" custT="1"/>
      <dgm:spPr/>
      <dgm:t>
        <a:bodyPr/>
        <a:lstStyle/>
        <a:p>
          <a:r>
            <a:rPr lang="en-US" sz="2400" dirty="0"/>
            <a:t>Error improvement</a:t>
          </a:r>
        </a:p>
      </dgm:t>
    </dgm:pt>
    <dgm:pt modelId="{6C99DEB6-D841-4E01-9373-8CDA8CD1ECCD}" type="parTrans" cxnId="{6A0C4670-89E0-4E2F-9FF3-B4F39E397B20}">
      <dgm:prSet/>
      <dgm:spPr/>
      <dgm:t>
        <a:bodyPr/>
        <a:lstStyle/>
        <a:p>
          <a:endParaRPr lang="en-US" sz="2000"/>
        </a:p>
      </dgm:t>
    </dgm:pt>
    <dgm:pt modelId="{BB4BBB47-E09C-48FF-AF2A-4F421D0BDA4A}" type="sibTrans" cxnId="{6A0C4670-89E0-4E2F-9FF3-B4F39E397B20}">
      <dgm:prSet/>
      <dgm:spPr/>
      <dgm:t>
        <a:bodyPr/>
        <a:lstStyle/>
        <a:p>
          <a:endParaRPr lang="en-US" sz="2000"/>
        </a:p>
      </dgm:t>
    </dgm:pt>
    <dgm:pt modelId="{229B527B-AA0E-421C-8EE3-A91753653975}" type="pres">
      <dgm:prSet presAssocID="{E369F949-22A1-4392-AE2C-5E6047DBEF82}" presName="linearFlow" presStyleCnt="0">
        <dgm:presLayoutVars>
          <dgm:dir/>
          <dgm:animLvl val="lvl"/>
          <dgm:resizeHandles val="exact"/>
        </dgm:presLayoutVars>
      </dgm:prSet>
      <dgm:spPr/>
    </dgm:pt>
    <dgm:pt modelId="{78FDC94A-F372-4255-AB15-2A1EFA026225}" type="pres">
      <dgm:prSet presAssocID="{78D98D6C-F6EF-4BFF-9F64-531E0B2A7206}" presName="composite" presStyleCnt="0"/>
      <dgm:spPr/>
    </dgm:pt>
    <dgm:pt modelId="{03486F92-DF4A-4DB8-AAB6-B00C37503FD7}" type="pres">
      <dgm:prSet presAssocID="{78D98D6C-F6EF-4BFF-9F64-531E0B2A7206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1D865DA7-C333-4900-8F23-3CFB67E36E61}" type="pres">
      <dgm:prSet presAssocID="{78D98D6C-F6EF-4BFF-9F64-531E0B2A7206}" presName="descendantText" presStyleLbl="alignAcc1" presStyleIdx="0" presStyleCnt="7" custLinFactNeighborX="-109">
        <dgm:presLayoutVars>
          <dgm:bulletEnabled val="1"/>
        </dgm:presLayoutVars>
      </dgm:prSet>
      <dgm:spPr/>
    </dgm:pt>
    <dgm:pt modelId="{F2EE34CD-C138-4D71-9E42-2169DCED7280}" type="pres">
      <dgm:prSet presAssocID="{5100062E-C5F8-40C4-B39A-22E2A26F95CC}" presName="sp" presStyleCnt="0"/>
      <dgm:spPr/>
    </dgm:pt>
    <dgm:pt modelId="{11CAA97F-0809-4C2E-9F84-583C1C4D6426}" type="pres">
      <dgm:prSet presAssocID="{60D27F71-DF21-4D4B-A088-98E0EEE2B49F}" presName="composite" presStyleCnt="0"/>
      <dgm:spPr/>
    </dgm:pt>
    <dgm:pt modelId="{43164C99-08B7-4502-A295-74AE6A265609}" type="pres">
      <dgm:prSet presAssocID="{60D27F71-DF21-4D4B-A088-98E0EEE2B49F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A437720D-052A-41FE-8756-C5DB1842DD1E}" type="pres">
      <dgm:prSet presAssocID="{60D27F71-DF21-4D4B-A088-98E0EEE2B49F}" presName="descendantText" presStyleLbl="alignAcc1" presStyleIdx="1" presStyleCnt="7" custLinFactNeighborX="0">
        <dgm:presLayoutVars>
          <dgm:bulletEnabled val="1"/>
        </dgm:presLayoutVars>
      </dgm:prSet>
      <dgm:spPr>
        <a:xfrm rot="5400000">
          <a:off x="5404018" y="-4066508"/>
          <a:ext cx="542130" cy="10182502"/>
        </a:xfrm>
        <a:prstGeom prst="round2SameRect">
          <a:avLst/>
        </a:prstGeom>
      </dgm:spPr>
    </dgm:pt>
    <dgm:pt modelId="{7CEA9ED7-E1C8-4234-8F6C-5F4CDA0B4025}" type="pres">
      <dgm:prSet presAssocID="{D32D12AE-A9AB-4B2D-BA9B-0A7FFD43FC6C}" presName="sp" presStyleCnt="0"/>
      <dgm:spPr/>
    </dgm:pt>
    <dgm:pt modelId="{D4903A37-5E7F-48A5-8C57-8ADA84D8AA5E}" type="pres">
      <dgm:prSet presAssocID="{85C1D702-F245-4B0D-9C20-C3D95A6F93F4}" presName="composite" presStyleCnt="0"/>
      <dgm:spPr/>
    </dgm:pt>
    <dgm:pt modelId="{E9079E74-A8FB-4103-A3FB-8F7552FF0504}" type="pres">
      <dgm:prSet presAssocID="{85C1D702-F245-4B0D-9C20-C3D95A6F93F4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0A1F90F8-16F5-46F8-83A7-44844422DADD}" type="pres">
      <dgm:prSet presAssocID="{85C1D702-F245-4B0D-9C20-C3D95A6F93F4}" presName="descendantText" presStyleLbl="alignAcc1" presStyleIdx="2" presStyleCnt="7" custLinFactNeighborX="-109" custLinFactNeighborY="-2487">
        <dgm:presLayoutVars>
          <dgm:bulletEnabled val="1"/>
        </dgm:presLayoutVars>
      </dgm:prSet>
      <dgm:spPr>
        <a:xfrm rot="5400000">
          <a:off x="5392919" y="-3329563"/>
          <a:ext cx="542130" cy="10182502"/>
        </a:xfrm>
        <a:prstGeom prst="round2SameRect">
          <a:avLst/>
        </a:prstGeom>
      </dgm:spPr>
    </dgm:pt>
    <dgm:pt modelId="{DF796BA4-0414-4134-BB54-A10DB32FD793}" type="pres">
      <dgm:prSet presAssocID="{C223D19A-7DB5-4CA9-ABAB-A571C8A1997E}" presName="sp" presStyleCnt="0"/>
      <dgm:spPr/>
    </dgm:pt>
    <dgm:pt modelId="{F2F4BB17-71A0-4D0F-B858-14D4B1904AA8}" type="pres">
      <dgm:prSet presAssocID="{B5AD3255-7D4C-42B2-8EAB-1048B5FC7BF1}" presName="composite" presStyleCnt="0"/>
      <dgm:spPr/>
    </dgm:pt>
    <dgm:pt modelId="{78C5B005-7EB6-4B9B-B3BC-DD33CFD4C3B1}" type="pres">
      <dgm:prSet presAssocID="{B5AD3255-7D4C-42B2-8EAB-1048B5FC7BF1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3BCC9D0A-321C-41FA-A556-C4029C5B5379}" type="pres">
      <dgm:prSet presAssocID="{B5AD3255-7D4C-42B2-8EAB-1048B5FC7BF1}" presName="descendantText" presStyleLbl="alignAcc1" presStyleIdx="3" presStyleCnt="7" custLinFactNeighborX="0">
        <dgm:presLayoutVars>
          <dgm:bulletEnabled val="1"/>
        </dgm:presLayoutVars>
      </dgm:prSet>
      <dgm:spPr/>
    </dgm:pt>
    <dgm:pt modelId="{D147BC36-A551-45E5-AE45-41D828F8043A}" type="pres">
      <dgm:prSet presAssocID="{D7062899-B6AB-434C-85C7-2797CE42EB07}" presName="sp" presStyleCnt="0"/>
      <dgm:spPr/>
    </dgm:pt>
    <dgm:pt modelId="{15CB9221-5021-4788-BA2E-09D3615440C3}" type="pres">
      <dgm:prSet presAssocID="{A7FAF933-F0AC-4E61-96DB-8266EF9D6F36}" presName="composite" presStyleCnt="0"/>
      <dgm:spPr/>
    </dgm:pt>
    <dgm:pt modelId="{4AE152C4-D2C1-44F3-BD86-4DA12ECF77E1}" type="pres">
      <dgm:prSet presAssocID="{A7FAF933-F0AC-4E61-96DB-8266EF9D6F36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E247D926-0D4C-4B0A-BC01-4100C3F8C5A9}" type="pres">
      <dgm:prSet presAssocID="{A7FAF933-F0AC-4E61-96DB-8266EF9D6F36}" presName="descendantText" presStyleLbl="alignAcc1" presStyleIdx="4" presStyleCnt="7">
        <dgm:presLayoutVars>
          <dgm:bulletEnabled val="1"/>
        </dgm:presLayoutVars>
      </dgm:prSet>
      <dgm:spPr/>
    </dgm:pt>
    <dgm:pt modelId="{66A34D68-B4F4-487B-AE09-74AA1A7FF9AE}" type="pres">
      <dgm:prSet presAssocID="{8C13866F-73AD-4D22-BF94-4655B897AA0E}" presName="sp" presStyleCnt="0"/>
      <dgm:spPr/>
    </dgm:pt>
    <dgm:pt modelId="{C3832979-D749-4F7A-9E44-E787D33C1F59}" type="pres">
      <dgm:prSet presAssocID="{179883E4-332B-406C-A831-8A1369D8D7C8}" presName="composite" presStyleCnt="0"/>
      <dgm:spPr/>
    </dgm:pt>
    <dgm:pt modelId="{009D9782-1353-4211-8D2B-270CA00A543C}" type="pres">
      <dgm:prSet presAssocID="{179883E4-332B-406C-A831-8A1369D8D7C8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9AA9CDA-2926-4603-B851-99D214B62CF9}" type="pres">
      <dgm:prSet presAssocID="{179883E4-332B-406C-A831-8A1369D8D7C8}" presName="descendantText" presStyleLbl="alignAcc1" presStyleIdx="5" presStyleCnt="7">
        <dgm:presLayoutVars>
          <dgm:bulletEnabled val="1"/>
        </dgm:presLayoutVars>
      </dgm:prSet>
      <dgm:spPr/>
    </dgm:pt>
    <dgm:pt modelId="{6D7E2C6C-591E-4257-8CBB-CEC1200F92B5}" type="pres">
      <dgm:prSet presAssocID="{20DE0A11-B843-497E-BD9D-7B77EEAE9F74}" presName="sp" presStyleCnt="0"/>
      <dgm:spPr/>
    </dgm:pt>
    <dgm:pt modelId="{0BC73318-4B0C-4995-9044-7ECD0FD4A1E4}" type="pres">
      <dgm:prSet presAssocID="{7222FA43-AC59-4F76-AC96-66FD8FE690A5}" presName="composite" presStyleCnt="0"/>
      <dgm:spPr/>
    </dgm:pt>
    <dgm:pt modelId="{13255B61-C4AC-4DF7-9D59-69DE04BEBEEA}" type="pres">
      <dgm:prSet presAssocID="{7222FA43-AC59-4F76-AC96-66FD8FE690A5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010B845B-3026-414B-8A57-894AAD785E1C}" type="pres">
      <dgm:prSet presAssocID="{7222FA43-AC59-4F76-AC96-66FD8FE690A5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ABE7E006-FA04-4465-9538-ABBF1091E70A}" srcId="{A7FAF933-F0AC-4E61-96DB-8266EF9D6F36}" destId="{2AC2F5D6-36DE-4A74-AB0F-9684842D2B54}" srcOrd="0" destOrd="0" parTransId="{D2553E93-0B8F-4BC5-AF28-ED45E11BE532}" sibTransId="{CEBDA5B4-A2C9-49DB-8F89-FE804334FCA0}"/>
    <dgm:cxn modelId="{8C1E5D1B-4D68-4220-A20E-50FEF1B8E5E2}" srcId="{E369F949-22A1-4392-AE2C-5E6047DBEF82}" destId="{179883E4-332B-406C-A831-8A1369D8D7C8}" srcOrd="5" destOrd="0" parTransId="{5422A8A8-1BEF-4E1A-A659-65502D121482}" sibTransId="{20DE0A11-B843-497E-BD9D-7B77EEAE9F74}"/>
    <dgm:cxn modelId="{F313451B-08AE-49B6-B4A6-15BD6685CF55}" type="presOf" srcId="{F12B2C46-737E-4ECF-99AE-B5A0AE021BD0}" destId="{A437720D-052A-41FE-8756-C5DB1842DD1E}" srcOrd="0" destOrd="0" presId="urn:microsoft.com/office/officeart/2005/8/layout/chevron2"/>
    <dgm:cxn modelId="{CDB63B2A-C8FD-414F-8BC1-DFCE24D4D071}" type="presOf" srcId="{D4F823DB-D627-4DE0-A645-26E2891DE468}" destId="{A437720D-052A-41FE-8756-C5DB1842DD1E}" srcOrd="0" destOrd="1" presId="urn:microsoft.com/office/officeart/2005/8/layout/chevron2"/>
    <dgm:cxn modelId="{3081652E-B2A5-41D7-AEDF-6B717A259C16}" type="presOf" srcId="{E369F949-22A1-4392-AE2C-5E6047DBEF82}" destId="{229B527B-AA0E-421C-8EE3-A91753653975}" srcOrd="0" destOrd="0" presId="urn:microsoft.com/office/officeart/2005/8/layout/chevron2"/>
    <dgm:cxn modelId="{2489C134-E6B5-4EC1-B5CC-8E5638161A90}" srcId="{B5AD3255-7D4C-42B2-8EAB-1048B5FC7BF1}" destId="{322C514D-DB63-4DAC-9726-55A318B65831}" srcOrd="1" destOrd="0" parTransId="{0BEA48A2-24C7-4F53-9B81-CBE7D255A69C}" sibTransId="{0169694D-456B-4885-9D6A-A54F4E4545A0}"/>
    <dgm:cxn modelId="{F6474F3D-95A7-409C-8B49-1B049F436F9E}" type="presOf" srcId="{D4FD89B2-9C19-4BFF-BE1C-9C84BC138FB3}" destId="{010B845B-3026-414B-8A57-894AAD785E1C}" srcOrd="0" destOrd="0" presId="urn:microsoft.com/office/officeart/2005/8/layout/chevron2"/>
    <dgm:cxn modelId="{4FEDDE5C-567C-4B36-BC03-8B59B01D72C8}" srcId="{A7FAF933-F0AC-4E61-96DB-8266EF9D6F36}" destId="{562144D9-7380-4EA0-BC88-D1A8E0195CD4}" srcOrd="1" destOrd="0" parTransId="{3C9CF0C6-3146-4ECB-BDDA-8B78FE04D81F}" sibTransId="{2992CC4E-437D-4E3D-AD54-284C1B29C21D}"/>
    <dgm:cxn modelId="{50854360-2C3D-4165-A66C-B6BCABA5AB07}" type="presOf" srcId="{1EBB7548-69F2-4A2E-9EBE-CC600F8325BD}" destId="{29AA9CDA-2926-4603-B851-99D214B62CF9}" srcOrd="0" destOrd="0" presId="urn:microsoft.com/office/officeart/2005/8/layout/chevron2"/>
    <dgm:cxn modelId="{9157416A-E592-411D-AB88-2AB8D8416ACB}" srcId="{78D98D6C-F6EF-4BFF-9F64-531E0B2A7206}" destId="{097ECEA7-E7A1-4365-BEB4-377A2989F3F5}" srcOrd="1" destOrd="0" parTransId="{EFF835CA-7318-4746-B19E-24708DC94C5B}" sibTransId="{CFDBE901-99A4-425C-812A-9778F0BB0299}"/>
    <dgm:cxn modelId="{5402CF6B-3519-448C-BA29-AFE210AD68CD}" type="presOf" srcId="{097ECEA7-E7A1-4365-BEB4-377A2989F3F5}" destId="{1D865DA7-C333-4900-8F23-3CFB67E36E61}" srcOrd="0" destOrd="1" presId="urn:microsoft.com/office/officeart/2005/8/layout/chevron2"/>
    <dgm:cxn modelId="{83B5F66D-AC27-4EDE-9364-E87EEE6EC642}" srcId="{E369F949-22A1-4392-AE2C-5E6047DBEF82}" destId="{A7FAF933-F0AC-4E61-96DB-8266EF9D6F36}" srcOrd="4" destOrd="0" parTransId="{FBE9C4B7-5FA2-40F6-A544-0458ECA7122D}" sibTransId="{8C13866F-73AD-4D22-BF94-4655B897AA0E}"/>
    <dgm:cxn modelId="{41907F4F-27CA-480E-9E0E-B87EA661B2D6}" type="presOf" srcId="{10305CB7-69E0-4850-AEA1-A0BAFD2661C0}" destId="{3BCC9D0A-321C-41FA-A556-C4029C5B5379}" srcOrd="0" destOrd="0" presId="urn:microsoft.com/office/officeart/2005/8/layout/chevron2"/>
    <dgm:cxn modelId="{6A0C4670-89E0-4E2F-9FF3-B4F39E397B20}" srcId="{7222FA43-AC59-4F76-AC96-66FD8FE690A5}" destId="{D4FD89B2-9C19-4BFF-BE1C-9C84BC138FB3}" srcOrd="0" destOrd="0" parTransId="{6C99DEB6-D841-4E01-9373-8CDA8CD1ECCD}" sibTransId="{BB4BBB47-E09C-48FF-AF2A-4F421D0BDA4A}"/>
    <dgm:cxn modelId="{D8885E71-6BE8-4CC4-AF3F-F432C76321E3}" srcId="{E369F949-22A1-4392-AE2C-5E6047DBEF82}" destId="{60D27F71-DF21-4D4B-A088-98E0EEE2B49F}" srcOrd="1" destOrd="0" parTransId="{D306C9C7-EDBC-49F9-BC61-4284FC2EB531}" sibTransId="{D32D12AE-A9AB-4B2D-BA9B-0A7FFD43FC6C}"/>
    <dgm:cxn modelId="{76541176-8EFF-41D5-8762-74E81D162DF4}" type="presOf" srcId="{23B0E691-3880-4927-AEC3-1A5BECEB9AE3}" destId="{0A1F90F8-16F5-46F8-83A7-44844422DADD}" srcOrd="0" destOrd="1" presId="urn:microsoft.com/office/officeart/2005/8/layout/chevron2"/>
    <dgm:cxn modelId="{21CFAB77-437E-4498-9A13-86EC1D25919C}" type="presOf" srcId="{E34DC92C-D415-438F-9030-65C90F99BD30}" destId="{1D865DA7-C333-4900-8F23-3CFB67E36E61}" srcOrd="0" destOrd="0" presId="urn:microsoft.com/office/officeart/2005/8/layout/chevron2"/>
    <dgm:cxn modelId="{5227E158-33FC-4EA2-8416-21677AA9006B}" type="presOf" srcId="{60D27F71-DF21-4D4B-A088-98E0EEE2B49F}" destId="{43164C99-08B7-4502-A295-74AE6A265609}" srcOrd="0" destOrd="0" presId="urn:microsoft.com/office/officeart/2005/8/layout/chevron2"/>
    <dgm:cxn modelId="{664CD580-1CCB-4328-A54D-592767C1FD2A}" type="presOf" srcId="{A7FAF933-F0AC-4E61-96DB-8266EF9D6F36}" destId="{4AE152C4-D2C1-44F3-BD86-4DA12ECF77E1}" srcOrd="0" destOrd="0" presId="urn:microsoft.com/office/officeart/2005/8/layout/chevron2"/>
    <dgm:cxn modelId="{803EE081-AABD-479A-8805-8D30383739B5}" srcId="{E369F949-22A1-4392-AE2C-5E6047DBEF82}" destId="{7222FA43-AC59-4F76-AC96-66FD8FE690A5}" srcOrd="6" destOrd="0" parTransId="{2C2AF15B-6B52-4F0D-AFF7-0CF4D8406B32}" sibTransId="{ECDF3719-CC12-4C8D-93E5-0E803BB0F053}"/>
    <dgm:cxn modelId="{59218D84-FC82-4B98-9A35-22550C422931}" srcId="{179883E4-332B-406C-A831-8A1369D8D7C8}" destId="{13675668-7AA4-48FE-ADD6-4840DD59AA60}" srcOrd="1" destOrd="0" parTransId="{B8154341-F993-4F4C-87BA-504182E33325}" sibTransId="{EBD27103-4B3B-487C-A5A6-793AD3C44C8A}"/>
    <dgm:cxn modelId="{E784F68A-8654-4801-9F19-C1BF9390BB7A}" type="presOf" srcId="{7222FA43-AC59-4F76-AC96-66FD8FE690A5}" destId="{13255B61-C4AC-4DF7-9D59-69DE04BEBEEA}" srcOrd="0" destOrd="0" presId="urn:microsoft.com/office/officeart/2005/8/layout/chevron2"/>
    <dgm:cxn modelId="{DEE1D08D-A462-4A4B-80E9-EDB7033838A9}" type="presOf" srcId="{562144D9-7380-4EA0-BC88-D1A8E0195CD4}" destId="{E247D926-0D4C-4B0A-BC01-4100C3F8C5A9}" srcOrd="0" destOrd="1" presId="urn:microsoft.com/office/officeart/2005/8/layout/chevron2"/>
    <dgm:cxn modelId="{17CB448E-2301-440E-A64F-B15B83FC36FA}" type="presOf" srcId="{13675668-7AA4-48FE-ADD6-4840DD59AA60}" destId="{29AA9CDA-2926-4603-B851-99D214B62CF9}" srcOrd="0" destOrd="1" presId="urn:microsoft.com/office/officeart/2005/8/layout/chevron2"/>
    <dgm:cxn modelId="{67105A91-FB1B-43DD-9BEF-43ACB5C04163}" type="presOf" srcId="{85C1D702-F245-4B0D-9C20-C3D95A6F93F4}" destId="{E9079E74-A8FB-4103-A3FB-8F7552FF0504}" srcOrd="0" destOrd="0" presId="urn:microsoft.com/office/officeart/2005/8/layout/chevron2"/>
    <dgm:cxn modelId="{937C5A97-B177-4D37-A327-E71F9E2D8921}" srcId="{85C1D702-F245-4B0D-9C20-C3D95A6F93F4}" destId="{D2454A8B-9075-4D95-A554-6BAAC27D4395}" srcOrd="0" destOrd="0" parTransId="{BE47B0D2-7262-4119-B257-F4AD19760C21}" sibTransId="{E3A2EF9B-62BE-413E-82BA-0FC30805A264}"/>
    <dgm:cxn modelId="{C98A8597-B225-456C-A92E-6A925C96EE12}" srcId="{179883E4-332B-406C-A831-8A1369D8D7C8}" destId="{1EBB7548-69F2-4A2E-9EBE-CC600F8325BD}" srcOrd="0" destOrd="0" parTransId="{FD3384CE-DAB1-4FBE-B6B8-B9DF79F39EA6}" sibTransId="{49775BDC-2F82-4C10-A76A-5A09A2BFA420}"/>
    <dgm:cxn modelId="{91DFB297-2C60-4CAD-8A79-DEDC270CF889}" srcId="{60D27F71-DF21-4D4B-A088-98E0EEE2B49F}" destId="{D4F823DB-D627-4DE0-A645-26E2891DE468}" srcOrd="1" destOrd="0" parTransId="{85CE6B9E-8D99-4CC1-B3B8-595DFDDD4670}" sibTransId="{B19A7F7D-F4E1-4D3D-9CCC-86049B1FCCEB}"/>
    <dgm:cxn modelId="{6784FBA4-8DC2-42AB-9A69-A62117B7F115}" type="presOf" srcId="{D2454A8B-9075-4D95-A554-6BAAC27D4395}" destId="{0A1F90F8-16F5-46F8-83A7-44844422DADD}" srcOrd="0" destOrd="0" presId="urn:microsoft.com/office/officeart/2005/8/layout/chevron2"/>
    <dgm:cxn modelId="{62940BA6-2385-406B-9488-2D782C8DD4D3}" srcId="{78D98D6C-F6EF-4BFF-9F64-531E0B2A7206}" destId="{E34DC92C-D415-438F-9030-65C90F99BD30}" srcOrd="0" destOrd="0" parTransId="{569E87D0-CD64-4F98-BE5E-FFC0C5268C96}" sibTransId="{813B82AE-3FD0-492C-9CC3-9487947BCD68}"/>
    <dgm:cxn modelId="{6D5E19A7-7120-48FB-94CF-C72708C8DC59}" srcId="{E369F949-22A1-4392-AE2C-5E6047DBEF82}" destId="{78D98D6C-F6EF-4BFF-9F64-531E0B2A7206}" srcOrd="0" destOrd="0" parTransId="{2C1A7CFF-80DA-4636-B33E-5E3EF30224D8}" sibTransId="{5100062E-C5F8-40C4-B39A-22E2A26F95CC}"/>
    <dgm:cxn modelId="{094379AA-22C1-4EC9-A076-C8F65F9A0071}" type="presOf" srcId="{179883E4-332B-406C-A831-8A1369D8D7C8}" destId="{009D9782-1353-4211-8D2B-270CA00A543C}" srcOrd="0" destOrd="0" presId="urn:microsoft.com/office/officeart/2005/8/layout/chevron2"/>
    <dgm:cxn modelId="{05F086AB-6457-451B-BC01-5547D94A1A98}" type="presOf" srcId="{B5AD3255-7D4C-42B2-8EAB-1048B5FC7BF1}" destId="{78C5B005-7EB6-4B9B-B3BC-DD33CFD4C3B1}" srcOrd="0" destOrd="0" presId="urn:microsoft.com/office/officeart/2005/8/layout/chevron2"/>
    <dgm:cxn modelId="{4D5409C6-BF38-411D-B5BA-0A7F1827D2BF}" srcId="{60D27F71-DF21-4D4B-A088-98E0EEE2B49F}" destId="{F12B2C46-737E-4ECF-99AE-B5A0AE021BD0}" srcOrd="0" destOrd="0" parTransId="{48279FE8-F3C7-44A1-8F1B-37BE87ACC517}" sibTransId="{A479174F-A4CD-4436-A052-D2353DF1FE5C}"/>
    <dgm:cxn modelId="{8F7667D9-1B88-481A-96A5-CBAE90E4706E}" srcId="{E369F949-22A1-4392-AE2C-5E6047DBEF82}" destId="{85C1D702-F245-4B0D-9C20-C3D95A6F93F4}" srcOrd="2" destOrd="0" parTransId="{683BE09E-DC48-4549-BA6F-C0BB8EF59526}" sibTransId="{C223D19A-7DB5-4CA9-ABAB-A571C8A1997E}"/>
    <dgm:cxn modelId="{7D72BADF-56AA-4A21-960A-7B8A7593FE7E}" srcId="{E369F949-22A1-4392-AE2C-5E6047DBEF82}" destId="{B5AD3255-7D4C-42B2-8EAB-1048B5FC7BF1}" srcOrd="3" destOrd="0" parTransId="{85C5CE56-F03A-4ABA-A271-8986E720145E}" sibTransId="{D7062899-B6AB-434C-85C7-2797CE42EB07}"/>
    <dgm:cxn modelId="{0456FCE7-59DC-4E68-BDAB-4338DC74E5BB}" srcId="{B5AD3255-7D4C-42B2-8EAB-1048B5FC7BF1}" destId="{10305CB7-69E0-4850-AEA1-A0BAFD2661C0}" srcOrd="0" destOrd="0" parTransId="{4D10E510-0019-4619-824E-F4CA111C902E}" sibTransId="{AC32D967-F6DA-4301-AC27-4183977E0833}"/>
    <dgm:cxn modelId="{EC0EFDEC-AF74-416D-B624-7F47C150305E}" type="presOf" srcId="{78D98D6C-F6EF-4BFF-9F64-531E0B2A7206}" destId="{03486F92-DF4A-4DB8-AAB6-B00C37503FD7}" srcOrd="0" destOrd="0" presId="urn:microsoft.com/office/officeart/2005/8/layout/chevron2"/>
    <dgm:cxn modelId="{2A393DF6-661B-411C-A0DD-C8EB81EDE16C}" type="presOf" srcId="{2AC2F5D6-36DE-4A74-AB0F-9684842D2B54}" destId="{E247D926-0D4C-4B0A-BC01-4100C3F8C5A9}" srcOrd="0" destOrd="0" presId="urn:microsoft.com/office/officeart/2005/8/layout/chevron2"/>
    <dgm:cxn modelId="{50507AF9-FF8F-4E89-83C9-9AB4503EBE4A}" srcId="{85C1D702-F245-4B0D-9C20-C3D95A6F93F4}" destId="{23B0E691-3880-4927-AEC3-1A5BECEB9AE3}" srcOrd="1" destOrd="0" parTransId="{E92BC55A-77DD-4586-A399-85BAA72A04AE}" sibTransId="{3E8A8946-054A-4517-A7E7-AB289DE9BDB7}"/>
    <dgm:cxn modelId="{9F5C99FB-9FFB-4AD7-A5DE-5109773B6FE3}" type="presOf" srcId="{322C514D-DB63-4DAC-9726-55A318B65831}" destId="{3BCC9D0A-321C-41FA-A556-C4029C5B5379}" srcOrd="0" destOrd="1" presId="urn:microsoft.com/office/officeart/2005/8/layout/chevron2"/>
    <dgm:cxn modelId="{DECD0BA0-706A-4D1B-8626-CEA637B8946B}" type="presParOf" srcId="{229B527B-AA0E-421C-8EE3-A91753653975}" destId="{78FDC94A-F372-4255-AB15-2A1EFA026225}" srcOrd="0" destOrd="0" presId="urn:microsoft.com/office/officeart/2005/8/layout/chevron2"/>
    <dgm:cxn modelId="{B375FD90-46D5-4CE1-822E-8BBC15156BBF}" type="presParOf" srcId="{78FDC94A-F372-4255-AB15-2A1EFA026225}" destId="{03486F92-DF4A-4DB8-AAB6-B00C37503FD7}" srcOrd="0" destOrd="0" presId="urn:microsoft.com/office/officeart/2005/8/layout/chevron2"/>
    <dgm:cxn modelId="{9018B251-5538-47E7-8BAD-31F61CA2F765}" type="presParOf" srcId="{78FDC94A-F372-4255-AB15-2A1EFA026225}" destId="{1D865DA7-C333-4900-8F23-3CFB67E36E61}" srcOrd="1" destOrd="0" presId="urn:microsoft.com/office/officeart/2005/8/layout/chevron2"/>
    <dgm:cxn modelId="{431F7A17-3194-40D7-AB13-9BCB8EE6D5FC}" type="presParOf" srcId="{229B527B-AA0E-421C-8EE3-A91753653975}" destId="{F2EE34CD-C138-4D71-9E42-2169DCED7280}" srcOrd="1" destOrd="0" presId="urn:microsoft.com/office/officeart/2005/8/layout/chevron2"/>
    <dgm:cxn modelId="{9824C8A1-E9C5-408E-B270-3D510DC712FA}" type="presParOf" srcId="{229B527B-AA0E-421C-8EE3-A91753653975}" destId="{11CAA97F-0809-4C2E-9F84-583C1C4D6426}" srcOrd="2" destOrd="0" presId="urn:microsoft.com/office/officeart/2005/8/layout/chevron2"/>
    <dgm:cxn modelId="{042C7D27-358B-4F4B-AB20-C12B6C1D4048}" type="presParOf" srcId="{11CAA97F-0809-4C2E-9F84-583C1C4D6426}" destId="{43164C99-08B7-4502-A295-74AE6A265609}" srcOrd="0" destOrd="0" presId="urn:microsoft.com/office/officeart/2005/8/layout/chevron2"/>
    <dgm:cxn modelId="{DE5E7FBF-C025-41C4-98BE-98D2B3B02785}" type="presParOf" srcId="{11CAA97F-0809-4C2E-9F84-583C1C4D6426}" destId="{A437720D-052A-41FE-8756-C5DB1842DD1E}" srcOrd="1" destOrd="0" presId="urn:microsoft.com/office/officeart/2005/8/layout/chevron2"/>
    <dgm:cxn modelId="{8E4A6404-2A1B-456B-B31F-9029E9FF9928}" type="presParOf" srcId="{229B527B-AA0E-421C-8EE3-A91753653975}" destId="{7CEA9ED7-E1C8-4234-8F6C-5F4CDA0B4025}" srcOrd="3" destOrd="0" presId="urn:microsoft.com/office/officeart/2005/8/layout/chevron2"/>
    <dgm:cxn modelId="{E93432D8-B405-48D7-8906-C515EFABF4D6}" type="presParOf" srcId="{229B527B-AA0E-421C-8EE3-A91753653975}" destId="{D4903A37-5E7F-48A5-8C57-8ADA84D8AA5E}" srcOrd="4" destOrd="0" presId="urn:microsoft.com/office/officeart/2005/8/layout/chevron2"/>
    <dgm:cxn modelId="{B49F5ED3-6D02-485E-ADB7-F7A66247EA15}" type="presParOf" srcId="{D4903A37-5E7F-48A5-8C57-8ADA84D8AA5E}" destId="{E9079E74-A8FB-4103-A3FB-8F7552FF0504}" srcOrd="0" destOrd="0" presId="urn:microsoft.com/office/officeart/2005/8/layout/chevron2"/>
    <dgm:cxn modelId="{B886980B-2A61-4F55-80E8-19C476550E0D}" type="presParOf" srcId="{D4903A37-5E7F-48A5-8C57-8ADA84D8AA5E}" destId="{0A1F90F8-16F5-46F8-83A7-44844422DADD}" srcOrd="1" destOrd="0" presId="urn:microsoft.com/office/officeart/2005/8/layout/chevron2"/>
    <dgm:cxn modelId="{ADBD8A5C-2101-4755-A908-C8CEB6113E19}" type="presParOf" srcId="{229B527B-AA0E-421C-8EE3-A91753653975}" destId="{DF796BA4-0414-4134-BB54-A10DB32FD793}" srcOrd="5" destOrd="0" presId="urn:microsoft.com/office/officeart/2005/8/layout/chevron2"/>
    <dgm:cxn modelId="{4F1D1AF7-9201-48BA-A6F9-7EFA3FF13163}" type="presParOf" srcId="{229B527B-AA0E-421C-8EE3-A91753653975}" destId="{F2F4BB17-71A0-4D0F-B858-14D4B1904AA8}" srcOrd="6" destOrd="0" presId="urn:microsoft.com/office/officeart/2005/8/layout/chevron2"/>
    <dgm:cxn modelId="{19C86879-78EC-41CC-AE3D-E5BB5E83A2F7}" type="presParOf" srcId="{F2F4BB17-71A0-4D0F-B858-14D4B1904AA8}" destId="{78C5B005-7EB6-4B9B-B3BC-DD33CFD4C3B1}" srcOrd="0" destOrd="0" presId="urn:microsoft.com/office/officeart/2005/8/layout/chevron2"/>
    <dgm:cxn modelId="{90DF5138-1656-4C9E-86B1-D3602CB47498}" type="presParOf" srcId="{F2F4BB17-71A0-4D0F-B858-14D4B1904AA8}" destId="{3BCC9D0A-321C-41FA-A556-C4029C5B5379}" srcOrd="1" destOrd="0" presId="urn:microsoft.com/office/officeart/2005/8/layout/chevron2"/>
    <dgm:cxn modelId="{FF8B1A54-F797-44EF-ABA8-D61FF5026A38}" type="presParOf" srcId="{229B527B-AA0E-421C-8EE3-A91753653975}" destId="{D147BC36-A551-45E5-AE45-41D828F8043A}" srcOrd="7" destOrd="0" presId="urn:microsoft.com/office/officeart/2005/8/layout/chevron2"/>
    <dgm:cxn modelId="{998B123D-E1E4-4A69-B53C-B9460FB28F6D}" type="presParOf" srcId="{229B527B-AA0E-421C-8EE3-A91753653975}" destId="{15CB9221-5021-4788-BA2E-09D3615440C3}" srcOrd="8" destOrd="0" presId="urn:microsoft.com/office/officeart/2005/8/layout/chevron2"/>
    <dgm:cxn modelId="{72B07309-958E-42A7-A7EB-871C0522A876}" type="presParOf" srcId="{15CB9221-5021-4788-BA2E-09D3615440C3}" destId="{4AE152C4-D2C1-44F3-BD86-4DA12ECF77E1}" srcOrd="0" destOrd="0" presId="urn:microsoft.com/office/officeart/2005/8/layout/chevron2"/>
    <dgm:cxn modelId="{DF8A1300-77C1-4136-9508-5F4003514C15}" type="presParOf" srcId="{15CB9221-5021-4788-BA2E-09D3615440C3}" destId="{E247D926-0D4C-4B0A-BC01-4100C3F8C5A9}" srcOrd="1" destOrd="0" presId="urn:microsoft.com/office/officeart/2005/8/layout/chevron2"/>
    <dgm:cxn modelId="{42417D18-1EDB-428F-AB1E-83D79B651474}" type="presParOf" srcId="{229B527B-AA0E-421C-8EE3-A91753653975}" destId="{66A34D68-B4F4-487B-AE09-74AA1A7FF9AE}" srcOrd="9" destOrd="0" presId="urn:microsoft.com/office/officeart/2005/8/layout/chevron2"/>
    <dgm:cxn modelId="{7E884037-38E6-4A09-842A-36FA7FBEF9B4}" type="presParOf" srcId="{229B527B-AA0E-421C-8EE3-A91753653975}" destId="{C3832979-D749-4F7A-9E44-E787D33C1F59}" srcOrd="10" destOrd="0" presId="urn:microsoft.com/office/officeart/2005/8/layout/chevron2"/>
    <dgm:cxn modelId="{FBC086BA-8F95-4EE5-83A6-8273472593E5}" type="presParOf" srcId="{C3832979-D749-4F7A-9E44-E787D33C1F59}" destId="{009D9782-1353-4211-8D2B-270CA00A543C}" srcOrd="0" destOrd="0" presId="urn:microsoft.com/office/officeart/2005/8/layout/chevron2"/>
    <dgm:cxn modelId="{3137672F-8FE7-4BF8-BAF1-6A3434F33EBE}" type="presParOf" srcId="{C3832979-D749-4F7A-9E44-E787D33C1F59}" destId="{29AA9CDA-2926-4603-B851-99D214B62CF9}" srcOrd="1" destOrd="0" presId="urn:microsoft.com/office/officeart/2005/8/layout/chevron2"/>
    <dgm:cxn modelId="{68376068-3158-449F-A15A-5CA247404329}" type="presParOf" srcId="{229B527B-AA0E-421C-8EE3-A91753653975}" destId="{6D7E2C6C-591E-4257-8CBB-CEC1200F92B5}" srcOrd="11" destOrd="0" presId="urn:microsoft.com/office/officeart/2005/8/layout/chevron2"/>
    <dgm:cxn modelId="{02CFB16B-3E7B-467B-870D-3BD3267312D1}" type="presParOf" srcId="{229B527B-AA0E-421C-8EE3-A91753653975}" destId="{0BC73318-4B0C-4995-9044-7ECD0FD4A1E4}" srcOrd="12" destOrd="0" presId="urn:microsoft.com/office/officeart/2005/8/layout/chevron2"/>
    <dgm:cxn modelId="{4FF27C2C-01E7-41FF-A1A1-5BEA38BA2353}" type="presParOf" srcId="{0BC73318-4B0C-4995-9044-7ECD0FD4A1E4}" destId="{13255B61-C4AC-4DF7-9D59-69DE04BEBEEA}" srcOrd="0" destOrd="0" presId="urn:microsoft.com/office/officeart/2005/8/layout/chevron2"/>
    <dgm:cxn modelId="{BB347FBC-0C02-44C3-84FB-BFD3B85D0C27}" type="presParOf" srcId="{0BC73318-4B0C-4995-9044-7ECD0FD4A1E4}" destId="{010B845B-3026-414B-8A57-894AAD785E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6F92-DF4A-4DB8-AAB6-B00C37503FD7}">
      <dsp:nvSpPr>
        <dsp:cNvPr id="0" name=""/>
        <dsp:cNvSpPr/>
      </dsp:nvSpPr>
      <dsp:spPr>
        <a:xfrm rot="5400000">
          <a:off x="-138201" y="141112"/>
          <a:ext cx="921344" cy="6449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  <a:endParaRPr lang="en-US" sz="4000" kern="1200" dirty="0"/>
        </a:p>
      </dsp:txBody>
      <dsp:txXfrm rot="-5400000">
        <a:off x="1" y="325382"/>
        <a:ext cx="644941" cy="276403"/>
      </dsp:txXfrm>
    </dsp:sp>
    <dsp:sp modelId="{1D865DA7-C333-4900-8F23-3CFB67E36E61}">
      <dsp:nvSpPr>
        <dsp:cNvPr id="0" name=""/>
        <dsp:cNvSpPr/>
      </dsp:nvSpPr>
      <dsp:spPr>
        <a:xfrm rot="5400000">
          <a:off x="5395168" y="-4758349"/>
          <a:ext cx="598874" cy="1012139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Cleaning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Includes=[Removing outliers, Null, Imputation]</a:t>
          </a:r>
        </a:p>
      </dsp:txBody>
      <dsp:txXfrm rot="-5400000">
        <a:off x="633909" y="32145"/>
        <a:ext cx="10092158" cy="540404"/>
      </dsp:txXfrm>
    </dsp:sp>
    <dsp:sp modelId="{43164C99-08B7-4502-A295-74AE6A265609}">
      <dsp:nvSpPr>
        <dsp:cNvPr id="0" name=""/>
        <dsp:cNvSpPr/>
      </dsp:nvSpPr>
      <dsp:spPr>
        <a:xfrm rot="5400000">
          <a:off x="-138201" y="979622"/>
          <a:ext cx="921344" cy="6449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DATA</a:t>
          </a:r>
          <a:endParaRPr lang="en-US" sz="2400" kern="1200" dirty="0">
            <a:solidFill>
              <a:prstClr val="white"/>
            </a:solidFill>
            <a:latin typeface="Tw Cen MT" panose="020B0602020104020603"/>
            <a:ea typeface="+mn-ea"/>
            <a:cs typeface="+mn-cs"/>
          </a:endParaRPr>
        </a:p>
      </dsp:txBody>
      <dsp:txXfrm rot="-5400000">
        <a:off x="1" y="1163892"/>
        <a:ext cx="644941" cy="276403"/>
      </dsp:txXfrm>
    </dsp:sp>
    <dsp:sp modelId="{A437720D-052A-41FE-8756-C5DB1842DD1E}">
      <dsp:nvSpPr>
        <dsp:cNvPr id="0" name=""/>
        <dsp:cNvSpPr/>
      </dsp:nvSpPr>
      <dsp:spPr>
        <a:xfrm rot="5400000">
          <a:off x="5406201" y="-3919838"/>
          <a:ext cx="598874" cy="10121393"/>
        </a:xfrm>
        <a:prstGeom prst="round2SameRect">
          <a:avLst/>
        </a:prstGeom>
        <a:solidFill>
          <a:srgbClr val="82FFFF"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13477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 Exploration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Includes=[Correlations, Bivariate]</a:t>
          </a:r>
        </a:p>
      </dsp:txBody>
      <dsp:txXfrm rot="-5400000">
        <a:off x="644942" y="870656"/>
        <a:ext cx="10092158" cy="540404"/>
      </dsp:txXfrm>
    </dsp:sp>
    <dsp:sp modelId="{E9079E74-A8FB-4103-A3FB-8F7552FF0504}">
      <dsp:nvSpPr>
        <dsp:cNvPr id="0" name=""/>
        <dsp:cNvSpPr/>
      </dsp:nvSpPr>
      <dsp:spPr>
        <a:xfrm rot="5400000">
          <a:off x="-138201" y="1818133"/>
          <a:ext cx="921344" cy="6449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Feature</a:t>
          </a:r>
        </a:p>
      </dsp:txBody>
      <dsp:txXfrm rot="-5400000">
        <a:off x="1" y="2002403"/>
        <a:ext cx="644941" cy="276403"/>
      </dsp:txXfrm>
    </dsp:sp>
    <dsp:sp modelId="{0A1F90F8-16F5-46F8-83A7-44844422DADD}">
      <dsp:nvSpPr>
        <dsp:cNvPr id="0" name=""/>
        <dsp:cNvSpPr/>
      </dsp:nvSpPr>
      <dsp:spPr>
        <a:xfrm rot="5400000">
          <a:off x="5395168" y="-3096222"/>
          <a:ext cx="598874" cy="10121393"/>
        </a:xfrm>
        <a:prstGeom prst="round2SameRect">
          <a:avLst/>
        </a:prstGeom>
        <a:solidFill>
          <a:srgbClr val="82FFFF">
            <a:alpha val="9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13477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What are important features?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Feature selection  and Creating features</a:t>
          </a:r>
        </a:p>
      </dsp:txBody>
      <dsp:txXfrm rot="-5400000">
        <a:off x="633909" y="1694272"/>
        <a:ext cx="10092158" cy="540404"/>
      </dsp:txXfrm>
    </dsp:sp>
    <dsp:sp modelId="{78C5B005-7EB6-4B9B-B3BC-DD33CFD4C3B1}">
      <dsp:nvSpPr>
        <dsp:cNvPr id="0" name=""/>
        <dsp:cNvSpPr/>
      </dsp:nvSpPr>
      <dsp:spPr>
        <a:xfrm rot="5400000">
          <a:off x="-138201" y="2656643"/>
          <a:ext cx="921344" cy="6449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prep</a:t>
          </a:r>
        </a:p>
      </dsp:txBody>
      <dsp:txXfrm rot="-5400000">
        <a:off x="1" y="2840913"/>
        <a:ext cx="644941" cy="276403"/>
      </dsp:txXfrm>
    </dsp:sp>
    <dsp:sp modelId="{3BCC9D0A-321C-41FA-A556-C4029C5B5379}">
      <dsp:nvSpPr>
        <dsp:cNvPr id="0" name=""/>
        <dsp:cNvSpPr/>
      </dsp:nvSpPr>
      <dsp:spPr>
        <a:xfrm rot="5400000">
          <a:off x="5406043" y="-2242660"/>
          <a:ext cx="599188" cy="1012139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Scaling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Splitting data</a:t>
          </a:r>
        </a:p>
      </dsp:txBody>
      <dsp:txXfrm rot="-5400000">
        <a:off x="644941" y="2547692"/>
        <a:ext cx="10092143" cy="540688"/>
      </dsp:txXfrm>
    </dsp:sp>
    <dsp:sp modelId="{4AE152C4-D2C1-44F3-BD86-4DA12ECF77E1}">
      <dsp:nvSpPr>
        <dsp:cNvPr id="0" name=""/>
        <dsp:cNvSpPr/>
      </dsp:nvSpPr>
      <dsp:spPr>
        <a:xfrm rot="5400000">
          <a:off x="-138201" y="3495153"/>
          <a:ext cx="921344" cy="6449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 rot="-5400000">
        <a:off x="1" y="3679423"/>
        <a:ext cx="644941" cy="276403"/>
      </dsp:txXfrm>
    </dsp:sp>
    <dsp:sp modelId="{E247D926-0D4C-4B0A-BC01-4100C3F8C5A9}">
      <dsp:nvSpPr>
        <dsp:cNvPr id="0" name=""/>
        <dsp:cNvSpPr/>
      </dsp:nvSpPr>
      <dsp:spPr>
        <a:xfrm rot="5400000">
          <a:off x="5406201" y="-1404307"/>
          <a:ext cx="598874" cy="1012139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Choosing parameters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Evaluation metrics</a:t>
          </a:r>
        </a:p>
      </dsp:txBody>
      <dsp:txXfrm rot="-5400000">
        <a:off x="644942" y="3386187"/>
        <a:ext cx="10092158" cy="540404"/>
      </dsp:txXfrm>
    </dsp:sp>
    <dsp:sp modelId="{009D9782-1353-4211-8D2B-270CA00A543C}">
      <dsp:nvSpPr>
        <dsp:cNvPr id="0" name=""/>
        <dsp:cNvSpPr/>
      </dsp:nvSpPr>
      <dsp:spPr>
        <a:xfrm rot="5400000">
          <a:off x="-138201" y="4333663"/>
          <a:ext cx="921344" cy="6449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Practical use</a:t>
          </a:r>
        </a:p>
      </dsp:txBody>
      <dsp:txXfrm rot="-5400000">
        <a:off x="1" y="4517933"/>
        <a:ext cx="644941" cy="276403"/>
      </dsp:txXfrm>
    </dsp:sp>
    <dsp:sp modelId="{29AA9CDA-2926-4603-B851-99D214B62CF9}">
      <dsp:nvSpPr>
        <dsp:cNvPr id="0" name=""/>
        <dsp:cNvSpPr/>
      </dsp:nvSpPr>
      <dsp:spPr>
        <a:xfrm rot="5400000">
          <a:off x="5406201" y="-565797"/>
          <a:ext cx="598874" cy="1012139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Prediction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Features adding Value to Home</a:t>
          </a:r>
        </a:p>
      </dsp:txBody>
      <dsp:txXfrm rot="-5400000">
        <a:off x="644942" y="4224697"/>
        <a:ext cx="10092158" cy="540404"/>
      </dsp:txXfrm>
    </dsp:sp>
    <dsp:sp modelId="{13255B61-C4AC-4DF7-9D59-69DE04BEBEEA}">
      <dsp:nvSpPr>
        <dsp:cNvPr id="0" name=""/>
        <dsp:cNvSpPr/>
      </dsp:nvSpPr>
      <dsp:spPr>
        <a:xfrm rot="5400000">
          <a:off x="-138201" y="5172174"/>
          <a:ext cx="921344" cy="6449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Short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comings</a:t>
          </a:r>
        </a:p>
      </dsp:txBody>
      <dsp:txXfrm rot="-5400000">
        <a:off x="1" y="5356444"/>
        <a:ext cx="644941" cy="276403"/>
      </dsp:txXfrm>
    </dsp:sp>
    <dsp:sp modelId="{010B845B-3026-414B-8A57-894AAD785E1C}">
      <dsp:nvSpPr>
        <dsp:cNvPr id="0" name=""/>
        <dsp:cNvSpPr/>
      </dsp:nvSpPr>
      <dsp:spPr>
        <a:xfrm rot="5400000">
          <a:off x="5406201" y="272712"/>
          <a:ext cx="598874" cy="1012139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Error improvement</a:t>
          </a:r>
        </a:p>
      </dsp:txBody>
      <dsp:txXfrm rot="-5400000">
        <a:off x="644942" y="5063207"/>
        <a:ext cx="10092158" cy="54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65577-B368-4F09-8084-F37809DF2E0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9CEA-8492-402B-83B5-24AB6995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A9CEA-8492-402B-83B5-24AB69954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13EF-0A16-4609-A304-6B3C435E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384" y="765747"/>
            <a:ext cx="8791575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Unit 3 Supervised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ECA1-C8F1-4ECA-AC3E-9E3FA8114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cap="none" dirty="0">
                <a:solidFill>
                  <a:schemeClr val="bg1"/>
                </a:solidFill>
              </a:rPr>
              <a:t>File name: Project 3.7.1-Unit 3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2697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18614-F219-47FB-8381-28FBBE6B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0" y="89042"/>
            <a:ext cx="8318810" cy="6679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F796E-0B41-4F7D-B569-5CAC3E9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FB44-AD4B-4155-8EB6-9934442E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F23F7-6AFF-4BA0-B9D0-A7D4386B1E77}"/>
              </a:ext>
            </a:extLst>
          </p:cNvPr>
          <p:cNvGrpSpPr/>
          <p:nvPr/>
        </p:nvGrpSpPr>
        <p:grpSpPr>
          <a:xfrm>
            <a:off x="1035303" y="-15973"/>
            <a:ext cx="10121393" cy="598874"/>
            <a:chOff x="644941" y="841422"/>
            <a:chExt cx="10121393" cy="59887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0A03D2B2-65EB-4708-B719-693E2939974A}"/>
                </a:ext>
              </a:extLst>
            </p:cNvPr>
            <p:cNvSpPr/>
            <p:nvPr/>
          </p:nvSpPr>
          <p:spPr>
            <a:xfrm rot="5400000">
              <a:off x="5406201" y="-3919838"/>
              <a:ext cx="598874" cy="10121393"/>
            </a:xfrm>
            <a:prstGeom prst="round2SameRect">
              <a:avLst/>
            </a:prstGeom>
            <a:solidFill>
              <a:srgbClr val="82FFFF">
                <a:alpha val="90000"/>
                <a:hueOff val="0"/>
                <a:satOff val="0"/>
                <a:lumOff val="0"/>
                <a:alphaOff val="0"/>
              </a:srgbClr>
            </a:solidFill>
            <a:ln w="15875" cap="flat" cmpd="sng" algn="ctr">
              <a:solidFill>
                <a:srgbClr val="13477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2ECE2C26-3F10-4838-BFF3-8CDC2C04C62F}"/>
                </a:ext>
              </a:extLst>
            </p:cNvPr>
            <p:cNvSpPr txBox="1"/>
            <p:nvPr/>
          </p:nvSpPr>
          <p:spPr>
            <a:xfrm>
              <a:off x="644942" y="870656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Data Exploration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Includes=[Correlations, Bivariate]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43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61BB-2C4F-4AEB-B950-3824A65C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3ED3-9FE0-42D0-9D64-3535B744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20E43-BE4E-41C3-8062-A5F758AE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0" y="108222"/>
            <a:ext cx="11296465" cy="65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E371B-BD95-492D-89A1-8179D328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222" y="1492420"/>
            <a:ext cx="4407170" cy="3766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A04EE-365D-4842-922C-D85EB46B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C6FD8-3886-4337-A52E-CD5B1F74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24" y="1545529"/>
            <a:ext cx="4627954" cy="37669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095055B-9C60-42D6-BB2C-53CF7E61A120}"/>
              </a:ext>
            </a:extLst>
          </p:cNvPr>
          <p:cNvGrpSpPr/>
          <p:nvPr/>
        </p:nvGrpSpPr>
        <p:grpSpPr>
          <a:xfrm>
            <a:off x="1033715" y="319081"/>
            <a:ext cx="10121393" cy="598874"/>
            <a:chOff x="644941" y="841422"/>
            <a:chExt cx="10121393" cy="59887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28886F7-0A0F-42FF-BC59-B705285D33E5}"/>
                </a:ext>
              </a:extLst>
            </p:cNvPr>
            <p:cNvSpPr/>
            <p:nvPr/>
          </p:nvSpPr>
          <p:spPr>
            <a:xfrm rot="5400000">
              <a:off x="5406201" y="-3919838"/>
              <a:ext cx="598874" cy="10121393"/>
            </a:xfrm>
            <a:prstGeom prst="round2SameRect">
              <a:avLst/>
            </a:prstGeom>
            <a:solidFill>
              <a:srgbClr val="82FFFF">
                <a:alpha val="90000"/>
                <a:hueOff val="0"/>
                <a:satOff val="0"/>
                <a:lumOff val="0"/>
                <a:alphaOff val="0"/>
              </a:srgbClr>
            </a:solidFill>
            <a:ln w="15875" cap="flat" cmpd="sng" algn="ctr">
              <a:solidFill>
                <a:srgbClr val="13477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26934911-570D-41F3-8672-9E1E457AE88E}"/>
                </a:ext>
              </a:extLst>
            </p:cNvPr>
            <p:cNvSpPr txBox="1"/>
            <p:nvPr/>
          </p:nvSpPr>
          <p:spPr>
            <a:xfrm>
              <a:off x="644942" y="870656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Data Exploration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Includes=[Correlations, Bivariate]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50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68D-7FB6-4959-AEF8-3488A8C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243C-9045-40E0-9CF8-F7A9246B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6513A-2C31-4E70-8D27-3267B159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1" y="2037377"/>
            <a:ext cx="828675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CA88C-419D-4125-80FC-3C79A141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1" y="2530117"/>
            <a:ext cx="10591800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FF34B-CC33-4948-B5D4-D9F68BFC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" y="4791945"/>
            <a:ext cx="853440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A9D7F-7A4C-41DC-8124-10C29BD1D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6" y="5220570"/>
            <a:ext cx="10544175" cy="10477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4926BA4-E107-4A79-A727-A65211FA814C}"/>
              </a:ext>
            </a:extLst>
          </p:cNvPr>
          <p:cNvGrpSpPr/>
          <p:nvPr/>
        </p:nvGrpSpPr>
        <p:grpSpPr>
          <a:xfrm>
            <a:off x="1209800" y="390753"/>
            <a:ext cx="10121393" cy="598874"/>
            <a:chOff x="633908" y="1665038"/>
            <a:chExt cx="10121393" cy="59887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71AB77D4-BD54-43B7-B614-D624B486DF13}"/>
                </a:ext>
              </a:extLst>
            </p:cNvPr>
            <p:cNvSpPr/>
            <p:nvPr/>
          </p:nvSpPr>
          <p:spPr>
            <a:xfrm rot="5400000">
              <a:off x="5395168" y="-3096222"/>
              <a:ext cx="598874" cy="10121393"/>
            </a:xfrm>
            <a:prstGeom prst="round2SameRect">
              <a:avLst/>
            </a:prstGeom>
            <a:solidFill>
              <a:srgbClr val="82FFFF">
                <a:alpha val="90000"/>
                <a:hueOff val="0"/>
                <a:satOff val="0"/>
                <a:lumOff val="0"/>
                <a:alphaOff val="0"/>
              </a:srgbClr>
            </a:solidFill>
            <a:ln w="15875" cap="flat" cmpd="sng" algn="ctr">
              <a:solidFill>
                <a:srgbClr val="13477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ADEA0EBA-4862-4763-A4CC-364BADA90FAD}"/>
                </a:ext>
              </a:extLst>
            </p:cNvPr>
            <p:cNvSpPr txBox="1"/>
            <p:nvPr/>
          </p:nvSpPr>
          <p:spPr>
            <a:xfrm>
              <a:off x="633909" y="1694272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What are important features?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Feature selection  and Creating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32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EBCD-1E7B-4ACA-BE8A-C7395CD0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65" y="-213586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Technical problem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0DF3-4A6C-40B0-AE22-6B17A1B1D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881" y="880902"/>
            <a:ext cx="9905999" cy="5602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make Dummy Variables/Binary indicators for only Categorical variables</a:t>
            </a:r>
          </a:p>
          <a:p>
            <a:r>
              <a:rPr lang="en-US" dirty="0">
                <a:solidFill>
                  <a:schemeClr val="bg1"/>
                </a:solidFill>
              </a:rPr>
              <a:t>These categorical variables can be of two types: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String ---simple…use </a:t>
            </a:r>
            <a:r>
              <a:rPr lang="en-US" dirty="0" err="1">
                <a:solidFill>
                  <a:schemeClr val="bg1"/>
                </a:solidFill>
              </a:rPr>
              <a:t>select_dtypes</a:t>
            </a:r>
            <a:r>
              <a:rPr lang="en-US" dirty="0">
                <a:solidFill>
                  <a:schemeClr val="bg1"/>
                </a:solidFill>
              </a:rPr>
              <a:t>…include=[‘Categorical’]---includes only </a:t>
            </a:r>
            <a:r>
              <a:rPr lang="en-US" dirty="0"/>
              <a:t>string type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Integers  ? ?  ? ? ?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Solutions:</a:t>
            </a:r>
          </a:p>
          <a:p>
            <a:pPr marL="457200" lvl="1" indent="0">
              <a:buNone/>
            </a:pPr>
            <a:r>
              <a:rPr lang="en-US" sz="2400" dirty="0"/>
              <a:t>Tried include and exclude options…but couldn’t find the correct combination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Wrote my own code for selecting only discontinuous or integer categorical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61516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0868-240C-41A3-9B64-E0D509C9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F01B-25D4-4774-BB35-6BC579AA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D7AB2-80F2-4DFB-B966-C4ADA2193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7" r="437" b="8434"/>
          <a:stretch/>
        </p:blipFill>
        <p:spPr>
          <a:xfrm>
            <a:off x="966913" y="1198563"/>
            <a:ext cx="10458450" cy="32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5B7-1D63-4E9D-9193-F07A491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699-BB95-4CE4-AA80-0F17D573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err="1">
                <a:solidFill>
                  <a:schemeClr val="bg1"/>
                </a:solidFill>
              </a:rPr>
              <a:t>X_train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X_test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y_train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y_test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X_train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X_test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y_train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y_test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train_test_split</a:t>
            </a:r>
            <a:r>
              <a:rPr lang="en-US" dirty="0">
                <a:solidFill>
                  <a:schemeClr val="bg1"/>
                </a:solidFill>
              </a:rPr>
              <a:t>(X, Y, </a:t>
            </a:r>
            <a:r>
              <a:rPr lang="en-US" dirty="0" err="1">
                <a:solidFill>
                  <a:schemeClr val="bg1"/>
                </a:solidFill>
              </a:rPr>
              <a:t>test_size</a:t>
            </a:r>
            <a:r>
              <a:rPr lang="en-US" dirty="0">
                <a:solidFill>
                  <a:schemeClr val="bg1"/>
                </a:solidFill>
              </a:rPr>
              <a:t>=0.33, </a:t>
            </a:r>
            <a:r>
              <a:rPr lang="en-US" dirty="0" err="1">
                <a:solidFill>
                  <a:schemeClr val="bg1"/>
                </a:solidFill>
              </a:rPr>
              <a:t>random_state</a:t>
            </a:r>
            <a:r>
              <a:rPr lang="en-US" dirty="0">
                <a:solidFill>
                  <a:schemeClr val="bg1"/>
                </a:solidFill>
              </a:rPr>
              <a:t>=1)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8109E-4296-407A-A283-1C1012CA25A3}"/>
              </a:ext>
            </a:extLst>
          </p:cNvPr>
          <p:cNvGrpSpPr/>
          <p:nvPr/>
        </p:nvGrpSpPr>
        <p:grpSpPr>
          <a:xfrm>
            <a:off x="1218183" y="466119"/>
            <a:ext cx="10121393" cy="599188"/>
            <a:chOff x="644940" y="2518443"/>
            <a:chExt cx="10121393" cy="599188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A4B0EF34-2056-40F1-9684-C6BF67F0C9FC}"/>
                </a:ext>
              </a:extLst>
            </p:cNvPr>
            <p:cNvSpPr/>
            <p:nvPr/>
          </p:nvSpPr>
          <p:spPr>
            <a:xfrm rot="5400000">
              <a:off x="5406043" y="-2242660"/>
              <a:ext cx="599188" cy="10121393"/>
            </a:xfrm>
            <a:prstGeom prst="round2Same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15C1E407-9FB0-4A0F-9581-00C3F99B2348}"/>
                </a:ext>
              </a:extLst>
            </p:cNvPr>
            <p:cNvSpPr txBox="1"/>
            <p:nvPr/>
          </p:nvSpPr>
          <p:spPr>
            <a:xfrm>
              <a:off x="644941" y="2547692"/>
              <a:ext cx="10092143" cy="540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Scaling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Splitting data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C007280-AF8D-4416-AD8B-FB5A0A396228}"/>
              </a:ext>
            </a:extLst>
          </p:cNvPr>
          <p:cNvSpPr/>
          <p:nvPr/>
        </p:nvSpPr>
        <p:spPr>
          <a:xfrm>
            <a:off x="1493520" y="14507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df1=</a:t>
            </a:r>
            <a:r>
              <a:rPr lang="en-US" dirty="0" err="1">
                <a:solidFill>
                  <a:schemeClr val="bg1"/>
                </a:solidFill>
              </a:rPr>
              <a:t>pd.DataFrame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preprocessing.scale</a:t>
            </a:r>
            <a:r>
              <a:rPr lang="en-US" dirty="0">
                <a:solidFill>
                  <a:schemeClr val="bg1"/>
                </a:solidFill>
              </a:rPr>
              <a:t>(df[</a:t>
            </a:r>
            <a:r>
              <a:rPr lang="en-US" dirty="0" err="1">
                <a:solidFill>
                  <a:schemeClr val="bg1"/>
                </a:solidFill>
              </a:rPr>
              <a:t>num_names</a:t>
            </a:r>
            <a:r>
              <a:rPr lang="en-US" dirty="0">
                <a:solidFill>
                  <a:schemeClr val="bg1"/>
                </a:solidFill>
              </a:rPr>
              <a:t>]), columns=</a:t>
            </a:r>
            <a:r>
              <a:rPr lang="en-US" dirty="0" err="1">
                <a:solidFill>
                  <a:schemeClr val="bg1"/>
                </a:solidFill>
              </a:rPr>
              <a:t>num_names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133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F877-FA7C-404D-BFAE-FB33399B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81FE-C173-4234-90AD-9156DD39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827D9-F63B-4CC6-993A-B0ECA948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02" y="749431"/>
            <a:ext cx="10553700" cy="59580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F4512AE-1CD8-4B17-9078-B97948F8EE54}"/>
              </a:ext>
            </a:extLst>
          </p:cNvPr>
          <p:cNvGrpSpPr/>
          <p:nvPr/>
        </p:nvGrpSpPr>
        <p:grpSpPr>
          <a:xfrm>
            <a:off x="1035302" y="85101"/>
            <a:ext cx="10198267" cy="598874"/>
            <a:chOff x="1035303" y="3129563"/>
            <a:chExt cx="10198267" cy="598874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EB3F46AD-C99C-4045-85D1-16C4BE9598C4}"/>
                </a:ext>
              </a:extLst>
            </p:cNvPr>
            <p:cNvSpPr/>
            <p:nvPr/>
          </p:nvSpPr>
          <p:spPr>
            <a:xfrm rot="5400000">
              <a:off x="5796563" y="-1631697"/>
              <a:ext cx="598874" cy="10121393"/>
            </a:xfrm>
            <a:prstGeom prst="round2Same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Top Corners Rounded 4">
              <a:extLst>
                <a:ext uri="{FF2B5EF4-FFF2-40B4-BE49-F238E27FC236}">
                  <a16:creationId xmlns:a16="http://schemas.microsoft.com/office/drawing/2014/main" id="{4792A411-5600-4949-BB8B-86968102B8D2}"/>
                </a:ext>
              </a:extLst>
            </p:cNvPr>
            <p:cNvSpPr txBox="1"/>
            <p:nvPr/>
          </p:nvSpPr>
          <p:spPr>
            <a:xfrm>
              <a:off x="1141412" y="3158797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Choosing parameters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Evaluation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5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A0377-3414-451F-AA9E-1AE0BCD4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1" y="769340"/>
            <a:ext cx="11487150" cy="160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E2B61-A79E-4C1A-A7C8-B323AAD6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82" y="-25192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8897-819A-4176-9CEB-6A0AA1B8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28" y="1850834"/>
            <a:ext cx="11315943" cy="5007166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model(</a:t>
            </a:r>
            <a:r>
              <a:rPr lang="en-US" dirty="0" err="1">
                <a:solidFill>
                  <a:schemeClr val="bg1"/>
                </a:solidFill>
              </a:rPr>
              <a:t>ensemble.RandomForestRegressor</a:t>
            </a:r>
            <a:r>
              <a:rPr lang="en-US" dirty="0">
                <a:solidFill>
                  <a:schemeClr val="bg1"/>
                </a:solidFill>
              </a:rPr>
              <a:t>(), X, 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RandomForestRegressor</a:t>
            </a:r>
            <a:r>
              <a:rPr lang="en-US" dirty="0">
                <a:solidFill>
                  <a:schemeClr val="bg1"/>
                </a:solidFill>
              </a:rPr>
              <a:t>(bootstrap=True, criterion='</a:t>
            </a:r>
            <a:r>
              <a:rPr lang="en-US" dirty="0" err="1">
                <a:solidFill>
                  <a:schemeClr val="bg1"/>
                </a:solidFill>
              </a:rPr>
              <a:t>mse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en-US" dirty="0" err="1">
                <a:solidFill>
                  <a:schemeClr val="bg1"/>
                </a:solidFill>
              </a:rPr>
              <a:t>max_depth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 err="1">
                <a:solidFill>
                  <a:schemeClr val="bg1"/>
                </a:solidFill>
              </a:rPr>
              <a:t>max_features</a:t>
            </a:r>
            <a:r>
              <a:rPr lang="en-US" dirty="0">
                <a:solidFill>
                  <a:schemeClr val="bg1"/>
                </a:solidFill>
              </a:rPr>
              <a:t>='auto', </a:t>
            </a:r>
            <a:r>
              <a:rPr lang="en-US" dirty="0" err="1">
                <a:solidFill>
                  <a:schemeClr val="bg1"/>
                </a:solidFill>
              </a:rPr>
              <a:t>max_leaf_nodes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 err="1">
                <a:solidFill>
                  <a:schemeClr val="bg1"/>
                </a:solidFill>
              </a:rPr>
              <a:t>min_impurity_decrease</a:t>
            </a:r>
            <a:r>
              <a:rPr lang="en-US" dirty="0">
                <a:solidFill>
                  <a:schemeClr val="bg1"/>
                </a:solidFill>
              </a:rPr>
              <a:t>=0.0, </a:t>
            </a:r>
            <a:r>
              <a:rPr lang="en-US" dirty="0" err="1">
                <a:solidFill>
                  <a:schemeClr val="bg1"/>
                </a:solidFill>
              </a:rPr>
              <a:t>min_impurity_split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 err="1">
                <a:solidFill>
                  <a:schemeClr val="bg1"/>
                </a:solidFill>
              </a:rPr>
              <a:t>min_samples_leaf</a:t>
            </a:r>
            <a:r>
              <a:rPr lang="en-US" dirty="0">
                <a:solidFill>
                  <a:schemeClr val="bg1"/>
                </a:solidFill>
              </a:rPr>
              <a:t>=1, </a:t>
            </a:r>
            <a:r>
              <a:rPr lang="en-US" dirty="0" err="1">
                <a:solidFill>
                  <a:schemeClr val="bg1"/>
                </a:solidFill>
              </a:rPr>
              <a:t>min_samples_split</a:t>
            </a:r>
            <a:r>
              <a:rPr lang="en-US" dirty="0">
                <a:solidFill>
                  <a:schemeClr val="bg1"/>
                </a:solidFill>
              </a:rPr>
              <a:t>=2,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 err="1">
                <a:solidFill>
                  <a:schemeClr val="bg1"/>
                </a:solidFill>
              </a:rPr>
              <a:t>min_weight_fraction_leaf</a:t>
            </a:r>
            <a:r>
              <a:rPr lang="en-US" dirty="0">
                <a:solidFill>
                  <a:schemeClr val="bg1"/>
                </a:solidFill>
              </a:rPr>
              <a:t>=0.0, </a:t>
            </a: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=10, </a:t>
            </a:r>
            <a:r>
              <a:rPr lang="en-US" dirty="0" err="1">
                <a:solidFill>
                  <a:schemeClr val="bg1"/>
                </a:solidFill>
              </a:rPr>
              <a:t>n_jobs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 err="1">
                <a:solidFill>
                  <a:schemeClr val="bg1"/>
                </a:solidFill>
              </a:rPr>
              <a:t>oob_score</a:t>
            </a:r>
            <a:r>
              <a:rPr lang="en-US" dirty="0">
                <a:solidFill>
                  <a:schemeClr val="bg1"/>
                </a:solidFill>
              </a:rPr>
              <a:t>=False, </a:t>
            </a:r>
            <a:r>
              <a:rPr lang="en-US" dirty="0" err="1">
                <a:solidFill>
                  <a:schemeClr val="bg1"/>
                </a:solidFill>
              </a:rPr>
              <a:t>random_state</a:t>
            </a:r>
            <a:r>
              <a:rPr lang="en-US" dirty="0">
                <a:solidFill>
                  <a:schemeClr val="bg1"/>
                </a:solidFill>
              </a:rPr>
              <a:t>=None, verbose=0, </a:t>
            </a:r>
            <a:r>
              <a:rPr lang="en-US" dirty="0" err="1">
                <a:solidFill>
                  <a:schemeClr val="bg1"/>
                </a:solidFill>
              </a:rPr>
              <a:t>warm_start</a:t>
            </a:r>
            <a:r>
              <a:rPr lang="en-US" dirty="0">
                <a:solidFill>
                  <a:schemeClr val="bg1"/>
                </a:solidFill>
              </a:rPr>
              <a:t>=False)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3A9902-3745-4ADB-BF87-2CF7EA2C6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" r="9114"/>
          <a:stretch/>
        </p:blipFill>
        <p:spPr>
          <a:xfrm>
            <a:off x="6236207" y="2183448"/>
            <a:ext cx="5597243" cy="3438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16AD6-D1D7-4B8A-A841-50F913A8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5687E-CB63-4DDB-A388-B5F90D2D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" y="1688148"/>
            <a:ext cx="585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E43D-CE8A-4F7F-B292-E34087C7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398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2A2A-D33E-4D9C-A2D4-4DE93993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218" y="1427554"/>
            <a:ext cx="10612225" cy="48602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the house prices be predicted accurately based on various features of the house and its location or context 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We also want to know some explanatory power of these features in determining the value of the houses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/>
              <a:t>Should benefit the Real Estate developer in knowing what features/context will increase the value of the house</a:t>
            </a:r>
          </a:p>
        </p:txBody>
      </p:sp>
    </p:spTree>
    <p:extLst>
      <p:ext uri="{BB962C8B-B14F-4D97-AF65-F5344CB8AC3E}">
        <p14:creationId xmlns:p14="http://schemas.microsoft.com/office/powerpoint/2010/main" val="201713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3A0-6E4B-4BC1-A089-6EF3BEA6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Ridge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9860-751C-4648-B175-63D028AF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Ridge(alpha=1.0, </a:t>
            </a:r>
            <a:r>
              <a:rPr lang="en-US" dirty="0" err="1">
                <a:solidFill>
                  <a:schemeClr val="bg1"/>
                </a:solidFill>
              </a:rPr>
              <a:t>copy_X</a:t>
            </a:r>
            <a:r>
              <a:rPr lang="en-US" dirty="0">
                <a:solidFill>
                  <a:schemeClr val="bg1"/>
                </a:solidFill>
              </a:rPr>
              <a:t>=True, </a:t>
            </a:r>
            <a:r>
              <a:rPr lang="en-US" dirty="0" err="1">
                <a:solidFill>
                  <a:schemeClr val="bg1"/>
                </a:solidFill>
              </a:rPr>
              <a:t>fit_intercept</a:t>
            </a:r>
            <a:r>
              <a:rPr lang="en-US" dirty="0">
                <a:solidFill>
                  <a:schemeClr val="bg1"/>
                </a:solidFill>
              </a:rPr>
              <a:t>=True, </a:t>
            </a:r>
            <a:r>
              <a:rPr lang="en-US" dirty="0" err="1">
                <a:solidFill>
                  <a:schemeClr val="bg1"/>
                </a:solidFill>
              </a:rPr>
              <a:t>max_iter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normalize=False, </a:t>
            </a:r>
            <a:r>
              <a:rPr lang="en-US" dirty="0" err="1">
                <a:solidFill>
                  <a:schemeClr val="bg1"/>
                </a:solidFill>
              </a:rPr>
              <a:t>random_state</a:t>
            </a:r>
            <a:r>
              <a:rPr lang="en-US" dirty="0">
                <a:solidFill>
                  <a:schemeClr val="bg1"/>
                </a:solidFill>
              </a:rPr>
              <a:t>=None, solver='auto', </a:t>
            </a:r>
            <a:r>
              <a:rPr lang="en-US" dirty="0" err="1">
                <a:solidFill>
                  <a:schemeClr val="bg1"/>
                </a:solidFill>
              </a:rPr>
              <a:t>tol</a:t>
            </a:r>
            <a:r>
              <a:rPr lang="en-US" dirty="0">
                <a:solidFill>
                  <a:schemeClr val="bg1"/>
                </a:solidFill>
              </a:rPr>
              <a:t>=0.001)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model</a:t>
            </a:r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dirty="0" err="1">
                <a:solidFill>
                  <a:schemeClr val="bg1"/>
                </a:solidFill>
              </a:rPr>
              <a:t>linear_model.Ridge</a:t>
            </a:r>
            <a:r>
              <a:rPr lang="es-ES" dirty="0">
                <a:solidFill>
                  <a:schemeClr val="bg1"/>
                </a:solidFill>
              </a:rPr>
              <a:t>(), X, 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7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7895-D1C7-4EBA-8A2F-06F47A00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17" y="-259306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Ridge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A9E8F-24A1-482C-9633-BA4BEBF9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93" y="2147941"/>
            <a:ext cx="7586546" cy="458568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7F77E9-9AB2-40D2-B9C2-69F365591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630" y="774106"/>
            <a:ext cx="6886632" cy="45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3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E069-A308-447B-AA05-E59818EE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Lasso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40F82-343C-4981-A321-EE8D2F25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model(</a:t>
            </a:r>
            <a:r>
              <a:rPr lang="en-US" dirty="0" err="1">
                <a:solidFill>
                  <a:schemeClr val="bg1"/>
                </a:solidFill>
              </a:rPr>
              <a:t>linear_model.Lasso</a:t>
            </a:r>
            <a:r>
              <a:rPr lang="en-US" dirty="0">
                <a:solidFill>
                  <a:schemeClr val="bg1"/>
                </a:solidFill>
              </a:rPr>
              <a:t>(alpha=0.001), X, 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Lasso(alpha=0.001, </a:t>
            </a:r>
            <a:r>
              <a:rPr lang="en-US" dirty="0" err="1">
                <a:solidFill>
                  <a:schemeClr val="bg1"/>
                </a:solidFill>
              </a:rPr>
              <a:t>copy_X</a:t>
            </a:r>
            <a:r>
              <a:rPr lang="en-US" dirty="0">
                <a:solidFill>
                  <a:schemeClr val="bg1"/>
                </a:solidFill>
              </a:rPr>
              <a:t>=True, </a:t>
            </a:r>
            <a:r>
              <a:rPr lang="en-US" dirty="0" err="1">
                <a:solidFill>
                  <a:schemeClr val="bg1"/>
                </a:solidFill>
              </a:rPr>
              <a:t>fit_intercept</a:t>
            </a:r>
            <a:r>
              <a:rPr lang="en-US" dirty="0">
                <a:solidFill>
                  <a:schemeClr val="bg1"/>
                </a:solidFill>
              </a:rPr>
              <a:t>=True, </a:t>
            </a:r>
            <a:r>
              <a:rPr lang="en-US" dirty="0" err="1">
                <a:solidFill>
                  <a:schemeClr val="bg1"/>
                </a:solidFill>
              </a:rPr>
              <a:t>max_iter</a:t>
            </a:r>
            <a:r>
              <a:rPr lang="en-US" dirty="0">
                <a:solidFill>
                  <a:schemeClr val="bg1"/>
                </a:solidFill>
              </a:rPr>
              <a:t>=1000,</a:t>
            </a:r>
          </a:p>
          <a:p>
            <a:r>
              <a:rPr lang="en-US" dirty="0">
                <a:solidFill>
                  <a:schemeClr val="bg1"/>
                </a:solidFill>
              </a:rPr>
              <a:t>   normalize=False, positive=False, precompute=False, </a:t>
            </a:r>
            <a:r>
              <a:rPr lang="en-US" dirty="0" err="1">
                <a:solidFill>
                  <a:schemeClr val="bg1"/>
                </a:solidFill>
              </a:rPr>
              <a:t>random_state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selection='cyclic', </a:t>
            </a:r>
            <a:r>
              <a:rPr lang="en-US" dirty="0" err="1">
                <a:solidFill>
                  <a:schemeClr val="bg1"/>
                </a:solidFill>
              </a:rPr>
              <a:t>tol</a:t>
            </a:r>
            <a:r>
              <a:rPr lang="en-US" dirty="0">
                <a:solidFill>
                  <a:schemeClr val="bg1"/>
                </a:solidFill>
              </a:rPr>
              <a:t>=0.0001, </a:t>
            </a:r>
            <a:r>
              <a:rPr lang="en-US" dirty="0" err="1">
                <a:solidFill>
                  <a:schemeClr val="bg1"/>
                </a:solidFill>
              </a:rPr>
              <a:t>warm_start</a:t>
            </a:r>
            <a:r>
              <a:rPr lang="en-US" dirty="0">
                <a:solidFill>
                  <a:schemeClr val="bg1"/>
                </a:solidFill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78336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7393-D6DA-40E3-AF4C-BA541D46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010" y="-43912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Lasso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0D7C3-F3FA-4E51-9396-13FC17779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519" y="626473"/>
            <a:ext cx="3933825" cy="609600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0618F1D-1FC5-4319-BB11-D1D69F62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06" y="2528307"/>
            <a:ext cx="69056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7CB9BB4-A91A-48D2-8B67-3AF27A1D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9" y="1236073"/>
            <a:ext cx="70008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2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FA5A-7325-4C8D-B745-99A8970A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410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Gradient Boost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1F52-7E02-4C62-99DD-6BA91829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758952"/>
            <a:ext cx="11146536" cy="59527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params = {'</a:t>
            </a: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': 500,</a:t>
            </a:r>
          </a:p>
          <a:p>
            <a:r>
              <a:rPr lang="en-US" dirty="0">
                <a:solidFill>
                  <a:schemeClr val="bg1"/>
                </a:solidFill>
              </a:rPr>
              <a:t>          '</a:t>
            </a:r>
            <a:r>
              <a:rPr lang="en-US" dirty="0" err="1">
                <a:solidFill>
                  <a:schemeClr val="bg1"/>
                </a:solidFill>
              </a:rPr>
              <a:t>max_depth</a:t>
            </a:r>
            <a:r>
              <a:rPr lang="en-US" dirty="0">
                <a:solidFill>
                  <a:schemeClr val="bg1"/>
                </a:solidFill>
              </a:rPr>
              <a:t>': 2}</a:t>
            </a:r>
          </a:p>
          <a:p>
            <a:r>
              <a:rPr lang="en-US" dirty="0">
                <a:solidFill>
                  <a:schemeClr val="bg1"/>
                </a:solidFill>
              </a:rPr>
              <a:t>model(</a:t>
            </a:r>
            <a:r>
              <a:rPr lang="en-US" dirty="0" err="1">
                <a:solidFill>
                  <a:schemeClr val="bg1"/>
                </a:solidFill>
              </a:rPr>
              <a:t>ensemble.GradientBoostingRegressor</a:t>
            </a:r>
            <a:r>
              <a:rPr lang="en-US" dirty="0">
                <a:solidFill>
                  <a:schemeClr val="bg1"/>
                </a:solidFill>
              </a:rPr>
              <a:t>(**params), X, Y)</a:t>
            </a:r>
          </a:p>
          <a:p>
            <a:r>
              <a:rPr lang="en-US" dirty="0" err="1">
                <a:solidFill>
                  <a:schemeClr val="bg1"/>
                </a:solidFill>
              </a:rPr>
              <a:t>GradientBoostingRegressor</a:t>
            </a:r>
            <a:r>
              <a:rPr lang="en-US" dirty="0">
                <a:solidFill>
                  <a:schemeClr val="bg1"/>
                </a:solidFill>
              </a:rPr>
              <a:t>(alpha=0.9, criterion='</a:t>
            </a:r>
            <a:r>
              <a:rPr lang="en-US" dirty="0" err="1">
                <a:solidFill>
                  <a:schemeClr val="bg1"/>
                </a:solidFill>
              </a:rPr>
              <a:t>friedman_mse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learning_rate</a:t>
            </a:r>
            <a:r>
              <a:rPr lang="en-US" dirty="0">
                <a:solidFill>
                  <a:schemeClr val="bg1"/>
                </a:solidFill>
              </a:rPr>
              <a:t>=0.1, loss='ls', </a:t>
            </a:r>
            <a:r>
              <a:rPr lang="en-US" dirty="0" err="1">
                <a:solidFill>
                  <a:schemeClr val="bg1"/>
                </a:solidFill>
              </a:rPr>
              <a:t>max_depth</a:t>
            </a:r>
            <a:r>
              <a:rPr lang="en-US" dirty="0">
                <a:solidFill>
                  <a:schemeClr val="bg1"/>
                </a:solidFill>
              </a:rPr>
              <a:t>=2, </a:t>
            </a:r>
            <a:r>
              <a:rPr lang="en-US" dirty="0" err="1">
                <a:solidFill>
                  <a:schemeClr val="bg1"/>
                </a:solidFill>
              </a:rPr>
              <a:t>max_features</a:t>
            </a:r>
            <a:r>
              <a:rPr lang="en-US" dirty="0">
                <a:solidFill>
                  <a:schemeClr val="bg1"/>
                </a:solidFill>
              </a:rPr>
              <a:t>=None,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max_leaf_nodes</a:t>
            </a:r>
            <a:r>
              <a:rPr lang="en-US" dirty="0">
                <a:solidFill>
                  <a:schemeClr val="bg1"/>
                </a:solidFill>
              </a:rPr>
              <a:t>=None, </a:t>
            </a:r>
            <a:r>
              <a:rPr lang="en-US" dirty="0" err="1">
                <a:solidFill>
                  <a:schemeClr val="bg1"/>
                </a:solidFill>
              </a:rPr>
              <a:t>min_impurity_decrease</a:t>
            </a:r>
            <a:r>
              <a:rPr lang="en-US" dirty="0">
                <a:solidFill>
                  <a:schemeClr val="bg1"/>
                </a:solidFill>
              </a:rPr>
              <a:t>=0.0,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min_impurity_split</a:t>
            </a:r>
            <a:r>
              <a:rPr lang="en-US" dirty="0">
                <a:solidFill>
                  <a:schemeClr val="bg1"/>
                </a:solidFill>
              </a:rPr>
              <a:t>=None, </a:t>
            </a:r>
            <a:r>
              <a:rPr lang="en-US" dirty="0" err="1">
                <a:solidFill>
                  <a:schemeClr val="bg1"/>
                </a:solidFill>
              </a:rPr>
              <a:t>min_samples_leaf</a:t>
            </a:r>
            <a:r>
              <a:rPr lang="en-US" dirty="0">
                <a:solidFill>
                  <a:schemeClr val="bg1"/>
                </a:solidFill>
              </a:rPr>
              <a:t>=1,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min_samples_split</a:t>
            </a:r>
            <a:r>
              <a:rPr lang="en-US" dirty="0">
                <a:solidFill>
                  <a:schemeClr val="bg1"/>
                </a:solidFill>
              </a:rPr>
              <a:t>=2, </a:t>
            </a:r>
            <a:r>
              <a:rPr lang="en-US" dirty="0" err="1">
                <a:solidFill>
                  <a:schemeClr val="bg1"/>
                </a:solidFill>
              </a:rPr>
              <a:t>min_weight_fraction_leaf</a:t>
            </a:r>
            <a:r>
              <a:rPr lang="en-US" dirty="0">
                <a:solidFill>
                  <a:schemeClr val="bg1"/>
                </a:solidFill>
              </a:rPr>
              <a:t>=0.0,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=500, </a:t>
            </a:r>
            <a:r>
              <a:rPr lang="en-US" dirty="0" err="1">
                <a:solidFill>
                  <a:schemeClr val="bg1"/>
                </a:solidFill>
              </a:rPr>
              <a:t>n_iter_no_change</a:t>
            </a:r>
            <a:r>
              <a:rPr lang="en-US" dirty="0">
                <a:solidFill>
                  <a:schemeClr val="bg1"/>
                </a:solidFill>
              </a:rPr>
              <a:t>=None, presort='auto',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random_state</a:t>
            </a:r>
            <a:r>
              <a:rPr lang="en-US" dirty="0">
                <a:solidFill>
                  <a:schemeClr val="bg1"/>
                </a:solidFill>
              </a:rPr>
              <a:t>=None, subsample=1.0, </a:t>
            </a:r>
            <a:r>
              <a:rPr lang="en-US" dirty="0" err="1">
                <a:solidFill>
                  <a:schemeClr val="bg1"/>
                </a:solidFill>
              </a:rPr>
              <a:t>tol</a:t>
            </a:r>
            <a:r>
              <a:rPr lang="en-US" dirty="0">
                <a:solidFill>
                  <a:schemeClr val="bg1"/>
                </a:solidFill>
              </a:rPr>
              <a:t>=0.0001,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validation_fraction</a:t>
            </a:r>
            <a:r>
              <a:rPr lang="en-US" dirty="0">
                <a:solidFill>
                  <a:schemeClr val="bg1"/>
                </a:solidFill>
              </a:rPr>
              <a:t>=0.1, verbose=0, </a:t>
            </a:r>
            <a:r>
              <a:rPr lang="en-US" dirty="0" err="1">
                <a:solidFill>
                  <a:schemeClr val="bg1"/>
                </a:solidFill>
              </a:rPr>
              <a:t>warm_start</a:t>
            </a:r>
            <a:r>
              <a:rPr lang="en-US" dirty="0">
                <a:solidFill>
                  <a:schemeClr val="bg1"/>
                </a:solidFill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131643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261-E576-403A-B50F-9F55C34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5016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Gradient Boost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0DD3-ED00-4278-81F5-D4DEB6E7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14BA2-A8F3-442B-8C34-41CEF7F7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4" y="757236"/>
            <a:ext cx="5751585" cy="738840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184B7E1-0D2F-4CA7-8775-BF5F6F53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66" y="2517155"/>
            <a:ext cx="69056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4844950-EE09-40FC-8773-D2DBA075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5" y="1581151"/>
            <a:ext cx="70008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3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6529-812C-41CF-917D-89CD0A0E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1491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Gradient boost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A467F-9990-4BB8-885F-C783EC8E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9" y="670106"/>
            <a:ext cx="7436473" cy="275889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D882B7F-5203-4711-B5B9-BB0BED157B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03" y="1715422"/>
            <a:ext cx="4595063" cy="49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0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9FD3-1424-4D5E-9CA4-0E7865B5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Short comings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861D-3CDA-46B8-B5C3-30A5C869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One major short coming is the presence of Root Mean squared error of 0.24.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 few points wrongly predicted as seen in the Residual plot caused the error to go high. Need to figure out how to reduce the error as future work to this.</a:t>
            </a:r>
          </a:p>
        </p:txBody>
      </p:sp>
    </p:spTree>
    <p:extLst>
      <p:ext uri="{BB962C8B-B14F-4D97-AF65-F5344CB8AC3E}">
        <p14:creationId xmlns:p14="http://schemas.microsoft.com/office/powerpoint/2010/main" val="318640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FC1C-424A-469E-B11C-36F9C69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30540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CD47-CEBA-4FC2-BEFC-54210143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43000"/>
            <a:ext cx="10716768" cy="53309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suggested by the Gradient boost model listed the top 12 features needed for a real estate developer to add value to a house and also predictive of the prices of house.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Random Forest Regression successfully predicted the house prices with the highest accuracy of 93%  and Gradient Boost Regression model has the next highest with 92% accuracy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terms of the lowest error Random Forest Regression model has the lowest error of 0.24 compared to all other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327554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C2F7-7081-4EB6-A42A-9FF1BC63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7" y="-42592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4C5D2D-2654-452D-87D5-6471F0AF0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554179"/>
              </p:ext>
            </p:extLst>
          </p:nvPr>
        </p:nvGraphicFramePr>
        <p:xfrm>
          <a:off x="1043294" y="689460"/>
          <a:ext cx="10766335" cy="595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83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069D-F1EB-47DA-828A-6006A08C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17" y="558448"/>
            <a:ext cx="9905998" cy="1478570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Source = </a:t>
            </a:r>
            <a:r>
              <a:rPr lang="fr-FR" sz="16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https://www.kaggle.com/c/house-prices-advanced-regression-techniques/data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3C754-A0DC-409C-89DE-AE7D8E99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68" y="1504202"/>
            <a:ext cx="4288536" cy="5058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C22DC-7FC5-4720-96D4-4503543A6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86" y="1959863"/>
            <a:ext cx="2655570" cy="44441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0B17C97-D0D7-43FA-B953-ADF558401C4D}"/>
              </a:ext>
            </a:extLst>
          </p:cNvPr>
          <p:cNvGrpSpPr/>
          <p:nvPr/>
        </p:nvGrpSpPr>
        <p:grpSpPr>
          <a:xfrm>
            <a:off x="926017" y="259011"/>
            <a:ext cx="10121394" cy="598875"/>
            <a:chOff x="1035303" y="3129562"/>
            <a:chExt cx="10121394" cy="598875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586C22E7-0371-4143-8F0F-22B47175AAED}"/>
                </a:ext>
              </a:extLst>
            </p:cNvPr>
            <p:cNvSpPr/>
            <p:nvPr/>
          </p:nvSpPr>
          <p:spPr>
            <a:xfrm rot="5400000">
              <a:off x="5796563" y="-1631697"/>
              <a:ext cx="598874" cy="10121393"/>
            </a:xfrm>
            <a:prstGeom prst="round2Same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id="{F8E2CD8A-3912-4ACE-AF9B-8870EF2405E0}"/>
                </a:ext>
              </a:extLst>
            </p:cNvPr>
            <p:cNvSpPr txBox="1"/>
            <p:nvPr/>
          </p:nvSpPr>
          <p:spPr>
            <a:xfrm>
              <a:off x="1064539" y="3129562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Data Cleaning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Includes=[Removing outliers, Null, Imputation]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40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0E63-6551-4B1F-B7BC-DA1BE1AD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B533-521E-4C37-A7A4-C431C0AF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687CA-8560-49E3-9746-F44A79D8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30" y="393222"/>
            <a:ext cx="5560471" cy="60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2A01-6B98-443D-AA48-F502C852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987E4-8276-4367-90CF-075998EC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01" y="1030004"/>
            <a:ext cx="11446221" cy="53544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DCC652-27A0-46B2-9E1C-468E31A2979D}"/>
              </a:ext>
            </a:extLst>
          </p:cNvPr>
          <p:cNvGrpSpPr/>
          <p:nvPr/>
        </p:nvGrpSpPr>
        <p:grpSpPr>
          <a:xfrm>
            <a:off x="926017" y="259011"/>
            <a:ext cx="10121394" cy="598875"/>
            <a:chOff x="1035303" y="3129562"/>
            <a:chExt cx="10121394" cy="59887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E325CDA0-B947-4547-91A6-48AC97DA9360}"/>
                </a:ext>
              </a:extLst>
            </p:cNvPr>
            <p:cNvSpPr/>
            <p:nvPr/>
          </p:nvSpPr>
          <p:spPr>
            <a:xfrm rot="5400000">
              <a:off x="5796563" y="-1631697"/>
              <a:ext cx="598874" cy="10121393"/>
            </a:xfrm>
            <a:prstGeom prst="round2Same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Top Corners Rounded 4">
              <a:extLst>
                <a:ext uri="{FF2B5EF4-FFF2-40B4-BE49-F238E27FC236}">
                  <a16:creationId xmlns:a16="http://schemas.microsoft.com/office/drawing/2014/main" id="{8D9B56FF-4F5D-4467-91ED-41411E5E2631}"/>
                </a:ext>
              </a:extLst>
            </p:cNvPr>
            <p:cNvSpPr txBox="1"/>
            <p:nvPr/>
          </p:nvSpPr>
          <p:spPr>
            <a:xfrm>
              <a:off x="1064539" y="3129562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Data Cleaning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Includes=[Removing outliers, Null, Imputation]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91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7E63-BF37-46D0-868A-9B5EACE8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79" name="Content Placeholder 3">
            <a:extLst>
              <a:ext uri="{FF2B5EF4-FFF2-40B4-BE49-F238E27FC236}">
                <a16:creationId xmlns:a16="http://schemas.microsoft.com/office/drawing/2014/main" id="{C6A07235-77FF-4DA2-8052-C47D06E3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34" b="-1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A07235-77FF-4DA2-8052-C47D06E38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696" y="767479"/>
            <a:ext cx="9413444" cy="547200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435A68F-7B22-4F9E-9DE6-48F6FDDC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552" y="3282803"/>
            <a:ext cx="558698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Only 122 rows dropped to remove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of 609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744C9-361F-4A0E-A08A-5098AFFB0488}"/>
              </a:ext>
            </a:extLst>
          </p:cNvPr>
          <p:cNvGrpSpPr/>
          <p:nvPr/>
        </p:nvGrpSpPr>
        <p:grpSpPr>
          <a:xfrm>
            <a:off x="926016" y="130308"/>
            <a:ext cx="10121394" cy="598875"/>
            <a:chOff x="1035303" y="3129562"/>
            <a:chExt cx="10121394" cy="598875"/>
          </a:xfrm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7FEBE543-E3C2-4A3E-B817-ABE17E4A41E7}"/>
                </a:ext>
              </a:extLst>
            </p:cNvPr>
            <p:cNvSpPr/>
            <p:nvPr/>
          </p:nvSpPr>
          <p:spPr>
            <a:xfrm rot="5400000">
              <a:off x="5796563" y="-1631697"/>
              <a:ext cx="598874" cy="10121393"/>
            </a:xfrm>
            <a:prstGeom prst="round2Same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Rectangle: Top Corners Rounded 4">
              <a:extLst>
                <a:ext uri="{FF2B5EF4-FFF2-40B4-BE49-F238E27FC236}">
                  <a16:creationId xmlns:a16="http://schemas.microsoft.com/office/drawing/2014/main" id="{4B069141-E097-48AC-9668-6FB44EFF850C}"/>
                </a:ext>
              </a:extLst>
            </p:cNvPr>
            <p:cNvSpPr txBox="1"/>
            <p:nvPr/>
          </p:nvSpPr>
          <p:spPr>
            <a:xfrm>
              <a:off x="1064539" y="3129562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Data Cleaning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Includes=[Removing outliers, Null, Imputation]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4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7DA2D-E0E3-435C-AA94-D5D64CFB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18" y="1209603"/>
            <a:ext cx="9229324" cy="556632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22E216-E1C0-4DCA-8AD9-A5282EF74CFF}"/>
              </a:ext>
            </a:extLst>
          </p:cNvPr>
          <p:cNvGrpSpPr/>
          <p:nvPr/>
        </p:nvGrpSpPr>
        <p:grpSpPr>
          <a:xfrm>
            <a:off x="926017" y="259011"/>
            <a:ext cx="10121394" cy="598875"/>
            <a:chOff x="1035303" y="3129562"/>
            <a:chExt cx="10121394" cy="59887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8D4A70F9-D458-410A-8AB1-D7DA3398E330}"/>
                </a:ext>
              </a:extLst>
            </p:cNvPr>
            <p:cNvSpPr/>
            <p:nvPr/>
          </p:nvSpPr>
          <p:spPr>
            <a:xfrm rot="5400000">
              <a:off x="5796563" y="-1631697"/>
              <a:ext cx="598874" cy="10121393"/>
            </a:xfrm>
            <a:prstGeom prst="round2Same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Top Corners Rounded 4">
              <a:extLst>
                <a:ext uri="{FF2B5EF4-FFF2-40B4-BE49-F238E27FC236}">
                  <a16:creationId xmlns:a16="http://schemas.microsoft.com/office/drawing/2014/main" id="{FBB72D69-324D-43D4-8FA6-7CD7391B8DD2}"/>
                </a:ext>
              </a:extLst>
            </p:cNvPr>
            <p:cNvSpPr txBox="1"/>
            <p:nvPr/>
          </p:nvSpPr>
          <p:spPr>
            <a:xfrm>
              <a:off x="1064539" y="3129562"/>
              <a:ext cx="10092158" cy="54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Data Cleaning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Includes=[Removing outliers, Null, Imputation]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0C7369F-3064-4B85-8922-F4F29B1EC574}"/>
              </a:ext>
            </a:extLst>
          </p:cNvPr>
          <p:cNvSpPr/>
          <p:nvPr/>
        </p:nvSpPr>
        <p:spPr>
          <a:xfrm>
            <a:off x="139547" y="1707728"/>
            <a:ext cx="2394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columns in df: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stats.mstats.winsorize</a:t>
            </a:r>
            <a:r>
              <a:rPr lang="en-US" dirty="0">
                <a:solidFill>
                  <a:schemeClr val="bg1"/>
                </a:solidFill>
              </a:rPr>
              <a:t>(df[columns], </a:t>
            </a:r>
            <a:r>
              <a:rPr lang="en-US" dirty="0" err="1">
                <a:solidFill>
                  <a:schemeClr val="bg1"/>
                </a:solidFill>
              </a:rPr>
              <a:t>inplace</a:t>
            </a:r>
            <a:r>
              <a:rPr lang="en-US" dirty="0">
                <a:solidFill>
                  <a:schemeClr val="bg1"/>
                </a:solidFill>
              </a:rPr>
              <a:t>=True, limits = [0.05, 0.05])</a:t>
            </a:r>
          </a:p>
        </p:txBody>
      </p:sp>
    </p:spTree>
    <p:extLst>
      <p:ext uri="{BB962C8B-B14F-4D97-AF65-F5344CB8AC3E}">
        <p14:creationId xmlns:p14="http://schemas.microsoft.com/office/powerpoint/2010/main" val="199473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FC7F-069E-4B3B-8D5E-A0AEE4C9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869A-DB5D-458E-B6FB-32B9DEEF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53391-ED46-433B-BB07-0FAEB1BE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" y="164578"/>
            <a:ext cx="10830845" cy="65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983</Words>
  <Application>Microsoft Office PowerPoint</Application>
  <PresentationFormat>Widescreen</PresentationFormat>
  <Paragraphs>116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Tw Cen MT</vt:lpstr>
      <vt:lpstr>Circuit</vt:lpstr>
      <vt:lpstr>Unit 3 Supervised learning capstone project</vt:lpstr>
      <vt:lpstr>Research question:</vt:lpstr>
      <vt:lpstr>Presentation overview</vt:lpstr>
      <vt:lpstr>Source = https://www.kaggle.com/c/house-prices-advanced-regression-techniques/data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problem encountered</vt:lpstr>
      <vt:lpstr>PowerPoint Presentation</vt:lpstr>
      <vt:lpstr>PowerPoint Presentation</vt:lpstr>
      <vt:lpstr>PowerPoint Presentation</vt:lpstr>
      <vt:lpstr>Random Forest regression</vt:lpstr>
      <vt:lpstr>Random Forest results</vt:lpstr>
      <vt:lpstr>Ridge regression model</vt:lpstr>
      <vt:lpstr>Ridge regression model</vt:lpstr>
      <vt:lpstr>Lasso Regression</vt:lpstr>
      <vt:lpstr>Lasso regression</vt:lpstr>
      <vt:lpstr>Gradient Boost Regression</vt:lpstr>
      <vt:lpstr>Gradient Boost Regression</vt:lpstr>
      <vt:lpstr>Gradient boost regression</vt:lpstr>
      <vt:lpstr>Short comings of the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Supervised learning capstone project</dc:title>
  <dc:creator>Nag D</dc:creator>
  <cp:lastModifiedBy>Nag D</cp:lastModifiedBy>
  <cp:revision>18</cp:revision>
  <dcterms:created xsi:type="dcterms:W3CDTF">2019-06-03T22:43:52Z</dcterms:created>
  <dcterms:modified xsi:type="dcterms:W3CDTF">2019-06-04T02:55:00Z</dcterms:modified>
</cp:coreProperties>
</file>