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90" r:id="rId4"/>
    <p:sldId id="291" r:id="rId5"/>
    <p:sldId id="259" r:id="rId6"/>
    <p:sldId id="260" r:id="rId7"/>
    <p:sldId id="292" r:id="rId8"/>
    <p:sldId id="302" r:id="rId9"/>
    <p:sldId id="303" r:id="rId10"/>
    <p:sldId id="304" r:id="rId11"/>
    <p:sldId id="261" r:id="rId12"/>
    <p:sldId id="293" r:id="rId13"/>
    <p:sldId id="262" r:id="rId14"/>
    <p:sldId id="294" r:id="rId15"/>
    <p:sldId id="295" r:id="rId16"/>
    <p:sldId id="264" r:id="rId17"/>
    <p:sldId id="268" r:id="rId18"/>
    <p:sldId id="271" r:id="rId19"/>
    <p:sldId id="270" r:id="rId20"/>
    <p:sldId id="272" r:id="rId21"/>
    <p:sldId id="266" r:id="rId22"/>
    <p:sldId id="269" r:id="rId23"/>
    <p:sldId id="274" r:id="rId24"/>
    <p:sldId id="273" r:id="rId25"/>
    <p:sldId id="298" r:id="rId26"/>
    <p:sldId id="305" r:id="rId27"/>
    <p:sldId id="286" r:id="rId28"/>
    <p:sldId id="287" r:id="rId29"/>
    <p:sldId id="296" r:id="rId30"/>
    <p:sldId id="297" r:id="rId31"/>
    <p:sldId id="288" r:id="rId32"/>
    <p:sldId id="289" r:id="rId33"/>
    <p:sldId id="277" r:id="rId34"/>
    <p:sldId id="278" r:id="rId35"/>
    <p:sldId id="284" r:id="rId36"/>
    <p:sldId id="285" r:id="rId37"/>
    <p:sldId id="275" r:id="rId38"/>
    <p:sldId id="280" r:id="rId39"/>
    <p:sldId id="300" r:id="rId40"/>
    <p:sldId id="301" r:id="rId41"/>
    <p:sldId id="26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I KUMARI" initials="SK" lastIdx="1" clrIdx="0">
    <p:extLst>
      <p:ext uri="{19B8F6BF-5375-455C-9EA6-DF929625EA0E}">
        <p15:presenceInfo xmlns:p15="http://schemas.microsoft.com/office/powerpoint/2012/main" userId="S::suchi.kumari@bennett.edu.in::11e93237-62ce-4ab3-8682-dc03c290f3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7081D-2398-4DD1-A36D-7CFAEF97773B}" v="18" dt="2024-08-27T05:28:19.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68" d="100"/>
          <a:sy n="68"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Pantola" userId="426f809f-65fe-4bc2-970f-9e6cc7c961a2" providerId="ADAL" clId="{3727081D-2398-4DD1-A36D-7CFAEF97773B}"/>
    <pc:docChg chg="custSel addSld delSld modSld">
      <pc:chgData name="Deepika Pantola" userId="426f809f-65fe-4bc2-970f-9e6cc7c961a2" providerId="ADAL" clId="{3727081D-2398-4DD1-A36D-7CFAEF97773B}" dt="2024-09-02T10:12:38.706" v="32" actId="47"/>
      <pc:docMkLst>
        <pc:docMk/>
      </pc:docMkLst>
      <pc:sldChg chg="del">
        <pc:chgData name="Deepika Pantola" userId="426f809f-65fe-4bc2-970f-9e6cc7c961a2" providerId="ADAL" clId="{3727081D-2398-4DD1-A36D-7CFAEF97773B}" dt="2024-09-02T10:12:38.706" v="32" actId="47"/>
        <pc:sldMkLst>
          <pc:docMk/>
          <pc:sldMk cId="401325590" sldId="276"/>
        </pc:sldMkLst>
      </pc:sldChg>
      <pc:sldChg chg="del">
        <pc:chgData name="Deepika Pantola" userId="426f809f-65fe-4bc2-970f-9e6cc7c961a2" providerId="ADAL" clId="{3727081D-2398-4DD1-A36D-7CFAEF97773B}" dt="2024-09-02T10:12:37.248" v="31" actId="47"/>
        <pc:sldMkLst>
          <pc:docMk/>
          <pc:sldMk cId="3761752910" sldId="279"/>
        </pc:sldMkLst>
      </pc:sldChg>
      <pc:sldChg chg="modSp modAnim">
        <pc:chgData name="Deepika Pantola" userId="426f809f-65fe-4bc2-970f-9e6cc7c961a2" providerId="ADAL" clId="{3727081D-2398-4DD1-A36D-7CFAEF97773B}" dt="2024-08-27T05:28:19.215" v="30" actId="6549"/>
        <pc:sldMkLst>
          <pc:docMk/>
          <pc:sldMk cId="2334169335" sldId="287"/>
        </pc:sldMkLst>
        <pc:spChg chg="mod">
          <ac:chgData name="Deepika Pantola" userId="426f809f-65fe-4bc2-970f-9e6cc7c961a2" providerId="ADAL" clId="{3727081D-2398-4DD1-A36D-7CFAEF97773B}" dt="2024-08-27T05:28:19.215" v="30" actId="6549"/>
          <ac:spMkLst>
            <pc:docMk/>
            <pc:sldMk cId="2334169335" sldId="287"/>
            <ac:spMk id="7" creationId="{66532813-29E0-4E46-80BE-074364CC86E5}"/>
          </ac:spMkLst>
        </pc:spChg>
      </pc:sldChg>
      <pc:sldChg chg="addSp delSp modSp new mod">
        <pc:chgData name="Deepika Pantola" userId="426f809f-65fe-4bc2-970f-9e6cc7c961a2" providerId="ADAL" clId="{3727081D-2398-4DD1-A36D-7CFAEF97773B}" dt="2024-08-27T05:10:18.475" v="17" actId="1076"/>
        <pc:sldMkLst>
          <pc:docMk/>
          <pc:sldMk cId="3678211441" sldId="305"/>
        </pc:sldMkLst>
        <pc:spChg chg="del">
          <ac:chgData name="Deepika Pantola" userId="426f809f-65fe-4bc2-970f-9e6cc7c961a2" providerId="ADAL" clId="{3727081D-2398-4DD1-A36D-7CFAEF97773B}" dt="2024-08-27T05:07:45.142" v="3" actId="478"/>
          <ac:spMkLst>
            <pc:docMk/>
            <pc:sldMk cId="3678211441" sldId="305"/>
            <ac:spMk id="2" creationId="{B01CB424-A57F-96F9-EEFD-82A4A744DB92}"/>
          </ac:spMkLst>
        </pc:spChg>
        <pc:spChg chg="del">
          <ac:chgData name="Deepika Pantola" userId="426f809f-65fe-4bc2-970f-9e6cc7c961a2" providerId="ADAL" clId="{3727081D-2398-4DD1-A36D-7CFAEF97773B}" dt="2024-08-27T05:07:41.884" v="1" actId="478"/>
          <ac:spMkLst>
            <pc:docMk/>
            <pc:sldMk cId="3678211441" sldId="305"/>
            <ac:spMk id="3" creationId="{52722AE3-BFC5-15D4-BBAE-20C5193163DE}"/>
          </ac:spMkLst>
        </pc:spChg>
        <pc:spChg chg="del">
          <ac:chgData name="Deepika Pantola" userId="426f809f-65fe-4bc2-970f-9e6cc7c961a2" providerId="ADAL" clId="{3727081D-2398-4DD1-A36D-7CFAEF97773B}" dt="2024-08-27T05:07:43.482" v="2" actId="478"/>
          <ac:spMkLst>
            <pc:docMk/>
            <pc:sldMk cId="3678211441" sldId="305"/>
            <ac:spMk id="4" creationId="{C2F88D45-636F-6139-310B-B6D446E1CF3B}"/>
          </ac:spMkLst>
        </pc:spChg>
        <pc:spChg chg="add mod">
          <ac:chgData name="Deepika Pantola" userId="426f809f-65fe-4bc2-970f-9e6cc7c961a2" providerId="ADAL" clId="{3727081D-2398-4DD1-A36D-7CFAEF97773B}" dt="2024-08-27T05:10:18.475" v="17" actId="1076"/>
          <ac:spMkLst>
            <pc:docMk/>
            <pc:sldMk cId="3678211441" sldId="305"/>
            <ac:spMk id="6" creationId="{AA3A0CB9-7730-0ED6-141A-597CC4D54067}"/>
          </ac:spMkLst>
        </pc:spChg>
        <pc:spChg chg="add mod">
          <ac:chgData name="Deepika Pantola" userId="426f809f-65fe-4bc2-970f-9e6cc7c961a2" providerId="ADAL" clId="{3727081D-2398-4DD1-A36D-7CFAEF97773B}" dt="2024-08-27T05:08:09.037" v="9" actId="20577"/>
          <ac:spMkLst>
            <pc:docMk/>
            <pc:sldMk cId="3678211441" sldId="305"/>
            <ac:spMk id="8" creationId="{381E1115-373D-7E72-7C47-842F410C13A7}"/>
          </ac:spMkLst>
        </pc:spChg>
        <pc:graphicFrameChg chg="add mod modGraphic">
          <ac:chgData name="Deepika Pantola" userId="426f809f-65fe-4bc2-970f-9e6cc7c961a2" providerId="ADAL" clId="{3727081D-2398-4DD1-A36D-7CFAEF97773B}" dt="2024-08-27T05:09:28.217" v="13"/>
          <ac:graphicFrameMkLst>
            <pc:docMk/>
            <pc:sldMk cId="3678211441" sldId="305"/>
            <ac:graphicFrameMk id="5" creationId="{2AC2A8E6-1B0B-F5AF-BFFA-4A1239E812FD}"/>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homepages.inf.ed.ac.uk/libkin/teach/dbs14/ER-lecture.pdf" TargetMode="External"/><Relationship Id="rId2" Type="http://schemas.openxmlformats.org/officeDocument/2006/relationships/hyperlink" Target="https://www.gatevidyalay.com/er-diagrams-to-tables-practice-problems/" TargetMode="External"/><Relationship Id="rId1" Type="http://schemas.openxmlformats.org/officeDocument/2006/relationships/slideLayout" Target="../slideLayouts/slideLayout2.xml"/><Relationship Id="rId4" Type="http://schemas.openxmlformats.org/officeDocument/2006/relationships/hyperlink" Target="https://www.geeksforgeeks.org/mapping-from-er-model-to-relational-mode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7999-E89C-4506-A126-FC0C0D946D18}"/>
              </a:ext>
            </a:extLst>
          </p:cNvPr>
          <p:cNvSpPr>
            <a:spLocks noGrp="1"/>
          </p:cNvSpPr>
          <p:nvPr>
            <p:ph type="ctrTitle"/>
          </p:nvPr>
        </p:nvSpPr>
        <p:spPr/>
        <p:txBody>
          <a:bodyPr/>
          <a:lstStyle/>
          <a:p>
            <a:r>
              <a:rPr lang="en-IN" dirty="0"/>
              <a:t>ER to Relational schema</a:t>
            </a:r>
          </a:p>
        </p:txBody>
      </p:sp>
      <p:sp>
        <p:nvSpPr>
          <p:cNvPr id="3" name="Subtitle 2">
            <a:extLst>
              <a:ext uri="{FF2B5EF4-FFF2-40B4-BE49-F238E27FC236}">
                <a16:creationId xmlns:a16="http://schemas.microsoft.com/office/drawing/2014/main" id="{432ECC81-3ACE-4C0E-9C22-D7FC72E15F9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1247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drawing, table, mirror&#10;&#10;Description automatically generated">
            <a:extLst>
              <a:ext uri="{FF2B5EF4-FFF2-40B4-BE49-F238E27FC236}">
                <a16:creationId xmlns:a16="http://schemas.microsoft.com/office/drawing/2014/main" id="{9CA1BB09-086A-4F54-B718-20E5955A39DA}"/>
              </a:ext>
            </a:extLst>
          </p:cNvPr>
          <p:cNvPicPr>
            <a:picLocks noGrp="1" noChangeAspect="1"/>
          </p:cNvPicPr>
          <p:nvPr>
            <p:ph idx="4294967295"/>
          </p:nvPr>
        </p:nvPicPr>
        <p:blipFill>
          <a:blip r:embed="rId2"/>
          <a:stretch>
            <a:fillRect/>
          </a:stretch>
        </p:blipFill>
        <p:spPr>
          <a:xfrm>
            <a:off x="973797" y="3692107"/>
            <a:ext cx="3129045" cy="2352041"/>
          </a:xfrm>
        </p:spPr>
      </p:pic>
      <p:sp>
        <p:nvSpPr>
          <p:cNvPr id="17" name="Title 1">
            <a:extLst>
              <a:ext uri="{FF2B5EF4-FFF2-40B4-BE49-F238E27FC236}">
                <a16:creationId xmlns:a16="http://schemas.microsoft.com/office/drawing/2014/main" id="{CA6E7D49-9FED-497D-BE7A-E16B39B58933}"/>
              </a:ext>
            </a:extLst>
          </p:cNvPr>
          <p:cNvSpPr txBox="1">
            <a:spLocks/>
          </p:cNvSpPr>
          <p:nvPr/>
        </p:nvSpPr>
        <p:spPr>
          <a:xfrm>
            <a:off x="-438282" y="434023"/>
            <a:ext cx="4093030" cy="1303336"/>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rgbClr val="FF0000"/>
                </a:solidFill>
              </a:rPr>
              <a:t>SOLUTION 2</a:t>
            </a:r>
          </a:p>
        </p:txBody>
      </p:sp>
      <p:graphicFrame>
        <p:nvGraphicFramePr>
          <p:cNvPr id="2" name="Table 2">
            <a:extLst>
              <a:ext uri="{FF2B5EF4-FFF2-40B4-BE49-F238E27FC236}">
                <a16:creationId xmlns:a16="http://schemas.microsoft.com/office/drawing/2014/main" id="{49FCEA58-E788-446F-80A9-0AED1732BDCA}"/>
              </a:ext>
            </a:extLst>
          </p:cNvPr>
          <p:cNvGraphicFramePr>
            <a:graphicFrameLocks noGrp="1"/>
          </p:cNvGraphicFramePr>
          <p:nvPr>
            <p:extLst>
              <p:ext uri="{D42A27DB-BD31-4B8C-83A1-F6EECF244321}">
                <p14:modId xmlns:p14="http://schemas.microsoft.com/office/powerpoint/2010/main" val="4106997828"/>
              </p:ext>
            </p:extLst>
          </p:nvPr>
        </p:nvGraphicFramePr>
        <p:xfrm>
          <a:off x="4099951" y="813852"/>
          <a:ext cx="7118252" cy="4916084"/>
        </p:xfrm>
        <a:graphic>
          <a:graphicData uri="http://schemas.openxmlformats.org/drawingml/2006/table">
            <a:tbl>
              <a:tblPr firstRow="1" bandRow="1">
                <a:tableStyleId>{5C22544A-7EE6-4342-B048-85BDC9FD1C3A}</a:tableStyleId>
              </a:tblPr>
              <a:tblGrid>
                <a:gridCol w="1211439">
                  <a:extLst>
                    <a:ext uri="{9D8B030D-6E8A-4147-A177-3AD203B41FA5}">
                      <a16:colId xmlns:a16="http://schemas.microsoft.com/office/drawing/2014/main" val="3545469745"/>
                    </a:ext>
                  </a:extLst>
                </a:gridCol>
                <a:gridCol w="983445">
                  <a:extLst>
                    <a:ext uri="{9D8B030D-6E8A-4147-A177-3AD203B41FA5}">
                      <a16:colId xmlns:a16="http://schemas.microsoft.com/office/drawing/2014/main" val="3778121450"/>
                    </a:ext>
                  </a:extLst>
                </a:gridCol>
                <a:gridCol w="1815587">
                  <a:extLst>
                    <a:ext uri="{9D8B030D-6E8A-4147-A177-3AD203B41FA5}">
                      <a16:colId xmlns:a16="http://schemas.microsoft.com/office/drawing/2014/main" val="232524370"/>
                    </a:ext>
                  </a:extLst>
                </a:gridCol>
                <a:gridCol w="3107781">
                  <a:extLst>
                    <a:ext uri="{9D8B030D-6E8A-4147-A177-3AD203B41FA5}">
                      <a16:colId xmlns:a16="http://schemas.microsoft.com/office/drawing/2014/main" val="1553012988"/>
                    </a:ext>
                  </a:extLst>
                </a:gridCol>
              </a:tblGrid>
              <a:tr h="980863">
                <a:tc>
                  <a:txBody>
                    <a:bodyPr/>
                    <a:lstStyle/>
                    <a:p>
                      <a:r>
                        <a:rPr lang="en-IN" sz="1800" dirty="0" err="1">
                          <a:latin typeface="Tw Cen MT" panose="020B0602020104020603" pitchFamily="34" charset="0"/>
                        </a:rPr>
                        <a:t>Rollno</a:t>
                      </a:r>
                      <a:endParaRPr lang="en-IN" sz="1800" dirty="0">
                        <a:latin typeface="Tw Cen MT" panose="020B0602020104020603" pitchFamily="34" charset="0"/>
                      </a:endParaRPr>
                    </a:p>
                  </a:txBody>
                  <a:tcPr/>
                </a:tc>
                <a:tc>
                  <a:txBody>
                    <a:bodyPr/>
                    <a:lstStyle/>
                    <a:p>
                      <a:r>
                        <a:rPr lang="en-IN" sz="1800" dirty="0">
                          <a:latin typeface="Tw Cen MT" panose="020B0602020104020603" pitchFamily="34" charset="0"/>
                        </a:rPr>
                        <a:t>AGE</a:t>
                      </a:r>
                    </a:p>
                  </a:txBody>
                  <a:tcPr/>
                </a:tc>
                <a:tc>
                  <a:txBody>
                    <a:bodyPr/>
                    <a:lstStyle/>
                    <a:p>
                      <a:r>
                        <a:rPr lang="en-IN" sz="1800" dirty="0">
                          <a:latin typeface="Tw Cen MT" panose="020B0602020104020603" pitchFamily="34" charset="0"/>
                        </a:rPr>
                        <a:t>MOB_NO_1</a:t>
                      </a:r>
                    </a:p>
                  </a:txBody>
                  <a:tcPr/>
                </a:tc>
                <a:tc>
                  <a:txBody>
                    <a:bodyPr/>
                    <a:lstStyle/>
                    <a:p>
                      <a:r>
                        <a:rPr lang="en-IN" sz="1800" dirty="0">
                          <a:latin typeface="Tw Cen MT" panose="020B0602020104020603" pitchFamily="34" charset="0"/>
                        </a:rPr>
                        <a:t>EMAILID1</a:t>
                      </a:r>
                    </a:p>
                  </a:txBody>
                  <a:tcPr/>
                </a:tc>
                <a:extLst>
                  <a:ext uri="{0D108BD9-81ED-4DB2-BD59-A6C34878D82A}">
                    <a16:rowId xmlns:a16="http://schemas.microsoft.com/office/drawing/2014/main" val="2154999762"/>
                  </a:ext>
                </a:extLst>
              </a:tr>
              <a:tr h="849307">
                <a:tc>
                  <a:txBody>
                    <a:bodyPr/>
                    <a:lstStyle/>
                    <a:p>
                      <a:r>
                        <a:rPr lang="en-IN" sz="1800" dirty="0">
                          <a:latin typeface="Tw Cen MT" panose="020B0602020104020603" pitchFamily="34" charset="0"/>
                        </a:rPr>
                        <a:t>1</a:t>
                      </a:r>
                    </a:p>
                  </a:txBody>
                  <a:tcPr/>
                </a:tc>
                <a:tc>
                  <a:txBody>
                    <a:bodyPr/>
                    <a:lstStyle/>
                    <a:p>
                      <a:r>
                        <a:rPr lang="en-IN" sz="1800" dirty="0">
                          <a:latin typeface="Tw Cen MT" panose="020B0602020104020603" pitchFamily="34" charset="0"/>
                        </a:rPr>
                        <a:t>24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9877249515, 8877249515, 9877242215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dirty="0">
                        <a:latin typeface="Tw Cen MT" panose="020B0602020104020603" pitchFamily="34" charset="0"/>
                      </a:endParaRPr>
                    </a:p>
                    <a:p>
                      <a:endParaRPr lang="en-IN" sz="1800" dirty="0">
                        <a:latin typeface="Tw Cen MT" panose="020B0602020104020603"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Abhay@gmail.com, Abhay@BENNETT.com</a:t>
                      </a:r>
                    </a:p>
                    <a:p>
                      <a:endParaRPr lang="en-IN" sz="1800" dirty="0">
                        <a:latin typeface="Tw Cen MT" panose="020B0602020104020603" pitchFamily="34" charset="0"/>
                      </a:endParaRPr>
                    </a:p>
                  </a:txBody>
                  <a:tcPr/>
                </a:tc>
                <a:extLst>
                  <a:ext uri="{0D108BD9-81ED-4DB2-BD59-A6C34878D82A}">
                    <a16:rowId xmlns:a16="http://schemas.microsoft.com/office/drawing/2014/main" val="932929413"/>
                  </a:ext>
                </a:extLst>
              </a:tr>
              <a:tr h="694778">
                <a:tc>
                  <a:txBody>
                    <a:bodyPr/>
                    <a:lstStyle/>
                    <a:p>
                      <a:r>
                        <a:rPr lang="en-IN" sz="1800" dirty="0">
                          <a:latin typeface="Tw Cen MT" panose="020B0602020104020603" pitchFamily="34" charset="0"/>
                        </a:rPr>
                        <a:t>2</a:t>
                      </a:r>
                    </a:p>
                  </a:txBody>
                  <a:tcPr/>
                </a:tc>
                <a:tc>
                  <a:txBody>
                    <a:bodyPr/>
                    <a:lstStyle/>
                    <a:p>
                      <a:r>
                        <a:rPr lang="en-IN" sz="1800" dirty="0">
                          <a:latin typeface="Tw Cen MT" panose="020B0602020104020603" pitchFamily="34" charset="0"/>
                        </a:rPr>
                        <a:t>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7877249515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ROHAN@gmail.com</a:t>
                      </a:r>
                    </a:p>
                    <a:p>
                      <a:endParaRPr lang="en-IN" sz="1800" dirty="0">
                        <a:latin typeface="Tw Cen MT" panose="020B0602020104020603" pitchFamily="34" charset="0"/>
                      </a:endParaRPr>
                    </a:p>
                  </a:txBody>
                  <a:tcPr/>
                </a:tc>
                <a:extLst>
                  <a:ext uri="{0D108BD9-81ED-4DB2-BD59-A6C34878D82A}">
                    <a16:rowId xmlns:a16="http://schemas.microsoft.com/office/drawing/2014/main" val="2598329244"/>
                  </a:ext>
                </a:extLst>
              </a:tr>
              <a:tr h="497243">
                <a:tc>
                  <a:txBody>
                    <a:bodyPr/>
                    <a:lstStyle/>
                    <a:p>
                      <a:r>
                        <a:rPr lang="en-IN" sz="1800" dirty="0">
                          <a:latin typeface="Tw Cen MT" panose="020B0602020104020603" pitchFamily="34" charset="0"/>
                        </a:rPr>
                        <a:t>3</a:t>
                      </a:r>
                    </a:p>
                  </a:txBody>
                  <a:tcPr/>
                </a:tc>
                <a:tc>
                  <a:txBody>
                    <a:bodyPr/>
                    <a:lstStyle/>
                    <a:p>
                      <a:r>
                        <a:rPr lang="en-IN" sz="1800" dirty="0">
                          <a:latin typeface="Tw Cen MT" panose="020B0602020104020603" pitchFamily="34" charset="0"/>
                        </a:rPr>
                        <a:t>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7877249512</a:t>
                      </a:r>
                    </a:p>
                    <a:p>
                      <a:endParaRPr lang="en-IN" sz="1800" dirty="0">
                        <a:latin typeface="Tw Cen MT" panose="020B0602020104020603"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ROY@gmail.com</a:t>
                      </a:r>
                    </a:p>
                    <a:p>
                      <a:endParaRPr lang="en-IN" sz="1800" dirty="0">
                        <a:latin typeface="Tw Cen MT" panose="020B0602020104020603" pitchFamily="34" charset="0"/>
                      </a:endParaRPr>
                    </a:p>
                  </a:txBody>
                  <a:tcPr/>
                </a:tc>
                <a:extLst>
                  <a:ext uri="{0D108BD9-81ED-4DB2-BD59-A6C34878D82A}">
                    <a16:rowId xmlns:a16="http://schemas.microsoft.com/office/drawing/2014/main" val="1738062868"/>
                  </a:ext>
                </a:extLst>
              </a:tr>
              <a:tr h="497243">
                <a:tc>
                  <a:txBody>
                    <a:bodyPr/>
                    <a:lstStyle/>
                    <a:p>
                      <a:r>
                        <a:rPr lang="en-IN" sz="1800" dirty="0">
                          <a:latin typeface="Tw Cen MT" panose="020B0602020104020603" pitchFamily="34" charset="0"/>
                        </a:rPr>
                        <a:t>4</a:t>
                      </a:r>
                    </a:p>
                  </a:txBody>
                  <a:tcPr/>
                </a:tc>
                <a:tc>
                  <a:txBody>
                    <a:bodyPr/>
                    <a:lstStyle/>
                    <a:p>
                      <a:r>
                        <a:rPr lang="en-IN" sz="1800" dirty="0">
                          <a:latin typeface="Tw Cen MT" panose="020B0602020104020603" pitchFamily="34" charset="0"/>
                        </a:rPr>
                        <a:t>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7877249511</a:t>
                      </a:r>
                    </a:p>
                    <a:p>
                      <a:endParaRPr lang="en-IN" sz="1800" dirty="0">
                        <a:latin typeface="Tw Cen MT" panose="020B0602020104020603"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KRISHIV@gmail.com</a:t>
                      </a:r>
                    </a:p>
                    <a:p>
                      <a:endParaRPr lang="en-IN" sz="1800" dirty="0">
                        <a:latin typeface="Tw Cen MT" panose="020B0602020104020603" pitchFamily="34" charset="0"/>
                      </a:endParaRPr>
                    </a:p>
                  </a:txBody>
                  <a:tcPr/>
                </a:tc>
                <a:extLst>
                  <a:ext uri="{0D108BD9-81ED-4DB2-BD59-A6C34878D82A}">
                    <a16:rowId xmlns:a16="http://schemas.microsoft.com/office/drawing/2014/main" val="4200634968"/>
                  </a:ext>
                </a:extLst>
              </a:tr>
              <a:tr h="497243">
                <a:tc>
                  <a:txBody>
                    <a:bodyPr/>
                    <a:lstStyle/>
                    <a:p>
                      <a:r>
                        <a:rPr lang="en-IN" sz="1800" dirty="0">
                          <a:latin typeface="Tw Cen MT" panose="020B0602020104020603" pitchFamily="34" charset="0"/>
                        </a:rPr>
                        <a:t>5</a:t>
                      </a:r>
                    </a:p>
                  </a:txBody>
                  <a:tcPr/>
                </a:tc>
                <a:tc>
                  <a:txBody>
                    <a:bodyPr/>
                    <a:lstStyle/>
                    <a:p>
                      <a:r>
                        <a:rPr lang="en-IN" sz="1800" dirty="0">
                          <a:latin typeface="Tw Cen MT" panose="020B0602020104020603" pitchFamily="34" charset="0"/>
                        </a:rPr>
                        <a:t>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7877249522</a:t>
                      </a:r>
                    </a:p>
                  </a:txBody>
                  <a:tcPr/>
                </a:tc>
                <a:tc>
                  <a:txBody>
                    <a:bodyPr/>
                    <a:lstStyle/>
                    <a:p>
                      <a:r>
                        <a:rPr lang="en-IN" sz="1800" dirty="0">
                          <a:latin typeface="Tw Cen MT" panose="020B0602020104020603" pitchFamily="34" charset="0"/>
                        </a:rPr>
                        <a:t>NULL</a:t>
                      </a:r>
                    </a:p>
                  </a:txBody>
                  <a:tcPr/>
                </a:tc>
                <a:extLst>
                  <a:ext uri="{0D108BD9-81ED-4DB2-BD59-A6C34878D82A}">
                    <a16:rowId xmlns:a16="http://schemas.microsoft.com/office/drawing/2014/main" val="2217814019"/>
                  </a:ext>
                </a:extLst>
              </a:tr>
            </a:tbl>
          </a:graphicData>
        </a:graphic>
      </p:graphicFrame>
      <p:sp>
        <p:nvSpPr>
          <p:cNvPr id="3" name="Rectangle 2">
            <a:extLst>
              <a:ext uri="{FF2B5EF4-FFF2-40B4-BE49-F238E27FC236}">
                <a16:creationId xmlns:a16="http://schemas.microsoft.com/office/drawing/2014/main" id="{4408105F-F5F5-4B93-A90B-CFBE35C94FE4}"/>
              </a:ext>
            </a:extLst>
          </p:cNvPr>
          <p:cNvSpPr/>
          <p:nvPr/>
        </p:nvSpPr>
        <p:spPr>
          <a:xfrm>
            <a:off x="844062" y="1737359"/>
            <a:ext cx="2152356" cy="142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SIMPLICITY IS LOST WHILE PERFORMING, DELETE,UPDATE AND  SELECT</a:t>
            </a:r>
          </a:p>
        </p:txBody>
      </p:sp>
    </p:spTree>
    <p:extLst>
      <p:ext uri="{BB962C8B-B14F-4D97-AF65-F5344CB8AC3E}">
        <p14:creationId xmlns:p14="http://schemas.microsoft.com/office/powerpoint/2010/main" val="134846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drawing, table, mirror&#10;&#10;Description automatically generated">
            <a:extLst>
              <a:ext uri="{FF2B5EF4-FFF2-40B4-BE49-F238E27FC236}">
                <a16:creationId xmlns:a16="http://schemas.microsoft.com/office/drawing/2014/main" id="{9CA1BB09-086A-4F54-B718-20E5955A39DA}"/>
              </a:ext>
            </a:extLst>
          </p:cNvPr>
          <p:cNvPicPr>
            <a:picLocks noGrp="1" noChangeAspect="1"/>
          </p:cNvPicPr>
          <p:nvPr>
            <p:ph idx="4294967295"/>
          </p:nvPr>
        </p:nvPicPr>
        <p:blipFill>
          <a:blip r:embed="rId2"/>
          <a:stretch>
            <a:fillRect/>
          </a:stretch>
        </p:blipFill>
        <p:spPr>
          <a:xfrm>
            <a:off x="1016000" y="2389108"/>
            <a:ext cx="4724400" cy="3551238"/>
          </a:xfrm>
        </p:spPr>
      </p:pic>
      <p:graphicFrame>
        <p:nvGraphicFramePr>
          <p:cNvPr id="9" name="Table 9">
            <a:extLst>
              <a:ext uri="{FF2B5EF4-FFF2-40B4-BE49-F238E27FC236}">
                <a16:creationId xmlns:a16="http://schemas.microsoft.com/office/drawing/2014/main" id="{D561D033-294D-46EB-A36F-7CAEE7466185}"/>
              </a:ext>
            </a:extLst>
          </p:cNvPr>
          <p:cNvGraphicFramePr>
            <a:graphicFrameLocks noGrp="1"/>
          </p:cNvGraphicFramePr>
          <p:nvPr>
            <p:extLst>
              <p:ext uri="{D42A27DB-BD31-4B8C-83A1-F6EECF244321}">
                <p14:modId xmlns:p14="http://schemas.microsoft.com/office/powerpoint/2010/main" val="1493357474"/>
              </p:ext>
            </p:extLst>
          </p:nvPr>
        </p:nvGraphicFramePr>
        <p:xfrm>
          <a:off x="7209182" y="1489836"/>
          <a:ext cx="2818296" cy="1112520"/>
        </p:xfrm>
        <a:graphic>
          <a:graphicData uri="http://schemas.openxmlformats.org/drawingml/2006/table">
            <a:tbl>
              <a:tblPr firstRow="1" bandRow="1">
                <a:tableStyleId>{5C22544A-7EE6-4342-B048-85BDC9FD1C3A}</a:tableStyleId>
              </a:tblPr>
              <a:tblGrid>
                <a:gridCol w="1409148">
                  <a:extLst>
                    <a:ext uri="{9D8B030D-6E8A-4147-A177-3AD203B41FA5}">
                      <a16:colId xmlns:a16="http://schemas.microsoft.com/office/drawing/2014/main" val="3701961165"/>
                    </a:ext>
                  </a:extLst>
                </a:gridCol>
                <a:gridCol w="1409148">
                  <a:extLst>
                    <a:ext uri="{9D8B030D-6E8A-4147-A177-3AD203B41FA5}">
                      <a16:colId xmlns:a16="http://schemas.microsoft.com/office/drawing/2014/main" val="3166690479"/>
                    </a:ext>
                  </a:extLst>
                </a:gridCol>
              </a:tblGrid>
              <a:tr h="370840">
                <a:tc>
                  <a:txBody>
                    <a:bodyPr/>
                    <a:lstStyle/>
                    <a:p>
                      <a:r>
                        <a:rPr lang="en-IN" u="sng" dirty="0" err="1"/>
                        <a:t>Roll_no</a:t>
                      </a:r>
                      <a:endParaRPr lang="en-IN" u="sng" dirty="0"/>
                    </a:p>
                  </a:txBody>
                  <a:tcPr/>
                </a:tc>
                <a:tc>
                  <a:txBody>
                    <a:bodyPr/>
                    <a:lstStyle/>
                    <a:p>
                      <a:r>
                        <a:rPr lang="en-IN" dirty="0"/>
                        <a:t>Age</a:t>
                      </a:r>
                    </a:p>
                  </a:txBody>
                  <a:tcPr/>
                </a:tc>
                <a:extLst>
                  <a:ext uri="{0D108BD9-81ED-4DB2-BD59-A6C34878D82A}">
                    <a16:rowId xmlns:a16="http://schemas.microsoft.com/office/drawing/2014/main" val="362908174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767034178"/>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257725967"/>
                  </a:ext>
                </a:extLst>
              </a:tr>
            </a:tbl>
          </a:graphicData>
        </a:graphic>
      </p:graphicFrame>
      <p:graphicFrame>
        <p:nvGraphicFramePr>
          <p:cNvPr id="11" name="Table 9">
            <a:extLst>
              <a:ext uri="{FF2B5EF4-FFF2-40B4-BE49-F238E27FC236}">
                <a16:creationId xmlns:a16="http://schemas.microsoft.com/office/drawing/2014/main" id="{5A425895-3273-448F-A16C-C2ED00FEFC98}"/>
              </a:ext>
            </a:extLst>
          </p:cNvPr>
          <p:cNvGraphicFramePr>
            <a:graphicFrameLocks noGrp="1"/>
          </p:cNvGraphicFramePr>
          <p:nvPr>
            <p:extLst>
              <p:ext uri="{D42A27DB-BD31-4B8C-83A1-F6EECF244321}">
                <p14:modId xmlns:p14="http://schemas.microsoft.com/office/powerpoint/2010/main" val="3427990397"/>
              </p:ext>
            </p:extLst>
          </p:nvPr>
        </p:nvGraphicFramePr>
        <p:xfrm>
          <a:off x="7209182" y="3306491"/>
          <a:ext cx="2818296" cy="1097280"/>
        </p:xfrm>
        <a:graphic>
          <a:graphicData uri="http://schemas.openxmlformats.org/drawingml/2006/table">
            <a:tbl>
              <a:tblPr firstRow="1" bandRow="1">
                <a:tableStyleId>{5C22544A-7EE6-4342-B048-85BDC9FD1C3A}</a:tableStyleId>
              </a:tblPr>
              <a:tblGrid>
                <a:gridCol w="1409148">
                  <a:extLst>
                    <a:ext uri="{9D8B030D-6E8A-4147-A177-3AD203B41FA5}">
                      <a16:colId xmlns:a16="http://schemas.microsoft.com/office/drawing/2014/main" val="3701961165"/>
                    </a:ext>
                  </a:extLst>
                </a:gridCol>
                <a:gridCol w="1409148">
                  <a:extLst>
                    <a:ext uri="{9D8B030D-6E8A-4147-A177-3AD203B41FA5}">
                      <a16:colId xmlns:a16="http://schemas.microsoft.com/office/drawing/2014/main" val="3166690479"/>
                    </a:ext>
                  </a:extLst>
                </a:gridCol>
              </a:tblGrid>
              <a:tr h="339059">
                <a:tc>
                  <a:txBody>
                    <a:bodyPr/>
                    <a:lstStyle/>
                    <a:p>
                      <a:r>
                        <a:rPr lang="en-IN" dirty="0" err="1"/>
                        <a:t>Roll_no</a:t>
                      </a:r>
                      <a:endParaRPr lang="en-IN" dirty="0"/>
                    </a:p>
                  </a:txBody>
                  <a:tcPr/>
                </a:tc>
                <a:tc>
                  <a:txBody>
                    <a:bodyPr/>
                    <a:lstStyle/>
                    <a:p>
                      <a:r>
                        <a:rPr lang="en-IN" u="sng" dirty="0" err="1"/>
                        <a:t>Mob_no</a:t>
                      </a:r>
                      <a:endParaRPr lang="en-IN" u="sng" dirty="0"/>
                    </a:p>
                  </a:txBody>
                  <a:tcPr/>
                </a:tc>
                <a:extLst>
                  <a:ext uri="{0D108BD9-81ED-4DB2-BD59-A6C34878D82A}">
                    <a16:rowId xmlns:a16="http://schemas.microsoft.com/office/drawing/2014/main" val="3629081741"/>
                  </a:ext>
                </a:extLst>
              </a:tr>
              <a:tr h="339059">
                <a:tc>
                  <a:txBody>
                    <a:bodyPr/>
                    <a:lstStyle/>
                    <a:p>
                      <a:endParaRPr lang="en-IN" dirty="0"/>
                    </a:p>
                  </a:txBody>
                  <a:tcPr/>
                </a:tc>
                <a:tc>
                  <a:txBody>
                    <a:bodyPr/>
                    <a:lstStyle/>
                    <a:p>
                      <a:endParaRPr lang="en-IN"/>
                    </a:p>
                  </a:txBody>
                  <a:tcPr/>
                </a:tc>
                <a:extLst>
                  <a:ext uri="{0D108BD9-81ED-4DB2-BD59-A6C34878D82A}">
                    <a16:rowId xmlns:a16="http://schemas.microsoft.com/office/drawing/2014/main" val="3767034178"/>
                  </a:ext>
                </a:extLst>
              </a:tr>
              <a:tr h="339059">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57725967"/>
                  </a:ext>
                </a:extLst>
              </a:tr>
            </a:tbl>
          </a:graphicData>
        </a:graphic>
      </p:graphicFrame>
      <p:graphicFrame>
        <p:nvGraphicFramePr>
          <p:cNvPr id="13" name="Table 9">
            <a:extLst>
              <a:ext uri="{FF2B5EF4-FFF2-40B4-BE49-F238E27FC236}">
                <a16:creationId xmlns:a16="http://schemas.microsoft.com/office/drawing/2014/main" id="{823664CB-5A7C-4E70-9EAE-9EFE7FE82D1C}"/>
              </a:ext>
            </a:extLst>
          </p:cNvPr>
          <p:cNvGraphicFramePr>
            <a:graphicFrameLocks noGrp="1"/>
          </p:cNvGraphicFramePr>
          <p:nvPr>
            <p:extLst>
              <p:ext uri="{D42A27DB-BD31-4B8C-83A1-F6EECF244321}">
                <p14:modId xmlns:p14="http://schemas.microsoft.com/office/powerpoint/2010/main" val="2744795620"/>
              </p:ext>
            </p:extLst>
          </p:nvPr>
        </p:nvGraphicFramePr>
        <p:xfrm>
          <a:off x="7209182" y="5072197"/>
          <a:ext cx="2818296" cy="1112520"/>
        </p:xfrm>
        <a:graphic>
          <a:graphicData uri="http://schemas.openxmlformats.org/drawingml/2006/table">
            <a:tbl>
              <a:tblPr firstRow="1" bandRow="1">
                <a:tableStyleId>{5C22544A-7EE6-4342-B048-85BDC9FD1C3A}</a:tableStyleId>
              </a:tblPr>
              <a:tblGrid>
                <a:gridCol w="1409148">
                  <a:extLst>
                    <a:ext uri="{9D8B030D-6E8A-4147-A177-3AD203B41FA5}">
                      <a16:colId xmlns:a16="http://schemas.microsoft.com/office/drawing/2014/main" val="3701961165"/>
                    </a:ext>
                  </a:extLst>
                </a:gridCol>
                <a:gridCol w="1409148">
                  <a:extLst>
                    <a:ext uri="{9D8B030D-6E8A-4147-A177-3AD203B41FA5}">
                      <a16:colId xmlns:a16="http://schemas.microsoft.com/office/drawing/2014/main" val="3166690479"/>
                    </a:ext>
                  </a:extLst>
                </a:gridCol>
              </a:tblGrid>
              <a:tr h="370840">
                <a:tc>
                  <a:txBody>
                    <a:bodyPr/>
                    <a:lstStyle/>
                    <a:p>
                      <a:r>
                        <a:rPr lang="en-IN" dirty="0" err="1"/>
                        <a:t>Roll_no</a:t>
                      </a:r>
                      <a:endParaRPr lang="en-IN" dirty="0"/>
                    </a:p>
                  </a:txBody>
                  <a:tcPr/>
                </a:tc>
                <a:tc>
                  <a:txBody>
                    <a:bodyPr/>
                    <a:lstStyle/>
                    <a:p>
                      <a:r>
                        <a:rPr lang="en-IN" u="sng" dirty="0" err="1"/>
                        <a:t>Email_id</a:t>
                      </a:r>
                      <a:endParaRPr lang="en-IN" u="sng" dirty="0"/>
                    </a:p>
                  </a:txBody>
                  <a:tcPr/>
                </a:tc>
                <a:extLst>
                  <a:ext uri="{0D108BD9-81ED-4DB2-BD59-A6C34878D82A}">
                    <a16:rowId xmlns:a16="http://schemas.microsoft.com/office/drawing/2014/main" val="3629081741"/>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3767034178"/>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257725967"/>
                  </a:ext>
                </a:extLst>
              </a:tr>
            </a:tbl>
          </a:graphicData>
        </a:graphic>
      </p:graphicFrame>
      <p:sp>
        <p:nvSpPr>
          <p:cNvPr id="14" name="TextBox 13">
            <a:extLst>
              <a:ext uri="{FF2B5EF4-FFF2-40B4-BE49-F238E27FC236}">
                <a16:creationId xmlns:a16="http://schemas.microsoft.com/office/drawing/2014/main" id="{1067C273-5FC2-4E8D-86B6-5BD58FA3D51B}"/>
              </a:ext>
            </a:extLst>
          </p:cNvPr>
          <p:cNvSpPr txBox="1"/>
          <p:nvPr/>
        </p:nvSpPr>
        <p:spPr>
          <a:xfrm>
            <a:off x="7571408" y="958184"/>
            <a:ext cx="2093844" cy="400110"/>
          </a:xfrm>
          <a:prstGeom prst="rect">
            <a:avLst/>
          </a:prstGeom>
          <a:solidFill>
            <a:schemeClr val="accent1"/>
          </a:solidFill>
        </p:spPr>
        <p:txBody>
          <a:bodyPr wrap="square" rtlCol="0">
            <a:spAutoFit/>
          </a:bodyPr>
          <a:lstStyle/>
          <a:p>
            <a:r>
              <a:rPr lang="en-IN" sz="2000" b="1" dirty="0">
                <a:solidFill>
                  <a:schemeClr val="bg1"/>
                </a:solidFill>
              </a:rPr>
              <a:t>Student Table</a:t>
            </a:r>
          </a:p>
        </p:txBody>
      </p:sp>
      <p:sp>
        <p:nvSpPr>
          <p:cNvPr id="15" name="TextBox 14">
            <a:extLst>
              <a:ext uri="{FF2B5EF4-FFF2-40B4-BE49-F238E27FC236}">
                <a16:creationId xmlns:a16="http://schemas.microsoft.com/office/drawing/2014/main" id="{91AA64E5-D636-44C8-A50B-AF0BDE35190A}"/>
              </a:ext>
            </a:extLst>
          </p:cNvPr>
          <p:cNvSpPr txBox="1"/>
          <p:nvPr/>
        </p:nvSpPr>
        <p:spPr>
          <a:xfrm>
            <a:off x="7683017" y="2772223"/>
            <a:ext cx="2093844" cy="400110"/>
          </a:xfrm>
          <a:prstGeom prst="rect">
            <a:avLst/>
          </a:prstGeom>
          <a:solidFill>
            <a:schemeClr val="accent1"/>
          </a:solidFill>
        </p:spPr>
        <p:txBody>
          <a:bodyPr wrap="square" rtlCol="0">
            <a:spAutoFit/>
          </a:bodyPr>
          <a:lstStyle/>
          <a:p>
            <a:r>
              <a:rPr lang="en-IN" sz="2000" b="1" dirty="0">
                <a:solidFill>
                  <a:schemeClr val="bg1"/>
                </a:solidFill>
              </a:rPr>
              <a:t>Mobile Table</a:t>
            </a:r>
          </a:p>
        </p:txBody>
      </p:sp>
      <p:sp>
        <p:nvSpPr>
          <p:cNvPr id="16" name="TextBox 15">
            <a:extLst>
              <a:ext uri="{FF2B5EF4-FFF2-40B4-BE49-F238E27FC236}">
                <a16:creationId xmlns:a16="http://schemas.microsoft.com/office/drawing/2014/main" id="{ADED330A-BED4-4B6F-AFD9-55E084C8E646}"/>
              </a:ext>
            </a:extLst>
          </p:cNvPr>
          <p:cNvSpPr txBox="1"/>
          <p:nvPr/>
        </p:nvSpPr>
        <p:spPr>
          <a:xfrm>
            <a:off x="7571408" y="4537929"/>
            <a:ext cx="2093844" cy="400110"/>
          </a:xfrm>
          <a:prstGeom prst="rect">
            <a:avLst/>
          </a:prstGeom>
          <a:solidFill>
            <a:schemeClr val="accent1"/>
          </a:solidFill>
        </p:spPr>
        <p:txBody>
          <a:bodyPr wrap="square" rtlCol="0">
            <a:spAutoFit/>
          </a:bodyPr>
          <a:lstStyle/>
          <a:p>
            <a:r>
              <a:rPr lang="en-IN" sz="2000" b="1" dirty="0">
                <a:solidFill>
                  <a:schemeClr val="bg1"/>
                </a:solidFill>
              </a:rPr>
              <a:t>Email Table</a:t>
            </a:r>
          </a:p>
        </p:txBody>
      </p:sp>
      <p:sp>
        <p:nvSpPr>
          <p:cNvPr id="17" name="Title 1">
            <a:extLst>
              <a:ext uri="{FF2B5EF4-FFF2-40B4-BE49-F238E27FC236}">
                <a16:creationId xmlns:a16="http://schemas.microsoft.com/office/drawing/2014/main" id="{CA6E7D49-9FED-497D-BE7A-E16B39B58933}"/>
              </a:ext>
            </a:extLst>
          </p:cNvPr>
          <p:cNvSpPr txBox="1">
            <a:spLocks/>
          </p:cNvSpPr>
          <p:nvPr/>
        </p:nvSpPr>
        <p:spPr>
          <a:xfrm>
            <a:off x="1016000" y="982663"/>
            <a:ext cx="4093030" cy="1303336"/>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Multivalued attribute to Table</a:t>
            </a:r>
          </a:p>
        </p:txBody>
      </p:sp>
    </p:spTree>
    <p:extLst>
      <p:ext uri="{BB962C8B-B14F-4D97-AF65-F5344CB8AC3E}">
        <p14:creationId xmlns:p14="http://schemas.microsoft.com/office/powerpoint/2010/main" val="114343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6F96-94B7-43B4-9E67-26DA3BE45E64}"/>
              </a:ext>
            </a:extLst>
          </p:cNvPr>
          <p:cNvSpPr>
            <a:spLocks noGrp="1"/>
          </p:cNvSpPr>
          <p:nvPr>
            <p:ph type="title"/>
          </p:nvPr>
        </p:nvSpPr>
        <p:spPr/>
        <p:txBody>
          <a:bodyPr/>
          <a:lstStyle/>
          <a:p>
            <a:r>
              <a:rPr lang="en-IN" dirty="0"/>
              <a:t>Relationship set</a:t>
            </a:r>
          </a:p>
        </p:txBody>
      </p:sp>
      <p:sp>
        <p:nvSpPr>
          <p:cNvPr id="3" name="Content Placeholder 2">
            <a:extLst>
              <a:ext uri="{FF2B5EF4-FFF2-40B4-BE49-F238E27FC236}">
                <a16:creationId xmlns:a16="http://schemas.microsoft.com/office/drawing/2014/main" id="{E24F8F83-C62B-4D0C-8B11-C1FDF7D3893A}"/>
              </a:ext>
            </a:extLst>
          </p:cNvPr>
          <p:cNvSpPr>
            <a:spLocks noGrp="1"/>
          </p:cNvSpPr>
          <p:nvPr>
            <p:ph idx="1"/>
          </p:nvPr>
        </p:nvSpPr>
        <p:spPr/>
        <p:txBody>
          <a:bodyPr/>
          <a:lstStyle/>
          <a:p>
            <a:r>
              <a:rPr lang="en-US" dirty="0"/>
              <a:t>Relationship-set R </a:t>
            </a:r>
          </a:p>
          <a:p>
            <a:pPr lvl="1">
              <a:buFont typeface="Wingdings" panose="05000000000000000000" pitchFamily="2" charset="2"/>
              <a:buChar char="§"/>
            </a:pPr>
            <a:r>
              <a:rPr lang="en-US" dirty="0"/>
              <a:t>Assume all participating entity-sets are strong entity sets</a:t>
            </a:r>
          </a:p>
          <a:p>
            <a:pPr lvl="1">
              <a:buFont typeface="Wingdings" panose="05000000000000000000" pitchFamily="2" charset="2"/>
              <a:buChar char="§"/>
            </a:pPr>
            <a:r>
              <a:rPr lang="en-US" dirty="0"/>
              <a:t>a_1, a_2, …, </a:t>
            </a:r>
            <a:r>
              <a:rPr lang="en-US" dirty="0" err="1"/>
              <a:t>a_m</a:t>
            </a:r>
            <a:r>
              <a:rPr lang="en-US" dirty="0"/>
              <a:t> is the union of all participating </a:t>
            </a:r>
            <a:r>
              <a:rPr lang="en-US" dirty="0" err="1"/>
              <a:t>entitysets</a:t>
            </a:r>
            <a:r>
              <a:rPr lang="en-US" dirty="0"/>
              <a:t>’ primary key attributes </a:t>
            </a:r>
          </a:p>
          <a:p>
            <a:pPr lvl="1">
              <a:buFont typeface="Wingdings" panose="05000000000000000000" pitchFamily="2" charset="2"/>
              <a:buChar char="§"/>
            </a:pPr>
            <a:r>
              <a:rPr lang="en-US" dirty="0"/>
              <a:t>b_1, b_2, …, </a:t>
            </a:r>
            <a:r>
              <a:rPr lang="en-US" dirty="0" err="1"/>
              <a:t>b_n</a:t>
            </a:r>
            <a:r>
              <a:rPr lang="en-US" dirty="0"/>
              <a:t> are descriptive attributes on R (if any) </a:t>
            </a:r>
          </a:p>
          <a:p>
            <a:pPr marL="457200" lvl="1" indent="0">
              <a:buNone/>
            </a:pPr>
            <a:r>
              <a:rPr lang="en-US" dirty="0"/>
              <a:t>Relational schema for R is:</a:t>
            </a:r>
          </a:p>
          <a:p>
            <a:pPr lvl="1">
              <a:buFont typeface="Wingdings" panose="05000000000000000000" pitchFamily="2" charset="2"/>
              <a:buChar char="§"/>
            </a:pPr>
            <a:r>
              <a:rPr lang="en-US" dirty="0"/>
              <a:t>{ a1, a 2, …, a m} U { b1, b 2, …, b n }</a:t>
            </a:r>
          </a:p>
          <a:p>
            <a:pPr lvl="1">
              <a:buFont typeface="Wingdings" panose="05000000000000000000" pitchFamily="2" charset="2"/>
              <a:buChar char="§"/>
            </a:pPr>
            <a:r>
              <a:rPr lang="en-US" dirty="0"/>
              <a:t>Primary key of R depends on R’s mapping cardinality</a:t>
            </a:r>
            <a:endParaRPr lang="en-IN" dirty="0"/>
          </a:p>
        </p:txBody>
      </p:sp>
    </p:spTree>
    <p:extLst>
      <p:ext uri="{BB962C8B-B14F-4D97-AF65-F5344CB8AC3E}">
        <p14:creationId xmlns:p14="http://schemas.microsoft.com/office/powerpoint/2010/main" val="82907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4680A5DD-6CC3-44EF-A156-00FF6C4BA956}"/>
              </a:ext>
            </a:extLst>
          </p:cNvPr>
          <p:cNvPicPr>
            <a:picLocks noChangeAspect="1"/>
          </p:cNvPicPr>
          <p:nvPr/>
        </p:nvPicPr>
        <p:blipFill>
          <a:blip r:embed="rId2"/>
          <a:stretch>
            <a:fillRect/>
          </a:stretch>
        </p:blipFill>
        <p:spPr>
          <a:xfrm>
            <a:off x="4741183" y="749073"/>
            <a:ext cx="6686550" cy="2486025"/>
          </a:xfrm>
          <a:prstGeom prst="rect">
            <a:avLst/>
          </a:prstGeom>
        </p:spPr>
      </p:pic>
      <p:sp>
        <p:nvSpPr>
          <p:cNvPr id="4" name="Title 1">
            <a:extLst>
              <a:ext uri="{FF2B5EF4-FFF2-40B4-BE49-F238E27FC236}">
                <a16:creationId xmlns:a16="http://schemas.microsoft.com/office/drawing/2014/main" id="{8228DCD7-DB22-45E5-AEC7-4E0195C84F90}"/>
              </a:ext>
            </a:extLst>
          </p:cNvPr>
          <p:cNvSpPr txBox="1">
            <a:spLocks/>
          </p:cNvSpPr>
          <p:nvPr/>
        </p:nvSpPr>
        <p:spPr>
          <a:xfrm>
            <a:off x="764267" y="1965099"/>
            <a:ext cx="3836762" cy="1269999"/>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Relationship set </a:t>
            </a:r>
          </a:p>
          <a:p>
            <a:r>
              <a:rPr lang="en-IN" dirty="0"/>
              <a:t>to Table</a:t>
            </a:r>
          </a:p>
        </p:txBody>
      </p:sp>
      <p:graphicFrame>
        <p:nvGraphicFramePr>
          <p:cNvPr id="5" name="Table 5">
            <a:extLst>
              <a:ext uri="{FF2B5EF4-FFF2-40B4-BE49-F238E27FC236}">
                <a16:creationId xmlns:a16="http://schemas.microsoft.com/office/drawing/2014/main" id="{E92F23A4-425F-43AF-85EA-A3F6255DB303}"/>
              </a:ext>
            </a:extLst>
          </p:cNvPr>
          <p:cNvGraphicFramePr>
            <a:graphicFrameLocks noGrp="1"/>
          </p:cNvGraphicFramePr>
          <p:nvPr>
            <p:extLst>
              <p:ext uri="{D42A27DB-BD31-4B8C-83A1-F6EECF244321}">
                <p14:modId xmlns:p14="http://schemas.microsoft.com/office/powerpoint/2010/main" val="253698220"/>
              </p:ext>
            </p:extLst>
          </p:nvPr>
        </p:nvGraphicFramePr>
        <p:xfrm>
          <a:off x="3910770" y="4496535"/>
          <a:ext cx="4809159" cy="1112520"/>
        </p:xfrm>
        <a:graphic>
          <a:graphicData uri="http://schemas.openxmlformats.org/drawingml/2006/table">
            <a:tbl>
              <a:tblPr firstRow="1" bandRow="1">
                <a:tableStyleId>{5C22544A-7EE6-4342-B048-85BDC9FD1C3A}</a:tableStyleId>
              </a:tblPr>
              <a:tblGrid>
                <a:gridCol w="1603053">
                  <a:extLst>
                    <a:ext uri="{9D8B030D-6E8A-4147-A177-3AD203B41FA5}">
                      <a16:colId xmlns:a16="http://schemas.microsoft.com/office/drawing/2014/main" val="1053527437"/>
                    </a:ext>
                  </a:extLst>
                </a:gridCol>
                <a:gridCol w="1603053">
                  <a:extLst>
                    <a:ext uri="{9D8B030D-6E8A-4147-A177-3AD203B41FA5}">
                      <a16:colId xmlns:a16="http://schemas.microsoft.com/office/drawing/2014/main" val="613164431"/>
                    </a:ext>
                  </a:extLst>
                </a:gridCol>
                <a:gridCol w="1603053">
                  <a:extLst>
                    <a:ext uri="{9D8B030D-6E8A-4147-A177-3AD203B41FA5}">
                      <a16:colId xmlns:a16="http://schemas.microsoft.com/office/drawing/2014/main" val="3626152579"/>
                    </a:ext>
                  </a:extLst>
                </a:gridCol>
              </a:tblGrid>
              <a:tr h="370840">
                <a:tc>
                  <a:txBody>
                    <a:bodyPr/>
                    <a:lstStyle/>
                    <a:p>
                      <a:r>
                        <a:rPr lang="en-IN" u="sng" dirty="0" err="1"/>
                        <a:t>Emp_no</a:t>
                      </a:r>
                      <a:endParaRPr lang="en-IN" u="sng" dirty="0"/>
                    </a:p>
                  </a:txBody>
                  <a:tcPr/>
                </a:tc>
                <a:tc>
                  <a:txBody>
                    <a:bodyPr/>
                    <a:lstStyle/>
                    <a:p>
                      <a:r>
                        <a:rPr lang="en-IN" u="sng" dirty="0" err="1"/>
                        <a:t>Dept_id</a:t>
                      </a:r>
                      <a:endParaRPr lang="en-IN" u="sng" dirty="0"/>
                    </a:p>
                  </a:txBody>
                  <a:tcPr/>
                </a:tc>
                <a:tc>
                  <a:txBody>
                    <a:bodyPr/>
                    <a:lstStyle/>
                    <a:p>
                      <a:r>
                        <a:rPr lang="en-IN" dirty="0"/>
                        <a:t>since</a:t>
                      </a:r>
                    </a:p>
                  </a:txBody>
                  <a:tcPr/>
                </a:tc>
                <a:extLst>
                  <a:ext uri="{0D108BD9-81ED-4DB2-BD59-A6C34878D82A}">
                    <a16:rowId xmlns:a16="http://schemas.microsoft.com/office/drawing/2014/main" val="2942786659"/>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793644016"/>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45213175"/>
                  </a:ext>
                </a:extLst>
              </a:tr>
            </a:tbl>
          </a:graphicData>
        </a:graphic>
      </p:graphicFrame>
      <p:sp>
        <p:nvSpPr>
          <p:cNvPr id="6" name="TextBox 5">
            <a:extLst>
              <a:ext uri="{FF2B5EF4-FFF2-40B4-BE49-F238E27FC236}">
                <a16:creationId xmlns:a16="http://schemas.microsoft.com/office/drawing/2014/main" id="{C92C127E-A672-4580-8599-5A900133DDC4}"/>
              </a:ext>
            </a:extLst>
          </p:cNvPr>
          <p:cNvSpPr txBox="1"/>
          <p:nvPr/>
        </p:nvSpPr>
        <p:spPr>
          <a:xfrm>
            <a:off x="5268427" y="3872154"/>
            <a:ext cx="2093844" cy="400110"/>
          </a:xfrm>
          <a:prstGeom prst="rect">
            <a:avLst/>
          </a:prstGeom>
          <a:solidFill>
            <a:schemeClr val="accent1"/>
          </a:solidFill>
        </p:spPr>
        <p:txBody>
          <a:bodyPr wrap="square" rtlCol="0">
            <a:spAutoFit/>
          </a:bodyPr>
          <a:lstStyle/>
          <a:p>
            <a:r>
              <a:rPr lang="en-IN" sz="2000" b="1" dirty="0" err="1">
                <a:solidFill>
                  <a:schemeClr val="bg1"/>
                </a:solidFill>
              </a:rPr>
              <a:t>Works_in</a:t>
            </a:r>
            <a:r>
              <a:rPr lang="en-IN" sz="2000" b="1" dirty="0">
                <a:solidFill>
                  <a:schemeClr val="bg1"/>
                </a:solidFill>
              </a:rPr>
              <a:t> Table</a:t>
            </a:r>
          </a:p>
        </p:txBody>
      </p:sp>
    </p:spTree>
    <p:extLst>
      <p:ext uri="{BB962C8B-B14F-4D97-AF65-F5344CB8AC3E}">
        <p14:creationId xmlns:p14="http://schemas.microsoft.com/office/powerpoint/2010/main" val="32669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FD63-5BCA-4152-A4F6-583F2691D5B8}"/>
              </a:ext>
            </a:extLst>
          </p:cNvPr>
          <p:cNvSpPr>
            <a:spLocks noGrp="1"/>
          </p:cNvSpPr>
          <p:nvPr>
            <p:ph type="title"/>
          </p:nvPr>
        </p:nvSpPr>
        <p:spPr/>
        <p:txBody>
          <a:bodyPr/>
          <a:lstStyle/>
          <a:p>
            <a:r>
              <a:rPr lang="en-IN" dirty="0"/>
              <a:t>Task for students</a:t>
            </a:r>
          </a:p>
        </p:txBody>
      </p:sp>
      <p:pic>
        <p:nvPicPr>
          <p:cNvPr id="5" name="Content Placeholder 4" descr="A close up of text on a white background&#10;&#10;Description automatically generated">
            <a:extLst>
              <a:ext uri="{FF2B5EF4-FFF2-40B4-BE49-F238E27FC236}">
                <a16:creationId xmlns:a16="http://schemas.microsoft.com/office/drawing/2014/main" id="{44953F21-CC68-46C7-AB9B-74321D4B304F}"/>
              </a:ext>
            </a:extLst>
          </p:cNvPr>
          <p:cNvPicPr>
            <a:picLocks noGrp="1" noChangeAspect="1"/>
          </p:cNvPicPr>
          <p:nvPr>
            <p:ph idx="1"/>
          </p:nvPr>
        </p:nvPicPr>
        <p:blipFill>
          <a:blip r:embed="rId2"/>
          <a:stretch>
            <a:fillRect/>
          </a:stretch>
        </p:blipFill>
        <p:spPr>
          <a:xfrm>
            <a:off x="1928812" y="2590271"/>
            <a:ext cx="8334375" cy="2981325"/>
          </a:xfrm>
        </p:spPr>
      </p:pic>
      <p:sp>
        <p:nvSpPr>
          <p:cNvPr id="6" name="TextBox 5">
            <a:extLst>
              <a:ext uri="{FF2B5EF4-FFF2-40B4-BE49-F238E27FC236}">
                <a16:creationId xmlns:a16="http://schemas.microsoft.com/office/drawing/2014/main" id="{AD19E688-4C2A-4797-87A5-29501D6D09ED}"/>
              </a:ext>
            </a:extLst>
          </p:cNvPr>
          <p:cNvSpPr txBox="1"/>
          <p:nvPr/>
        </p:nvSpPr>
        <p:spPr>
          <a:xfrm>
            <a:off x="4850295" y="5691202"/>
            <a:ext cx="3120571" cy="369332"/>
          </a:xfrm>
          <a:prstGeom prst="rect">
            <a:avLst/>
          </a:prstGeom>
          <a:solidFill>
            <a:schemeClr val="accent1"/>
          </a:solidFill>
        </p:spPr>
        <p:txBody>
          <a:bodyPr wrap="square" rtlCol="0">
            <a:spAutoFit/>
          </a:bodyPr>
          <a:lstStyle/>
          <a:p>
            <a:r>
              <a:rPr lang="en-IN" dirty="0"/>
              <a:t>Convert  into relational schema</a:t>
            </a:r>
          </a:p>
        </p:txBody>
      </p:sp>
    </p:spTree>
    <p:extLst>
      <p:ext uri="{BB962C8B-B14F-4D97-AF65-F5344CB8AC3E}">
        <p14:creationId xmlns:p14="http://schemas.microsoft.com/office/powerpoint/2010/main" val="196828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178A-104D-4EAC-BD8E-42A099918C18}"/>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4B10975C-5366-4541-9722-7B4D9B9FF777}"/>
              </a:ext>
            </a:extLst>
          </p:cNvPr>
          <p:cNvSpPr>
            <a:spLocks noGrp="1"/>
          </p:cNvSpPr>
          <p:nvPr>
            <p:ph idx="1"/>
          </p:nvPr>
        </p:nvSpPr>
        <p:spPr/>
        <p:txBody>
          <a:bodyPr/>
          <a:lstStyle/>
          <a:p>
            <a:r>
              <a:rPr lang="en-US" dirty="0"/>
              <a:t>Entity-set schemas: </a:t>
            </a:r>
          </a:p>
          <a:p>
            <a:pPr lvl="1"/>
            <a:r>
              <a:rPr lang="en-US" dirty="0"/>
              <a:t>job (title, level ) </a:t>
            </a:r>
          </a:p>
          <a:p>
            <a:pPr lvl="1"/>
            <a:r>
              <a:rPr lang="en-US" dirty="0"/>
              <a:t>employee (</a:t>
            </a:r>
            <a:r>
              <a:rPr lang="en-US" dirty="0" err="1"/>
              <a:t>employee_id</a:t>
            </a:r>
            <a:r>
              <a:rPr lang="en-US" dirty="0"/>
              <a:t>, </a:t>
            </a:r>
            <a:r>
              <a:rPr lang="en-US" dirty="0" err="1"/>
              <a:t>employee_name</a:t>
            </a:r>
            <a:r>
              <a:rPr lang="en-US" dirty="0"/>
              <a:t> )</a:t>
            </a:r>
          </a:p>
          <a:p>
            <a:pPr lvl="1"/>
            <a:r>
              <a:rPr lang="en-US" dirty="0"/>
              <a:t>branch (</a:t>
            </a:r>
            <a:r>
              <a:rPr lang="en-US" dirty="0" err="1"/>
              <a:t>branch_name</a:t>
            </a:r>
            <a:r>
              <a:rPr lang="en-US" dirty="0"/>
              <a:t>, </a:t>
            </a:r>
            <a:r>
              <a:rPr lang="en-US" dirty="0" err="1"/>
              <a:t>branch_city</a:t>
            </a:r>
            <a:r>
              <a:rPr lang="en-US" dirty="0"/>
              <a:t>, assets )</a:t>
            </a:r>
          </a:p>
          <a:p>
            <a:r>
              <a:rPr lang="en-US" dirty="0"/>
              <a:t>Relationship-set schema:</a:t>
            </a:r>
          </a:p>
          <a:p>
            <a:pPr lvl="1"/>
            <a:r>
              <a:rPr lang="en-US" dirty="0"/>
              <a:t>Primary key includes entity-sets on non-arrow links </a:t>
            </a:r>
          </a:p>
          <a:p>
            <a:pPr lvl="1"/>
            <a:r>
              <a:rPr lang="en-US" dirty="0" err="1"/>
              <a:t>works_on</a:t>
            </a:r>
            <a:r>
              <a:rPr lang="en-US" dirty="0"/>
              <a:t> (</a:t>
            </a:r>
            <a:r>
              <a:rPr lang="en-US" u="sng" dirty="0" err="1"/>
              <a:t>employee_id</a:t>
            </a:r>
            <a:r>
              <a:rPr lang="en-US" u="sng" dirty="0"/>
              <a:t>, </a:t>
            </a:r>
            <a:r>
              <a:rPr lang="en-US" u="sng" dirty="0" err="1"/>
              <a:t>branch_name</a:t>
            </a:r>
            <a:r>
              <a:rPr lang="en-US" dirty="0"/>
              <a:t>, title )</a:t>
            </a:r>
            <a:endParaRPr lang="en-IN" dirty="0"/>
          </a:p>
        </p:txBody>
      </p:sp>
    </p:spTree>
    <p:extLst>
      <p:ext uri="{BB962C8B-B14F-4D97-AF65-F5344CB8AC3E}">
        <p14:creationId xmlns:p14="http://schemas.microsoft.com/office/powerpoint/2010/main" val="1427248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1135-83E3-411C-8600-CBCECDEB77D7}"/>
              </a:ext>
            </a:extLst>
          </p:cNvPr>
          <p:cNvSpPr>
            <a:spLocks noGrp="1"/>
          </p:cNvSpPr>
          <p:nvPr>
            <p:ph type="title"/>
          </p:nvPr>
        </p:nvSpPr>
        <p:spPr/>
        <p:txBody>
          <a:bodyPr/>
          <a:lstStyle/>
          <a:p>
            <a:r>
              <a:rPr lang="en-IN" dirty="0"/>
              <a:t>Binary relationship with cardinality ratio</a:t>
            </a:r>
          </a:p>
        </p:txBody>
      </p:sp>
      <p:sp>
        <p:nvSpPr>
          <p:cNvPr id="3" name="Content Placeholder 2">
            <a:extLst>
              <a:ext uri="{FF2B5EF4-FFF2-40B4-BE49-F238E27FC236}">
                <a16:creationId xmlns:a16="http://schemas.microsoft.com/office/drawing/2014/main" id="{009FD687-BBB6-40AC-9C16-483FBDBB116B}"/>
              </a:ext>
            </a:extLst>
          </p:cNvPr>
          <p:cNvSpPr>
            <a:spLocks noGrp="1"/>
          </p:cNvSpPr>
          <p:nvPr>
            <p:ph idx="1"/>
          </p:nvPr>
        </p:nvSpPr>
        <p:spPr/>
        <p:txBody>
          <a:bodyPr/>
          <a:lstStyle/>
          <a:p>
            <a:pPr algn="l" fontAlgn="base"/>
            <a:r>
              <a:rPr lang="en-US" b="1" i="0" u="sng" dirty="0">
                <a:solidFill>
                  <a:srgbClr val="303030"/>
                </a:solidFill>
                <a:effectLst/>
              </a:rPr>
              <a:t>Case-01:</a:t>
            </a:r>
            <a:r>
              <a:rPr lang="en-US" b="0" i="0" dirty="0">
                <a:solidFill>
                  <a:srgbClr val="303030"/>
                </a:solidFill>
                <a:effectLst/>
              </a:rPr>
              <a:t> Binary relationship with cardinality ratio m:n</a:t>
            </a:r>
          </a:p>
          <a:p>
            <a:pPr algn="l" fontAlgn="base"/>
            <a:r>
              <a:rPr lang="en-US" b="1" i="0" u="sng" dirty="0">
                <a:solidFill>
                  <a:srgbClr val="303030"/>
                </a:solidFill>
                <a:effectLst/>
              </a:rPr>
              <a:t>Case-02:</a:t>
            </a:r>
            <a:r>
              <a:rPr lang="en-US" b="0" i="0" dirty="0">
                <a:solidFill>
                  <a:srgbClr val="303030"/>
                </a:solidFill>
                <a:effectLst/>
              </a:rPr>
              <a:t> Binary relationship with cardinality ratio n:</a:t>
            </a:r>
            <a:r>
              <a:rPr lang="en-US" dirty="0">
                <a:solidFill>
                  <a:srgbClr val="303030"/>
                </a:solidFill>
              </a:rPr>
              <a:t>1</a:t>
            </a:r>
            <a:endParaRPr lang="en-US" b="0" i="0" dirty="0">
              <a:solidFill>
                <a:srgbClr val="303030"/>
              </a:solidFill>
              <a:effectLst/>
            </a:endParaRPr>
          </a:p>
          <a:p>
            <a:pPr algn="l" fontAlgn="base"/>
            <a:r>
              <a:rPr lang="en-US" b="1" i="0" u="sng" dirty="0">
                <a:solidFill>
                  <a:srgbClr val="303030"/>
                </a:solidFill>
                <a:effectLst/>
              </a:rPr>
              <a:t>Case-03:</a:t>
            </a:r>
            <a:r>
              <a:rPr lang="en-US" b="0" i="0" dirty="0">
                <a:solidFill>
                  <a:srgbClr val="303030"/>
                </a:solidFill>
                <a:effectLst/>
              </a:rPr>
              <a:t> Binary relationship with cardinality ratio 1:n</a:t>
            </a:r>
          </a:p>
          <a:p>
            <a:pPr algn="l" fontAlgn="base"/>
            <a:r>
              <a:rPr lang="en-US" b="1" i="0" u="sng" dirty="0">
                <a:solidFill>
                  <a:srgbClr val="303030"/>
                </a:solidFill>
                <a:effectLst/>
              </a:rPr>
              <a:t>Case-04:</a:t>
            </a:r>
            <a:r>
              <a:rPr lang="en-US" b="0" i="0" dirty="0">
                <a:solidFill>
                  <a:srgbClr val="303030"/>
                </a:solidFill>
                <a:effectLst/>
              </a:rPr>
              <a:t> Binary relationship with cardinality ratio 1:1</a:t>
            </a:r>
          </a:p>
          <a:p>
            <a:pPr marL="0" indent="0">
              <a:buNone/>
            </a:pPr>
            <a:endParaRPr lang="en-IN" dirty="0"/>
          </a:p>
        </p:txBody>
      </p:sp>
    </p:spTree>
    <p:extLst>
      <p:ext uri="{BB962C8B-B14F-4D97-AF65-F5344CB8AC3E}">
        <p14:creationId xmlns:p14="http://schemas.microsoft.com/office/powerpoint/2010/main" val="373151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4A7A-B8BA-426B-A717-EF1372E506A6}"/>
              </a:ext>
            </a:extLst>
          </p:cNvPr>
          <p:cNvSpPr>
            <a:spLocks noGrp="1"/>
          </p:cNvSpPr>
          <p:nvPr>
            <p:ph type="title"/>
          </p:nvPr>
        </p:nvSpPr>
        <p:spPr/>
        <p:txBody>
          <a:bodyPr>
            <a:normAutofit fontScale="90000"/>
          </a:bodyPr>
          <a:lstStyle/>
          <a:p>
            <a:r>
              <a:rPr lang="en-US" b="1" i="0" u="sng" dirty="0">
                <a:solidFill>
                  <a:srgbClr val="303030"/>
                </a:solidFill>
                <a:effectLst/>
              </a:rPr>
              <a:t>Case-01:</a:t>
            </a:r>
            <a:r>
              <a:rPr lang="en-US" b="0" i="0" dirty="0">
                <a:solidFill>
                  <a:srgbClr val="303030"/>
                </a:solidFill>
                <a:effectLst/>
              </a:rPr>
              <a:t> Binary relationship with cardinality ratio m:n</a:t>
            </a:r>
            <a:endParaRPr lang="en-IN" dirty="0"/>
          </a:p>
        </p:txBody>
      </p:sp>
      <p:pic>
        <p:nvPicPr>
          <p:cNvPr id="5" name="Content Placeholder 4" descr="A picture containing game, clock&#10;&#10;Description automatically generated">
            <a:extLst>
              <a:ext uri="{FF2B5EF4-FFF2-40B4-BE49-F238E27FC236}">
                <a16:creationId xmlns:a16="http://schemas.microsoft.com/office/drawing/2014/main" id="{5BCC358E-45D4-4E71-B040-E12E81D5F476}"/>
              </a:ext>
            </a:extLst>
          </p:cNvPr>
          <p:cNvPicPr>
            <a:picLocks noGrp="1" noChangeAspect="1"/>
          </p:cNvPicPr>
          <p:nvPr>
            <p:ph idx="1"/>
          </p:nvPr>
        </p:nvPicPr>
        <p:blipFill>
          <a:blip r:embed="rId2"/>
          <a:stretch>
            <a:fillRect/>
          </a:stretch>
        </p:blipFill>
        <p:spPr>
          <a:xfrm>
            <a:off x="1295402" y="2638427"/>
            <a:ext cx="6164941" cy="2920544"/>
          </a:xfrm>
        </p:spPr>
      </p:pic>
      <p:sp>
        <p:nvSpPr>
          <p:cNvPr id="6" name="TextBox 5">
            <a:extLst>
              <a:ext uri="{FF2B5EF4-FFF2-40B4-BE49-F238E27FC236}">
                <a16:creationId xmlns:a16="http://schemas.microsoft.com/office/drawing/2014/main" id="{0D6102CA-EAA4-40C8-9BBD-6AC555B7FA32}"/>
              </a:ext>
            </a:extLst>
          </p:cNvPr>
          <p:cNvSpPr txBox="1"/>
          <p:nvPr/>
        </p:nvSpPr>
        <p:spPr>
          <a:xfrm>
            <a:off x="8157029" y="2801257"/>
            <a:ext cx="2739569" cy="2954655"/>
          </a:xfrm>
          <a:prstGeom prst="rect">
            <a:avLst/>
          </a:prstGeom>
          <a:noFill/>
        </p:spPr>
        <p:txBody>
          <a:bodyPr wrap="square" rtlCol="0">
            <a:spAutoFit/>
          </a:bodyPr>
          <a:lstStyle/>
          <a:p>
            <a:r>
              <a:rPr lang="en-IN" sz="2400" b="1" dirty="0"/>
              <a:t>Tables:</a:t>
            </a:r>
          </a:p>
          <a:p>
            <a:endParaRPr lang="en-IN" dirty="0"/>
          </a:p>
          <a:p>
            <a:r>
              <a:rPr lang="en-IN" b="1" dirty="0"/>
              <a:t>Table 1</a:t>
            </a:r>
          </a:p>
          <a:p>
            <a:r>
              <a:rPr lang="en-IN" dirty="0"/>
              <a:t>A (</a:t>
            </a:r>
            <a:r>
              <a:rPr lang="en-IN" u="sng" dirty="0"/>
              <a:t>a1</a:t>
            </a:r>
            <a:r>
              <a:rPr lang="en-IN" dirty="0"/>
              <a:t>, a2)</a:t>
            </a:r>
          </a:p>
          <a:p>
            <a:endParaRPr lang="en-IN" dirty="0"/>
          </a:p>
          <a:p>
            <a:r>
              <a:rPr lang="en-IN" b="1" dirty="0"/>
              <a:t>Table 2</a:t>
            </a:r>
          </a:p>
          <a:p>
            <a:r>
              <a:rPr lang="en-IN" dirty="0"/>
              <a:t>B (</a:t>
            </a:r>
            <a:r>
              <a:rPr lang="en-IN" u="sng" dirty="0"/>
              <a:t>b1</a:t>
            </a:r>
            <a:r>
              <a:rPr lang="en-IN" dirty="0"/>
              <a:t>, b2)</a:t>
            </a:r>
          </a:p>
          <a:p>
            <a:endParaRPr lang="en-IN" dirty="0"/>
          </a:p>
          <a:p>
            <a:r>
              <a:rPr lang="en-IN" b="1" dirty="0"/>
              <a:t>Table 3</a:t>
            </a:r>
          </a:p>
          <a:p>
            <a:r>
              <a:rPr lang="en-IN" dirty="0"/>
              <a:t>R(</a:t>
            </a:r>
            <a:r>
              <a:rPr lang="en-IN" u="sng" dirty="0"/>
              <a:t>a1</a:t>
            </a:r>
            <a:r>
              <a:rPr lang="en-IN" dirty="0"/>
              <a:t>, </a:t>
            </a:r>
            <a:r>
              <a:rPr lang="en-IN" u="sng" dirty="0"/>
              <a:t>b1</a:t>
            </a:r>
            <a:r>
              <a:rPr lang="en-IN" dirty="0"/>
              <a:t>)</a:t>
            </a:r>
          </a:p>
        </p:txBody>
      </p:sp>
    </p:spTree>
    <p:extLst>
      <p:ext uri="{BB962C8B-B14F-4D97-AF65-F5344CB8AC3E}">
        <p14:creationId xmlns:p14="http://schemas.microsoft.com/office/powerpoint/2010/main" val="163588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FF03E6-83DB-484E-9077-97D66CE3F5ED}"/>
              </a:ext>
            </a:extLst>
          </p:cNvPr>
          <p:cNvSpPr txBox="1">
            <a:spLocks/>
          </p:cNvSpPr>
          <p:nvPr/>
        </p:nvSpPr>
        <p:spPr>
          <a:xfrm>
            <a:off x="893348" y="1327108"/>
            <a:ext cx="4881188" cy="1112520"/>
          </a:xfrm>
          <a:prstGeom prst="rect">
            <a:avLst/>
          </a:prstGeom>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base"/>
            <a:r>
              <a:rPr lang="en-US" dirty="0">
                <a:solidFill>
                  <a:srgbClr val="303030"/>
                </a:solidFill>
              </a:rPr>
              <a:t>Example on cardinality ratio m:n</a:t>
            </a:r>
          </a:p>
        </p:txBody>
      </p:sp>
      <p:graphicFrame>
        <p:nvGraphicFramePr>
          <p:cNvPr id="7" name="Table 9">
            <a:extLst>
              <a:ext uri="{FF2B5EF4-FFF2-40B4-BE49-F238E27FC236}">
                <a16:creationId xmlns:a16="http://schemas.microsoft.com/office/drawing/2014/main" id="{74D88957-C865-4EF4-A8C4-6B7CC2B2AEAA}"/>
              </a:ext>
            </a:extLst>
          </p:cNvPr>
          <p:cNvGraphicFramePr>
            <a:graphicFrameLocks noGrp="1"/>
          </p:cNvGraphicFramePr>
          <p:nvPr/>
        </p:nvGraphicFramePr>
        <p:xfrm>
          <a:off x="893347" y="3612931"/>
          <a:ext cx="2568714" cy="2225040"/>
        </p:xfrm>
        <a:graphic>
          <a:graphicData uri="http://schemas.openxmlformats.org/drawingml/2006/table">
            <a:tbl>
              <a:tblPr firstRow="1" bandRow="1">
                <a:tableStyleId>{5C22544A-7EE6-4342-B048-85BDC9FD1C3A}</a:tableStyleId>
              </a:tblPr>
              <a:tblGrid>
                <a:gridCol w="1284357">
                  <a:extLst>
                    <a:ext uri="{9D8B030D-6E8A-4147-A177-3AD203B41FA5}">
                      <a16:colId xmlns:a16="http://schemas.microsoft.com/office/drawing/2014/main" val="3701961165"/>
                    </a:ext>
                  </a:extLst>
                </a:gridCol>
                <a:gridCol w="1284357">
                  <a:extLst>
                    <a:ext uri="{9D8B030D-6E8A-4147-A177-3AD203B41FA5}">
                      <a16:colId xmlns:a16="http://schemas.microsoft.com/office/drawing/2014/main" val="3166690479"/>
                    </a:ext>
                  </a:extLst>
                </a:gridCol>
              </a:tblGrid>
              <a:tr h="370840">
                <a:tc>
                  <a:txBody>
                    <a:bodyPr/>
                    <a:lstStyle/>
                    <a:p>
                      <a:r>
                        <a:rPr lang="en-IN" u="sng" dirty="0"/>
                        <a:t>SID</a:t>
                      </a:r>
                    </a:p>
                  </a:txBody>
                  <a:tcPr/>
                </a:tc>
                <a:tc>
                  <a:txBody>
                    <a:bodyPr/>
                    <a:lstStyle/>
                    <a:p>
                      <a:r>
                        <a:rPr lang="en-IN" dirty="0"/>
                        <a:t>Name</a:t>
                      </a:r>
                    </a:p>
                  </a:txBody>
                  <a:tcPr/>
                </a:tc>
                <a:extLst>
                  <a:ext uri="{0D108BD9-81ED-4DB2-BD59-A6C34878D82A}">
                    <a16:rowId xmlns:a16="http://schemas.microsoft.com/office/drawing/2014/main" val="3629081741"/>
                  </a:ext>
                </a:extLst>
              </a:tr>
              <a:tr h="370840">
                <a:tc>
                  <a:txBody>
                    <a:bodyPr/>
                    <a:lstStyle/>
                    <a:p>
                      <a:r>
                        <a:rPr lang="en-IN" dirty="0"/>
                        <a:t>S1</a:t>
                      </a:r>
                    </a:p>
                  </a:txBody>
                  <a:tcPr/>
                </a:tc>
                <a:tc>
                  <a:txBody>
                    <a:bodyPr/>
                    <a:lstStyle/>
                    <a:p>
                      <a:r>
                        <a:rPr lang="en-IN" dirty="0"/>
                        <a:t>Ram</a:t>
                      </a:r>
                    </a:p>
                  </a:txBody>
                  <a:tcPr/>
                </a:tc>
                <a:extLst>
                  <a:ext uri="{0D108BD9-81ED-4DB2-BD59-A6C34878D82A}">
                    <a16:rowId xmlns:a16="http://schemas.microsoft.com/office/drawing/2014/main" val="3767034178"/>
                  </a:ext>
                </a:extLst>
              </a:tr>
              <a:tr h="370840">
                <a:tc>
                  <a:txBody>
                    <a:bodyPr/>
                    <a:lstStyle/>
                    <a:p>
                      <a:r>
                        <a:rPr lang="en-IN" dirty="0"/>
                        <a:t>S2</a:t>
                      </a:r>
                    </a:p>
                  </a:txBody>
                  <a:tcPr/>
                </a:tc>
                <a:tc>
                  <a:txBody>
                    <a:bodyPr/>
                    <a:lstStyle/>
                    <a:p>
                      <a:r>
                        <a:rPr lang="en-IN" dirty="0"/>
                        <a:t>David</a:t>
                      </a:r>
                    </a:p>
                  </a:txBody>
                  <a:tcPr/>
                </a:tc>
                <a:extLst>
                  <a:ext uri="{0D108BD9-81ED-4DB2-BD59-A6C34878D82A}">
                    <a16:rowId xmlns:a16="http://schemas.microsoft.com/office/drawing/2014/main" val="4257725967"/>
                  </a:ext>
                </a:extLst>
              </a:tr>
              <a:tr h="370840">
                <a:tc>
                  <a:txBody>
                    <a:bodyPr/>
                    <a:lstStyle/>
                    <a:p>
                      <a:r>
                        <a:rPr lang="en-IN" dirty="0"/>
                        <a:t>S3</a:t>
                      </a:r>
                    </a:p>
                  </a:txBody>
                  <a:tcPr/>
                </a:tc>
                <a:tc>
                  <a:txBody>
                    <a:bodyPr/>
                    <a:lstStyle/>
                    <a:p>
                      <a:r>
                        <a:rPr lang="en-IN" dirty="0"/>
                        <a:t>Mohan</a:t>
                      </a:r>
                    </a:p>
                  </a:txBody>
                  <a:tcPr/>
                </a:tc>
                <a:extLst>
                  <a:ext uri="{0D108BD9-81ED-4DB2-BD59-A6C34878D82A}">
                    <a16:rowId xmlns:a16="http://schemas.microsoft.com/office/drawing/2014/main" val="1044141168"/>
                  </a:ext>
                </a:extLst>
              </a:tr>
              <a:tr h="370840">
                <a:tc>
                  <a:txBody>
                    <a:bodyPr/>
                    <a:lstStyle/>
                    <a:p>
                      <a:r>
                        <a:rPr lang="en-IN" dirty="0"/>
                        <a:t>S4</a:t>
                      </a:r>
                    </a:p>
                  </a:txBody>
                  <a:tcPr/>
                </a:tc>
                <a:tc>
                  <a:txBody>
                    <a:bodyPr/>
                    <a:lstStyle/>
                    <a:p>
                      <a:r>
                        <a:rPr lang="en-IN" dirty="0"/>
                        <a:t>Shyam</a:t>
                      </a:r>
                    </a:p>
                  </a:txBody>
                  <a:tcPr/>
                </a:tc>
                <a:extLst>
                  <a:ext uri="{0D108BD9-81ED-4DB2-BD59-A6C34878D82A}">
                    <a16:rowId xmlns:a16="http://schemas.microsoft.com/office/drawing/2014/main" val="2032378455"/>
                  </a:ext>
                </a:extLst>
              </a:tr>
              <a:tr h="370840">
                <a:tc>
                  <a:txBody>
                    <a:bodyPr/>
                    <a:lstStyle/>
                    <a:p>
                      <a:r>
                        <a:rPr lang="en-IN" dirty="0"/>
                        <a:t>S5</a:t>
                      </a:r>
                    </a:p>
                  </a:txBody>
                  <a:tcPr/>
                </a:tc>
                <a:tc>
                  <a:txBody>
                    <a:bodyPr/>
                    <a:lstStyle/>
                    <a:p>
                      <a:r>
                        <a:rPr lang="en-IN" dirty="0"/>
                        <a:t>John</a:t>
                      </a:r>
                    </a:p>
                  </a:txBody>
                  <a:tcPr/>
                </a:tc>
                <a:extLst>
                  <a:ext uri="{0D108BD9-81ED-4DB2-BD59-A6C34878D82A}">
                    <a16:rowId xmlns:a16="http://schemas.microsoft.com/office/drawing/2014/main" val="1933164493"/>
                  </a:ext>
                </a:extLst>
              </a:tr>
            </a:tbl>
          </a:graphicData>
        </a:graphic>
      </p:graphicFrame>
      <p:graphicFrame>
        <p:nvGraphicFramePr>
          <p:cNvPr id="8" name="Table 9">
            <a:extLst>
              <a:ext uri="{FF2B5EF4-FFF2-40B4-BE49-F238E27FC236}">
                <a16:creationId xmlns:a16="http://schemas.microsoft.com/office/drawing/2014/main" id="{4EBF8524-74CE-4D66-BF13-30BFC3EFE36C}"/>
              </a:ext>
            </a:extLst>
          </p:cNvPr>
          <p:cNvGraphicFramePr>
            <a:graphicFrameLocks noGrp="1"/>
          </p:cNvGraphicFramePr>
          <p:nvPr>
            <p:extLst>
              <p:ext uri="{D42A27DB-BD31-4B8C-83A1-F6EECF244321}">
                <p14:modId xmlns:p14="http://schemas.microsoft.com/office/powerpoint/2010/main" val="3534498550"/>
              </p:ext>
            </p:extLst>
          </p:nvPr>
        </p:nvGraphicFramePr>
        <p:xfrm>
          <a:off x="3680692" y="3605584"/>
          <a:ext cx="2093844" cy="2194560"/>
        </p:xfrm>
        <a:graphic>
          <a:graphicData uri="http://schemas.openxmlformats.org/drawingml/2006/table">
            <a:tbl>
              <a:tblPr firstRow="1" bandRow="1">
                <a:tableStyleId>{5C22544A-7EE6-4342-B048-85BDC9FD1C3A}</a:tableStyleId>
              </a:tblPr>
              <a:tblGrid>
                <a:gridCol w="1046922">
                  <a:extLst>
                    <a:ext uri="{9D8B030D-6E8A-4147-A177-3AD203B41FA5}">
                      <a16:colId xmlns:a16="http://schemas.microsoft.com/office/drawing/2014/main" val="3701961165"/>
                    </a:ext>
                  </a:extLst>
                </a:gridCol>
                <a:gridCol w="1046922">
                  <a:extLst>
                    <a:ext uri="{9D8B030D-6E8A-4147-A177-3AD203B41FA5}">
                      <a16:colId xmlns:a16="http://schemas.microsoft.com/office/drawing/2014/main" val="3166690479"/>
                    </a:ext>
                  </a:extLst>
                </a:gridCol>
              </a:tblGrid>
              <a:tr h="339059">
                <a:tc>
                  <a:txBody>
                    <a:bodyPr/>
                    <a:lstStyle/>
                    <a:p>
                      <a:r>
                        <a:rPr lang="en-IN" u="sng" dirty="0"/>
                        <a:t>SID</a:t>
                      </a:r>
                    </a:p>
                  </a:txBody>
                  <a:tcPr/>
                </a:tc>
                <a:tc>
                  <a:txBody>
                    <a:bodyPr/>
                    <a:lstStyle/>
                    <a:p>
                      <a:r>
                        <a:rPr lang="en-IN" u="none" dirty="0"/>
                        <a:t>CID</a:t>
                      </a:r>
                    </a:p>
                  </a:txBody>
                  <a:tcPr/>
                </a:tc>
                <a:extLst>
                  <a:ext uri="{0D108BD9-81ED-4DB2-BD59-A6C34878D82A}">
                    <a16:rowId xmlns:a16="http://schemas.microsoft.com/office/drawing/2014/main" val="3629081741"/>
                  </a:ext>
                </a:extLst>
              </a:tr>
              <a:tr h="339059">
                <a:tc>
                  <a:txBody>
                    <a:bodyPr/>
                    <a:lstStyle/>
                    <a:p>
                      <a:r>
                        <a:rPr lang="en-IN" dirty="0"/>
                        <a:t>S1</a:t>
                      </a:r>
                    </a:p>
                  </a:txBody>
                  <a:tcPr/>
                </a:tc>
                <a:tc>
                  <a:txBody>
                    <a:bodyPr/>
                    <a:lstStyle/>
                    <a:p>
                      <a:r>
                        <a:rPr lang="en-IN" dirty="0"/>
                        <a:t>C1</a:t>
                      </a:r>
                    </a:p>
                  </a:txBody>
                  <a:tcPr/>
                </a:tc>
                <a:extLst>
                  <a:ext uri="{0D108BD9-81ED-4DB2-BD59-A6C34878D82A}">
                    <a16:rowId xmlns:a16="http://schemas.microsoft.com/office/drawing/2014/main" val="3767034178"/>
                  </a:ext>
                </a:extLst>
              </a:tr>
              <a:tr h="339059">
                <a:tc>
                  <a:txBody>
                    <a:bodyPr/>
                    <a:lstStyle/>
                    <a:p>
                      <a:r>
                        <a:rPr lang="en-IN" dirty="0"/>
                        <a:t>S2</a:t>
                      </a:r>
                    </a:p>
                  </a:txBody>
                  <a:tcPr/>
                </a:tc>
                <a:tc>
                  <a:txBody>
                    <a:bodyPr/>
                    <a:lstStyle/>
                    <a:p>
                      <a:r>
                        <a:rPr lang="en-IN" dirty="0"/>
                        <a:t>C1</a:t>
                      </a:r>
                    </a:p>
                  </a:txBody>
                  <a:tcPr/>
                </a:tc>
                <a:extLst>
                  <a:ext uri="{0D108BD9-81ED-4DB2-BD59-A6C34878D82A}">
                    <a16:rowId xmlns:a16="http://schemas.microsoft.com/office/drawing/2014/main" val="4257725967"/>
                  </a:ext>
                </a:extLst>
              </a:tr>
              <a:tr h="339059">
                <a:tc>
                  <a:txBody>
                    <a:bodyPr/>
                    <a:lstStyle/>
                    <a:p>
                      <a:r>
                        <a:rPr lang="en-IN" dirty="0"/>
                        <a:t>S3</a:t>
                      </a:r>
                    </a:p>
                  </a:txBody>
                  <a:tcPr/>
                </a:tc>
                <a:tc>
                  <a:txBody>
                    <a:bodyPr/>
                    <a:lstStyle/>
                    <a:p>
                      <a:r>
                        <a:rPr lang="en-IN" dirty="0"/>
                        <a:t>C2</a:t>
                      </a:r>
                    </a:p>
                  </a:txBody>
                  <a:tcPr/>
                </a:tc>
                <a:extLst>
                  <a:ext uri="{0D108BD9-81ED-4DB2-BD59-A6C34878D82A}">
                    <a16:rowId xmlns:a16="http://schemas.microsoft.com/office/drawing/2014/main" val="1198390543"/>
                  </a:ext>
                </a:extLst>
              </a:tr>
              <a:tr h="339059">
                <a:tc>
                  <a:txBody>
                    <a:bodyPr/>
                    <a:lstStyle/>
                    <a:p>
                      <a:r>
                        <a:rPr lang="en-IN" dirty="0"/>
                        <a:t>S1</a:t>
                      </a:r>
                    </a:p>
                  </a:txBody>
                  <a:tcPr/>
                </a:tc>
                <a:tc>
                  <a:txBody>
                    <a:bodyPr/>
                    <a:lstStyle/>
                    <a:p>
                      <a:r>
                        <a:rPr lang="en-IN" dirty="0"/>
                        <a:t>C2</a:t>
                      </a:r>
                    </a:p>
                  </a:txBody>
                  <a:tcPr/>
                </a:tc>
                <a:extLst>
                  <a:ext uri="{0D108BD9-81ED-4DB2-BD59-A6C34878D82A}">
                    <a16:rowId xmlns:a16="http://schemas.microsoft.com/office/drawing/2014/main" val="2844790519"/>
                  </a:ext>
                </a:extLst>
              </a:tr>
              <a:tr h="339059">
                <a:tc>
                  <a:txBody>
                    <a:bodyPr/>
                    <a:lstStyle/>
                    <a:p>
                      <a:r>
                        <a:rPr lang="en-IN" dirty="0"/>
                        <a:t>S5</a:t>
                      </a:r>
                    </a:p>
                  </a:txBody>
                  <a:tcPr/>
                </a:tc>
                <a:tc>
                  <a:txBody>
                    <a:bodyPr/>
                    <a:lstStyle/>
                    <a:p>
                      <a:r>
                        <a:rPr lang="en-IN" dirty="0"/>
                        <a:t>C1</a:t>
                      </a:r>
                    </a:p>
                  </a:txBody>
                  <a:tcPr/>
                </a:tc>
                <a:extLst>
                  <a:ext uri="{0D108BD9-81ED-4DB2-BD59-A6C34878D82A}">
                    <a16:rowId xmlns:a16="http://schemas.microsoft.com/office/drawing/2014/main" val="1893318110"/>
                  </a:ext>
                </a:extLst>
              </a:tr>
            </a:tbl>
          </a:graphicData>
        </a:graphic>
      </p:graphicFrame>
      <p:sp>
        <p:nvSpPr>
          <p:cNvPr id="9" name="TextBox 8">
            <a:extLst>
              <a:ext uri="{FF2B5EF4-FFF2-40B4-BE49-F238E27FC236}">
                <a16:creationId xmlns:a16="http://schemas.microsoft.com/office/drawing/2014/main" id="{C33CC137-2D22-4638-91DA-6F047A659E36}"/>
              </a:ext>
            </a:extLst>
          </p:cNvPr>
          <p:cNvSpPr txBox="1"/>
          <p:nvPr/>
        </p:nvSpPr>
        <p:spPr>
          <a:xfrm>
            <a:off x="3932812" y="3001404"/>
            <a:ext cx="1640606" cy="369332"/>
          </a:xfrm>
          <a:prstGeom prst="rect">
            <a:avLst/>
          </a:prstGeom>
          <a:solidFill>
            <a:schemeClr val="accent1"/>
          </a:solidFill>
        </p:spPr>
        <p:txBody>
          <a:bodyPr wrap="square" rtlCol="0">
            <a:spAutoFit/>
          </a:bodyPr>
          <a:lstStyle/>
          <a:p>
            <a:r>
              <a:rPr lang="en-IN" b="1" dirty="0" err="1">
                <a:solidFill>
                  <a:schemeClr val="bg1"/>
                </a:solidFill>
              </a:rPr>
              <a:t>Enroll</a:t>
            </a:r>
            <a:r>
              <a:rPr lang="en-IN" b="1" dirty="0">
                <a:solidFill>
                  <a:schemeClr val="bg1"/>
                </a:solidFill>
              </a:rPr>
              <a:t> Table</a:t>
            </a:r>
          </a:p>
        </p:txBody>
      </p:sp>
      <p:sp>
        <p:nvSpPr>
          <p:cNvPr id="10" name="TextBox 9">
            <a:extLst>
              <a:ext uri="{FF2B5EF4-FFF2-40B4-BE49-F238E27FC236}">
                <a16:creationId xmlns:a16="http://schemas.microsoft.com/office/drawing/2014/main" id="{A34E6D4A-D0C7-4B9A-BD8C-5EECD058DCF7}"/>
              </a:ext>
            </a:extLst>
          </p:cNvPr>
          <p:cNvSpPr txBox="1"/>
          <p:nvPr/>
        </p:nvSpPr>
        <p:spPr>
          <a:xfrm>
            <a:off x="6091640" y="2998091"/>
            <a:ext cx="1749288" cy="369332"/>
          </a:xfrm>
          <a:prstGeom prst="rect">
            <a:avLst/>
          </a:prstGeom>
          <a:solidFill>
            <a:schemeClr val="accent1"/>
          </a:solidFill>
        </p:spPr>
        <p:txBody>
          <a:bodyPr wrap="square" rtlCol="0">
            <a:spAutoFit/>
          </a:bodyPr>
          <a:lstStyle/>
          <a:p>
            <a:r>
              <a:rPr lang="en-IN" b="1" dirty="0">
                <a:solidFill>
                  <a:schemeClr val="bg1"/>
                </a:solidFill>
              </a:rPr>
              <a:t>Courses Table</a:t>
            </a:r>
          </a:p>
        </p:txBody>
      </p:sp>
      <p:graphicFrame>
        <p:nvGraphicFramePr>
          <p:cNvPr id="11" name="Table 9">
            <a:extLst>
              <a:ext uri="{FF2B5EF4-FFF2-40B4-BE49-F238E27FC236}">
                <a16:creationId xmlns:a16="http://schemas.microsoft.com/office/drawing/2014/main" id="{01670F13-029C-4038-AE91-E184BE19EC5E}"/>
              </a:ext>
            </a:extLst>
          </p:cNvPr>
          <p:cNvGraphicFramePr>
            <a:graphicFrameLocks noGrp="1"/>
          </p:cNvGraphicFramePr>
          <p:nvPr>
            <p:extLst>
              <p:ext uri="{D42A27DB-BD31-4B8C-83A1-F6EECF244321}">
                <p14:modId xmlns:p14="http://schemas.microsoft.com/office/powerpoint/2010/main" val="1982413185"/>
              </p:ext>
            </p:extLst>
          </p:nvPr>
        </p:nvGraphicFramePr>
        <p:xfrm>
          <a:off x="5993167" y="3590344"/>
          <a:ext cx="1847761" cy="1112520"/>
        </p:xfrm>
        <a:graphic>
          <a:graphicData uri="http://schemas.openxmlformats.org/drawingml/2006/table">
            <a:tbl>
              <a:tblPr firstRow="1" bandRow="1">
                <a:tableStyleId>{5C22544A-7EE6-4342-B048-85BDC9FD1C3A}</a:tableStyleId>
              </a:tblPr>
              <a:tblGrid>
                <a:gridCol w="612106">
                  <a:extLst>
                    <a:ext uri="{9D8B030D-6E8A-4147-A177-3AD203B41FA5}">
                      <a16:colId xmlns:a16="http://schemas.microsoft.com/office/drawing/2014/main" val="3701961165"/>
                    </a:ext>
                  </a:extLst>
                </a:gridCol>
                <a:gridCol w="1235655">
                  <a:extLst>
                    <a:ext uri="{9D8B030D-6E8A-4147-A177-3AD203B41FA5}">
                      <a16:colId xmlns:a16="http://schemas.microsoft.com/office/drawing/2014/main" val="3166690479"/>
                    </a:ext>
                  </a:extLst>
                </a:gridCol>
              </a:tblGrid>
              <a:tr h="370840">
                <a:tc>
                  <a:txBody>
                    <a:bodyPr/>
                    <a:lstStyle/>
                    <a:p>
                      <a:r>
                        <a:rPr lang="en-IN" u="sng" dirty="0"/>
                        <a:t>CID</a:t>
                      </a:r>
                    </a:p>
                  </a:txBody>
                  <a:tcPr/>
                </a:tc>
                <a:tc>
                  <a:txBody>
                    <a:bodyPr/>
                    <a:lstStyle/>
                    <a:p>
                      <a:r>
                        <a:rPr lang="en-IN" u="none" dirty="0" err="1"/>
                        <a:t>C_name</a:t>
                      </a:r>
                      <a:endParaRPr lang="en-IN" u="none" dirty="0"/>
                    </a:p>
                  </a:txBody>
                  <a:tcPr/>
                </a:tc>
                <a:extLst>
                  <a:ext uri="{0D108BD9-81ED-4DB2-BD59-A6C34878D82A}">
                    <a16:rowId xmlns:a16="http://schemas.microsoft.com/office/drawing/2014/main" val="3629081741"/>
                  </a:ext>
                </a:extLst>
              </a:tr>
              <a:tr h="370840">
                <a:tc>
                  <a:txBody>
                    <a:bodyPr/>
                    <a:lstStyle/>
                    <a:p>
                      <a:r>
                        <a:rPr lang="en-IN" dirty="0"/>
                        <a:t>C1</a:t>
                      </a:r>
                    </a:p>
                  </a:txBody>
                  <a:tcPr/>
                </a:tc>
                <a:tc>
                  <a:txBody>
                    <a:bodyPr/>
                    <a:lstStyle/>
                    <a:p>
                      <a:r>
                        <a:rPr lang="en-IN" dirty="0"/>
                        <a:t>DBMS</a:t>
                      </a:r>
                    </a:p>
                  </a:txBody>
                  <a:tcPr/>
                </a:tc>
                <a:extLst>
                  <a:ext uri="{0D108BD9-81ED-4DB2-BD59-A6C34878D82A}">
                    <a16:rowId xmlns:a16="http://schemas.microsoft.com/office/drawing/2014/main" val="3767034178"/>
                  </a:ext>
                </a:extLst>
              </a:tr>
              <a:tr h="370840">
                <a:tc>
                  <a:txBody>
                    <a:bodyPr/>
                    <a:lstStyle/>
                    <a:p>
                      <a:r>
                        <a:rPr lang="en-IN" dirty="0"/>
                        <a:t>C2</a:t>
                      </a:r>
                    </a:p>
                  </a:txBody>
                  <a:tcPr/>
                </a:tc>
                <a:tc>
                  <a:txBody>
                    <a:bodyPr/>
                    <a:lstStyle/>
                    <a:p>
                      <a:r>
                        <a:rPr lang="en-IN" dirty="0"/>
                        <a:t>OS</a:t>
                      </a:r>
                    </a:p>
                  </a:txBody>
                  <a:tcPr/>
                </a:tc>
                <a:extLst>
                  <a:ext uri="{0D108BD9-81ED-4DB2-BD59-A6C34878D82A}">
                    <a16:rowId xmlns:a16="http://schemas.microsoft.com/office/drawing/2014/main" val="4257725967"/>
                  </a:ext>
                </a:extLst>
              </a:tr>
            </a:tbl>
          </a:graphicData>
        </a:graphic>
      </p:graphicFrame>
      <p:sp>
        <p:nvSpPr>
          <p:cNvPr id="12" name="TextBox 11">
            <a:extLst>
              <a:ext uri="{FF2B5EF4-FFF2-40B4-BE49-F238E27FC236}">
                <a16:creationId xmlns:a16="http://schemas.microsoft.com/office/drawing/2014/main" id="{8B15B9FA-A304-463A-A84B-4F5DE56E887A}"/>
              </a:ext>
            </a:extLst>
          </p:cNvPr>
          <p:cNvSpPr txBox="1"/>
          <p:nvPr/>
        </p:nvSpPr>
        <p:spPr>
          <a:xfrm>
            <a:off x="1130782" y="3017947"/>
            <a:ext cx="2093844" cy="369332"/>
          </a:xfrm>
          <a:prstGeom prst="rect">
            <a:avLst/>
          </a:prstGeom>
          <a:solidFill>
            <a:schemeClr val="accent1"/>
          </a:solidFill>
        </p:spPr>
        <p:txBody>
          <a:bodyPr wrap="square" rtlCol="0">
            <a:spAutoFit/>
          </a:bodyPr>
          <a:lstStyle/>
          <a:p>
            <a:r>
              <a:rPr lang="en-IN" b="1" dirty="0">
                <a:solidFill>
                  <a:schemeClr val="bg1"/>
                </a:solidFill>
              </a:rPr>
              <a:t>Student Table</a:t>
            </a:r>
          </a:p>
        </p:txBody>
      </p:sp>
      <p:sp>
        <p:nvSpPr>
          <p:cNvPr id="3" name="TextBox 2">
            <a:extLst>
              <a:ext uri="{FF2B5EF4-FFF2-40B4-BE49-F238E27FC236}">
                <a16:creationId xmlns:a16="http://schemas.microsoft.com/office/drawing/2014/main" id="{76CC2682-72AE-4F22-9F7F-BF9738CD624F}"/>
              </a:ext>
            </a:extLst>
          </p:cNvPr>
          <p:cNvSpPr txBox="1"/>
          <p:nvPr/>
        </p:nvSpPr>
        <p:spPr>
          <a:xfrm>
            <a:off x="8335616" y="3684939"/>
            <a:ext cx="2650435" cy="923330"/>
          </a:xfrm>
          <a:prstGeom prst="rect">
            <a:avLst/>
          </a:prstGeom>
          <a:noFill/>
        </p:spPr>
        <p:txBody>
          <a:bodyPr wrap="square" rtlCol="0">
            <a:spAutoFit/>
          </a:bodyPr>
          <a:lstStyle/>
          <a:p>
            <a:r>
              <a:rPr lang="en-IN" b="1" dirty="0"/>
              <a:t>Student </a:t>
            </a:r>
            <a:r>
              <a:rPr lang="en-IN" dirty="0"/>
              <a:t>(</a:t>
            </a:r>
            <a:r>
              <a:rPr lang="en-IN" u="sng" dirty="0"/>
              <a:t>SID</a:t>
            </a:r>
            <a:r>
              <a:rPr lang="en-IN" dirty="0"/>
              <a:t>, Name)</a:t>
            </a:r>
          </a:p>
          <a:p>
            <a:r>
              <a:rPr lang="en-IN" b="1" dirty="0" err="1"/>
              <a:t>Enroll</a:t>
            </a:r>
            <a:r>
              <a:rPr lang="en-IN" dirty="0"/>
              <a:t> (</a:t>
            </a:r>
            <a:r>
              <a:rPr lang="en-IN" u="sng" dirty="0"/>
              <a:t>SID</a:t>
            </a:r>
            <a:r>
              <a:rPr lang="en-IN" dirty="0"/>
              <a:t>, </a:t>
            </a:r>
            <a:r>
              <a:rPr lang="en-IN" u="sng" dirty="0"/>
              <a:t>CID</a:t>
            </a:r>
            <a:r>
              <a:rPr lang="en-IN" dirty="0"/>
              <a:t>) </a:t>
            </a:r>
          </a:p>
          <a:p>
            <a:r>
              <a:rPr lang="en-IN" b="1" dirty="0"/>
              <a:t>Course</a:t>
            </a:r>
            <a:r>
              <a:rPr lang="en-IN" dirty="0"/>
              <a:t> (</a:t>
            </a:r>
            <a:r>
              <a:rPr lang="en-IN" u="sng" dirty="0"/>
              <a:t>CID</a:t>
            </a:r>
            <a:r>
              <a:rPr lang="en-IN" dirty="0"/>
              <a:t>, </a:t>
            </a:r>
            <a:r>
              <a:rPr lang="en-IN" dirty="0" err="1"/>
              <a:t>C_name</a:t>
            </a:r>
            <a:r>
              <a:rPr lang="en-IN" dirty="0"/>
              <a:t>)</a:t>
            </a:r>
          </a:p>
        </p:txBody>
      </p:sp>
      <p:sp>
        <p:nvSpPr>
          <p:cNvPr id="5" name="Rectangle 4">
            <a:extLst>
              <a:ext uri="{FF2B5EF4-FFF2-40B4-BE49-F238E27FC236}">
                <a16:creationId xmlns:a16="http://schemas.microsoft.com/office/drawing/2014/main" id="{BD723A76-728B-417A-BAE3-6DBBAFD0BDA2}"/>
              </a:ext>
            </a:extLst>
          </p:cNvPr>
          <p:cNvSpPr/>
          <p:nvPr/>
        </p:nvSpPr>
        <p:spPr>
          <a:xfrm>
            <a:off x="8070574" y="2990112"/>
            <a:ext cx="3180521" cy="336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After minimization of Tables</a:t>
            </a:r>
          </a:p>
        </p:txBody>
      </p:sp>
      <p:pic>
        <p:nvPicPr>
          <p:cNvPr id="6" name="Picture 5" descr="A picture containing clock&#10;&#10;Description automatically generated">
            <a:extLst>
              <a:ext uri="{FF2B5EF4-FFF2-40B4-BE49-F238E27FC236}">
                <a16:creationId xmlns:a16="http://schemas.microsoft.com/office/drawing/2014/main" id="{CAA4D721-7E9D-4F6D-8A1B-010683EBDE42}"/>
              </a:ext>
            </a:extLst>
          </p:cNvPr>
          <p:cNvPicPr>
            <a:picLocks noChangeAspect="1"/>
          </p:cNvPicPr>
          <p:nvPr/>
        </p:nvPicPr>
        <p:blipFill>
          <a:blip r:embed="rId2"/>
          <a:stretch>
            <a:fillRect/>
          </a:stretch>
        </p:blipFill>
        <p:spPr>
          <a:xfrm>
            <a:off x="6260420" y="646044"/>
            <a:ext cx="5149702" cy="2129126"/>
          </a:xfrm>
          <a:prstGeom prst="rect">
            <a:avLst/>
          </a:prstGeom>
        </p:spPr>
      </p:pic>
    </p:spTree>
    <p:extLst>
      <p:ext uri="{BB962C8B-B14F-4D97-AF65-F5344CB8AC3E}">
        <p14:creationId xmlns:p14="http://schemas.microsoft.com/office/powerpoint/2010/main" val="357865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1000"/>
                                        <p:tgtEl>
                                          <p:spTgt spid="3"/>
                                        </p:tgtEl>
                                      </p:cBhvr>
                                    </p:animEffect>
                                    <p:anim calcmode="lin" valueType="num">
                                      <p:cBhvr>
                                        <p:cTn id="71" dur="1000" fill="hold"/>
                                        <p:tgtEl>
                                          <p:spTgt spid="3"/>
                                        </p:tgtEl>
                                        <p:attrNameLst>
                                          <p:attrName>ppt_x</p:attrName>
                                        </p:attrNameLst>
                                      </p:cBhvr>
                                      <p:tavLst>
                                        <p:tav tm="0">
                                          <p:val>
                                            <p:strVal val="#ppt_x"/>
                                          </p:val>
                                        </p:tav>
                                        <p:tav tm="100000">
                                          <p:val>
                                            <p:strVal val="#ppt_x"/>
                                          </p:val>
                                        </p:tav>
                                      </p:tavLst>
                                    </p:anim>
                                    <p:anim calcmode="lin" valueType="num">
                                      <p:cBhvr>
                                        <p:cTn id="7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P spid="12" grpId="0" animBg="1"/>
      <p:bldP spid="3"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0633-6560-459B-96AA-384FE95DF151}"/>
              </a:ext>
            </a:extLst>
          </p:cNvPr>
          <p:cNvSpPr>
            <a:spLocks noGrp="1"/>
          </p:cNvSpPr>
          <p:nvPr>
            <p:ph type="title"/>
          </p:nvPr>
        </p:nvSpPr>
        <p:spPr/>
        <p:txBody>
          <a:bodyPr>
            <a:normAutofit fontScale="90000"/>
          </a:bodyPr>
          <a:lstStyle/>
          <a:p>
            <a:r>
              <a:rPr lang="en-US" b="1" i="0" u="sng" dirty="0">
                <a:solidFill>
                  <a:srgbClr val="303030"/>
                </a:solidFill>
                <a:effectLst/>
              </a:rPr>
              <a:t>Case-02:</a:t>
            </a:r>
            <a:r>
              <a:rPr lang="en-US" b="0" i="0" dirty="0">
                <a:solidFill>
                  <a:srgbClr val="303030"/>
                </a:solidFill>
                <a:effectLst/>
              </a:rPr>
              <a:t> Binary relationship with cardinality ratio 1:n</a:t>
            </a:r>
            <a:endParaRPr lang="en-IN" dirty="0"/>
          </a:p>
        </p:txBody>
      </p:sp>
      <p:pic>
        <p:nvPicPr>
          <p:cNvPr id="7" name="Content Placeholder 6" descr="A picture containing game, clock&#10;&#10;Description automatically generated">
            <a:extLst>
              <a:ext uri="{FF2B5EF4-FFF2-40B4-BE49-F238E27FC236}">
                <a16:creationId xmlns:a16="http://schemas.microsoft.com/office/drawing/2014/main" id="{8C341AAD-39AA-4474-BB51-3F544C81FE59}"/>
              </a:ext>
            </a:extLst>
          </p:cNvPr>
          <p:cNvPicPr>
            <a:picLocks noGrp="1" noChangeAspect="1"/>
          </p:cNvPicPr>
          <p:nvPr>
            <p:ph idx="1"/>
          </p:nvPr>
        </p:nvPicPr>
        <p:blipFill>
          <a:blip r:embed="rId2"/>
          <a:stretch>
            <a:fillRect/>
          </a:stretch>
        </p:blipFill>
        <p:spPr>
          <a:xfrm>
            <a:off x="1295402" y="2519362"/>
            <a:ext cx="6315075" cy="3356506"/>
          </a:xfrm>
        </p:spPr>
      </p:pic>
      <p:sp>
        <p:nvSpPr>
          <p:cNvPr id="10" name="TextBox 9">
            <a:extLst>
              <a:ext uri="{FF2B5EF4-FFF2-40B4-BE49-F238E27FC236}">
                <a16:creationId xmlns:a16="http://schemas.microsoft.com/office/drawing/2014/main" id="{3C089CB5-A2F8-44AA-BC05-E5E1A3B50AA5}"/>
              </a:ext>
            </a:extLst>
          </p:cNvPr>
          <p:cNvSpPr txBox="1"/>
          <p:nvPr/>
        </p:nvSpPr>
        <p:spPr>
          <a:xfrm>
            <a:off x="8507895" y="2998583"/>
            <a:ext cx="1752599" cy="2123658"/>
          </a:xfrm>
          <a:prstGeom prst="rect">
            <a:avLst/>
          </a:prstGeom>
          <a:noFill/>
        </p:spPr>
        <p:txBody>
          <a:bodyPr wrap="square">
            <a:spAutoFit/>
          </a:bodyPr>
          <a:lstStyle/>
          <a:p>
            <a:r>
              <a:rPr lang="en-IN" sz="2400" b="1" dirty="0"/>
              <a:t>Tables:</a:t>
            </a:r>
          </a:p>
          <a:p>
            <a:endParaRPr lang="en-IN" dirty="0"/>
          </a:p>
          <a:p>
            <a:r>
              <a:rPr lang="en-IN" b="1" dirty="0"/>
              <a:t>Table 1</a:t>
            </a:r>
          </a:p>
          <a:p>
            <a:r>
              <a:rPr lang="en-IN" dirty="0"/>
              <a:t>A (</a:t>
            </a:r>
            <a:r>
              <a:rPr lang="en-IN" u="sng" dirty="0"/>
              <a:t>a1</a:t>
            </a:r>
            <a:r>
              <a:rPr lang="en-IN" dirty="0"/>
              <a:t>, a2)</a:t>
            </a:r>
          </a:p>
          <a:p>
            <a:endParaRPr lang="en-IN" dirty="0"/>
          </a:p>
          <a:p>
            <a:r>
              <a:rPr lang="en-IN" b="1" dirty="0"/>
              <a:t>Table 2</a:t>
            </a:r>
          </a:p>
          <a:p>
            <a:r>
              <a:rPr lang="en-IN" dirty="0"/>
              <a:t>BR (a1, </a:t>
            </a:r>
            <a:r>
              <a:rPr lang="en-IN" u="sng" dirty="0"/>
              <a:t>b1</a:t>
            </a:r>
            <a:r>
              <a:rPr lang="en-IN" dirty="0"/>
              <a:t>, b2)</a:t>
            </a:r>
          </a:p>
        </p:txBody>
      </p:sp>
    </p:spTree>
    <p:extLst>
      <p:ext uri="{BB962C8B-B14F-4D97-AF65-F5344CB8AC3E}">
        <p14:creationId xmlns:p14="http://schemas.microsoft.com/office/powerpoint/2010/main" val="422028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7A82-3EAE-4324-9E02-D14C0E3D2F44}"/>
              </a:ext>
            </a:extLst>
          </p:cNvPr>
          <p:cNvSpPr>
            <a:spLocks noGrp="1"/>
          </p:cNvSpPr>
          <p:nvPr>
            <p:ph type="title"/>
          </p:nvPr>
        </p:nvSpPr>
        <p:spPr/>
        <p:txBody>
          <a:bodyPr>
            <a:normAutofit/>
          </a:bodyPr>
          <a:lstStyle/>
          <a:p>
            <a:r>
              <a:rPr lang="en-IN" dirty="0"/>
              <a:t>Conversion of ER diagram to Tables</a:t>
            </a:r>
          </a:p>
        </p:txBody>
      </p:sp>
      <p:sp>
        <p:nvSpPr>
          <p:cNvPr id="3" name="Content Placeholder 2">
            <a:extLst>
              <a:ext uri="{FF2B5EF4-FFF2-40B4-BE49-F238E27FC236}">
                <a16:creationId xmlns:a16="http://schemas.microsoft.com/office/drawing/2014/main" id="{471AFB92-E0BF-4821-B2DD-02DDE007527A}"/>
              </a:ext>
            </a:extLst>
          </p:cNvPr>
          <p:cNvSpPr>
            <a:spLocks noGrp="1"/>
          </p:cNvSpPr>
          <p:nvPr>
            <p:ph idx="1"/>
          </p:nvPr>
        </p:nvSpPr>
        <p:spPr/>
        <p:txBody>
          <a:bodyPr/>
          <a:lstStyle/>
          <a:p>
            <a:r>
              <a:rPr lang="en-IN" dirty="0"/>
              <a:t>Strong entity sets</a:t>
            </a:r>
          </a:p>
          <a:p>
            <a:r>
              <a:rPr lang="en-IN" dirty="0"/>
              <a:t>Composite attributes</a:t>
            </a:r>
          </a:p>
          <a:p>
            <a:r>
              <a:rPr lang="en-IN" dirty="0"/>
              <a:t>Multivalued attributes</a:t>
            </a:r>
          </a:p>
          <a:p>
            <a:r>
              <a:rPr lang="en-IN" dirty="0"/>
              <a:t>Relationships sets</a:t>
            </a:r>
          </a:p>
          <a:p>
            <a:r>
              <a:rPr lang="en-IN" dirty="0"/>
              <a:t>Weak entity sets</a:t>
            </a:r>
          </a:p>
          <a:p>
            <a:pPr marL="0" indent="0">
              <a:buNone/>
            </a:pPr>
            <a:endParaRPr lang="en-IN" dirty="0"/>
          </a:p>
          <a:p>
            <a:endParaRPr lang="en-IN" dirty="0"/>
          </a:p>
        </p:txBody>
      </p:sp>
    </p:spTree>
    <p:extLst>
      <p:ext uri="{BB962C8B-B14F-4D97-AF65-F5344CB8AC3E}">
        <p14:creationId xmlns:p14="http://schemas.microsoft.com/office/powerpoint/2010/main" val="336820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FF03E6-83DB-484E-9077-97D66CE3F5ED}"/>
              </a:ext>
            </a:extLst>
          </p:cNvPr>
          <p:cNvSpPr txBox="1">
            <a:spLocks/>
          </p:cNvSpPr>
          <p:nvPr/>
        </p:nvSpPr>
        <p:spPr>
          <a:xfrm>
            <a:off x="893347" y="1327108"/>
            <a:ext cx="5367073" cy="143944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base"/>
            <a:r>
              <a:rPr lang="en-US" dirty="0">
                <a:solidFill>
                  <a:srgbClr val="303030"/>
                </a:solidFill>
              </a:rPr>
              <a:t>Example on cardinality ratio 1:n</a:t>
            </a:r>
          </a:p>
        </p:txBody>
      </p:sp>
      <p:graphicFrame>
        <p:nvGraphicFramePr>
          <p:cNvPr id="7" name="Table 9">
            <a:extLst>
              <a:ext uri="{FF2B5EF4-FFF2-40B4-BE49-F238E27FC236}">
                <a16:creationId xmlns:a16="http://schemas.microsoft.com/office/drawing/2014/main" id="{74D88957-C865-4EF4-A8C4-6B7CC2B2AEAA}"/>
              </a:ext>
            </a:extLst>
          </p:cNvPr>
          <p:cNvGraphicFramePr>
            <a:graphicFrameLocks noGrp="1"/>
          </p:cNvGraphicFramePr>
          <p:nvPr/>
        </p:nvGraphicFramePr>
        <p:xfrm>
          <a:off x="893347" y="3612931"/>
          <a:ext cx="2568714" cy="2225040"/>
        </p:xfrm>
        <a:graphic>
          <a:graphicData uri="http://schemas.openxmlformats.org/drawingml/2006/table">
            <a:tbl>
              <a:tblPr firstRow="1" bandRow="1">
                <a:tableStyleId>{5C22544A-7EE6-4342-B048-85BDC9FD1C3A}</a:tableStyleId>
              </a:tblPr>
              <a:tblGrid>
                <a:gridCol w="1284357">
                  <a:extLst>
                    <a:ext uri="{9D8B030D-6E8A-4147-A177-3AD203B41FA5}">
                      <a16:colId xmlns:a16="http://schemas.microsoft.com/office/drawing/2014/main" val="3701961165"/>
                    </a:ext>
                  </a:extLst>
                </a:gridCol>
                <a:gridCol w="1284357">
                  <a:extLst>
                    <a:ext uri="{9D8B030D-6E8A-4147-A177-3AD203B41FA5}">
                      <a16:colId xmlns:a16="http://schemas.microsoft.com/office/drawing/2014/main" val="3166690479"/>
                    </a:ext>
                  </a:extLst>
                </a:gridCol>
              </a:tblGrid>
              <a:tr h="370840">
                <a:tc>
                  <a:txBody>
                    <a:bodyPr/>
                    <a:lstStyle/>
                    <a:p>
                      <a:r>
                        <a:rPr lang="en-IN" u="sng" dirty="0"/>
                        <a:t>SID</a:t>
                      </a:r>
                    </a:p>
                  </a:txBody>
                  <a:tcPr/>
                </a:tc>
                <a:tc>
                  <a:txBody>
                    <a:bodyPr/>
                    <a:lstStyle/>
                    <a:p>
                      <a:r>
                        <a:rPr lang="en-IN" dirty="0"/>
                        <a:t>Name</a:t>
                      </a:r>
                    </a:p>
                  </a:txBody>
                  <a:tcPr/>
                </a:tc>
                <a:extLst>
                  <a:ext uri="{0D108BD9-81ED-4DB2-BD59-A6C34878D82A}">
                    <a16:rowId xmlns:a16="http://schemas.microsoft.com/office/drawing/2014/main" val="3629081741"/>
                  </a:ext>
                </a:extLst>
              </a:tr>
              <a:tr h="370840">
                <a:tc>
                  <a:txBody>
                    <a:bodyPr/>
                    <a:lstStyle/>
                    <a:p>
                      <a:r>
                        <a:rPr lang="en-IN" dirty="0"/>
                        <a:t>S1</a:t>
                      </a:r>
                    </a:p>
                  </a:txBody>
                  <a:tcPr/>
                </a:tc>
                <a:tc>
                  <a:txBody>
                    <a:bodyPr/>
                    <a:lstStyle/>
                    <a:p>
                      <a:r>
                        <a:rPr lang="en-IN" dirty="0"/>
                        <a:t>Ram</a:t>
                      </a:r>
                    </a:p>
                  </a:txBody>
                  <a:tcPr/>
                </a:tc>
                <a:extLst>
                  <a:ext uri="{0D108BD9-81ED-4DB2-BD59-A6C34878D82A}">
                    <a16:rowId xmlns:a16="http://schemas.microsoft.com/office/drawing/2014/main" val="3767034178"/>
                  </a:ext>
                </a:extLst>
              </a:tr>
              <a:tr h="370840">
                <a:tc>
                  <a:txBody>
                    <a:bodyPr/>
                    <a:lstStyle/>
                    <a:p>
                      <a:r>
                        <a:rPr lang="en-IN" dirty="0"/>
                        <a:t>S2</a:t>
                      </a:r>
                    </a:p>
                  </a:txBody>
                  <a:tcPr/>
                </a:tc>
                <a:tc>
                  <a:txBody>
                    <a:bodyPr/>
                    <a:lstStyle/>
                    <a:p>
                      <a:r>
                        <a:rPr lang="en-IN" dirty="0"/>
                        <a:t>David</a:t>
                      </a:r>
                    </a:p>
                  </a:txBody>
                  <a:tcPr/>
                </a:tc>
                <a:extLst>
                  <a:ext uri="{0D108BD9-81ED-4DB2-BD59-A6C34878D82A}">
                    <a16:rowId xmlns:a16="http://schemas.microsoft.com/office/drawing/2014/main" val="4257725967"/>
                  </a:ext>
                </a:extLst>
              </a:tr>
              <a:tr h="370840">
                <a:tc>
                  <a:txBody>
                    <a:bodyPr/>
                    <a:lstStyle/>
                    <a:p>
                      <a:r>
                        <a:rPr lang="en-IN" dirty="0"/>
                        <a:t>S3</a:t>
                      </a:r>
                    </a:p>
                  </a:txBody>
                  <a:tcPr/>
                </a:tc>
                <a:tc>
                  <a:txBody>
                    <a:bodyPr/>
                    <a:lstStyle/>
                    <a:p>
                      <a:r>
                        <a:rPr lang="en-IN" dirty="0"/>
                        <a:t>Mohan</a:t>
                      </a:r>
                    </a:p>
                  </a:txBody>
                  <a:tcPr/>
                </a:tc>
                <a:extLst>
                  <a:ext uri="{0D108BD9-81ED-4DB2-BD59-A6C34878D82A}">
                    <a16:rowId xmlns:a16="http://schemas.microsoft.com/office/drawing/2014/main" val="1044141168"/>
                  </a:ext>
                </a:extLst>
              </a:tr>
              <a:tr h="370840">
                <a:tc>
                  <a:txBody>
                    <a:bodyPr/>
                    <a:lstStyle/>
                    <a:p>
                      <a:r>
                        <a:rPr lang="en-IN" dirty="0"/>
                        <a:t>S4</a:t>
                      </a:r>
                    </a:p>
                  </a:txBody>
                  <a:tcPr/>
                </a:tc>
                <a:tc>
                  <a:txBody>
                    <a:bodyPr/>
                    <a:lstStyle/>
                    <a:p>
                      <a:r>
                        <a:rPr lang="en-IN" dirty="0"/>
                        <a:t>Shyam</a:t>
                      </a:r>
                    </a:p>
                  </a:txBody>
                  <a:tcPr/>
                </a:tc>
                <a:extLst>
                  <a:ext uri="{0D108BD9-81ED-4DB2-BD59-A6C34878D82A}">
                    <a16:rowId xmlns:a16="http://schemas.microsoft.com/office/drawing/2014/main" val="2032378455"/>
                  </a:ext>
                </a:extLst>
              </a:tr>
              <a:tr h="370840">
                <a:tc>
                  <a:txBody>
                    <a:bodyPr/>
                    <a:lstStyle/>
                    <a:p>
                      <a:r>
                        <a:rPr lang="en-IN" dirty="0"/>
                        <a:t>S5</a:t>
                      </a:r>
                    </a:p>
                  </a:txBody>
                  <a:tcPr/>
                </a:tc>
                <a:tc>
                  <a:txBody>
                    <a:bodyPr/>
                    <a:lstStyle/>
                    <a:p>
                      <a:r>
                        <a:rPr lang="en-IN" dirty="0"/>
                        <a:t>John</a:t>
                      </a:r>
                    </a:p>
                  </a:txBody>
                  <a:tcPr/>
                </a:tc>
                <a:extLst>
                  <a:ext uri="{0D108BD9-81ED-4DB2-BD59-A6C34878D82A}">
                    <a16:rowId xmlns:a16="http://schemas.microsoft.com/office/drawing/2014/main" val="1933164493"/>
                  </a:ext>
                </a:extLst>
              </a:tr>
            </a:tbl>
          </a:graphicData>
        </a:graphic>
      </p:graphicFrame>
      <p:graphicFrame>
        <p:nvGraphicFramePr>
          <p:cNvPr id="8" name="Table 9">
            <a:extLst>
              <a:ext uri="{FF2B5EF4-FFF2-40B4-BE49-F238E27FC236}">
                <a16:creationId xmlns:a16="http://schemas.microsoft.com/office/drawing/2014/main" id="{4EBF8524-74CE-4D66-BF13-30BFC3EFE36C}"/>
              </a:ext>
            </a:extLst>
          </p:cNvPr>
          <p:cNvGraphicFramePr>
            <a:graphicFrameLocks noGrp="1"/>
          </p:cNvGraphicFramePr>
          <p:nvPr>
            <p:extLst>
              <p:ext uri="{D42A27DB-BD31-4B8C-83A1-F6EECF244321}">
                <p14:modId xmlns:p14="http://schemas.microsoft.com/office/powerpoint/2010/main" val="695840975"/>
              </p:ext>
            </p:extLst>
          </p:nvPr>
        </p:nvGraphicFramePr>
        <p:xfrm>
          <a:off x="3932812" y="3605584"/>
          <a:ext cx="1640606" cy="2194560"/>
        </p:xfrm>
        <a:graphic>
          <a:graphicData uri="http://schemas.openxmlformats.org/drawingml/2006/table">
            <a:tbl>
              <a:tblPr firstRow="1" bandRow="1">
                <a:tableStyleId>{5C22544A-7EE6-4342-B048-85BDC9FD1C3A}</a:tableStyleId>
              </a:tblPr>
              <a:tblGrid>
                <a:gridCol w="820303">
                  <a:extLst>
                    <a:ext uri="{9D8B030D-6E8A-4147-A177-3AD203B41FA5}">
                      <a16:colId xmlns:a16="http://schemas.microsoft.com/office/drawing/2014/main" val="3701961165"/>
                    </a:ext>
                  </a:extLst>
                </a:gridCol>
                <a:gridCol w="820303">
                  <a:extLst>
                    <a:ext uri="{9D8B030D-6E8A-4147-A177-3AD203B41FA5}">
                      <a16:colId xmlns:a16="http://schemas.microsoft.com/office/drawing/2014/main" val="3166690479"/>
                    </a:ext>
                  </a:extLst>
                </a:gridCol>
              </a:tblGrid>
              <a:tr h="339059">
                <a:tc>
                  <a:txBody>
                    <a:bodyPr/>
                    <a:lstStyle/>
                    <a:p>
                      <a:r>
                        <a:rPr lang="en-IN" u="sng" dirty="0"/>
                        <a:t>SID</a:t>
                      </a:r>
                    </a:p>
                  </a:txBody>
                  <a:tcPr/>
                </a:tc>
                <a:tc>
                  <a:txBody>
                    <a:bodyPr/>
                    <a:lstStyle/>
                    <a:p>
                      <a:r>
                        <a:rPr lang="en-IN" u="none" dirty="0"/>
                        <a:t>CID</a:t>
                      </a:r>
                    </a:p>
                  </a:txBody>
                  <a:tcPr/>
                </a:tc>
                <a:extLst>
                  <a:ext uri="{0D108BD9-81ED-4DB2-BD59-A6C34878D82A}">
                    <a16:rowId xmlns:a16="http://schemas.microsoft.com/office/drawing/2014/main" val="3629081741"/>
                  </a:ext>
                </a:extLst>
              </a:tr>
              <a:tr h="339059">
                <a:tc>
                  <a:txBody>
                    <a:bodyPr/>
                    <a:lstStyle/>
                    <a:p>
                      <a:r>
                        <a:rPr lang="en-IN" dirty="0"/>
                        <a:t>S1</a:t>
                      </a:r>
                    </a:p>
                  </a:txBody>
                  <a:tcPr/>
                </a:tc>
                <a:tc>
                  <a:txBody>
                    <a:bodyPr/>
                    <a:lstStyle/>
                    <a:p>
                      <a:r>
                        <a:rPr lang="en-IN" dirty="0"/>
                        <a:t>C1</a:t>
                      </a:r>
                    </a:p>
                  </a:txBody>
                  <a:tcPr/>
                </a:tc>
                <a:extLst>
                  <a:ext uri="{0D108BD9-81ED-4DB2-BD59-A6C34878D82A}">
                    <a16:rowId xmlns:a16="http://schemas.microsoft.com/office/drawing/2014/main" val="3767034178"/>
                  </a:ext>
                </a:extLst>
              </a:tr>
              <a:tr h="339059">
                <a:tc>
                  <a:txBody>
                    <a:bodyPr/>
                    <a:lstStyle/>
                    <a:p>
                      <a:r>
                        <a:rPr lang="en-IN" dirty="0"/>
                        <a:t>S2</a:t>
                      </a:r>
                    </a:p>
                  </a:txBody>
                  <a:tcPr/>
                </a:tc>
                <a:tc>
                  <a:txBody>
                    <a:bodyPr/>
                    <a:lstStyle/>
                    <a:p>
                      <a:r>
                        <a:rPr lang="en-IN" dirty="0"/>
                        <a:t>C3</a:t>
                      </a:r>
                    </a:p>
                  </a:txBody>
                  <a:tcPr/>
                </a:tc>
                <a:extLst>
                  <a:ext uri="{0D108BD9-81ED-4DB2-BD59-A6C34878D82A}">
                    <a16:rowId xmlns:a16="http://schemas.microsoft.com/office/drawing/2014/main" val="4257725967"/>
                  </a:ext>
                </a:extLst>
              </a:tr>
              <a:tr h="339059">
                <a:tc>
                  <a:txBody>
                    <a:bodyPr/>
                    <a:lstStyle/>
                    <a:p>
                      <a:r>
                        <a:rPr lang="en-IN" dirty="0"/>
                        <a:t>S1</a:t>
                      </a:r>
                    </a:p>
                  </a:txBody>
                  <a:tcPr/>
                </a:tc>
                <a:tc>
                  <a:txBody>
                    <a:bodyPr/>
                    <a:lstStyle/>
                    <a:p>
                      <a:r>
                        <a:rPr lang="en-IN" dirty="0"/>
                        <a:t>C2</a:t>
                      </a:r>
                    </a:p>
                  </a:txBody>
                  <a:tcPr/>
                </a:tc>
                <a:extLst>
                  <a:ext uri="{0D108BD9-81ED-4DB2-BD59-A6C34878D82A}">
                    <a16:rowId xmlns:a16="http://schemas.microsoft.com/office/drawing/2014/main" val="1198390543"/>
                  </a:ext>
                </a:extLst>
              </a:tr>
              <a:tr h="339059">
                <a:tc>
                  <a:txBody>
                    <a:bodyPr/>
                    <a:lstStyle/>
                    <a:p>
                      <a:r>
                        <a:rPr lang="en-IN" dirty="0"/>
                        <a:t>S2</a:t>
                      </a:r>
                    </a:p>
                  </a:txBody>
                  <a:tcPr/>
                </a:tc>
                <a:tc>
                  <a:txBody>
                    <a:bodyPr/>
                    <a:lstStyle/>
                    <a:p>
                      <a:r>
                        <a:rPr lang="en-IN" dirty="0"/>
                        <a:t>C4</a:t>
                      </a:r>
                    </a:p>
                  </a:txBody>
                  <a:tcPr/>
                </a:tc>
                <a:extLst>
                  <a:ext uri="{0D108BD9-81ED-4DB2-BD59-A6C34878D82A}">
                    <a16:rowId xmlns:a16="http://schemas.microsoft.com/office/drawing/2014/main" val="2844790519"/>
                  </a:ext>
                </a:extLst>
              </a:tr>
              <a:tr h="339059">
                <a:tc>
                  <a:txBody>
                    <a:bodyPr/>
                    <a:lstStyle/>
                    <a:p>
                      <a:r>
                        <a:rPr lang="en-IN" dirty="0"/>
                        <a:t>S3</a:t>
                      </a:r>
                    </a:p>
                  </a:txBody>
                  <a:tcPr/>
                </a:tc>
                <a:tc>
                  <a:txBody>
                    <a:bodyPr/>
                    <a:lstStyle/>
                    <a:p>
                      <a:r>
                        <a:rPr lang="en-IN" dirty="0"/>
                        <a:t>C5</a:t>
                      </a:r>
                    </a:p>
                  </a:txBody>
                  <a:tcPr/>
                </a:tc>
                <a:extLst>
                  <a:ext uri="{0D108BD9-81ED-4DB2-BD59-A6C34878D82A}">
                    <a16:rowId xmlns:a16="http://schemas.microsoft.com/office/drawing/2014/main" val="1893318110"/>
                  </a:ext>
                </a:extLst>
              </a:tr>
            </a:tbl>
          </a:graphicData>
        </a:graphic>
      </p:graphicFrame>
      <p:sp>
        <p:nvSpPr>
          <p:cNvPr id="9" name="TextBox 8">
            <a:extLst>
              <a:ext uri="{FF2B5EF4-FFF2-40B4-BE49-F238E27FC236}">
                <a16:creationId xmlns:a16="http://schemas.microsoft.com/office/drawing/2014/main" id="{C33CC137-2D22-4638-91DA-6F047A659E36}"/>
              </a:ext>
            </a:extLst>
          </p:cNvPr>
          <p:cNvSpPr txBox="1"/>
          <p:nvPr/>
        </p:nvSpPr>
        <p:spPr>
          <a:xfrm>
            <a:off x="3932812" y="3001404"/>
            <a:ext cx="1640606" cy="369332"/>
          </a:xfrm>
          <a:prstGeom prst="rect">
            <a:avLst/>
          </a:prstGeom>
          <a:solidFill>
            <a:schemeClr val="accent1"/>
          </a:solidFill>
        </p:spPr>
        <p:txBody>
          <a:bodyPr wrap="square" rtlCol="0">
            <a:spAutoFit/>
          </a:bodyPr>
          <a:lstStyle/>
          <a:p>
            <a:r>
              <a:rPr lang="en-IN" b="1" dirty="0" err="1">
                <a:solidFill>
                  <a:schemeClr val="bg1"/>
                </a:solidFill>
              </a:rPr>
              <a:t>Enrolls</a:t>
            </a:r>
            <a:r>
              <a:rPr lang="en-IN" b="1" dirty="0">
                <a:solidFill>
                  <a:schemeClr val="bg1"/>
                </a:solidFill>
              </a:rPr>
              <a:t> Table</a:t>
            </a:r>
          </a:p>
        </p:txBody>
      </p:sp>
      <p:sp>
        <p:nvSpPr>
          <p:cNvPr id="10" name="TextBox 9">
            <a:extLst>
              <a:ext uri="{FF2B5EF4-FFF2-40B4-BE49-F238E27FC236}">
                <a16:creationId xmlns:a16="http://schemas.microsoft.com/office/drawing/2014/main" id="{A34E6D4A-D0C7-4B9A-BD8C-5EECD058DCF7}"/>
              </a:ext>
            </a:extLst>
          </p:cNvPr>
          <p:cNvSpPr txBox="1"/>
          <p:nvPr/>
        </p:nvSpPr>
        <p:spPr>
          <a:xfrm>
            <a:off x="5908900" y="3005701"/>
            <a:ext cx="1749288" cy="369332"/>
          </a:xfrm>
          <a:prstGeom prst="rect">
            <a:avLst/>
          </a:prstGeom>
          <a:solidFill>
            <a:schemeClr val="accent1"/>
          </a:solidFill>
        </p:spPr>
        <p:txBody>
          <a:bodyPr wrap="square" rtlCol="0">
            <a:spAutoFit/>
          </a:bodyPr>
          <a:lstStyle/>
          <a:p>
            <a:r>
              <a:rPr lang="en-IN" b="1" dirty="0">
                <a:solidFill>
                  <a:schemeClr val="bg1"/>
                </a:solidFill>
              </a:rPr>
              <a:t>Courses Table</a:t>
            </a:r>
          </a:p>
        </p:txBody>
      </p:sp>
      <p:graphicFrame>
        <p:nvGraphicFramePr>
          <p:cNvPr id="11" name="Table 9">
            <a:extLst>
              <a:ext uri="{FF2B5EF4-FFF2-40B4-BE49-F238E27FC236}">
                <a16:creationId xmlns:a16="http://schemas.microsoft.com/office/drawing/2014/main" id="{01670F13-029C-4038-AE91-E184BE19EC5E}"/>
              </a:ext>
            </a:extLst>
          </p:cNvPr>
          <p:cNvGraphicFramePr>
            <a:graphicFrameLocks noGrp="1"/>
          </p:cNvGraphicFramePr>
          <p:nvPr>
            <p:extLst>
              <p:ext uri="{D42A27DB-BD31-4B8C-83A1-F6EECF244321}">
                <p14:modId xmlns:p14="http://schemas.microsoft.com/office/powerpoint/2010/main" val="4149310832"/>
              </p:ext>
            </p:extLst>
          </p:nvPr>
        </p:nvGraphicFramePr>
        <p:xfrm>
          <a:off x="5908900" y="3605584"/>
          <a:ext cx="1796759" cy="2225040"/>
        </p:xfrm>
        <a:graphic>
          <a:graphicData uri="http://schemas.openxmlformats.org/drawingml/2006/table">
            <a:tbl>
              <a:tblPr firstRow="1" bandRow="1">
                <a:tableStyleId>{5C22544A-7EE6-4342-B048-85BDC9FD1C3A}</a:tableStyleId>
              </a:tblPr>
              <a:tblGrid>
                <a:gridCol w="736255">
                  <a:extLst>
                    <a:ext uri="{9D8B030D-6E8A-4147-A177-3AD203B41FA5}">
                      <a16:colId xmlns:a16="http://schemas.microsoft.com/office/drawing/2014/main" val="3701961165"/>
                    </a:ext>
                  </a:extLst>
                </a:gridCol>
                <a:gridCol w="1060504">
                  <a:extLst>
                    <a:ext uri="{9D8B030D-6E8A-4147-A177-3AD203B41FA5}">
                      <a16:colId xmlns:a16="http://schemas.microsoft.com/office/drawing/2014/main" val="3166690479"/>
                    </a:ext>
                  </a:extLst>
                </a:gridCol>
              </a:tblGrid>
              <a:tr h="370840">
                <a:tc>
                  <a:txBody>
                    <a:bodyPr/>
                    <a:lstStyle/>
                    <a:p>
                      <a:r>
                        <a:rPr lang="en-IN" u="sng" dirty="0"/>
                        <a:t>CID</a:t>
                      </a:r>
                    </a:p>
                  </a:txBody>
                  <a:tcPr/>
                </a:tc>
                <a:tc>
                  <a:txBody>
                    <a:bodyPr/>
                    <a:lstStyle/>
                    <a:p>
                      <a:r>
                        <a:rPr lang="en-IN" u="none" dirty="0" err="1"/>
                        <a:t>C_name</a:t>
                      </a:r>
                      <a:endParaRPr lang="en-IN" u="none" dirty="0"/>
                    </a:p>
                  </a:txBody>
                  <a:tcPr/>
                </a:tc>
                <a:extLst>
                  <a:ext uri="{0D108BD9-81ED-4DB2-BD59-A6C34878D82A}">
                    <a16:rowId xmlns:a16="http://schemas.microsoft.com/office/drawing/2014/main" val="3629081741"/>
                  </a:ext>
                </a:extLst>
              </a:tr>
              <a:tr h="370840">
                <a:tc>
                  <a:txBody>
                    <a:bodyPr/>
                    <a:lstStyle/>
                    <a:p>
                      <a:r>
                        <a:rPr lang="en-IN" dirty="0"/>
                        <a:t>C1</a:t>
                      </a:r>
                    </a:p>
                  </a:txBody>
                  <a:tcPr/>
                </a:tc>
                <a:tc>
                  <a:txBody>
                    <a:bodyPr/>
                    <a:lstStyle/>
                    <a:p>
                      <a:r>
                        <a:rPr lang="en-IN" dirty="0"/>
                        <a:t>DBMS</a:t>
                      </a:r>
                    </a:p>
                  </a:txBody>
                  <a:tcPr/>
                </a:tc>
                <a:extLst>
                  <a:ext uri="{0D108BD9-81ED-4DB2-BD59-A6C34878D82A}">
                    <a16:rowId xmlns:a16="http://schemas.microsoft.com/office/drawing/2014/main" val="3767034178"/>
                  </a:ext>
                </a:extLst>
              </a:tr>
              <a:tr h="370840">
                <a:tc>
                  <a:txBody>
                    <a:bodyPr/>
                    <a:lstStyle/>
                    <a:p>
                      <a:r>
                        <a:rPr lang="en-IN" dirty="0"/>
                        <a:t>C2</a:t>
                      </a:r>
                    </a:p>
                  </a:txBody>
                  <a:tcPr/>
                </a:tc>
                <a:tc>
                  <a:txBody>
                    <a:bodyPr/>
                    <a:lstStyle/>
                    <a:p>
                      <a:r>
                        <a:rPr lang="en-IN" dirty="0"/>
                        <a:t>OS</a:t>
                      </a:r>
                    </a:p>
                  </a:txBody>
                  <a:tcPr/>
                </a:tc>
                <a:extLst>
                  <a:ext uri="{0D108BD9-81ED-4DB2-BD59-A6C34878D82A}">
                    <a16:rowId xmlns:a16="http://schemas.microsoft.com/office/drawing/2014/main" val="3333414537"/>
                  </a:ext>
                </a:extLst>
              </a:tr>
              <a:tr h="370840">
                <a:tc>
                  <a:txBody>
                    <a:bodyPr/>
                    <a:lstStyle/>
                    <a:p>
                      <a:r>
                        <a:rPr lang="en-IN" dirty="0"/>
                        <a:t>C3</a:t>
                      </a:r>
                    </a:p>
                  </a:txBody>
                  <a:tcPr/>
                </a:tc>
                <a:tc>
                  <a:txBody>
                    <a:bodyPr/>
                    <a:lstStyle/>
                    <a:p>
                      <a:r>
                        <a:rPr lang="en-IN" dirty="0"/>
                        <a:t>DS</a:t>
                      </a:r>
                    </a:p>
                  </a:txBody>
                  <a:tcPr/>
                </a:tc>
                <a:extLst>
                  <a:ext uri="{0D108BD9-81ED-4DB2-BD59-A6C34878D82A}">
                    <a16:rowId xmlns:a16="http://schemas.microsoft.com/office/drawing/2014/main" val="3871848407"/>
                  </a:ext>
                </a:extLst>
              </a:tr>
              <a:tr h="370840">
                <a:tc>
                  <a:txBody>
                    <a:bodyPr/>
                    <a:lstStyle/>
                    <a:p>
                      <a:r>
                        <a:rPr lang="en-IN" dirty="0"/>
                        <a:t>C4</a:t>
                      </a:r>
                    </a:p>
                  </a:txBody>
                  <a:tcPr/>
                </a:tc>
                <a:tc>
                  <a:txBody>
                    <a:bodyPr/>
                    <a:lstStyle/>
                    <a:p>
                      <a:r>
                        <a:rPr lang="en-IN" dirty="0"/>
                        <a:t>NS</a:t>
                      </a:r>
                    </a:p>
                  </a:txBody>
                  <a:tcPr/>
                </a:tc>
                <a:extLst>
                  <a:ext uri="{0D108BD9-81ED-4DB2-BD59-A6C34878D82A}">
                    <a16:rowId xmlns:a16="http://schemas.microsoft.com/office/drawing/2014/main" val="3244076157"/>
                  </a:ext>
                </a:extLst>
              </a:tr>
              <a:tr h="370840">
                <a:tc>
                  <a:txBody>
                    <a:bodyPr/>
                    <a:lstStyle/>
                    <a:p>
                      <a:r>
                        <a:rPr lang="en-IN" dirty="0"/>
                        <a:t>C5</a:t>
                      </a:r>
                    </a:p>
                  </a:txBody>
                  <a:tcPr/>
                </a:tc>
                <a:tc>
                  <a:txBody>
                    <a:bodyPr/>
                    <a:lstStyle/>
                    <a:p>
                      <a:r>
                        <a:rPr lang="en-IN" dirty="0"/>
                        <a:t>IMS</a:t>
                      </a:r>
                    </a:p>
                  </a:txBody>
                  <a:tcPr/>
                </a:tc>
                <a:extLst>
                  <a:ext uri="{0D108BD9-81ED-4DB2-BD59-A6C34878D82A}">
                    <a16:rowId xmlns:a16="http://schemas.microsoft.com/office/drawing/2014/main" val="4257725967"/>
                  </a:ext>
                </a:extLst>
              </a:tr>
            </a:tbl>
          </a:graphicData>
        </a:graphic>
      </p:graphicFrame>
      <p:sp>
        <p:nvSpPr>
          <p:cNvPr id="12" name="TextBox 11">
            <a:extLst>
              <a:ext uri="{FF2B5EF4-FFF2-40B4-BE49-F238E27FC236}">
                <a16:creationId xmlns:a16="http://schemas.microsoft.com/office/drawing/2014/main" id="{8B15B9FA-A304-463A-A84B-4F5DE56E887A}"/>
              </a:ext>
            </a:extLst>
          </p:cNvPr>
          <p:cNvSpPr txBox="1"/>
          <p:nvPr/>
        </p:nvSpPr>
        <p:spPr>
          <a:xfrm>
            <a:off x="1130782" y="3017947"/>
            <a:ext cx="2093844" cy="369332"/>
          </a:xfrm>
          <a:prstGeom prst="rect">
            <a:avLst/>
          </a:prstGeom>
          <a:solidFill>
            <a:schemeClr val="accent1"/>
          </a:solidFill>
        </p:spPr>
        <p:txBody>
          <a:bodyPr wrap="square" rtlCol="0">
            <a:spAutoFit/>
          </a:bodyPr>
          <a:lstStyle/>
          <a:p>
            <a:r>
              <a:rPr lang="en-IN" b="1" dirty="0">
                <a:solidFill>
                  <a:schemeClr val="bg1"/>
                </a:solidFill>
              </a:rPr>
              <a:t>Student Table</a:t>
            </a:r>
          </a:p>
        </p:txBody>
      </p:sp>
      <p:sp>
        <p:nvSpPr>
          <p:cNvPr id="3" name="TextBox 2">
            <a:extLst>
              <a:ext uri="{FF2B5EF4-FFF2-40B4-BE49-F238E27FC236}">
                <a16:creationId xmlns:a16="http://schemas.microsoft.com/office/drawing/2014/main" id="{76CC2682-72AE-4F22-9F7F-BF9738CD624F}"/>
              </a:ext>
            </a:extLst>
          </p:cNvPr>
          <p:cNvSpPr txBox="1"/>
          <p:nvPr/>
        </p:nvSpPr>
        <p:spPr>
          <a:xfrm>
            <a:off x="7857423" y="3612931"/>
            <a:ext cx="3539447" cy="646331"/>
          </a:xfrm>
          <a:prstGeom prst="rect">
            <a:avLst/>
          </a:prstGeom>
          <a:noFill/>
        </p:spPr>
        <p:txBody>
          <a:bodyPr wrap="square" rtlCol="0">
            <a:spAutoFit/>
          </a:bodyPr>
          <a:lstStyle/>
          <a:p>
            <a:r>
              <a:rPr lang="en-IN" b="1" dirty="0"/>
              <a:t>Students </a:t>
            </a:r>
            <a:r>
              <a:rPr lang="en-IN" dirty="0"/>
              <a:t>(</a:t>
            </a:r>
            <a:r>
              <a:rPr lang="en-IN" u="sng" dirty="0"/>
              <a:t>SID</a:t>
            </a:r>
            <a:r>
              <a:rPr lang="en-IN" dirty="0"/>
              <a:t>, Name)</a:t>
            </a:r>
          </a:p>
          <a:p>
            <a:r>
              <a:rPr lang="en-IN" b="1" dirty="0" err="1"/>
              <a:t>Course_Enroll</a:t>
            </a:r>
            <a:r>
              <a:rPr lang="en-IN" dirty="0"/>
              <a:t> (</a:t>
            </a:r>
            <a:r>
              <a:rPr lang="en-IN" u="sng" dirty="0"/>
              <a:t>CID</a:t>
            </a:r>
            <a:r>
              <a:rPr lang="en-IN" dirty="0"/>
              <a:t>, SID, </a:t>
            </a:r>
            <a:r>
              <a:rPr lang="en-IN" dirty="0" err="1"/>
              <a:t>C_name</a:t>
            </a:r>
            <a:r>
              <a:rPr lang="en-IN" dirty="0"/>
              <a:t>)</a:t>
            </a:r>
          </a:p>
        </p:txBody>
      </p:sp>
      <p:sp>
        <p:nvSpPr>
          <p:cNvPr id="5" name="Rectangle 4">
            <a:extLst>
              <a:ext uri="{FF2B5EF4-FFF2-40B4-BE49-F238E27FC236}">
                <a16:creationId xmlns:a16="http://schemas.microsoft.com/office/drawing/2014/main" id="{BD723A76-728B-417A-BAE3-6DBBAFD0BDA2}"/>
              </a:ext>
            </a:extLst>
          </p:cNvPr>
          <p:cNvSpPr/>
          <p:nvPr/>
        </p:nvSpPr>
        <p:spPr>
          <a:xfrm>
            <a:off x="8246095" y="2994160"/>
            <a:ext cx="3052558" cy="336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After minimization of Tables</a:t>
            </a:r>
          </a:p>
        </p:txBody>
      </p:sp>
      <p:pic>
        <p:nvPicPr>
          <p:cNvPr id="13" name="Picture 12" descr="A close up of a map&#10;&#10;Description automatically generated">
            <a:extLst>
              <a:ext uri="{FF2B5EF4-FFF2-40B4-BE49-F238E27FC236}">
                <a16:creationId xmlns:a16="http://schemas.microsoft.com/office/drawing/2014/main" id="{2574ED77-164B-4DF8-AB2F-6800ED79609E}"/>
              </a:ext>
            </a:extLst>
          </p:cNvPr>
          <p:cNvPicPr>
            <a:picLocks noChangeAspect="1"/>
          </p:cNvPicPr>
          <p:nvPr/>
        </p:nvPicPr>
        <p:blipFill>
          <a:blip r:embed="rId2"/>
          <a:stretch>
            <a:fillRect/>
          </a:stretch>
        </p:blipFill>
        <p:spPr>
          <a:xfrm>
            <a:off x="6260420" y="781384"/>
            <a:ext cx="5229215" cy="1954436"/>
          </a:xfrm>
          <a:prstGeom prst="rect">
            <a:avLst/>
          </a:prstGeom>
        </p:spPr>
      </p:pic>
    </p:spTree>
    <p:extLst>
      <p:ext uri="{BB962C8B-B14F-4D97-AF65-F5344CB8AC3E}">
        <p14:creationId xmlns:p14="http://schemas.microsoft.com/office/powerpoint/2010/main" val="356933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1000"/>
                                        <p:tgtEl>
                                          <p:spTgt spid="3"/>
                                        </p:tgtEl>
                                      </p:cBhvr>
                                    </p:animEffect>
                                    <p:anim calcmode="lin" valueType="num">
                                      <p:cBhvr>
                                        <p:cTn id="71" dur="1000" fill="hold"/>
                                        <p:tgtEl>
                                          <p:spTgt spid="3"/>
                                        </p:tgtEl>
                                        <p:attrNameLst>
                                          <p:attrName>ppt_x</p:attrName>
                                        </p:attrNameLst>
                                      </p:cBhvr>
                                      <p:tavLst>
                                        <p:tav tm="0">
                                          <p:val>
                                            <p:strVal val="#ppt_x"/>
                                          </p:val>
                                        </p:tav>
                                        <p:tav tm="100000">
                                          <p:val>
                                            <p:strVal val="#ppt_x"/>
                                          </p:val>
                                        </p:tav>
                                      </p:tavLst>
                                    </p:anim>
                                    <p:anim calcmode="lin" valueType="num">
                                      <p:cBhvr>
                                        <p:cTn id="7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P spid="12" grpId="0" animBg="1"/>
      <p:bldP spid="3"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A325-1DFB-4547-BD0C-36D1D934222C}"/>
              </a:ext>
            </a:extLst>
          </p:cNvPr>
          <p:cNvSpPr>
            <a:spLocks noGrp="1"/>
          </p:cNvSpPr>
          <p:nvPr>
            <p:ph type="title"/>
          </p:nvPr>
        </p:nvSpPr>
        <p:spPr/>
        <p:txBody>
          <a:bodyPr>
            <a:normAutofit fontScale="90000"/>
          </a:bodyPr>
          <a:lstStyle/>
          <a:p>
            <a:r>
              <a:rPr lang="en-US" b="1" i="0" u="sng" dirty="0">
                <a:solidFill>
                  <a:srgbClr val="303030"/>
                </a:solidFill>
                <a:effectLst/>
              </a:rPr>
              <a:t>Case-03:</a:t>
            </a:r>
            <a:r>
              <a:rPr lang="en-US" b="0" i="0" dirty="0">
                <a:solidFill>
                  <a:srgbClr val="303030"/>
                </a:solidFill>
                <a:effectLst/>
              </a:rPr>
              <a:t> Binary relationship with cardinality ratio m:1</a:t>
            </a:r>
            <a:endParaRPr lang="en-IN" dirty="0"/>
          </a:p>
        </p:txBody>
      </p:sp>
      <p:pic>
        <p:nvPicPr>
          <p:cNvPr id="5" name="Content Placeholder 4" descr="A picture containing game, clock&#10;&#10;Description automatically generated">
            <a:extLst>
              <a:ext uri="{FF2B5EF4-FFF2-40B4-BE49-F238E27FC236}">
                <a16:creationId xmlns:a16="http://schemas.microsoft.com/office/drawing/2014/main" id="{D700EC5E-D3B1-491D-AA08-CE39B1EE356F}"/>
              </a:ext>
            </a:extLst>
          </p:cNvPr>
          <p:cNvPicPr>
            <a:picLocks noGrp="1" noChangeAspect="1"/>
          </p:cNvPicPr>
          <p:nvPr>
            <p:ph idx="1"/>
          </p:nvPr>
        </p:nvPicPr>
        <p:blipFill>
          <a:blip r:embed="rId2"/>
          <a:stretch>
            <a:fillRect/>
          </a:stretch>
        </p:blipFill>
        <p:spPr>
          <a:xfrm>
            <a:off x="1295402" y="2686052"/>
            <a:ext cx="6096000" cy="3189816"/>
          </a:xfrm>
        </p:spPr>
      </p:pic>
      <p:sp>
        <p:nvSpPr>
          <p:cNvPr id="7" name="TextBox 6">
            <a:extLst>
              <a:ext uri="{FF2B5EF4-FFF2-40B4-BE49-F238E27FC236}">
                <a16:creationId xmlns:a16="http://schemas.microsoft.com/office/drawing/2014/main" id="{34D67E04-60BC-4553-91AA-F2FF70E9264F}"/>
              </a:ext>
            </a:extLst>
          </p:cNvPr>
          <p:cNvSpPr txBox="1"/>
          <p:nvPr/>
        </p:nvSpPr>
        <p:spPr>
          <a:xfrm>
            <a:off x="8507895" y="2998583"/>
            <a:ext cx="1752599" cy="2123658"/>
          </a:xfrm>
          <a:prstGeom prst="rect">
            <a:avLst/>
          </a:prstGeom>
          <a:noFill/>
        </p:spPr>
        <p:txBody>
          <a:bodyPr wrap="square">
            <a:spAutoFit/>
          </a:bodyPr>
          <a:lstStyle/>
          <a:p>
            <a:r>
              <a:rPr lang="en-IN" sz="2400" b="1" dirty="0"/>
              <a:t>Tables:</a:t>
            </a:r>
          </a:p>
          <a:p>
            <a:endParaRPr lang="en-IN" dirty="0"/>
          </a:p>
          <a:p>
            <a:r>
              <a:rPr lang="en-IN" b="1" dirty="0"/>
              <a:t>Table 1</a:t>
            </a:r>
          </a:p>
          <a:p>
            <a:r>
              <a:rPr lang="en-IN" dirty="0"/>
              <a:t>AR (</a:t>
            </a:r>
            <a:r>
              <a:rPr lang="en-IN" u="sng" dirty="0"/>
              <a:t>a1</a:t>
            </a:r>
            <a:r>
              <a:rPr lang="en-IN" dirty="0"/>
              <a:t>, b1, a2)</a:t>
            </a:r>
          </a:p>
          <a:p>
            <a:endParaRPr lang="en-IN" dirty="0"/>
          </a:p>
          <a:p>
            <a:r>
              <a:rPr lang="en-IN" b="1" dirty="0"/>
              <a:t>Table 2</a:t>
            </a:r>
          </a:p>
          <a:p>
            <a:r>
              <a:rPr lang="en-IN" dirty="0"/>
              <a:t>B (</a:t>
            </a:r>
            <a:r>
              <a:rPr lang="en-IN" u="sng" dirty="0"/>
              <a:t>b1</a:t>
            </a:r>
            <a:r>
              <a:rPr lang="en-IN" dirty="0"/>
              <a:t>, b2)</a:t>
            </a:r>
          </a:p>
        </p:txBody>
      </p:sp>
    </p:spTree>
    <p:extLst>
      <p:ext uri="{BB962C8B-B14F-4D97-AF65-F5344CB8AC3E}">
        <p14:creationId xmlns:p14="http://schemas.microsoft.com/office/powerpoint/2010/main" val="314500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FF03E6-83DB-484E-9077-97D66CE3F5ED}"/>
              </a:ext>
            </a:extLst>
          </p:cNvPr>
          <p:cNvSpPr txBox="1">
            <a:spLocks/>
          </p:cNvSpPr>
          <p:nvPr/>
        </p:nvSpPr>
        <p:spPr>
          <a:xfrm>
            <a:off x="893347" y="1327108"/>
            <a:ext cx="5367073" cy="143944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base"/>
            <a:r>
              <a:rPr lang="en-US" dirty="0">
                <a:solidFill>
                  <a:srgbClr val="303030"/>
                </a:solidFill>
              </a:rPr>
              <a:t>Example on cardinality ratio m:1</a:t>
            </a:r>
          </a:p>
        </p:txBody>
      </p:sp>
      <p:graphicFrame>
        <p:nvGraphicFramePr>
          <p:cNvPr id="7" name="Table 9">
            <a:extLst>
              <a:ext uri="{FF2B5EF4-FFF2-40B4-BE49-F238E27FC236}">
                <a16:creationId xmlns:a16="http://schemas.microsoft.com/office/drawing/2014/main" id="{74D88957-C865-4EF4-A8C4-6B7CC2B2AEAA}"/>
              </a:ext>
            </a:extLst>
          </p:cNvPr>
          <p:cNvGraphicFramePr>
            <a:graphicFrameLocks noGrp="1"/>
          </p:cNvGraphicFramePr>
          <p:nvPr>
            <p:extLst>
              <p:ext uri="{D42A27DB-BD31-4B8C-83A1-F6EECF244321}">
                <p14:modId xmlns:p14="http://schemas.microsoft.com/office/powerpoint/2010/main" val="2355066534"/>
              </p:ext>
            </p:extLst>
          </p:nvPr>
        </p:nvGraphicFramePr>
        <p:xfrm>
          <a:off x="893347" y="3612931"/>
          <a:ext cx="2568714" cy="2225040"/>
        </p:xfrm>
        <a:graphic>
          <a:graphicData uri="http://schemas.openxmlformats.org/drawingml/2006/table">
            <a:tbl>
              <a:tblPr firstRow="1" bandRow="1">
                <a:tableStyleId>{5C22544A-7EE6-4342-B048-85BDC9FD1C3A}</a:tableStyleId>
              </a:tblPr>
              <a:tblGrid>
                <a:gridCol w="1284357">
                  <a:extLst>
                    <a:ext uri="{9D8B030D-6E8A-4147-A177-3AD203B41FA5}">
                      <a16:colId xmlns:a16="http://schemas.microsoft.com/office/drawing/2014/main" val="3701961165"/>
                    </a:ext>
                  </a:extLst>
                </a:gridCol>
                <a:gridCol w="1284357">
                  <a:extLst>
                    <a:ext uri="{9D8B030D-6E8A-4147-A177-3AD203B41FA5}">
                      <a16:colId xmlns:a16="http://schemas.microsoft.com/office/drawing/2014/main" val="3166690479"/>
                    </a:ext>
                  </a:extLst>
                </a:gridCol>
              </a:tblGrid>
              <a:tr h="370840">
                <a:tc>
                  <a:txBody>
                    <a:bodyPr/>
                    <a:lstStyle/>
                    <a:p>
                      <a:r>
                        <a:rPr lang="en-IN" u="sng" dirty="0"/>
                        <a:t>SID</a:t>
                      </a:r>
                    </a:p>
                  </a:txBody>
                  <a:tcPr/>
                </a:tc>
                <a:tc>
                  <a:txBody>
                    <a:bodyPr/>
                    <a:lstStyle/>
                    <a:p>
                      <a:r>
                        <a:rPr lang="en-IN" dirty="0"/>
                        <a:t>Name</a:t>
                      </a:r>
                    </a:p>
                  </a:txBody>
                  <a:tcPr/>
                </a:tc>
                <a:extLst>
                  <a:ext uri="{0D108BD9-81ED-4DB2-BD59-A6C34878D82A}">
                    <a16:rowId xmlns:a16="http://schemas.microsoft.com/office/drawing/2014/main" val="3629081741"/>
                  </a:ext>
                </a:extLst>
              </a:tr>
              <a:tr h="370840">
                <a:tc>
                  <a:txBody>
                    <a:bodyPr/>
                    <a:lstStyle/>
                    <a:p>
                      <a:r>
                        <a:rPr lang="en-IN" dirty="0"/>
                        <a:t>S1</a:t>
                      </a:r>
                    </a:p>
                  </a:txBody>
                  <a:tcPr/>
                </a:tc>
                <a:tc>
                  <a:txBody>
                    <a:bodyPr/>
                    <a:lstStyle/>
                    <a:p>
                      <a:r>
                        <a:rPr lang="en-IN" dirty="0"/>
                        <a:t>Ram</a:t>
                      </a:r>
                    </a:p>
                  </a:txBody>
                  <a:tcPr/>
                </a:tc>
                <a:extLst>
                  <a:ext uri="{0D108BD9-81ED-4DB2-BD59-A6C34878D82A}">
                    <a16:rowId xmlns:a16="http://schemas.microsoft.com/office/drawing/2014/main" val="3767034178"/>
                  </a:ext>
                </a:extLst>
              </a:tr>
              <a:tr h="370840">
                <a:tc>
                  <a:txBody>
                    <a:bodyPr/>
                    <a:lstStyle/>
                    <a:p>
                      <a:r>
                        <a:rPr lang="en-IN" dirty="0"/>
                        <a:t>S2</a:t>
                      </a:r>
                    </a:p>
                  </a:txBody>
                  <a:tcPr/>
                </a:tc>
                <a:tc>
                  <a:txBody>
                    <a:bodyPr/>
                    <a:lstStyle/>
                    <a:p>
                      <a:r>
                        <a:rPr lang="en-IN" dirty="0"/>
                        <a:t>David</a:t>
                      </a:r>
                    </a:p>
                  </a:txBody>
                  <a:tcPr/>
                </a:tc>
                <a:extLst>
                  <a:ext uri="{0D108BD9-81ED-4DB2-BD59-A6C34878D82A}">
                    <a16:rowId xmlns:a16="http://schemas.microsoft.com/office/drawing/2014/main" val="4257725967"/>
                  </a:ext>
                </a:extLst>
              </a:tr>
              <a:tr h="370840">
                <a:tc>
                  <a:txBody>
                    <a:bodyPr/>
                    <a:lstStyle/>
                    <a:p>
                      <a:r>
                        <a:rPr lang="en-IN" dirty="0"/>
                        <a:t>S3</a:t>
                      </a:r>
                    </a:p>
                  </a:txBody>
                  <a:tcPr/>
                </a:tc>
                <a:tc>
                  <a:txBody>
                    <a:bodyPr/>
                    <a:lstStyle/>
                    <a:p>
                      <a:r>
                        <a:rPr lang="en-IN" dirty="0"/>
                        <a:t>Mohan</a:t>
                      </a:r>
                    </a:p>
                  </a:txBody>
                  <a:tcPr/>
                </a:tc>
                <a:extLst>
                  <a:ext uri="{0D108BD9-81ED-4DB2-BD59-A6C34878D82A}">
                    <a16:rowId xmlns:a16="http://schemas.microsoft.com/office/drawing/2014/main" val="1044141168"/>
                  </a:ext>
                </a:extLst>
              </a:tr>
              <a:tr h="370840">
                <a:tc>
                  <a:txBody>
                    <a:bodyPr/>
                    <a:lstStyle/>
                    <a:p>
                      <a:r>
                        <a:rPr lang="en-IN" dirty="0"/>
                        <a:t>S4</a:t>
                      </a:r>
                    </a:p>
                  </a:txBody>
                  <a:tcPr/>
                </a:tc>
                <a:tc>
                  <a:txBody>
                    <a:bodyPr/>
                    <a:lstStyle/>
                    <a:p>
                      <a:r>
                        <a:rPr lang="en-IN" dirty="0"/>
                        <a:t>Shyam</a:t>
                      </a:r>
                    </a:p>
                  </a:txBody>
                  <a:tcPr/>
                </a:tc>
                <a:extLst>
                  <a:ext uri="{0D108BD9-81ED-4DB2-BD59-A6C34878D82A}">
                    <a16:rowId xmlns:a16="http://schemas.microsoft.com/office/drawing/2014/main" val="2032378455"/>
                  </a:ext>
                </a:extLst>
              </a:tr>
              <a:tr h="370840">
                <a:tc>
                  <a:txBody>
                    <a:bodyPr/>
                    <a:lstStyle/>
                    <a:p>
                      <a:r>
                        <a:rPr lang="en-IN" dirty="0"/>
                        <a:t>S5</a:t>
                      </a:r>
                    </a:p>
                  </a:txBody>
                  <a:tcPr/>
                </a:tc>
                <a:tc>
                  <a:txBody>
                    <a:bodyPr/>
                    <a:lstStyle/>
                    <a:p>
                      <a:r>
                        <a:rPr lang="en-IN" dirty="0"/>
                        <a:t>John</a:t>
                      </a:r>
                    </a:p>
                  </a:txBody>
                  <a:tcPr/>
                </a:tc>
                <a:extLst>
                  <a:ext uri="{0D108BD9-81ED-4DB2-BD59-A6C34878D82A}">
                    <a16:rowId xmlns:a16="http://schemas.microsoft.com/office/drawing/2014/main" val="1933164493"/>
                  </a:ext>
                </a:extLst>
              </a:tr>
            </a:tbl>
          </a:graphicData>
        </a:graphic>
      </p:graphicFrame>
      <p:graphicFrame>
        <p:nvGraphicFramePr>
          <p:cNvPr id="8" name="Table 9">
            <a:extLst>
              <a:ext uri="{FF2B5EF4-FFF2-40B4-BE49-F238E27FC236}">
                <a16:creationId xmlns:a16="http://schemas.microsoft.com/office/drawing/2014/main" id="{4EBF8524-74CE-4D66-BF13-30BFC3EFE36C}"/>
              </a:ext>
            </a:extLst>
          </p:cNvPr>
          <p:cNvGraphicFramePr>
            <a:graphicFrameLocks noGrp="1"/>
          </p:cNvGraphicFramePr>
          <p:nvPr>
            <p:extLst>
              <p:ext uri="{D42A27DB-BD31-4B8C-83A1-F6EECF244321}">
                <p14:modId xmlns:p14="http://schemas.microsoft.com/office/powerpoint/2010/main" val="2032535033"/>
              </p:ext>
            </p:extLst>
          </p:nvPr>
        </p:nvGraphicFramePr>
        <p:xfrm>
          <a:off x="3680692" y="3605584"/>
          <a:ext cx="2093844" cy="2194560"/>
        </p:xfrm>
        <a:graphic>
          <a:graphicData uri="http://schemas.openxmlformats.org/drawingml/2006/table">
            <a:tbl>
              <a:tblPr firstRow="1" bandRow="1">
                <a:tableStyleId>{5C22544A-7EE6-4342-B048-85BDC9FD1C3A}</a:tableStyleId>
              </a:tblPr>
              <a:tblGrid>
                <a:gridCol w="1046922">
                  <a:extLst>
                    <a:ext uri="{9D8B030D-6E8A-4147-A177-3AD203B41FA5}">
                      <a16:colId xmlns:a16="http://schemas.microsoft.com/office/drawing/2014/main" val="3701961165"/>
                    </a:ext>
                  </a:extLst>
                </a:gridCol>
                <a:gridCol w="1046922">
                  <a:extLst>
                    <a:ext uri="{9D8B030D-6E8A-4147-A177-3AD203B41FA5}">
                      <a16:colId xmlns:a16="http://schemas.microsoft.com/office/drawing/2014/main" val="3166690479"/>
                    </a:ext>
                  </a:extLst>
                </a:gridCol>
              </a:tblGrid>
              <a:tr h="339059">
                <a:tc>
                  <a:txBody>
                    <a:bodyPr/>
                    <a:lstStyle/>
                    <a:p>
                      <a:r>
                        <a:rPr lang="en-IN" u="sng" dirty="0"/>
                        <a:t>SID</a:t>
                      </a:r>
                    </a:p>
                  </a:txBody>
                  <a:tcPr/>
                </a:tc>
                <a:tc>
                  <a:txBody>
                    <a:bodyPr/>
                    <a:lstStyle/>
                    <a:p>
                      <a:r>
                        <a:rPr lang="en-IN" u="none" dirty="0"/>
                        <a:t>CID</a:t>
                      </a:r>
                    </a:p>
                  </a:txBody>
                  <a:tcPr/>
                </a:tc>
                <a:extLst>
                  <a:ext uri="{0D108BD9-81ED-4DB2-BD59-A6C34878D82A}">
                    <a16:rowId xmlns:a16="http://schemas.microsoft.com/office/drawing/2014/main" val="3629081741"/>
                  </a:ext>
                </a:extLst>
              </a:tr>
              <a:tr h="339059">
                <a:tc>
                  <a:txBody>
                    <a:bodyPr/>
                    <a:lstStyle/>
                    <a:p>
                      <a:r>
                        <a:rPr lang="en-IN" dirty="0"/>
                        <a:t>S1</a:t>
                      </a:r>
                    </a:p>
                  </a:txBody>
                  <a:tcPr/>
                </a:tc>
                <a:tc>
                  <a:txBody>
                    <a:bodyPr/>
                    <a:lstStyle/>
                    <a:p>
                      <a:r>
                        <a:rPr lang="en-IN" dirty="0"/>
                        <a:t>C1</a:t>
                      </a:r>
                    </a:p>
                  </a:txBody>
                  <a:tcPr/>
                </a:tc>
                <a:extLst>
                  <a:ext uri="{0D108BD9-81ED-4DB2-BD59-A6C34878D82A}">
                    <a16:rowId xmlns:a16="http://schemas.microsoft.com/office/drawing/2014/main" val="3767034178"/>
                  </a:ext>
                </a:extLst>
              </a:tr>
              <a:tr h="339059">
                <a:tc>
                  <a:txBody>
                    <a:bodyPr/>
                    <a:lstStyle/>
                    <a:p>
                      <a:r>
                        <a:rPr lang="en-IN" dirty="0"/>
                        <a:t>S2</a:t>
                      </a:r>
                    </a:p>
                  </a:txBody>
                  <a:tcPr/>
                </a:tc>
                <a:tc>
                  <a:txBody>
                    <a:bodyPr/>
                    <a:lstStyle/>
                    <a:p>
                      <a:r>
                        <a:rPr lang="en-IN" dirty="0"/>
                        <a:t>C1</a:t>
                      </a:r>
                    </a:p>
                  </a:txBody>
                  <a:tcPr/>
                </a:tc>
                <a:extLst>
                  <a:ext uri="{0D108BD9-81ED-4DB2-BD59-A6C34878D82A}">
                    <a16:rowId xmlns:a16="http://schemas.microsoft.com/office/drawing/2014/main" val="4257725967"/>
                  </a:ext>
                </a:extLst>
              </a:tr>
              <a:tr h="339059">
                <a:tc>
                  <a:txBody>
                    <a:bodyPr/>
                    <a:lstStyle/>
                    <a:p>
                      <a:r>
                        <a:rPr lang="en-IN" dirty="0"/>
                        <a:t>S3</a:t>
                      </a:r>
                    </a:p>
                  </a:txBody>
                  <a:tcPr/>
                </a:tc>
                <a:tc>
                  <a:txBody>
                    <a:bodyPr/>
                    <a:lstStyle/>
                    <a:p>
                      <a:r>
                        <a:rPr lang="en-IN" dirty="0"/>
                        <a:t>C2</a:t>
                      </a:r>
                    </a:p>
                  </a:txBody>
                  <a:tcPr/>
                </a:tc>
                <a:extLst>
                  <a:ext uri="{0D108BD9-81ED-4DB2-BD59-A6C34878D82A}">
                    <a16:rowId xmlns:a16="http://schemas.microsoft.com/office/drawing/2014/main" val="1198390543"/>
                  </a:ext>
                </a:extLst>
              </a:tr>
              <a:tr h="339059">
                <a:tc>
                  <a:txBody>
                    <a:bodyPr/>
                    <a:lstStyle/>
                    <a:p>
                      <a:r>
                        <a:rPr lang="en-IN" dirty="0"/>
                        <a:t>S4</a:t>
                      </a:r>
                    </a:p>
                  </a:txBody>
                  <a:tcPr/>
                </a:tc>
                <a:tc>
                  <a:txBody>
                    <a:bodyPr/>
                    <a:lstStyle/>
                    <a:p>
                      <a:r>
                        <a:rPr lang="en-IN" dirty="0"/>
                        <a:t>C1</a:t>
                      </a:r>
                    </a:p>
                  </a:txBody>
                  <a:tcPr/>
                </a:tc>
                <a:extLst>
                  <a:ext uri="{0D108BD9-81ED-4DB2-BD59-A6C34878D82A}">
                    <a16:rowId xmlns:a16="http://schemas.microsoft.com/office/drawing/2014/main" val="2844790519"/>
                  </a:ext>
                </a:extLst>
              </a:tr>
              <a:tr h="339059">
                <a:tc>
                  <a:txBody>
                    <a:bodyPr/>
                    <a:lstStyle/>
                    <a:p>
                      <a:r>
                        <a:rPr lang="en-IN" dirty="0"/>
                        <a:t>S5</a:t>
                      </a:r>
                    </a:p>
                  </a:txBody>
                  <a:tcPr/>
                </a:tc>
                <a:tc>
                  <a:txBody>
                    <a:bodyPr/>
                    <a:lstStyle/>
                    <a:p>
                      <a:r>
                        <a:rPr lang="en-IN" dirty="0"/>
                        <a:t>C2</a:t>
                      </a:r>
                    </a:p>
                  </a:txBody>
                  <a:tcPr/>
                </a:tc>
                <a:extLst>
                  <a:ext uri="{0D108BD9-81ED-4DB2-BD59-A6C34878D82A}">
                    <a16:rowId xmlns:a16="http://schemas.microsoft.com/office/drawing/2014/main" val="1893318110"/>
                  </a:ext>
                </a:extLst>
              </a:tr>
            </a:tbl>
          </a:graphicData>
        </a:graphic>
      </p:graphicFrame>
      <p:sp>
        <p:nvSpPr>
          <p:cNvPr id="9" name="TextBox 8">
            <a:extLst>
              <a:ext uri="{FF2B5EF4-FFF2-40B4-BE49-F238E27FC236}">
                <a16:creationId xmlns:a16="http://schemas.microsoft.com/office/drawing/2014/main" id="{C33CC137-2D22-4638-91DA-6F047A659E36}"/>
              </a:ext>
            </a:extLst>
          </p:cNvPr>
          <p:cNvSpPr txBox="1"/>
          <p:nvPr/>
        </p:nvSpPr>
        <p:spPr>
          <a:xfrm>
            <a:off x="3932812" y="3001404"/>
            <a:ext cx="1640606" cy="369332"/>
          </a:xfrm>
          <a:prstGeom prst="rect">
            <a:avLst/>
          </a:prstGeom>
          <a:solidFill>
            <a:schemeClr val="accent1"/>
          </a:solidFill>
        </p:spPr>
        <p:txBody>
          <a:bodyPr wrap="square" rtlCol="0">
            <a:spAutoFit/>
          </a:bodyPr>
          <a:lstStyle/>
          <a:p>
            <a:r>
              <a:rPr lang="en-IN" b="1" dirty="0" err="1">
                <a:solidFill>
                  <a:schemeClr val="bg1"/>
                </a:solidFill>
              </a:rPr>
              <a:t>Enroll</a:t>
            </a:r>
            <a:r>
              <a:rPr lang="en-IN" b="1" dirty="0">
                <a:solidFill>
                  <a:schemeClr val="bg1"/>
                </a:solidFill>
              </a:rPr>
              <a:t> Table</a:t>
            </a:r>
          </a:p>
        </p:txBody>
      </p:sp>
      <p:sp>
        <p:nvSpPr>
          <p:cNvPr id="10" name="TextBox 9">
            <a:extLst>
              <a:ext uri="{FF2B5EF4-FFF2-40B4-BE49-F238E27FC236}">
                <a16:creationId xmlns:a16="http://schemas.microsoft.com/office/drawing/2014/main" id="{A34E6D4A-D0C7-4B9A-BD8C-5EECD058DCF7}"/>
              </a:ext>
            </a:extLst>
          </p:cNvPr>
          <p:cNvSpPr txBox="1"/>
          <p:nvPr/>
        </p:nvSpPr>
        <p:spPr>
          <a:xfrm>
            <a:off x="6091640" y="2998091"/>
            <a:ext cx="1749288" cy="369332"/>
          </a:xfrm>
          <a:prstGeom prst="rect">
            <a:avLst/>
          </a:prstGeom>
          <a:solidFill>
            <a:schemeClr val="accent1"/>
          </a:solidFill>
        </p:spPr>
        <p:txBody>
          <a:bodyPr wrap="square" rtlCol="0">
            <a:spAutoFit/>
          </a:bodyPr>
          <a:lstStyle/>
          <a:p>
            <a:r>
              <a:rPr lang="en-IN" b="1" dirty="0">
                <a:solidFill>
                  <a:schemeClr val="bg1"/>
                </a:solidFill>
              </a:rPr>
              <a:t>Course Table</a:t>
            </a:r>
          </a:p>
        </p:txBody>
      </p:sp>
      <p:graphicFrame>
        <p:nvGraphicFramePr>
          <p:cNvPr id="11" name="Table 9">
            <a:extLst>
              <a:ext uri="{FF2B5EF4-FFF2-40B4-BE49-F238E27FC236}">
                <a16:creationId xmlns:a16="http://schemas.microsoft.com/office/drawing/2014/main" id="{01670F13-029C-4038-AE91-E184BE19EC5E}"/>
              </a:ext>
            </a:extLst>
          </p:cNvPr>
          <p:cNvGraphicFramePr>
            <a:graphicFrameLocks noGrp="1"/>
          </p:cNvGraphicFramePr>
          <p:nvPr>
            <p:extLst>
              <p:ext uri="{D42A27DB-BD31-4B8C-83A1-F6EECF244321}">
                <p14:modId xmlns:p14="http://schemas.microsoft.com/office/powerpoint/2010/main" val="1786455414"/>
              </p:ext>
            </p:extLst>
          </p:nvPr>
        </p:nvGraphicFramePr>
        <p:xfrm>
          <a:off x="5993167" y="3590344"/>
          <a:ext cx="1878625" cy="1112520"/>
        </p:xfrm>
        <a:graphic>
          <a:graphicData uri="http://schemas.openxmlformats.org/drawingml/2006/table">
            <a:tbl>
              <a:tblPr firstRow="1" bandRow="1">
                <a:tableStyleId>{5C22544A-7EE6-4342-B048-85BDC9FD1C3A}</a:tableStyleId>
              </a:tblPr>
              <a:tblGrid>
                <a:gridCol w="698638">
                  <a:extLst>
                    <a:ext uri="{9D8B030D-6E8A-4147-A177-3AD203B41FA5}">
                      <a16:colId xmlns:a16="http://schemas.microsoft.com/office/drawing/2014/main" val="3701961165"/>
                    </a:ext>
                  </a:extLst>
                </a:gridCol>
                <a:gridCol w="1179987">
                  <a:extLst>
                    <a:ext uri="{9D8B030D-6E8A-4147-A177-3AD203B41FA5}">
                      <a16:colId xmlns:a16="http://schemas.microsoft.com/office/drawing/2014/main" val="3166690479"/>
                    </a:ext>
                  </a:extLst>
                </a:gridCol>
              </a:tblGrid>
              <a:tr h="370840">
                <a:tc>
                  <a:txBody>
                    <a:bodyPr/>
                    <a:lstStyle/>
                    <a:p>
                      <a:r>
                        <a:rPr lang="en-IN" u="sng" dirty="0"/>
                        <a:t>CID</a:t>
                      </a:r>
                    </a:p>
                  </a:txBody>
                  <a:tcPr/>
                </a:tc>
                <a:tc>
                  <a:txBody>
                    <a:bodyPr/>
                    <a:lstStyle/>
                    <a:p>
                      <a:r>
                        <a:rPr lang="en-IN" u="none" dirty="0" err="1"/>
                        <a:t>C_name</a:t>
                      </a:r>
                      <a:endParaRPr lang="en-IN" u="none" dirty="0"/>
                    </a:p>
                  </a:txBody>
                  <a:tcPr/>
                </a:tc>
                <a:extLst>
                  <a:ext uri="{0D108BD9-81ED-4DB2-BD59-A6C34878D82A}">
                    <a16:rowId xmlns:a16="http://schemas.microsoft.com/office/drawing/2014/main" val="3629081741"/>
                  </a:ext>
                </a:extLst>
              </a:tr>
              <a:tr h="370840">
                <a:tc>
                  <a:txBody>
                    <a:bodyPr/>
                    <a:lstStyle/>
                    <a:p>
                      <a:r>
                        <a:rPr lang="en-IN" dirty="0"/>
                        <a:t>C1</a:t>
                      </a:r>
                    </a:p>
                  </a:txBody>
                  <a:tcPr/>
                </a:tc>
                <a:tc>
                  <a:txBody>
                    <a:bodyPr/>
                    <a:lstStyle/>
                    <a:p>
                      <a:r>
                        <a:rPr lang="en-IN" dirty="0"/>
                        <a:t>DBMS</a:t>
                      </a:r>
                    </a:p>
                  </a:txBody>
                  <a:tcPr/>
                </a:tc>
                <a:extLst>
                  <a:ext uri="{0D108BD9-81ED-4DB2-BD59-A6C34878D82A}">
                    <a16:rowId xmlns:a16="http://schemas.microsoft.com/office/drawing/2014/main" val="3767034178"/>
                  </a:ext>
                </a:extLst>
              </a:tr>
              <a:tr h="370840">
                <a:tc>
                  <a:txBody>
                    <a:bodyPr/>
                    <a:lstStyle/>
                    <a:p>
                      <a:r>
                        <a:rPr lang="en-IN" dirty="0"/>
                        <a:t>C2</a:t>
                      </a:r>
                    </a:p>
                  </a:txBody>
                  <a:tcPr/>
                </a:tc>
                <a:tc>
                  <a:txBody>
                    <a:bodyPr/>
                    <a:lstStyle/>
                    <a:p>
                      <a:r>
                        <a:rPr lang="en-IN" dirty="0"/>
                        <a:t>OS</a:t>
                      </a:r>
                    </a:p>
                  </a:txBody>
                  <a:tcPr/>
                </a:tc>
                <a:extLst>
                  <a:ext uri="{0D108BD9-81ED-4DB2-BD59-A6C34878D82A}">
                    <a16:rowId xmlns:a16="http://schemas.microsoft.com/office/drawing/2014/main" val="4257725967"/>
                  </a:ext>
                </a:extLst>
              </a:tr>
            </a:tbl>
          </a:graphicData>
        </a:graphic>
      </p:graphicFrame>
      <p:sp>
        <p:nvSpPr>
          <p:cNvPr id="12" name="TextBox 11">
            <a:extLst>
              <a:ext uri="{FF2B5EF4-FFF2-40B4-BE49-F238E27FC236}">
                <a16:creationId xmlns:a16="http://schemas.microsoft.com/office/drawing/2014/main" id="{8B15B9FA-A304-463A-A84B-4F5DE56E887A}"/>
              </a:ext>
            </a:extLst>
          </p:cNvPr>
          <p:cNvSpPr txBox="1"/>
          <p:nvPr/>
        </p:nvSpPr>
        <p:spPr>
          <a:xfrm>
            <a:off x="1130782" y="3017947"/>
            <a:ext cx="2093844" cy="369332"/>
          </a:xfrm>
          <a:prstGeom prst="rect">
            <a:avLst/>
          </a:prstGeom>
          <a:solidFill>
            <a:schemeClr val="accent1"/>
          </a:solidFill>
        </p:spPr>
        <p:txBody>
          <a:bodyPr wrap="square" rtlCol="0">
            <a:spAutoFit/>
          </a:bodyPr>
          <a:lstStyle/>
          <a:p>
            <a:r>
              <a:rPr lang="en-IN" b="1" dirty="0">
                <a:solidFill>
                  <a:schemeClr val="bg1"/>
                </a:solidFill>
              </a:rPr>
              <a:t>Student Table</a:t>
            </a:r>
          </a:p>
        </p:txBody>
      </p:sp>
      <p:pic>
        <p:nvPicPr>
          <p:cNvPr id="2" name="Picture 1" descr="A picture containing clock&#10;&#10;Description automatically generated">
            <a:extLst>
              <a:ext uri="{FF2B5EF4-FFF2-40B4-BE49-F238E27FC236}">
                <a16:creationId xmlns:a16="http://schemas.microsoft.com/office/drawing/2014/main" id="{3FD4F1A9-9A66-429F-BD1C-F02996AFD6A8}"/>
              </a:ext>
            </a:extLst>
          </p:cNvPr>
          <p:cNvPicPr>
            <a:picLocks noChangeAspect="1"/>
          </p:cNvPicPr>
          <p:nvPr/>
        </p:nvPicPr>
        <p:blipFill>
          <a:blip r:embed="rId2"/>
          <a:stretch>
            <a:fillRect/>
          </a:stretch>
        </p:blipFill>
        <p:spPr>
          <a:xfrm>
            <a:off x="6091640" y="689820"/>
            <a:ext cx="5367073" cy="2076736"/>
          </a:xfrm>
          <a:prstGeom prst="rect">
            <a:avLst/>
          </a:prstGeom>
        </p:spPr>
      </p:pic>
      <p:sp>
        <p:nvSpPr>
          <p:cNvPr id="3" name="TextBox 2">
            <a:extLst>
              <a:ext uri="{FF2B5EF4-FFF2-40B4-BE49-F238E27FC236}">
                <a16:creationId xmlns:a16="http://schemas.microsoft.com/office/drawing/2014/main" id="{76CC2682-72AE-4F22-9F7F-BF9738CD624F}"/>
              </a:ext>
            </a:extLst>
          </p:cNvPr>
          <p:cNvSpPr txBox="1"/>
          <p:nvPr/>
        </p:nvSpPr>
        <p:spPr>
          <a:xfrm>
            <a:off x="8092661" y="3823438"/>
            <a:ext cx="3366052" cy="646331"/>
          </a:xfrm>
          <a:prstGeom prst="rect">
            <a:avLst/>
          </a:prstGeom>
          <a:noFill/>
        </p:spPr>
        <p:txBody>
          <a:bodyPr wrap="square" rtlCol="0">
            <a:spAutoFit/>
          </a:bodyPr>
          <a:lstStyle/>
          <a:p>
            <a:r>
              <a:rPr lang="en-IN" b="1" dirty="0" err="1"/>
              <a:t>Student_Enroll</a:t>
            </a:r>
            <a:r>
              <a:rPr lang="en-IN" b="1" dirty="0"/>
              <a:t> </a:t>
            </a:r>
            <a:r>
              <a:rPr lang="en-IN" dirty="0"/>
              <a:t>(</a:t>
            </a:r>
            <a:r>
              <a:rPr lang="en-IN" u="sng" dirty="0"/>
              <a:t>SID</a:t>
            </a:r>
            <a:r>
              <a:rPr lang="en-IN" dirty="0"/>
              <a:t>, CID, Name)</a:t>
            </a:r>
          </a:p>
          <a:p>
            <a:r>
              <a:rPr lang="en-IN" b="1" dirty="0"/>
              <a:t>Course</a:t>
            </a:r>
            <a:r>
              <a:rPr lang="en-IN" dirty="0"/>
              <a:t> (</a:t>
            </a:r>
            <a:r>
              <a:rPr lang="en-IN" u="sng" dirty="0"/>
              <a:t>CID</a:t>
            </a:r>
            <a:r>
              <a:rPr lang="en-IN" dirty="0"/>
              <a:t>, </a:t>
            </a:r>
            <a:r>
              <a:rPr lang="en-IN" dirty="0" err="1"/>
              <a:t>C_name</a:t>
            </a:r>
            <a:r>
              <a:rPr lang="en-IN" dirty="0"/>
              <a:t>)</a:t>
            </a:r>
          </a:p>
        </p:txBody>
      </p:sp>
      <p:sp>
        <p:nvSpPr>
          <p:cNvPr id="5" name="Rectangle 4">
            <a:extLst>
              <a:ext uri="{FF2B5EF4-FFF2-40B4-BE49-F238E27FC236}">
                <a16:creationId xmlns:a16="http://schemas.microsoft.com/office/drawing/2014/main" id="{BD723A76-728B-417A-BAE3-6DBBAFD0BDA2}"/>
              </a:ext>
            </a:extLst>
          </p:cNvPr>
          <p:cNvSpPr/>
          <p:nvPr/>
        </p:nvSpPr>
        <p:spPr>
          <a:xfrm>
            <a:off x="8092661" y="3031336"/>
            <a:ext cx="3366052" cy="336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After minimization of Tables</a:t>
            </a:r>
          </a:p>
        </p:txBody>
      </p:sp>
    </p:spTree>
    <p:extLst>
      <p:ext uri="{BB962C8B-B14F-4D97-AF65-F5344CB8AC3E}">
        <p14:creationId xmlns:p14="http://schemas.microsoft.com/office/powerpoint/2010/main" val="345681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1000"/>
                                        <p:tgtEl>
                                          <p:spTgt spid="3"/>
                                        </p:tgtEl>
                                      </p:cBhvr>
                                    </p:animEffect>
                                    <p:anim calcmode="lin" valueType="num">
                                      <p:cBhvr>
                                        <p:cTn id="71" dur="1000" fill="hold"/>
                                        <p:tgtEl>
                                          <p:spTgt spid="3"/>
                                        </p:tgtEl>
                                        <p:attrNameLst>
                                          <p:attrName>ppt_x</p:attrName>
                                        </p:attrNameLst>
                                      </p:cBhvr>
                                      <p:tavLst>
                                        <p:tav tm="0">
                                          <p:val>
                                            <p:strVal val="#ppt_x"/>
                                          </p:val>
                                        </p:tav>
                                        <p:tav tm="100000">
                                          <p:val>
                                            <p:strVal val="#ppt_x"/>
                                          </p:val>
                                        </p:tav>
                                      </p:tavLst>
                                    </p:anim>
                                    <p:anim calcmode="lin" valueType="num">
                                      <p:cBhvr>
                                        <p:cTn id="7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P spid="12" grpId="0" animBg="1"/>
      <p:bldP spid="3"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A325-1DFB-4547-BD0C-36D1D934222C}"/>
              </a:ext>
            </a:extLst>
          </p:cNvPr>
          <p:cNvSpPr>
            <a:spLocks noGrp="1"/>
          </p:cNvSpPr>
          <p:nvPr>
            <p:ph type="title"/>
          </p:nvPr>
        </p:nvSpPr>
        <p:spPr/>
        <p:txBody>
          <a:bodyPr>
            <a:normAutofit fontScale="90000"/>
          </a:bodyPr>
          <a:lstStyle/>
          <a:p>
            <a:r>
              <a:rPr lang="en-US" b="1" i="0" u="sng" dirty="0">
                <a:solidFill>
                  <a:srgbClr val="303030"/>
                </a:solidFill>
                <a:effectLst/>
              </a:rPr>
              <a:t>Case-04:</a:t>
            </a:r>
            <a:r>
              <a:rPr lang="en-US" b="0" i="0" dirty="0">
                <a:solidFill>
                  <a:srgbClr val="303030"/>
                </a:solidFill>
                <a:effectLst/>
              </a:rPr>
              <a:t> Binary relationship with cardinality ratio 1:1</a:t>
            </a:r>
            <a:endParaRPr lang="en-IN" dirty="0"/>
          </a:p>
        </p:txBody>
      </p:sp>
      <p:sp>
        <p:nvSpPr>
          <p:cNvPr id="7" name="TextBox 6">
            <a:extLst>
              <a:ext uri="{FF2B5EF4-FFF2-40B4-BE49-F238E27FC236}">
                <a16:creationId xmlns:a16="http://schemas.microsoft.com/office/drawing/2014/main" id="{34D67E04-60BC-4553-91AA-F2FF70E9264F}"/>
              </a:ext>
            </a:extLst>
          </p:cNvPr>
          <p:cNvSpPr txBox="1"/>
          <p:nvPr/>
        </p:nvSpPr>
        <p:spPr>
          <a:xfrm>
            <a:off x="8507895" y="2998583"/>
            <a:ext cx="2189134" cy="3231654"/>
          </a:xfrm>
          <a:prstGeom prst="rect">
            <a:avLst/>
          </a:prstGeom>
          <a:noFill/>
        </p:spPr>
        <p:txBody>
          <a:bodyPr wrap="square">
            <a:spAutoFit/>
          </a:bodyPr>
          <a:lstStyle/>
          <a:p>
            <a:r>
              <a:rPr lang="en-IN" sz="2400" b="1" dirty="0"/>
              <a:t>Tables:</a:t>
            </a:r>
            <a:endParaRPr lang="en-IN" dirty="0"/>
          </a:p>
          <a:p>
            <a:r>
              <a:rPr lang="en-IN" b="1" dirty="0"/>
              <a:t>Table 1</a:t>
            </a:r>
          </a:p>
          <a:p>
            <a:r>
              <a:rPr lang="en-IN" dirty="0"/>
              <a:t>AR (</a:t>
            </a:r>
            <a:r>
              <a:rPr lang="en-IN" u="sng" dirty="0"/>
              <a:t>a1</a:t>
            </a:r>
            <a:r>
              <a:rPr lang="en-IN" dirty="0"/>
              <a:t>, b1, a2)</a:t>
            </a:r>
          </a:p>
          <a:p>
            <a:r>
              <a:rPr lang="en-IN" b="1" dirty="0"/>
              <a:t>Table 2</a:t>
            </a:r>
          </a:p>
          <a:p>
            <a:r>
              <a:rPr lang="en-IN" dirty="0"/>
              <a:t>B (</a:t>
            </a:r>
            <a:r>
              <a:rPr lang="en-IN" u="sng" dirty="0"/>
              <a:t>b1</a:t>
            </a:r>
            <a:r>
              <a:rPr lang="en-IN" dirty="0"/>
              <a:t>, b2)</a:t>
            </a:r>
          </a:p>
          <a:p>
            <a:endParaRPr lang="en-IN" dirty="0"/>
          </a:p>
          <a:p>
            <a:r>
              <a:rPr lang="en-IN" dirty="0"/>
              <a:t>Or</a:t>
            </a:r>
          </a:p>
          <a:p>
            <a:r>
              <a:rPr lang="en-IN" b="1" dirty="0"/>
              <a:t>Table 1</a:t>
            </a:r>
          </a:p>
          <a:p>
            <a:r>
              <a:rPr lang="en-IN" dirty="0"/>
              <a:t>A (</a:t>
            </a:r>
            <a:r>
              <a:rPr lang="en-IN" u="sng" dirty="0"/>
              <a:t>a1</a:t>
            </a:r>
            <a:r>
              <a:rPr lang="en-IN" dirty="0"/>
              <a:t>, a2)</a:t>
            </a:r>
          </a:p>
          <a:p>
            <a:r>
              <a:rPr lang="en-IN" b="1" dirty="0"/>
              <a:t>Table 2</a:t>
            </a:r>
          </a:p>
          <a:p>
            <a:r>
              <a:rPr lang="en-IN" dirty="0"/>
              <a:t>BR (a1, </a:t>
            </a:r>
            <a:r>
              <a:rPr lang="en-IN" u="sng" dirty="0"/>
              <a:t>b1</a:t>
            </a:r>
            <a:r>
              <a:rPr lang="en-IN" dirty="0"/>
              <a:t>, b2)</a:t>
            </a:r>
          </a:p>
        </p:txBody>
      </p:sp>
      <p:pic>
        <p:nvPicPr>
          <p:cNvPr id="8" name="Content Placeholder 7" descr="A close up of a clock&#10;&#10;Description automatically generated">
            <a:extLst>
              <a:ext uri="{FF2B5EF4-FFF2-40B4-BE49-F238E27FC236}">
                <a16:creationId xmlns:a16="http://schemas.microsoft.com/office/drawing/2014/main" id="{CA622FEE-5CD7-440A-84F6-EE4CE5C3D687}"/>
              </a:ext>
            </a:extLst>
          </p:cNvPr>
          <p:cNvPicPr>
            <a:picLocks noGrp="1" noChangeAspect="1"/>
          </p:cNvPicPr>
          <p:nvPr>
            <p:ph idx="1"/>
          </p:nvPr>
        </p:nvPicPr>
        <p:blipFill>
          <a:blip r:embed="rId2"/>
          <a:stretch>
            <a:fillRect/>
          </a:stretch>
        </p:blipFill>
        <p:spPr>
          <a:xfrm>
            <a:off x="1153234" y="2998583"/>
            <a:ext cx="6698995" cy="2647474"/>
          </a:xfrm>
        </p:spPr>
      </p:pic>
    </p:spTree>
    <p:extLst>
      <p:ext uri="{BB962C8B-B14F-4D97-AF65-F5344CB8AC3E}">
        <p14:creationId xmlns:p14="http://schemas.microsoft.com/office/powerpoint/2010/main" val="387319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FF03E6-83DB-484E-9077-97D66CE3F5ED}"/>
              </a:ext>
            </a:extLst>
          </p:cNvPr>
          <p:cNvSpPr txBox="1">
            <a:spLocks/>
          </p:cNvSpPr>
          <p:nvPr/>
        </p:nvSpPr>
        <p:spPr>
          <a:xfrm>
            <a:off x="893347" y="1327108"/>
            <a:ext cx="5367073" cy="1439448"/>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base"/>
            <a:r>
              <a:rPr lang="en-US" dirty="0">
                <a:solidFill>
                  <a:srgbClr val="303030"/>
                </a:solidFill>
              </a:rPr>
              <a:t>Example on cardinality ratio 1:1</a:t>
            </a:r>
          </a:p>
        </p:txBody>
      </p:sp>
      <p:graphicFrame>
        <p:nvGraphicFramePr>
          <p:cNvPr id="7" name="Table 9">
            <a:extLst>
              <a:ext uri="{FF2B5EF4-FFF2-40B4-BE49-F238E27FC236}">
                <a16:creationId xmlns:a16="http://schemas.microsoft.com/office/drawing/2014/main" id="{74D88957-C865-4EF4-A8C4-6B7CC2B2AEAA}"/>
              </a:ext>
            </a:extLst>
          </p:cNvPr>
          <p:cNvGraphicFramePr>
            <a:graphicFrameLocks noGrp="1"/>
          </p:cNvGraphicFramePr>
          <p:nvPr/>
        </p:nvGraphicFramePr>
        <p:xfrm>
          <a:off x="893347" y="3612931"/>
          <a:ext cx="2568714" cy="2225040"/>
        </p:xfrm>
        <a:graphic>
          <a:graphicData uri="http://schemas.openxmlformats.org/drawingml/2006/table">
            <a:tbl>
              <a:tblPr firstRow="1" bandRow="1">
                <a:tableStyleId>{5C22544A-7EE6-4342-B048-85BDC9FD1C3A}</a:tableStyleId>
              </a:tblPr>
              <a:tblGrid>
                <a:gridCol w="1284357">
                  <a:extLst>
                    <a:ext uri="{9D8B030D-6E8A-4147-A177-3AD203B41FA5}">
                      <a16:colId xmlns:a16="http://schemas.microsoft.com/office/drawing/2014/main" val="3701961165"/>
                    </a:ext>
                  </a:extLst>
                </a:gridCol>
                <a:gridCol w="1284357">
                  <a:extLst>
                    <a:ext uri="{9D8B030D-6E8A-4147-A177-3AD203B41FA5}">
                      <a16:colId xmlns:a16="http://schemas.microsoft.com/office/drawing/2014/main" val="3166690479"/>
                    </a:ext>
                  </a:extLst>
                </a:gridCol>
              </a:tblGrid>
              <a:tr h="370840">
                <a:tc>
                  <a:txBody>
                    <a:bodyPr/>
                    <a:lstStyle/>
                    <a:p>
                      <a:r>
                        <a:rPr lang="en-IN" u="sng" dirty="0"/>
                        <a:t>SID</a:t>
                      </a:r>
                    </a:p>
                  </a:txBody>
                  <a:tcPr/>
                </a:tc>
                <a:tc>
                  <a:txBody>
                    <a:bodyPr/>
                    <a:lstStyle/>
                    <a:p>
                      <a:r>
                        <a:rPr lang="en-IN" dirty="0"/>
                        <a:t>Name</a:t>
                      </a:r>
                    </a:p>
                  </a:txBody>
                  <a:tcPr/>
                </a:tc>
                <a:extLst>
                  <a:ext uri="{0D108BD9-81ED-4DB2-BD59-A6C34878D82A}">
                    <a16:rowId xmlns:a16="http://schemas.microsoft.com/office/drawing/2014/main" val="3629081741"/>
                  </a:ext>
                </a:extLst>
              </a:tr>
              <a:tr h="370840">
                <a:tc>
                  <a:txBody>
                    <a:bodyPr/>
                    <a:lstStyle/>
                    <a:p>
                      <a:r>
                        <a:rPr lang="en-IN" dirty="0"/>
                        <a:t>S1</a:t>
                      </a:r>
                    </a:p>
                  </a:txBody>
                  <a:tcPr/>
                </a:tc>
                <a:tc>
                  <a:txBody>
                    <a:bodyPr/>
                    <a:lstStyle/>
                    <a:p>
                      <a:r>
                        <a:rPr lang="en-IN" dirty="0"/>
                        <a:t>Ram</a:t>
                      </a:r>
                    </a:p>
                  </a:txBody>
                  <a:tcPr/>
                </a:tc>
                <a:extLst>
                  <a:ext uri="{0D108BD9-81ED-4DB2-BD59-A6C34878D82A}">
                    <a16:rowId xmlns:a16="http://schemas.microsoft.com/office/drawing/2014/main" val="3767034178"/>
                  </a:ext>
                </a:extLst>
              </a:tr>
              <a:tr h="370840">
                <a:tc>
                  <a:txBody>
                    <a:bodyPr/>
                    <a:lstStyle/>
                    <a:p>
                      <a:r>
                        <a:rPr lang="en-IN" dirty="0"/>
                        <a:t>S2</a:t>
                      </a:r>
                    </a:p>
                  </a:txBody>
                  <a:tcPr/>
                </a:tc>
                <a:tc>
                  <a:txBody>
                    <a:bodyPr/>
                    <a:lstStyle/>
                    <a:p>
                      <a:r>
                        <a:rPr lang="en-IN" dirty="0"/>
                        <a:t>David</a:t>
                      </a:r>
                    </a:p>
                  </a:txBody>
                  <a:tcPr/>
                </a:tc>
                <a:extLst>
                  <a:ext uri="{0D108BD9-81ED-4DB2-BD59-A6C34878D82A}">
                    <a16:rowId xmlns:a16="http://schemas.microsoft.com/office/drawing/2014/main" val="4257725967"/>
                  </a:ext>
                </a:extLst>
              </a:tr>
              <a:tr h="370840">
                <a:tc>
                  <a:txBody>
                    <a:bodyPr/>
                    <a:lstStyle/>
                    <a:p>
                      <a:r>
                        <a:rPr lang="en-IN" dirty="0"/>
                        <a:t>S3</a:t>
                      </a:r>
                    </a:p>
                  </a:txBody>
                  <a:tcPr/>
                </a:tc>
                <a:tc>
                  <a:txBody>
                    <a:bodyPr/>
                    <a:lstStyle/>
                    <a:p>
                      <a:r>
                        <a:rPr lang="en-IN" dirty="0"/>
                        <a:t>Mohan</a:t>
                      </a:r>
                    </a:p>
                  </a:txBody>
                  <a:tcPr/>
                </a:tc>
                <a:extLst>
                  <a:ext uri="{0D108BD9-81ED-4DB2-BD59-A6C34878D82A}">
                    <a16:rowId xmlns:a16="http://schemas.microsoft.com/office/drawing/2014/main" val="1044141168"/>
                  </a:ext>
                </a:extLst>
              </a:tr>
              <a:tr h="370840">
                <a:tc>
                  <a:txBody>
                    <a:bodyPr/>
                    <a:lstStyle/>
                    <a:p>
                      <a:r>
                        <a:rPr lang="en-IN" dirty="0"/>
                        <a:t>S4</a:t>
                      </a:r>
                    </a:p>
                  </a:txBody>
                  <a:tcPr/>
                </a:tc>
                <a:tc>
                  <a:txBody>
                    <a:bodyPr/>
                    <a:lstStyle/>
                    <a:p>
                      <a:r>
                        <a:rPr lang="en-IN" dirty="0"/>
                        <a:t>Shyam</a:t>
                      </a:r>
                    </a:p>
                  </a:txBody>
                  <a:tcPr/>
                </a:tc>
                <a:extLst>
                  <a:ext uri="{0D108BD9-81ED-4DB2-BD59-A6C34878D82A}">
                    <a16:rowId xmlns:a16="http://schemas.microsoft.com/office/drawing/2014/main" val="2032378455"/>
                  </a:ext>
                </a:extLst>
              </a:tr>
              <a:tr h="370840">
                <a:tc>
                  <a:txBody>
                    <a:bodyPr/>
                    <a:lstStyle/>
                    <a:p>
                      <a:r>
                        <a:rPr lang="en-IN" dirty="0"/>
                        <a:t>S5</a:t>
                      </a:r>
                    </a:p>
                  </a:txBody>
                  <a:tcPr/>
                </a:tc>
                <a:tc>
                  <a:txBody>
                    <a:bodyPr/>
                    <a:lstStyle/>
                    <a:p>
                      <a:r>
                        <a:rPr lang="en-IN" dirty="0"/>
                        <a:t>John</a:t>
                      </a:r>
                    </a:p>
                  </a:txBody>
                  <a:tcPr/>
                </a:tc>
                <a:extLst>
                  <a:ext uri="{0D108BD9-81ED-4DB2-BD59-A6C34878D82A}">
                    <a16:rowId xmlns:a16="http://schemas.microsoft.com/office/drawing/2014/main" val="1933164493"/>
                  </a:ext>
                </a:extLst>
              </a:tr>
            </a:tbl>
          </a:graphicData>
        </a:graphic>
      </p:graphicFrame>
      <p:graphicFrame>
        <p:nvGraphicFramePr>
          <p:cNvPr id="8" name="Table 9">
            <a:extLst>
              <a:ext uri="{FF2B5EF4-FFF2-40B4-BE49-F238E27FC236}">
                <a16:creationId xmlns:a16="http://schemas.microsoft.com/office/drawing/2014/main" id="{4EBF8524-74CE-4D66-BF13-30BFC3EFE36C}"/>
              </a:ext>
            </a:extLst>
          </p:cNvPr>
          <p:cNvGraphicFramePr>
            <a:graphicFrameLocks noGrp="1"/>
          </p:cNvGraphicFramePr>
          <p:nvPr>
            <p:extLst>
              <p:ext uri="{D42A27DB-BD31-4B8C-83A1-F6EECF244321}">
                <p14:modId xmlns:p14="http://schemas.microsoft.com/office/powerpoint/2010/main" val="3495969699"/>
              </p:ext>
            </p:extLst>
          </p:nvPr>
        </p:nvGraphicFramePr>
        <p:xfrm>
          <a:off x="3680692" y="3605584"/>
          <a:ext cx="2093844" cy="2194560"/>
        </p:xfrm>
        <a:graphic>
          <a:graphicData uri="http://schemas.openxmlformats.org/drawingml/2006/table">
            <a:tbl>
              <a:tblPr firstRow="1" bandRow="1">
                <a:tableStyleId>{5C22544A-7EE6-4342-B048-85BDC9FD1C3A}</a:tableStyleId>
              </a:tblPr>
              <a:tblGrid>
                <a:gridCol w="1046922">
                  <a:extLst>
                    <a:ext uri="{9D8B030D-6E8A-4147-A177-3AD203B41FA5}">
                      <a16:colId xmlns:a16="http://schemas.microsoft.com/office/drawing/2014/main" val="3701961165"/>
                    </a:ext>
                  </a:extLst>
                </a:gridCol>
                <a:gridCol w="1046922">
                  <a:extLst>
                    <a:ext uri="{9D8B030D-6E8A-4147-A177-3AD203B41FA5}">
                      <a16:colId xmlns:a16="http://schemas.microsoft.com/office/drawing/2014/main" val="3166690479"/>
                    </a:ext>
                  </a:extLst>
                </a:gridCol>
              </a:tblGrid>
              <a:tr h="339059">
                <a:tc>
                  <a:txBody>
                    <a:bodyPr/>
                    <a:lstStyle/>
                    <a:p>
                      <a:r>
                        <a:rPr lang="en-IN" u="sng" dirty="0"/>
                        <a:t>SID</a:t>
                      </a:r>
                    </a:p>
                  </a:txBody>
                  <a:tcPr/>
                </a:tc>
                <a:tc>
                  <a:txBody>
                    <a:bodyPr/>
                    <a:lstStyle/>
                    <a:p>
                      <a:r>
                        <a:rPr lang="en-IN" u="none" dirty="0"/>
                        <a:t>CID</a:t>
                      </a:r>
                    </a:p>
                  </a:txBody>
                  <a:tcPr/>
                </a:tc>
                <a:extLst>
                  <a:ext uri="{0D108BD9-81ED-4DB2-BD59-A6C34878D82A}">
                    <a16:rowId xmlns:a16="http://schemas.microsoft.com/office/drawing/2014/main" val="3629081741"/>
                  </a:ext>
                </a:extLst>
              </a:tr>
              <a:tr h="339059">
                <a:tc>
                  <a:txBody>
                    <a:bodyPr/>
                    <a:lstStyle/>
                    <a:p>
                      <a:r>
                        <a:rPr lang="en-IN" dirty="0"/>
                        <a:t>S1</a:t>
                      </a:r>
                    </a:p>
                  </a:txBody>
                  <a:tcPr/>
                </a:tc>
                <a:tc>
                  <a:txBody>
                    <a:bodyPr/>
                    <a:lstStyle/>
                    <a:p>
                      <a:r>
                        <a:rPr lang="en-IN" dirty="0"/>
                        <a:t>C1</a:t>
                      </a:r>
                    </a:p>
                  </a:txBody>
                  <a:tcPr/>
                </a:tc>
                <a:extLst>
                  <a:ext uri="{0D108BD9-81ED-4DB2-BD59-A6C34878D82A}">
                    <a16:rowId xmlns:a16="http://schemas.microsoft.com/office/drawing/2014/main" val="3767034178"/>
                  </a:ext>
                </a:extLst>
              </a:tr>
              <a:tr h="339059">
                <a:tc>
                  <a:txBody>
                    <a:bodyPr/>
                    <a:lstStyle/>
                    <a:p>
                      <a:r>
                        <a:rPr lang="en-IN" dirty="0"/>
                        <a:t>S2</a:t>
                      </a:r>
                    </a:p>
                  </a:txBody>
                  <a:tcPr/>
                </a:tc>
                <a:tc>
                  <a:txBody>
                    <a:bodyPr/>
                    <a:lstStyle/>
                    <a:p>
                      <a:r>
                        <a:rPr lang="en-IN" dirty="0"/>
                        <a:t>C3</a:t>
                      </a:r>
                    </a:p>
                  </a:txBody>
                  <a:tcPr/>
                </a:tc>
                <a:extLst>
                  <a:ext uri="{0D108BD9-81ED-4DB2-BD59-A6C34878D82A}">
                    <a16:rowId xmlns:a16="http://schemas.microsoft.com/office/drawing/2014/main" val="4257725967"/>
                  </a:ext>
                </a:extLst>
              </a:tr>
              <a:tr h="339059">
                <a:tc>
                  <a:txBody>
                    <a:bodyPr/>
                    <a:lstStyle/>
                    <a:p>
                      <a:r>
                        <a:rPr lang="en-IN" dirty="0"/>
                        <a:t>S3</a:t>
                      </a:r>
                    </a:p>
                  </a:txBody>
                  <a:tcPr/>
                </a:tc>
                <a:tc>
                  <a:txBody>
                    <a:bodyPr/>
                    <a:lstStyle/>
                    <a:p>
                      <a:r>
                        <a:rPr lang="en-IN" dirty="0"/>
                        <a:t>C2</a:t>
                      </a:r>
                    </a:p>
                  </a:txBody>
                  <a:tcPr/>
                </a:tc>
                <a:extLst>
                  <a:ext uri="{0D108BD9-81ED-4DB2-BD59-A6C34878D82A}">
                    <a16:rowId xmlns:a16="http://schemas.microsoft.com/office/drawing/2014/main" val="1198390543"/>
                  </a:ext>
                </a:extLst>
              </a:tr>
              <a:tr h="339059">
                <a:tc>
                  <a:txBody>
                    <a:bodyPr/>
                    <a:lstStyle/>
                    <a:p>
                      <a:r>
                        <a:rPr lang="en-IN" dirty="0"/>
                        <a:t>S4</a:t>
                      </a:r>
                    </a:p>
                  </a:txBody>
                  <a:tcPr/>
                </a:tc>
                <a:tc>
                  <a:txBody>
                    <a:bodyPr/>
                    <a:lstStyle/>
                    <a:p>
                      <a:r>
                        <a:rPr lang="en-IN" dirty="0"/>
                        <a:t>C5</a:t>
                      </a:r>
                    </a:p>
                  </a:txBody>
                  <a:tcPr/>
                </a:tc>
                <a:extLst>
                  <a:ext uri="{0D108BD9-81ED-4DB2-BD59-A6C34878D82A}">
                    <a16:rowId xmlns:a16="http://schemas.microsoft.com/office/drawing/2014/main" val="2844790519"/>
                  </a:ext>
                </a:extLst>
              </a:tr>
              <a:tr h="339059">
                <a:tc>
                  <a:txBody>
                    <a:bodyPr/>
                    <a:lstStyle/>
                    <a:p>
                      <a:r>
                        <a:rPr lang="en-IN" dirty="0"/>
                        <a:t>S5</a:t>
                      </a:r>
                    </a:p>
                  </a:txBody>
                  <a:tcPr/>
                </a:tc>
                <a:tc>
                  <a:txBody>
                    <a:bodyPr/>
                    <a:lstStyle/>
                    <a:p>
                      <a:r>
                        <a:rPr lang="en-IN" dirty="0"/>
                        <a:t>C4</a:t>
                      </a:r>
                    </a:p>
                  </a:txBody>
                  <a:tcPr/>
                </a:tc>
                <a:extLst>
                  <a:ext uri="{0D108BD9-81ED-4DB2-BD59-A6C34878D82A}">
                    <a16:rowId xmlns:a16="http://schemas.microsoft.com/office/drawing/2014/main" val="1893318110"/>
                  </a:ext>
                </a:extLst>
              </a:tr>
            </a:tbl>
          </a:graphicData>
        </a:graphic>
      </p:graphicFrame>
      <p:sp>
        <p:nvSpPr>
          <p:cNvPr id="9" name="TextBox 8">
            <a:extLst>
              <a:ext uri="{FF2B5EF4-FFF2-40B4-BE49-F238E27FC236}">
                <a16:creationId xmlns:a16="http://schemas.microsoft.com/office/drawing/2014/main" id="{C33CC137-2D22-4638-91DA-6F047A659E36}"/>
              </a:ext>
            </a:extLst>
          </p:cNvPr>
          <p:cNvSpPr txBox="1"/>
          <p:nvPr/>
        </p:nvSpPr>
        <p:spPr>
          <a:xfrm>
            <a:off x="3932812" y="3001404"/>
            <a:ext cx="1640606" cy="369332"/>
          </a:xfrm>
          <a:prstGeom prst="rect">
            <a:avLst/>
          </a:prstGeom>
          <a:solidFill>
            <a:schemeClr val="accent1"/>
          </a:solidFill>
        </p:spPr>
        <p:txBody>
          <a:bodyPr wrap="square" rtlCol="0">
            <a:spAutoFit/>
          </a:bodyPr>
          <a:lstStyle/>
          <a:p>
            <a:r>
              <a:rPr lang="en-IN" b="1" dirty="0" err="1">
                <a:solidFill>
                  <a:schemeClr val="bg1"/>
                </a:solidFill>
              </a:rPr>
              <a:t>Enroll</a:t>
            </a:r>
            <a:r>
              <a:rPr lang="en-IN" b="1" dirty="0">
                <a:solidFill>
                  <a:schemeClr val="bg1"/>
                </a:solidFill>
              </a:rPr>
              <a:t> Table</a:t>
            </a:r>
          </a:p>
        </p:txBody>
      </p:sp>
      <p:sp>
        <p:nvSpPr>
          <p:cNvPr id="10" name="TextBox 9">
            <a:extLst>
              <a:ext uri="{FF2B5EF4-FFF2-40B4-BE49-F238E27FC236}">
                <a16:creationId xmlns:a16="http://schemas.microsoft.com/office/drawing/2014/main" id="{A34E6D4A-D0C7-4B9A-BD8C-5EECD058DCF7}"/>
              </a:ext>
            </a:extLst>
          </p:cNvPr>
          <p:cNvSpPr txBox="1"/>
          <p:nvPr/>
        </p:nvSpPr>
        <p:spPr>
          <a:xfrm>
            <a:off x="6091640" y="2998091"/>
            <a:ext cx="1749288" cy="369332"/>
          </a:xfrm>
          <a:prstGeom prst="rect">
            <a:avLst/>
          </a:prstGeom>
          <a:solidFill>
            <a:schemeClr val="accent1"/>
          </a:solidFill>
        </p:spPr>
        <p:txBody>
          <a:bodyPr wrap="square" rtlCol="0">
            <a:spAutoFit/>
          </a:bodyPr>
          <a:lstStyle/>
          <a:p>
            <a:r>
              <a:rPr lang="en-IN" b="1" dirty="0">
                <a:solidFill>
                  <a:schemeClr val="bg1"/>
                </a:solidFill>
              </a:rPr>
              <a:t>Course Table</a:t>
            </a:r>
          </a:p>
        </p:txBody>
      </p:sp>
      <p:sp>
        <p:nvSpPr>
          <p:cNvPr id="12" name="TextBox 11">
            <a:extLst>
              <a:ext uri="{FF2B5EF4-FFF2-40B4-BE49-F238E27FC236}">
                <a16:creationId xmlns:a16="http://schemas.microsoft.com/office/drawing/2014/main" id="{8B15B9FA-A304-463A-A84B-4F5DE56E887A}"/>
              </a:ext>
            </a:extLst>
          </p:cNvPr>
          <p:cNvSpPr txBox="1"/>
          <p:nvPr/>
        </p:nvSpPr>
        <p:spPr>
          <a:xfrm>
            <a:off x="1130782" y="3017947"/>
            <a:ext cx="2093844" cy="369332"/>
          </a:xfrm>
          <a:prstGeom prst="rect">
            <a:avLst/>
          </a:prstGeom>
          <a:solidFill>
            <a:schemeClr val="accent1"/>
          </a:solidFill>
        </p:spPr>
        <p:txBody>
          <a:bodyPr wrap="square" rtlCol="0">
            <a:spAutoFit/>
          </a:bodyPr>
          <a:lstStyle/>
          <a:p>
            <a:r>
              <a:rPr lang="en-IN" b="1" dirty="0">
                <a:solidFill>
                  <a:schemeClr val="bg1"/>
                </a:solidFill>
              </a:rPr>
              <a:t>Student Table</a:t>
            </a:r>
          </a:p>
        </p:txBody>
      </p:sp>
      <p:sp>
        <p:nvSpPr>
          <p:cNvPr id="3" name="TextBox 2">
            <a:extLst>
              <a:ext uri="{FF2B5EF4-FFF2-40B4-BE49-F238E27FC236}">
                <a16:creationId xmlns:a16="http://schemas.microsoft.com/office/drawing/2014/main" id="{76CC2682-72AE-4F22-9F7F-BF9738CD624F}"/>
              </a:ext>
            </a:extLst>
          </p:cNvPr>
          <p:cNvSpPr txBox="1"/>
          <p:nvPr/>
        </p:nvSpPr>
        <p:spPr>
          <a:xfrm>
            <a:off x="8092660" y="3823438"/>
            <a:ext cx="3463235" cy="2308324"/>
          </a:xfrm>
          <a:prstGeom prst="rect">
            <a:avLst/>
          </a:prstGeom>
          <a:noFill/>
        </p:spPr>
        <p:txBody>
          <a:bodyPr wrap="square" rtlCol="0">
            <a:spAutoFit/>
          </a:bodyPr>
          <a:lstStyle/>
          <a:p>
            <a:r>
              <a:rPr lang="en-IN" b="1" dirty="0" err="1"/>
              <a:t>Student_Enroll</a:t>
            </a:r>
            <a:r>
              <a:rPr lang="en-IN" b="1" dirty="0"/>
              <a:t> </a:t>
            </a:r>
            <a:r>
              <a:rPr lang="en-IN" dirty="0"/>
              <a:t>(</a:t>
            </a:r>
            <a:r>
              <a:rPr lang="en-IN" u="sng" dirty="0"/>
              <a:t>SID</a:t>
            </a:r>
            <a:r>
              <a:rPr lang="en-IN" dirty="0"/>
              <a:t>, CID, Name)</a:t>
            </a:r>
          </a:p>
          <a:p>
            <a:r>
              <a:rPr lang="en-IN" b="1" dirty="0"/>
              <a:t>Course</a:t>
            </a:r>
            <a:r>
              <a:rPr lang="en-IN" dirty="0"/>
              <a:t> (</a:t>
            </a:r>
            <a:r>
              <a:rPr lang="en-IN" u="sng" dirty="0"/>
              <a:t>CID</a:t>
            </a:r>
            <a:r>
              <a:rPr lang="en-IN" dirty="0"/>
              <a:t>, </a:t>
            </a:r>
            <a:r>
              <a:rPr lang="en-IN" dirty="0" err="1"/>
              <a:t>C_name</a:t>
            </a:r>
            <a:r>
              <a:rPr lang="en-IN" dirty="0"/>
              <a:t>)</a:t>
            </a:r>
          </a:p>
          <a:p>
            <a:endParaRPr lang="en-IN" dirty="0"/>
          </a:p>
          <a:p>
            <a:r>
              <a:rPr lang="en-IN" dirty="0"/>
              <a:t>Or </a:t>
            </a:r>
          </a:p>
          <a:p>
            <a:endParaRPr lang="en-IN" dirty="0"/>
          </a:p>
          <a:p>
            <a:r>
              <a:rPr lang="en-IN" b="1" dirty="0"/>
              <a:t>Student </a:t>
            </a:r>
            <a:r>
              <a:rPr lang="en-IN" dirty="0"/>
              <a:t>(</a:t>
            </a:r>
            <a:r>
              <a:rPr lang="en-IN" u="sng" dirty="0"/>
              <a:t>SID</a:t>
            </a:r>
            <a:r>
              <a:rPr lang="en-IN" dirty="0"/>
              <a:t>, Name)</a:t>
            </a:r>
          </a:p>
          <a:p>
            <a:r>
              <a:rPr lang="en-IN" b="1" dirty="0" err="1"/>
              <a:t>Course_Enroll</a:t>
            </a:r>
            <a:r>
              <a:rPr lang="en-IN" dirty="0"/>
              <a:t> (</a:t>
            </a:r>
            <a:r>
              <a:rPr lang="en-IN" u="sng" dirty="0"/>
              <a:t>CID</a:t>
            </a:r>
            <a:r>
              <a:rPr lang="en-IN" dirty="0"/>
              <a:t>, SID </a:t>
            </a:r>
            <a:r>
              <a:rPr lang="en-IN" dirty="0" err="1"/>
              <a:t>C_name</a:t>
            </a:r>
            <a:r>
              <a:rPr lang="en-IN" dirty="0"/>
              <a:t>)</a:t>
            </a:r>
          </a:p>
          <a:p>
            <a:endParaRPr lang="en-IN" dirty="0"/>
          </a:p>
        </p:txBody>
      </p:sp>
      <p:sp>
        <p:nvSpPr>
          <p:cNvPr id="5" name="Rectangle 4">
            <a:extLst>
              <a:ext uri="{FF2B5EF4-FFF2-40B4-BE49-F238E27FC236}">
                <a16:creationId xmlns:a16="http://schemas.microsoft.com/office/drawing/2014/main" id="{BD723A76-728B-417A-BAE3-6DBBAFD0BDA2}"/>
              </a:ext>
            </a:extLst>
          </p:cNvPr>
          <p:cNvSpPr/>
          <p:nvPr/>
        </p:nvSpPr>
        <p:spPr>
          <a:xfrm>
            <a:off x="8092661" y="3031336"/>
            <a:ext cx="3366052" cy="336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After minimization of Tables</a:t>
            </a:r>
          </a:p>
        </p:txBody>
      </p:sp>
      <p:pic>
        <p:nvPicPr>
          <p:cNvPr id="13" name="Picture 12" descr="A picture containing clock&#10;&#10;Description automatically generated">
            <a:extLst>
              <a:ext uri="{FF2B5EF4-FFF2-40B4-BE49-F238E27FC236}">
                <a16:creationId xmlns:a16="http://schemas.microsoft.com/office/drawing/2014/main" id="{DA7ADA2A-B6CD-4A65-92EE-D265F9CF1C31}"/>
              </a:ext>
            </a:extLst>
          </p:cNvPr>
          <p:cNvPicPr>
            <a:picLocks noChangeAspect="1"/>
          </p:cNvPicPr>
          <p:nvPr/>
        </p:nvPicPr>
        <p:blipFill>
          <a:blip r:embed="rId2"/>
          <a:stretch>
            <a:fillRect/>
          </a:stretch>
        </p:blipFill>
        <p:spPr>
          <a:xfrm>
            <a:off x="6597027" y="755374"/>
            <a:ext cx="4861686" cy="2011181"/>
          </a:xfrm>
          <a:prstGeom prst="rect">
            <a:avLst/>
          </a:prstGeom>
        </p:spPr>
      </p:pic>
      <p:graphicFrame>
        <p:nvGraphicFramePr>
          <p:cNvPr id="14" name="Table 9">
            <a:extLst>
              <a:ext uri="{FF2B5EF4-FFF2-40B4-BE49-F238E27FC236}">
                <a16:creationId xmlns:a16="http://schemas.microsoft.com/office/drawing/2014/main" id="{6376B7D3-0CA3-4E08-AA2A-00C1AC16B9BA}"/>
              </a:ext>
            </a:extLst>
          </p:cNvPr>
          <p:cNvGraphicFramePr>
            <a:graphicFrameLocks noGrp="1"/>
          </p:cNvGraphicFramePr>
          <p:nvPr>
            <p:extLst>
              <p:ext uri="{D42A27DB-BD31-4B8C-83A1-F6EECF244321}">
                <p14:modId xmlns:p14="http://schemas.microsoft.com/office/powerpoint/2010/main" val="4039272216"/>
              </p:ext>
            </p:extLst>
          </p:nvPr>
        </p:nvGraphicFramePr>
        <p:xfrm>
          <a:off x="6067904" y="3612931"/>
          <a:ext cx="1796759" cy="2225040"/>
        </p:xfrm>
        <a:graphic>
          <a:graphicData uri="http://schemas.openxmlformats.org/drawingml/2006/table">
            <a:tbl>
              <a:tblPr firstRow="1" bandRow="1">
                <a:tableStyleId>{5C22544A-7EE6-4342-B048-85BDC9FD1C3A}</a:tableStyleId>
              </a:tblPr>
              <a:tblGrid>
                <a:gridCol w="736255">
                  <a:extLst>
                    <a:ext uri="{9D8B030D-6E8A-4147-A177-3AD203B41FA5}">
                      <a16:colId xmlns:a16="http://schemas.microsoft.com/office/drawing/2014/main" val="3701961165"/>
                    </a:ext>
                  </a:extLst>
                </a:gridCol>
                <a:gridCol w="1060504">
                  <a:extLst>
                    <a:ext uri="{9D8B030D-6E8A-4147-A177-3AD203B41FA5}">
                      <a16:colId xmlns:a16="http://schemas.microsoft.com/office/drawing/2014/main" val="3166690479"/>
                    </a:ext>
                  </a:extLst>
                </a:gridCol>
              </a:tblGrid>
              <a:tr h="370840">
                <a:tc>
                  <a:txBody>
                    <a:bodyPr/>
                    <a:lstStyle/>
                    <a:p>
                      <a:r>
                        <a:rPr lang="en-IN" u="sng" dirty="0"/>
                        <a:t>CID</a:t>
                      </a:r>
                    </a:p>
                  </a:txBody>
                  <a:tcPr/>
                </a:tc>
                <a:tc>
                  <a:txBody>
                    <a:bodyPr/>
                    <a:lstStyle/>
                    <a:p>
                      <a:r>
                        <a:rPr lang="en-IN" u="none" dirty="0" err="1"/>
                        <a:t>C_name</a:t>
                      </a:r>
                      <a:endParaRPr lang="en-IN" u="none" dirty="0"/>
                    </a:p>
                  </a:txBody>
                  <a:tcPr/>
                </a:tc>
                <a:extLst>
                  <a:ext uri="{0D108BD9-81ED-4DB2-BD59-A6C34878D82A}">
                    <a16:rowId xmlns:a16="http://schemas.microsoft.com/office/drawing/2014/main" val="3629081741"/>
                  </a:ext>
                </a:extLst>
              </a:tr>
              <a:tr h="370840">
                <a:tc>
                  <a:txBody>
                    <a:bodyPr/>
                    <a:lstStyle/>
                    <a:p>
                      <a:r>
                        <a:rPr lang="en-IN" dirty="0"/>
                        <a:t>C1</a:t>
                      </a:r>
                    </a:p>
                  </a:txBody>
                  <a:tcPr/>
                </a:tc>
                <a:tc>
                  <a:txBody>
                    <a:bodyPr/>
                    <a:lstStyle/>
                    <a:p>
                      <a:r>
                        <a:rPr lang="en-IN" dirty="0"/>
                        <a:t>DBMS</a:t>
                      </a:r>
                    </a:p>
                  </a:txBody>
                  <a:tcPr/>
                </a:tc>
                <a:extLst>
                  <a:ext uri="{0D108BD9-81ED-4DB2-BD59-A6C34878D82A}">
                    <a16:rowId xmlns:a16="http://schemas.microsoft.com/office/drawing/2014/main" val="3767034178"/>
                  </a:ext>
                </a:extLst>
              </a:tr>
              <a:tr h="370840">
                <a:tc>
                  <a:txBody>
                    <a:bodyPr/>
                    <a:lstStyle/>
                    <a:p>
                      <a:r>
                        <a:rPr lang="en-IN" dirty="0"/>
                        <a:t>C2</a:t>
                      </a:r>
                    </a:p>
                  </a:txBody>
                  <a:tcPr/>
                </a:tc>
                <a:tc>
                  <a:txBody>
                    <a:bodyPr/>
                    <a:lstStyle/>
                    <a:p>
                      <a:r>
                        <a:rPr lang="en-IN" dirty="0"/>
                        <a:t>OS</a:t>
                      </a:r>
                    </a:p>
                  </a:txBody>
                  <a:tcPr/>
                </a:tc>
                <a:extLst>
                  <a:ext uri="{0D108BD9-81ED-4DB2-BD59-A6C34878D82A}">
                    <a16:rowId xmlns:a16="http://schemas.microsoft.com/office/drawing/2014/main" val="3333414537"/>
                  </a:ext>
                </a:extLst>
              </a:tr>
              <a:tr h="370840">
                <a:tc>
                  <a:txBody>
                    <a:bodyPr/>
                    <a:lstStyle/>
                    <a:p>
                      <a:r>
                        <a:rPr lang="en-IN" dirty="0"/>
                        <a:t>C3</a:t>
                      </a:r>
                    </a:p>
                  </a:txBody>
                  <a:tcPr/>
                </a:tc>
                <a:tc>
                  <a:txBody>
                    <a:bodyPr/>
                    <a:lstStyle/>
                    <a:p>
                      <a:r>
                        <a:rPr lang="en-IN" dirty="0"/>
                        <a:t>DS</a:t>
                      </a:r>
                    </a:p>
                  </a:txBody>
                  <a:tcPr/>
                </a:tc>
                <a:extLst>
                  <a:ext uri="{0D108BD9-81ED-4DB2-BD59-A6C34878D82A}">
                    <a16:rowId xmlns:a16="http://schemas.microsoft.com/office/drawing/2014/main" val="3871848407"/>
                  </a:ext>
                </a:extLst>
              </a:tr>
              <a:tr h="370840">
                <a:tc>
                  <a:txBody>
                    <a:bodyPr/>
                    <a:lstStyle/>
                    <a:p>
                      <a:r>
                        <a:rPr lang="en-IN" dirty="0"/>
                        <a:t>C4</a:t>
                      </a:r>
                    </a:p>
                  </a:txBody>
                  <a:tcPr/>
                </a:tc>
                <a:tc>
                  <a:txBody>
                    <a:bodyPr/>
                    <a:lstStyle/>
                    <a:p>
                      <a:r>
                        <a:rPr lang="en-IN" dirty="0"/>
                        <a:t>NS</a:t>
                      </a:r>
                    </a:p>
                  </a:txBody>
                  <a:tcPr/>
                </a:tc>
                <a:extLst>
                  <a:ext uri="{0D108BD9-81ED-4DB2-BD59-A6C34878D82A}">
                    <a16:rowId xmlns:a16="http://schemas.microsoft.com/office/drawing/2014/main" val="3244076157"/>
                  </a:ext>
                </a:extLst>
              </a:tr>
              <a:tr h="370840">
                <a:tc>
                  <a:txBody>
                    <a:bodyPr/>
                    <a:lstStyle/>
                    <a:p>
                      <a:r>
                        <a:rPr lang="en-IN" dirty="0"/>
                        <a:t>C5</a:t>
                      </a:r>
                    </a:p>
                  </a:txBody>
                  <a:tcPr/>
                </a:tc>
                <a:tc>
                  <a:txBody>
                    <a:bodyPr/>
                    <a:lstStyle/>
                    <a:p>
                      <a:r>
                        <a:rPr lang="en-IN" dirty="0"/>
                        <a:t>IMS</a:t>
                      </a:r>
                    </a:p>
                  </a:txBody>
                  <a:tcPr/>
                </a:tc>
                <a:extLst>
                  <a:ext uri="{0D108BD9-81ED-4DB2-BD59-A6C34878D82A}">
                    <a16:rowId xmlns:a16="http://schemas.microsoft.com/office/drawing/2014/main" val="4257725967"/>
                  </a:ext>
                </a:extLst>
              </a:tr>
            </a:tbl>
          </a:graphicData>
        </a:graphic>
      </p:graphicFrame>
    </p:spTree>
    <p:extLst>
      <p:ext uri="{BB962C8B-B14F-4D97-AF65-F5344CB8AC3E}">
        <p14:creationId xmlns:p14="http://schemas.microsoft.com/office/powerpoint/2010/main" val="305314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1000"/>
                                        <p:tgtEl>
                                          <p:spTgt spid="3"/>
                                        </p:tgtEl>
                                      </p:cBhvr>
                                    </p:animEffect>
                                    <p:anim calcmode="lin" valueType="num">
                                      <p:cBhvr>
                                        <p:cTn id="71" dur="1000" fill="hold"/>
                                        <p:tgtEl>
                                          <p:spTgt spid="3"/>
                                        </p:tgtEl>
                                        <p:attrNameLst>
                                          <p:attrName>ppt_x</p:attrName>
                                        </p:attrNameLst>
                                      </p:cBhvr>
                                      <p:tavLst>
                                        <p:tav tm="0">
                                          <p:val>
                                            <p:strVal val="#ppt_x"/>
                                          </p:val>
                                        </p:tav>
                                        <p:tav tm="100000">
                                          <p:val>
                                            <p:strVal val="#ppt_x"/>
                                          </p:val>
                                        </p:tav>
                                      </p:tavLst>
                                    </p:anim>
                                    <p:anim calcmode="lin" valueType="num">
                                      <p:cBhvr>
                                        <p:cTn id="7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P spid="12" grpId="0" animBg="1"/>
      <p:bldP spid="3"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B4F8-70AE-408A-9568-5731D444D79A}"/>
              </a:ext>
            </a:extLst>
          </p:cNvPr>
          <p:cNvSpPr>
            <a:spLocks noGrp="1"/>
          </p:cNvSpPr>
          <p:nvPr>
            <p:ph type="title"/>
          </p:nvPr>
        </p:nvSpPr>
        <p:spPr/>
        <p:txBody>
          <a:bodyPr>
            <a:normAutofit fontScale="90000"/>
          </a:bodyPr>
          <a:lstStyle/>
          <a:p>
            <a:r>
              <a:rPr lang="en-US" b="1" i="0" dirty="0">
                <a:effectLst/>
                <a:latin typeface="Roboto" panose="02000000000000000000" pitchFamily="2" charset="0"/>
              </a:rPr>
              <a:t>One to One relationship with total participation at one end</a:t>
            </a:r>
            <a:endParaRPr lang="en-IN" dirty="0"/>
          </a:p>
        </p:txBody>
      </p:sp>
      <p:sp>
        <p:nvSpPr>
          <p:cNvPr id="4" name="Content Placeholder 3">
            <a:extLst>
              <a:ext uri="{FF2B5EF4-FFF2-40B4-BE49-F238E27FC236}">
                <a16:creationId xmlns:a16="http://schemas.microsoft.com/office/drawing/2014/main" id="{309F0CDE-EC61-439D-82B4-EBDD56CDEB7A}"/>
              </a:ext>
            </a:extLst>
          </p:cNvPr>
          <p:cNvSpPr>
            <a:spLocks noGrp="1"/>
          </p:cNvSpPr>
          <p:nvPr>
            <p:ph sz="half" idx="2"/>
          </p:nvPr>
        </p:nvSpPr>
        <p:spPr>
          <a:xfrm>
            <a:off x="1292352" y="4566580"/>
            <a:ext cx="9607296" cy="1675194"/>
          </a:xfrm>
        </p:spPr>
        <p:txBody>
          <a:bodyPr>
            <a:normAutofit fontScale="55000" lnSpcReduction="20000"/>
          </a:bodyPr>
          <a:lstStyle/>
          <a:p>
            <a:pPr algn="l" fontAlgn="base"/>
            <a:r>
              <a:rPr lang="en-US" sz="3300" b="0" i="0" dirty="0">
                <a:effectLst/>
              </a:rPr>
              <a:t>A1 and B1 are primary keys of E1 and E2 respectively.</a:t>
            </a:r>
          </a:p>
          <a:p>
            <a:pPr algn="l" fontAlgn="base"/>
            <a:r>
              <a:rPr lang="en-US" sz="3300" b="0" i="0" dirty="0">
                <a:effectLst/>
              </a:rPr>
              <a:t>Since E1 is in total participation, each entry in E1 is related to only one entry in E2, but not all entries in E2 are related to an entry in E1.</a:t>
            </a:r>
          </a:p>
          <a:p>
            <a:pPr algn="l" fontAlgn="base"/>
            <a:r>
              <a:rPr lang="en-US" sz="3300" b="0" i="0" dirty="0">
                <a:effectLst/>
              </a:rPr>
              <a:t>The primary key of E1 should be allowed as the primary key of the reduced table, since if the primary key of E2 is used, it might have null values for many of its entries in the reduced table.</a:t>
            </a:r>
            <a:endParaRPr lang="en-US" sz="3300" b="0" i="0" dirty="0">
              <a:effectLst/>
              <a:latin typeface="Roboto" panose="02000000000000000000" pitchFamily="2" charset="0"/>
            </a:endParaRPr>
          </a:p>
          <a:p>
            <a:pPr algn="l" fontAlgn="base"/>
            <a:endParaRPr lang="en-US" b="0" i="0" dirty="0">
              <a:effectLst/>
              <a:latin typeface="Roboto" panose="02000000000000000000" pitchFamily="2" charset="0"/>
            </a:endParaRPr>
          </a:p>
          <a:p>
            <a:endParaRPr lang="en-IN" dirty="0"/>
          </a:p>
        </p:txBody>
      </p:sp>
      <p:pic>
        <p:nvPicPr>
          <p:cNvPr id="5" name="Content Placeholder 8">
            <a:extLst>
              <a:ext uri="{FF2B5EF4-FFF2-40B4-BE49-F238E27FC236}">
                <a16:creationId xmlns:a16="http://schemas.microsoft.com/office/drawing/2014/main" id="{B5664CCD-D076-4C55-88BC-1DCFA99A250B}"/>
              </a:ext>
            </a:extLst>
          </p:cNvPr>
          <p:cNvPicPr>
            <a:picLocks noGrp="1" noChangeAspect="1"/>
          </p:cNvPicPr>
          <p:nvPr>
            <p:ph sz="half" idx="1"/>
          </p:nvPr>
        </p:nvPicPr>
        <p:blipFill>
          <a:blip r:embed="rId2"/>
          <a:stretch>
            <a:fillRect/>
          </a:stretch>
        </p:blipFill>
        <p:spPr>
          <a:xfrm>
            <a:off x="1292352" y="2485248"/>
            <a:ext cx="6791474" cy="1887503"/>
          </a:xfrm>
        </p:spPr>
      </p:pic>
    </p:spTree>
    <p:extLst>
      <p:ext uri="{BB962C8B-B14F-4D97-AF65-F5344CB8AC3E}">
        <p14:creationId xmlns:p14="http://schemas.microsoft.com/office/powerpoint/2010/main" val="229944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AC2A8E6-1B0B-F5AF-BFFA-4A1239E812FD}"/>
              </a:ext>
            </a:extLst>
          </p:cNvPr>
          <p:cNvGraphicFramePr>
            <a:graphicFrameLocks noGrp="1"/>
          </p:cNvGraphicFramePr>
          <p:nvPr>
            <p:extLst>
              <p:ext uri="{D42A27DB-BD31-4B8C-83A1-F6EECF244321}">
                <p14:modId xmlns:p14="http://schemas.microsoft.com/office/powerpoint/2010/main" val="2694170573"/>
              </p:ext>
            </p:extLst>
          </p:nvPr>
        </p:nvGraphicFramePr>
        <p:xfrm>
          <a:off x="1143000" y="2538607"/>
          <a:ext cx="9753600" cy="1477328"/>
        </p:xfrm>
        <a:graphic>
          <a:graphicData uri="http://schemas.openxmlformats.org/drawingml/2006/table">
            <a:tbl>
              <a:tblPr/>
              <a:tblGrid>
                <a:gridCol w="1625600">
                  <a:extLst>
                    <a:ext uri="{9D8B030D-6E8A-4147-A177-3AD203B41FA5}">
                      <a16:colId xmlns:a16="http://schemas.microsoft.com/office/drawing/2014/main" val="369760167"/>
                    </a:ext>
                  </a:extLst>
                </a:gridCol>
                <a:gridCol w="1625600">
                  <a:extLst>
                    <a:ext uri="{9D8B030D-6E8A-4147-A177-3AD203B41FA5}">
                      <a16:colId xmlns:a16="http://schemas.microsoft.com/office/drawing/2014/main" val="190181188"/>
                    </a:ext>
                  </a:extLst>
                </a:gridCol>
                <a:gridCol w="1625600">
                  <a:extLst>
                    <a:ext uri="{9D8B030D-6E8A-4147-A177-3AD203B41FA5}">
                      <a16:colId xmlns:a16="http://schemas.microsoft.com/office/drawing/2014/main" val="3415095074"/>
                    </a:ext>
                  </a:extLst>
                </a:gridCol>
                <a:gridCol w="1625600">
                  <a:extLst>
                    <a:ext uri="{9D8B030D-6E8A-4147-A177-3AD203B41FA5}">
                      <a16:colId xmlns:a16="http://schemas.microsoft.com/office/drawing/2014/main" val="1600116232"/>
                    </a:ext>
                  </a:extLst>
                </a:gridCol>
                <a:gridCol w="1625600">
                  <a:extLst>
                    <a:ext uri="{9D8B030D-6E8A-4147-A177-3AD203B41FA5}">
                      <a16:colId xmlns:a16="http://schemas.microsoft.com/office/drawing/2014/main" val="3712474320"/>
                    </a:ext>
                  </a:extLst>
                </a:gridCol>
                <a:gridCol w="1625600">
                  <a:extLst>
                    <a:ext uri="{9D8B030D-6E8A-4147-A177-3AD203B41FA5}">
                      <a16:colId xmlns:a16="http://schemas.microsoft.com/office/drawing/2014/main" val="3107569309"/>
                    </a:ext>
                  </a:extLst>
                </a:gridCol>
              </a:tblGrid>
              <a:tr h="689420">
                <a:tc>
                  <a:txBody>
                    <a:bodyPr/>
                    <a:lstStyle/>
                    <a:p>
                      <a:r>
                        <a:rPr lang="en-IN" b="1" dirty="0" err="1"/>
                        <a:t>Person_ID</a:t>
                      </a:r>
                      <a:endParaRPr lang="en-IN" dirty="0"/>
                    </a:p>
                  </a:txBody>
                  <a:tcPr anchor="ctr">
                    <a:lnL>
                      <a:noFill/>
                    </a:lnL>
                    <a:lnR>
                      <a:noFill/>
                    </a:lnR>
                    <a:lnT>
                      <a:noFill/>
                    </a:lnT>
                    <a:lnB>
                      <a:noFill/>
                    </a:lnB>
                    <a:solidFill>
                      <a:schemeClr val="accent1"/>
                    </a:solidFill>
                  </a:tcPr>
                </a:tc>
                <a:tc>
                  <a:txBody>
                    <a:bodyPr/>
                    <a:lstStyle/>
                    <a:p>
                      <a:r>
                        <a:rPr lang="en-IN" b="1"/>
                        <a:t>Name</a:t>
                      </a:r>
                      <a:endParaRPr lang="en-IN"/>
                    </a:p>
                  </a:txBody>
                  <a:tcPr anchor="ctr">
                    <a:lnL>
                      <a:noFill/>
                    </a:lnL>
                    <a:lnR>
                      <a:noFill/>
                    </a:lnR>
                    <a:lnT>
                      <a:noFill/>
                    </a:lnT>
                    <a:lnB>
                      <a:noFill/>
                    </a:lnB>
                    <a:solidFill>
                      <a:schemeClr val="accent1"/>
                    </a:solidFill>
                  </a:tcPr>
                </a:tc>
                <a:tc>
                  <a:txBody>
                    <a:bodyPr/>
                    <a:lstStyle/>
                    <a:p>
                      <a:r>
                        <a:rPr lang="en-IN" b="1"/>
                        <a:t>Address</a:t>
                      </a:r>
                      <a:endParaRPr lang="en-IN"/>
                    </a:p>
                  </a:txBody>
                  <a:tcPr anchor="ctr">
                    <a:lnL>
                      <a:noFill/>
                    </a:lnL>
                    <a:lnR>
                      <a:noFill/>
                    </a:lnR>
                    <a:lnT>
                      <a:noFill/>
                    </a:lnT>
                    <a:lnB>
                      <a:noFill/>
                    </a:lnB>
                    <a:solidFill>
                      <a:schemeClr val="accent1"/>
                    </a:solidFill>
                  </a:tcPr>
                </a:tc>
                <a:tc>
                  <a:txBody>
                    <a:bodyPr/>
                    <a:lstStyle/>
                    <a:p>
                      <a:r>
                        <a:rPr lang="en-IN" b="1"/>
                        <a:t>Passport_Number</a:t>
                      </a:r>
                      <a:endParaRPr lang="en-IN"/>
                    </a:p>
                  </a:txBody>
                  <a:tcPr anchor="ctr">
                    <a:lnL>
                      <a:noFill/>
                    </a:lnL>
                    <a:lnR>
                      <a:noFill/>
                    </a:lnR>
                    <a:lnT>
                      <a:noFill/>
                    </a:lnT>
                    <a:lnB>
                      <a:noFill/>
                    </a:lnB>
                    <a:solidFill>
                      <a:schemeClr val="accent1"/>
                    </a:solidFill>
                  </a:tcPr>
                </a:tc>
                <a:tc>
                  <a:txBody>
                    <a:bodyPr/>
                    <a:lstStyle/>
                    <a:p>
                      <a:r>
                        <a:rPr lang="en-IN" b="1"/>
                        <a:t>Issue_Date</a:t>
                      </a:r>
                      <a:endParaRPr lang="en-IN"/>
                    </a:p>
                  </a:txBody>
                  <a:tcPr anchor="ctr">
                    <a:lnL>
                      <a:noFill/>
                    </a:lnL>
                    <a:lnR>
                      <a:noFill/>
                    </a:lnR>
                    <a:lnT>
                      <a:noFill/>
                    </a:lnT>
                    <a:lnB>
                      <a:noFill/>
                    </a:lnB>
                    <a:solidFill>
                      <a:schemeClr val="accent1"/>
                    </a:solidFill>
                  </a:tcPr>
                </a:tc>
                <a:tc>
                  <a:txBody>
                    <a:bodyPr/>
                    <a:lstStyle/>
                    <a:p>
                      <a:r>
                        <a:rPr lang="en-IN" b="1"/>
                        <a:t>Expiry_Date</a:t>
                      </a:r>
                      <a:endParaRPr lang="en-IN"/>
                    </a:p>
                  </a:txBody>
                  <a:tcPr anchor="ctr">
                    <a:lnL>
                      <a:noFill/>
                    </a:lnL>
                    <a:lnR>
                      <a:noFill/>
                    </a:lnR>
                    <a:lnT>
                      <a:noFill/>
                    </a:lnT>
                    <a:lnB>
                      <a:noFill/>
                    </a:lnB>
                    <a:solidFill>
                      <a:schemeClr val="accent1"/>
                    </a:solidFill>
                  </a:tcPr>
                </a:tc>
                <a:extLst>
                  <a:ext uri="{0D108BD9-81ED-4DB2-BD59-A6C34878D82A}">
                    <a16:rowId xmlns:a16="http://schemas.microsoft.com/office/drawing/2014/main" val="2346758003"/>
                  </a:ext>
                </a:extLst>
              </a:tr>
              <a:tr h="393954">
                <a:tc>
                  <a:txBody>
                    <a:bodyPr/>
                    <a:lstStyle/>
                    <a:p>
                      <a:r>
                        <a:rPr lang="en-IN"/>
                        <a:t>1</a:t>
                      </a:r>
                    </a:p>
                  </a:txBody>
                  <a:tcPr anchor="ctr">
                    <a:lnL>
                      <a:noFill/>
                    </a:lnL>
                    <a:lnR>
                      <a:noFill/>
                    </a:lnR>
                    <a:lnT>
                      <a:noFill/>
                    </a:lnT>
                    <a:lnB>
                      <a:noFill/>
                    </a:lnB>
                    <a:solidFill>
                      <a:schemeClr val="accent1"/>
                    </a:solidFill>
                  </a:tcPr>
                </a:tc>
                <a:tc>
                  <a:txBody>
                    <a:bodyPr/>
                    <a:lstStyle/>
                    <a:p>
                      <a:r>
                        <a:rPr lang="en-IN"/>
                        <a:t>Alice</a:t>
                      </a:r>
                    </a:p>
                  </a:txBody>
                  <a:tcPr anchor="ctr">
                    <a:lnL>
                      <a:noFill/>
                    </a:lnL>
                    <a:lnR>
                      <a:noFill/>
                    </a:lnR>
                    <a:lnT>
                      <a:noFill/>
                    </a:lnT>
                    <a:lnB>
                      <a:noFill/>
                    </a:lnB>
                    <a:solidFill>
                      <a:schemeClr val="accent1"/>
                    </a:solidFill>
                  </a:tcPr>
                </a:tc>
                <a:tc>
                  <a:txBody>
                    <a:bodyPr/>
                    <a:lstStyle/>
                    <a:p>
                      <a:r>
                        <a:rPr lang="en-IN" dirty="0"/>
                        <a:t>123 Main St</a:t>
                      </a:r>
                    </a:p>
                  </a:txBody>
                  <a:tcPr anchor="ctr">
                    <a:lnL>
                      <a:noFill/>
                    </a:lnL>
                    <a:lnR>
                      <a:noFill/>
                    </a:lnR>
                    <a:lnT>
                      <a:noFill/>
                    </a:lnT>
                    <a:lnB>
                      <a:noFill/>
                    </a:lnB>
                    <a:solidFill>
                      <a:schemeClr val="accent1"/>
                    </a:solidFill>
                  </a:tcPr>
                </a:tc>
                <a:tc>
                  <a:txBody>
                    <a:bodyPr/>
                    <a:lstStyle/>
                    <a:p>
                      <a:r>
                        <a:rPr lang="en-IN"/>
                        <a:t>P1234567</a:t>
                      </a:r>
                    </a:p>
                  </a:txBody>
                  <a:tcPr anchor="ctr">
                    <a:lnL>
                      <a:noFill/>
                    </a:lnL>
                    <a:lnR>
                      <a:noFill/>
                    </a:lnR>
                    <a:lnT>
                      <a:noFill/>
                    </a:lnT>
                    <a:lnB>
                      <a:noFill/>
                    </a:lnB>
                    <a:solidFill>
                      <a:schemeClr val="accent1"/>
                    </a:solidFill>
                  </a:tcPr>
                </a:tc>
                <a:tc>
                  <a:txBody>
                    <a:bodyPr/>
                    <a:lstStyle/>
                    <a:p>
                      <a:r>
                        <a:rPr lang="en-IN"/>
                        <a:t>2022-01-01</a:t>
                      </a:r>
                    </a:p>
                  </a:txBody>
                  <a:tcPr anchor="ctr">
                    <a:lnL>
                      <a:noFill/>
                    </a:lnL>
                    <a:lnR>
                      <a:noFill/>
                    </a:lnR>
                    <a:lnT>
                      <a:noFill/>
                    </a:lnT>
                    <a:lnB>
                      <a:noFill/>
                    </a:lnB>
                    <a:solidFill>
                      <a:schemeClr val="accent1"/>
                    </a:solidFill>
                  </a:tcPr>
                </a:tc>
                <a:tc>
                  <a:txBody>
                    <a:bodyPr/>
                    <a:lstStyle/>
                    <a:p>
                      <a:r>
                        <a:rPr lang="en-IN"/>
                        <a:t>2032-01-01</a:t>
                      </a:r>
                    </a:p>
                  </a:txBody>
                  <a:tcPr anchor="ctr">
                    <a:lnL>
                      <a:noFill/>
                    </a:lnL>
                    <a:lnR>
                      <a:noFill/>
                    </a:lnR>
                    <a:lnT>
                      <a:noFill/>
                    </a:lnT>
                    <a:lnB>
                      <a:noFill/>
                    </a:lnB>
                    <a:solidFill>
                      <a:schemeClr val="accent1"/>
                    </a:solidFill>
                  </a:tcPr>
                </a:tc>
                <a:extLst>
                  <a:ext uri="{0D108BD9-81ED-4DB2-BD59-A6C34878D82A}">
                    <a16:rowId xmlns:a16="http://schemas.microsoft.com/office/drawing/2014/main" val="1122378057"/>
                  </a:ext>
                </a:extLst>
              </a:tr>
              <a:tr h="393954">
                <a:tc>
                  <a:txBody>
                    <a:bodyPr/>
                    <a:lstStyle/>
                    <a:p>
                      <a:r>
                        <a:rPr lang="en-IN"/>
                        <a:t>2</a:t>
                      </a:r>
                    </a:p>
                  </a:txBody>
                  <a:tcPr anchor="ctr">
                    <a:lnL>
                      <a:noFill/>
                    </a:lnL>
                    <a:lnR>
                      <a:noFill/>
                    </a:lnR>
                    <a:lnT>
                      <a:noFill/>
                    </a:lnT>
                    <a:lnB>
                      <a:noFill/>
                    </a:lnB>
                    <a:solidFill>
                      <a:schemeClr val="accent1"/>
                    </a:solidFill>
                  </a:tcPr>
                </a:tc>
                <a:tc>
                  <a:txBody>
                    <a:bodyPr/>
                    <a:lstStyle/>
                    <a:p>
                      <a:r>
                        <a:rPr lang="en-IN"/>
                        <a:t>Bob</a:t>
                      </a:r>
                    </a:p>
                  </a:txBody>
                  <a:tcPr anchor="ctr">
                    <a:lnL>
                      <a:noFill/>
                    </a:lnL>
                    <a:lnR>
                      <a:noFill/>
                    </a:lnR>
                    <a:lnT>
                      <a:noFill/>
                    </a:lnT>
                    <a:lnB>
                      <a:noFill/>
                    </a:lnB>
                    <a:solidFill>
                      <a:schemeClr val="accent1"/>
                    </a:solidFill>
                  </a:tcPr>
                </a:tc>
                <a:tc>
                  <a:txBody>
                    <a:bodyPr/>
                    <a:lstStyle/>
                    <a:p>
                      <a:r>
                        <a:rPr lang="en-IN"/>
                        <a:t>456 Elm St</a:t>
                      </a:r>
                    </a:p>
                  </a:txBody>
                  <a:tcPr anchor="ctr">
                    <a:lnL>
                      <a:noFill/>
                    </a:lnL>
                    <a:lnR>
                      <a:noFill/>
                    </a:lnR>
                    <a:lnT>
                      <a:noFill/>
                    </a:lnT>
                    <a:lnB>
                      <a:noFill/>
                    </a:lnB>
                    <a:solidFill>
                      <a:schemeClr val="accent1"/>
                    </a:solidFill>
                  </a:tcPr>
                </a:tc>
                <a:tc>
                  <a:txBody>
                    <a:bodyPr/>
                    <a:lstStyle/>
                    <a:p>
                      <a:r>
                        <a:rPr lang="en-IN"/>
                        <a:t>P2345678</a:t>
                      </a:r>
                    </a:p>
                  </a:txBody>
                  <a:tcPr anchor="ctr">
                    <a:lnL>
                      <a:noFill/>
                    </a:lnL>
                    <a:lnR>
                      <a:noFill/>
                    </a:lnR>
                    <a:lnT>
                      <a:noFill/>
                    </a:lnT>
                    <a:lnB>
                      <a:noFill/>
                    </a:lnB>
                    <a:solidFill>
                      <a:schemeClr val="accent1"/>
                    </a:solidFill>
                  </a:tcPr>
                </a:tc>
                <a:tc>
                  <a:txBody>
                    <a:bodyPr/>
                    <a:lstStyle/>
                    <a:p>
                      <a:r>
                        <a:rPr lang="en-IN"/>
                        <a:t>2023-05-12</a:t>
                      </a:r>
                    </a:p>
                  </a:txBody>
                  <a:tcPr anchor="ctr">
                    <a:lnL>
                      <a:noFill/>
                    </a:lnL>
                    <a:lnR>
                      <a:noFill/>
                    </a:lnR>
                    <a:lnT>
                      <a:noFill/>
                    </a:lnT>
                    <a:lnB>
                      <a:noFill/>
                    </a:lnB>
                    <a:solidFill>
                      <a:schemeClr val="accent1"/>
                    </a:solidFill>
                  </a:tcPr>
                </a:tc>
                <a:tc>
                  <a:txBody>
                    <a:bodyPr/>
                    <a:lstStyle/>
                    <a:p>
                      <a:r>
                        <a:rPr lang="en-IN" dirty="0"/>
                        <a:t>2033-05-12</a:t>
                      </a:r>
                    </a:p>
                  </a:txBody>
                  <a:tcPr anchor="ctr">
                    <a:lnL>
                      <a:noFill/>
                    </a:lnL>
                    <a:lnR>
                      <a:noFill/>
                    </a:lnR>
                    <a:lnT>
                      <a:noFill/>
                    </a:lnT>
                    <a:lnB>
                      <a:noFill/>
                    </a:lnB>
                    <a:solidFill>
                      <a:schemeClr val="accent1"/>
                    </a:solidFill>
                  </a:tcPr>
                </a:tc>
                <a:extLst>
                  <a:ext uri="{0D108BD9-81ED-4DB2-BD59-A6C34878D82A}">
                    <a16:rowId xmlns:a16="http://schemas.microsoft.com/office/drawing/2014/main" val="389912411"/>
                  </a:ext>
                </a:extLst>
              </a:tr>
            </a:tbl>
          </a:graphicData>
        </a:graphic>
      </p:graphicFrame>
      <p:sp>
        <p:nvSpPr>
          <p:cNvPr id="6" name="Rectangle 1">
            <a:extLst>
              <a:ext uri="{FF2B5EF4-FFF2-40B4-BE49-F238E27FC236}">
                <a16:creationId xmlns:a16="http://schemas.microsoft.com/office/drawing/2014/main" id="{AA3A0CB9-7730-0ED6-141A-597CC4D54067}"/>
              </a:ext>
            </a:extLst>
          </p:cNvPr>
          <p:cNvSpPr>
            <a:spLocks noChangeArrowheads="1"/>
          </p:cNvSpPr>
          <p:nvPr/>
        </p:nvSpPr>
        <p:spPr bwMode="auto">
          <a:xfrm>
            <a:off x="1143000" y="4592992"/>
            <a:ext cx="1018149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this case, you could create a single table that includes the attributes of both the </a:t>
            </a:r>
            <a:r>
              <a:rPr kumimoji="0" lang="en-US" altLang="en-US" sz="1800" b="1" i="0" u="none" strike="noStrike" cap="none" normalizeH="0" baseline="0" dirty="0">
                <a:ln>
                  <a:noFill/>
                </a:ln>
                <a:solidFill>
                  <a:schemeClr val="tx1"/>
                </a:solidFill>
                <a:effectLst/>
                <a:latin typeface="Arial" panose="020B0604020202020204" pitchFamily="34" charset="0"/>
              </a:rPr>
              <a:t>Person</a:t>
            </a:r>
            <a:r>
              <a:rPr kumimoji="0" lang="en-US" altLang="en-US" sz="1800" b="0" i="0" u="none" strike="noStrike" cap="none" normalizeH="0" baseline="0" dirty="0">
                <a:ln>
                  <a:noFill/>
                </a:ln>
                <a:solidFill>
                  <a:schemeClr val="tx1"/>
                </a:solidFill>
                <a:effectLst/>
                <a:latin typeface="Arial" panose="020B0604020202020204" pitchFamily="34" charset="0"/>
              </a:rPr>
              <a:t> and the </a:t>
            </a:r>
            <a:r>
              <a:rPr kumimoji="0" lang="en-US" altLang="en-US" sz="1800" b="1" i="0" u="none" strike="noStrike" cap="none" normalizeH="0" baseline="0" dirty="0">
                <a:ln>
                  <a:noFill/>
                </a:ln>
                <a:solidFill>
                  <a:schemeClr val="tx1"/>
                </a:solidFill>
                <a:effectLst/>
                <a:latin typeface="Arial" panose="020B0604020202020204" pitchFamily="34" charset="0"/>
              </a:rPr>
              <a:t>Passport</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381E1115-373D-7E72-7C47-842F410C13A7}"/>
              </a:ext>
            </a:extLst>
          </p:cNvPr>
          <p:cNvSpPr txBox="1"/>
          <p:nvPr/>
        </p:nvSpPr>
        <p:spPr>
          <a:xfrm>
            <a:off x="1143000" y="787681"/>
            <a:ext cx="10181492"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Let's say you have two entities: </a:t>
            </a:r>
            <a:r>
              <a:rPr kumimoji="0" lang="en-US" altLang="en-US" sz="1800" b="1" i="0" u="none" strike="noStrike" cap="none" normalizeH="0" baseline="0" dirty="0">
                <a:ln>
                  <a:noFill/>
                </a:ln>
                <a:solidFill>
                  <a:schemeClr val="tx1"/>
                </a:solidFill>
                <a:effectLst/>
                <a:latin typeface="Arial" panose="020B0604020202020204" pitchFamily="34" charset="0"/>
              </a:rPr>
              <a:t>Person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Passport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One to One Relationship</a:t>
            </a:r>
            <a:r>
              <a:rPr kumimoji="0" lang="en-US" altLang="en-US" sz="1800" b="0" i="0" u="none" strike="noStrike" cap="none" normalizeH="0" baseline="0" dirty="0">
                <a:ln>
                  <a:noFill/>
                </a:ln>
                <a:solidFill>
                  <a:schemeClr val="tx1"/>
                </a:solidFill>
                <a:effectLst/>
                <a:latin typeface="Arial" panose="020B0604020202020204" pitchFamily="34" charset="0"/>
              </a:rPr>
              <a:t>: Each person has exactly one passport, and each passport is issued to exactly one person.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 Participation</a:t>
            </a:r>
            <a:r>
              <a:rPr kumimoji="0" lang="en-US" altLang="en-US" sz="1800" b="0" i="0" u="none" strike="noStrike" cap="none" normalizeH="0" baseline="0" dirty="0">
                <a:ln>
                  <a:noFill/>
                </a:ln>
                <a:solidFill>
                  <a:schemeClr val="tx1"/>
                </a:solidFill>
                <a:effectLst/>
                <a:latin typeface="Arial" panose="020B0604020202020204" pitchFamily="34" charset="0"/>
              </a:rPr>
              <a:t>: Every person must have a passport.</a:t>
            </a:r>
          </a:p>
        </p:txBody>
      </p:sp>
    </p:spTree>
    <p:extLst>
      <p:ext uri="{BB962C8B-B14F-4D97-AF65-F5344CB8AC3E}">
        <p14:creationId xmlns:p14="http://schemas.microsoft.com/office/powerpoint/2010/main" val="3678211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F49E1F-CC81-49FC-AAFE-B00C7AAFE40A}"/>
              </a:ext>
            </a:extLst>
          </p:cNvPr>
          <p:cNvSpPr>
            <a:spLocks noGrp="1"/>
          </p:cNvSpPr>
          <p:nvPr>
            <p:ph type="title"/>
          </p:nvPr>
        </p:nvSpPr>
        <p:spPr/>
        <p:txBody>
          <a:bodyPr>
            <a:normAutofit fontScale="90000"/>
          </a:bodyPr>
          <a:lstStyle/>
          <a:p>
            <a:r>
              <a:rPr lang="en-US" b="1" i="0" dirty="0">
                <a:effectLst/>
                <a:latin typeface="Roboto" panose="02000000000000000000" pitchFamily="2" charset="0"/>
              </a:rPr>
              <a:t>One to One relationship with total participation at both end</a:t>
            </a:r>
            <a:endParaRPr lang="en-IN" dirty="0"/>
          </a:p>
        </p:txBody>
      </p:sp>
      <p:pic>
        <p:nvPicPr>
          <p:cNvPr id="5" name="Content Placeholder 4">
            <a:extLst>
              <a:ext uri="{FF2B5EF4-FFF2-40B4-BE49-F238E27FC236}">
                <a16:creationId xmlns:a16="http://schemas.microsoft.com/office/drawing/2014/main" id="{0C6F3070-26DE-4582-9DA9-695D21929E8F}"/>
              </a:ext>
            </a:extLst>
          </p:cNvPr>
          <p:cNvPicPr>
            <a:picLocks noGrp="1" noChangeAspect="1"/>
          </p:cNvPicPr>
          <p:nvPr>
            <p:ph sz="half" idx="1"/>
          </p:nvPr>
        </p:nvPicPr>
        <p:blipFill>
          <a:blip r:embed="rId2"/>
          <a:stretch>
            <a:fillRect/>
          </a:stretch>
        </p:blipFill>
        <p:spPr>
          <a:xfrm>
            <a:off x="1298575" y="2782956"/>
            <a:ext cx="4718050" cy="2822713"/>
          </a:xfrm>
        </p:spPr>
      </p:pic>
      <p:sp>
        <p:nvSpPr>
          <p:cNvPr id="11" name="Content Placeholder 10">
            <a:extLst>
              <a:ext uri="{FF2B5EF4-FFF2-40B4-BE49-F238E27FC236}">
                <a16:creationId xmlns:a16="http://schemas.microsoft.com/office/drawing/2014/main" id="{56C195FA-E23B-4B93-818C-370425C322B2}"/>
              </a:ext>
            </a:extLst>
          </p:cNvPr>
          <p:cNvSpPr>
            <a:spLocks noGrp="1"/>
          </p:cNvSpPr>
          <p:nvPr>
            <p:ph sz="half" idx="2"/>
          </p:nvPr>
        </p:nvSpPr>
        <p:spPr>
          <a:xfrm>
            <a:off x="6181344" y="3268134"/>
            <a:ext cx="4718304" cy="1303868"/>
          </a:xfrm>
        </p:spPr>
        <p:txBody>
          <a:bodyPr/>
          <a:lstStyle/>
          <a:p>
            <a:pPr marL="0" indent="0" algn="l" fontAlgn="base">
              <a:buNone/>
            </a:pPr>
            <a:r>
              <a:rPr lang="en-US" b="0" i="0" dirty="0">
                <a:solidFill>
                  <a:srgbClr val="303030"/>
                </a:solidFill>
                <a:effectLst/>
                <a:latin typeface="Arimo"/>
              </a:rPr>
              <a:t>Only one table is required.</a:t>
            </a:r>
          </a:p>
          <a:p>
            <a:pPr algn="l" fontAlgn="base">
              <a:buFont typeface="Arial" panose="020B0604020202020204" pitchFamily="34" charset="0"/>
              <a:buChar char="•"/>
            </a:pPr>
            <a:r>
              <a:rPr lang="en-US" b="0" i="0" dirty="0">
                <a:solidFill>
                  <a:srgbClr val="303030"/>
                </a:solidFill>
                <a:effectLst/>
                <a:latin typeface="Arimo"/>
              </a:rPr>
              <a:t>ARB ( </a:t>
            </a:r>
            <a:r>
              <a:rPr lang="en-US" b="0" i="0" u="sng" dirty="0">
                <a:solidFill>
                  <a:srgbClr val="303030"/>
                </a:solidFill>
                <a:effectLst/>
                <a:latin typeface="Arimo"/>
              </a:rPr>
              <a:t>a1</a:t>
            </a:r>
            <a:r>
              <a:rPr lang="en-US" b="0" i="0" dirty="0">
                <a:solidFill>
                  <a:srgbClr val="303030"/>
                </a:solidFill>
                <a:effectLst/>
                <a:latin typeface="Arimo"/>
              </a:rPr>
              <a:t> , a2 , </a:t>
            </a:r>
            <a:r>
              <a:rPr lang="en-US" b="0" i="0" u="sng" dirty="0">
                <a:solidFill>
                  <a:srgbClr val="303030"/>
                </a:solidFill>
                <a:effectLst/>
                <a:latin typeface="Arimo"/>
              </a:rPr>
              <a:t>b1</a:t>
            </a:r>
            <a:r>
              <a:rPr lang="en-US" b="0" i="0" dirty="0">
                <a:solidFill>
                  <a:srgbClr val="303030"/>
                </a:solidFill>
                <a:effectLst/>
                <a:latin typeface="Arimo"/>
              </a:rPr>
              <a:t> , b2 )</a:t>
            </a:r>
          </a:p>
          <a:p>
            <a:pPr marL="0" indent="0">
              <a:buNone/>
            </a:pPr>
            <a:endParaRPr lang="en-IN" dirty="0"/>
          </a:p>
        </p:txBody>
      </p:sp>
    </p:spTree>
    <p:extLst>
      <p:ext uri="{BB962C8B-B14F-4D97-AF65-F5344CB8AC3E}">
        <p14:creationId xmlns:p14="http://schemas.microsoft.com/office/powerpoint/2010/main" val="364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57C62C-9A8D-4E18-851B-6A1314762EDC}"/>
              </a:ext>
            </a:extLst>
          </p:cNvPr>
          <p:cNvSpPr>
            <a:spLocks noGrp="1"/>
          </p:cNvSpPr>
          <p:nvPr>
            <p:ph type="title"/>
          </p:nvPr>
        </p:nvSpPr>
        <p:spPr/>
        <p:txBody>
          <a:bodyPr>
            <a:normAutofit fontScale="90000"/>
          </a:bodyPr>
          <a:lstStyle/>
          <a:p>
            <a:r>
              <a:rPr lang="en-US" b="1" i="0" dirty="0">
                <a:effectLst/>
                <a:latin typeface="Roboto" panose="02000000000000000000" pitchFamily="2" charset="0"/>
              </a:rPr>
              <a:t>one to many relationship with total participation at many end</a:t>
            </a:r>
            <a:endParaRPr lang="en-IN" dirty="0"/>
          </a:p>
        </p:txBody>
      </p:sp>
      <p:pic>
        <p:nvPicPr>
          <p:cNvPr id="5" name="Content Placeholder 4">
            <a:extLst>
              <a:ext uri="{FF2B5EF4-FFF2-40B4-BE49-F238E27FC236}">
                <a16:creationId xmlns:a16="http://schemas.microsoft.com/office/drawing/2014/main" id="{F6C6520E-7CFF-4564-8158-F7463B4FB2B5}"/>
              </a:ext>
            </a:extLst>
          </p:cNvPr>
          <p:cNvPicPr>
            <a:picLocks noGrp="1" noChangeAspect="1"/>
          </p:cNvPicPr>
          <p:nvPr>
            <p:ph sz="half" idx="1"/>
          </p:nvPr>
        </p:nvPicPr>
        <p:blipFill>
          <a:blip r:embed="rId2"/>
          <a:stretch>
            <a:fillRect/>
          </a:stretch>
        </p:blipFill>
        <p:spPr>
          <a:xfrm>
            <a:off x="1298575" y="2849216"/>
            <a:ext cx="4718050" cy="2650435"/>
          </a:xfrm>
        </p:spPr>
      </p:pic>
      <p:sp>
        <p:nvSpPr>
          <p:cNvPr id="7" name="Content Placeholder 6">
            <a:extLst>
              <a:ext uri="{FF2B5EF4-FFF2-40B4-BE49-F238E27FC236}">
                <a16:creationId xmlns:a16="http://schemas.microsoft.com/office/drawing/2014/main" id="{66532813-29E0-4E46-80BE-074364CC86E5}"/>
              </a:ext>
            </a:extLst>
          </p:cNvPr>
          <p:cNvSpPr>
            <a:spLocks noGrp="1"/>
          </p:cNvSpPr>
          <p:nvPr>
            <p:ph sz="half" idx="2"/>
          </p:nvPr>
        </p:nvSpPr>
        <p:spPr/>
        <p:txBody>
          <a:bodyPr/>
          <a:lstStyle/>
          <a:p>
            <a:pPr algn="l" fontAlgn="base"/>
            <a:r>
              <a:rPr lang="en-US" b="0" i="0">
                <a:solidFill>
                  <a:srgbClr val="303030"/>
                </a:solidFill>
                <a:effectLst/>
              </a:rPr>
              <a:t>Here</a:t>
            </a:r>
            <a:r>
              <a:rPr lang="en-US" b="0" i="0" dirty="0">
                <a:solidFill>
                  <a:srgbClr val="303030"/>
                </a:solidFill>
                <a:effectLst/>
              </a:rPr>
              <a:t>, two tables will be required-</a:t>
            </a:r>
          </a:p>
          <a:p>
            <a:pPr lvl="1" fontAlgn="base">
              <a:buFont typeface="+mj-lt"/>
              <a:buAutoNum type="arabicPeriod"/>
            </a:pPr>
            <a:r>
              <a:rPr lang="en-US" b="0" i="0" dirty="0">
                <a:solidFill>
                  <a:srgbClr val="303030"/>
                </a:solidFill>
                <a:effectLst/>
              </a:rPr>
              <a:t>A ( </a:t>
            </a:r>
            <a:r>
              <a:rPr lang="en-US" b="0" i="0" u="sng" dirty="0">
                <a:solidFill>
                  <a:srgbClr val="303030"/>
                </a:solidFill>
                <a:effectLst/>
              </a:rPr>
              <a:t>a1</a:t>
            </a:r>
            <a:r>
              <a:rPr lang="en-US" b="0" i="0" dirty="0">
                <a:solidFill>
                  <a:srgbClr val="303030"/>
                </a:solidFill>
                <a:effectLst/>
              </a:rPr>
              <a:t> , a2 )</a:t>
            </a:r>
          </a:p>
          <a:p>
            <a:pPr lvl="1" fontAlgn="base">
              <a:buFont typeface="+mj-lt"/>
              <a:buAutoNum type="arabicPeriod"/>
            </a:pPr>
            <a:r>
              <a:rPr lang="en-US" b="0" i="0" dirty="0">
                <a:solidFill>
                  <a:srgbClr val="303030"/>
                </a:solidFill>
                <a:effectLst/>
              </a:rPr>
              <a:t>BR ( </a:t>
            </a:r>
            <a:r>
              <a:rPr lang="en-US" b="0" i="0" u="sng" dirty="0">
                <a:solidFill>
                  <a:srgbClr val="303030"/>
                </a:solidFill>
                <a:effectLst/>
              </a:rPr>
              <a:t>b1</a:t>
            </a:r>
            <a:r>
              <a:rPr lang="en-US" b="0" i="0" dirty="0">
                <a:solidFill>
                  <a:srgbClr val="303030"/>
                </a:solidFill>
                <a:effectLst/>
              </a:rPr>
              <a:t> , b2, a1 )</a:t>
            </a:r>
          </a:p>
          <a:p>
            <a:endParaRPr lang="en-IN" dirty="0"/>
          </a:p>
        </p:txBody>
      </p:sp>
    </p:spTree>
    <p:extLst>
      <p:ext uri="{BB962C8B-B14F-4D97-AF65-F5344CB8AC3E}">
        <p14:creationId xmlns:p14="http://schemas.microsoft.com/office/powerpoint/2010/main" val="233416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5785-43D0-4456-A197-3602BD81AFFA}"/>
              </a:ext>
            </a:extLst>
          </p:cNvPr>
          <p:cNvSpPr>
            <a:spLocks noGrp="1"/>
          </p:cNvSpPr>
          <p:nvPr>
            <p:ph type="title"/>
          </p:nvPr>
        </p:nvSpPr>
        <p:spPr/>
        <p:txBody>
          <a:bodyPr/>
          <a:lstStyle/>
          <a:p>
            <a:r>
              <a:rPr lang="en-IN" dirty="0"/>
              <a:t>Weak entity set</a:t>
            </a:r>
          </a:p>
        </p:txBody>
      </p:sp>
      <p:sp>
        <p:nvSpPr>
          <p:cNvPr id="3" name="Content Placeholder 2">
            <a:extLst>
              <a:ext uri="{FF2B5EF4-FFF2-40B4-BE49-F238E27FC236}">
                <a16:creationId xmlns:a16="http://schemas.microsoft.com/office/drawing/2014/main" id="{8E4664B5-BCD3-44EA-99C6-EB1751558A21}"/>
              </a:ext>
            </a:extLst>
          </p:cNvPr>
          <p:cNvSpPr>
            <a:spLocks noGrp="1"/>
          </p:cNvSpPr>
          <p:nvPr>
            <p:ph idx="1"/>
          </p:nvPr>
        </p:nvSpPr>
        <p:spPr/>
        <p:txBody>
          <a:bodyPr>
            <a:normAutofit fontScale="85000" lnSpcReduction="10000"/>
          </a:bodyPr>
          <a:lstStyle/>
          <a:p>
            <a:r>
              <a:rPr lang="en-US" dirty="0"/>
              <a:t>Weak entity-sets depend on at least one strong entity-set</a:t>
            </a:r>
          </a:p>
          <a:p>
            <a:pPr lvl="1">
              <a:buFont typeface="Wingdings" panose="05000000000000000000" pitchFamily="2" charset="2"/>
              <a:buChar char="§"/>
            </a:pPr>
            <a:r>
              <a:rPr lang="en-US" dirty="0"/>
              <a:t>Identifying entity-set, or owner entity-set </a:t>
            </a:r>
          </a:p>
          <a:p>
            <a:pPr lvl="1">
              <a:buFont typeface="Wingdings" panose="05000000000000000000" pitchFamily="2" charset="2"/>
              <a:buChar char="§"/>
            </a:pPr>
            <a:r>
              <a:rPr lang="en-US" dirty="0"/>
              <a:t>Relationship between the two called the identifying relationship </a:t>
            </a:r>
          </a:p>
          <a:p>
            <a:r>
              <a:rPr lang="en-US" dirty="0"/>
              <a:t> Weak entity-set A owned by strong entity-set B </a:t>
            </a:r>
          </a:p>
          <a:p>
            <a:pPr lvl="1">
              <a:buFont typeface="Wingdings" panose="05000000000000000000" pitchFamily="2" charset="2"/>
              <a:buChar char="§"/>
            </a:pPr>
            <a:r>
              <a:rPr lang="en-US" dirty="0"/>
              <a:t> Attributes of A are { a_1, a_2, …, </a:t>
            </a:r>
            <a:r>
              <a:rPr lang="en-US" dirty="0" err="1"/>
              <a:t>a_m</a:t>
            </a:r>
            <a:r>
              <a:rPr lang="en-US" dirty="0"/>
              <a:t> } </a:t>
            </a:r>
          </a:p>
          <a:p>
            <a:pPr lvl="1">
              <a:buFont typeface="Wingdings" panose="05000000000000000000" pitchFamily="2" charset="2"/>
              <a:buChar char="§"/>
            </a:pPr>
            <a:r>
              <a:rPr lang="en-US" dirty="0" err="1"/>
              <a:t>primary_key</a:t>
            </a:r>
            <a:r>
              <a:rPr lang="en-US" dirty="0"/>
              <a:t> ( B) = { b_1, b_2, …, </a:t>
            </a:r>
            <a:r>
              <a:rPr lang="en-US" dirty="0" err="1"/>
              <a:t>b_n</a:t>
            </a:r>
            <a:r>
              <a:rPr lang="en-US" dirty="0"/>
              <a:t> } </a:t>
            </a:r>
          </a:p>
          <a:p>
            <a:pPr lvl="1">
              <a:buFont typeface="Wingdings" panose="05000000000000000000" pitchFamily="2" charset="2"/>
              <a:buChar char="§"/>
            </a:pPr>
            <a:r>
              <a:rPr lang="en-US" dirty="0"/>
              <a:t>Relational schema for A: { a_1,a_2,…, </a:t>
            </a:r>
            <a:r>
              <a:rPr lang="en-US" dirty="0" err="1"/>
              <a:t>a_m</a:t>
            </a:r>
            <a:r>
              <a:rPr lang="en-US" dirty="0"/>
              <a:t>} U { b1,b 2,…, b n } </a:t>
            </a:r>
          </a:p>
          <a:p>
            <a:pPr lvl="1">
              <a:buFont typeface="Wingdings" panose="05000000000000000000" pitchFamily="2" charset="2"/>
              <a:buChar char="§"/>
            </a:pPr>
            <a:r>
              <a:rPr lang="en-US" dirty="0"/>
              <a:t>Primary key of A is discriminator( A) U </a:t>
            </a:r>
            <a:r>
              <a:rPr lang="en-US" dirty="0" err="1"/>
              <a:t>primary_key</a:t>
            </a:r>
            <a:r>
              <a:rPr lang="en-US" dirty="0"/>
              <a:t> ( B ) </a:t>
            </a:r>
          </a:p>
          <a:p>
            <a:pPr lvl="1">
              <a:buFont typeface="Wingdings" panose="05000000000000000000" pitchFamily="2" charset="2"/>
              <a:buChar char="§"/>
            </a:pPr>
            <a:r>
              <a:rPr lang="en-US" dirty="0"/>
              <a:t>A has foreign key constraint on </a:t>
            </a:r>
            <a:r>
              <a:rPr lang="en-US" dirty="0" err="1"/>
              <a:t>primary_key</a:t>
            </a:r>
            <a:r>
              <a:rPr lang="en-US" dirty="0"/>
              <a:t> ( B)</a:t>
            </a:r>
            <a:endParaRPr lang="en-IN" dirty="0"/>
          </a:p>
        </p:txBody>
      </p:sp>
    </p:spTree>
    <p:extLst>
      <p:ext uri="{BB962C8B-B14F-4D97-AF65-F5344CB8AC3E}">
        <p14:creationId xmlns:p14="http://schemas.microsoft.com/office/powerpoint/2010/main" val="237502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B8FF-B544-46BF-B39B-D1D665F6E71D}"/>
              </a:ext>
            </a:extLst>
          </p:cNvPr>
          <p:cNvSpPr>
            <a:spLocks noGrp="1"/>
          </p:cNvSpPr>
          <p:nvPr>
            <p:ph type="title"/>
          </p:nvPr>
        </p:nvSpPr>
        <p:spPr/>
        <p:txBody>
          <a:bodyPr/>
          <a:lstStyle/>
          <a:p>
            <a:r>
              <a:rPr lang="en-IN" dirty="0"/>
              <a:t>Components of conversion process</a:t>
            </a:r>
          </a:p>
        </p:txBody>
      </p:sp>
      <p:sp>
        <p:nvSpPr>
          <p:cNvPr id="3" name="Content Placeholder 2">
            <a:extLst>
              <a:ext uri="{FF2B5EF4-FFF2-40B4-BE49-F238E27FC236}">
                <a16:creationId xmlns:a16="http://schemas.microsoft.com/office/drawing/2014/main" id="{AC0423CC-BBF3-4C2C-91F4-B90A8BDC542B}"/>
              </a:ext>
            </a:extLst>
          </p:cNvPr>
          <p:cNvSpPr>
            <a:spLocks noGrp="1"/>
          </p:cNvSpPr>
          <p:nvPr>
            <p:ph idx="1"/>
          </p:nvPr>
        </p:nvSpPr>
        <p:spPr/>
        <p:txBody>
          <a:bodyPr/>
          <a:lstStyle/>
          <a:p>
            <a:r>
              <a:rPr lang="en-US" dirty="0"/>
              <a:t>Three components of conversion process: – </a:t>
            </a:r>
          </a:p>
          <a:p>
            <a:pPr lvl="1"/>
            <a:r>
              <a:rPr lang="en-US" dirty="0"/>
              <a:t>Specify schema of relation itself</a:t>
            </a:r>
          </a:p>
          <a:p>
            <a:pPr lvl="1"/>
            <a:r>
              <a:rPr lang="en-US" dirty="0"/>
              <a:t>Specify primary key on the relation</a:t>
            </a:r>
          </a:p>
          <a:p>
            <a:pPr lvl="1"/>
            <a:r>
              <a:rPr lang="en-US" dirty="0"/>
              <a:t>Specify any foreign key references to other relations</a:t>
            </a:r>
            <a:endParaRPr lang="en-IN" dirty="0"/>
          </a:p>
        </p:txBody>
      </p:sp>
    </p:spTree>
    <p:extLst>
      <p:ext uri="{BB962C8B-B14F-4D97-AF65-F5344CB8AC3E}">
        <p14:creationId xmlns:p14="http://schemas.microsoft.com/office/powerpoint/2010/main" val="409663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C383-FD5E-474E-9A57-B5DF612B60CC}"/>
              </a:ext>
            </a:extLst>
          </p:cNvPr>
          <p:cNvSpPr>
            <a:spLocks noGrp="1"/>
          </p:cNvSpPr>
          <p:nvPr>
            <p:ph type="title"/>
          </p:nvPr>
        </p:nvSpPr>
        <p:spPr/>
        <p:txBody>
          <a:bodyPr/>
          <a:lstStyle/>
          <a:p>
            <a:r>
              <a:rPr lang="en-US" dirty="0"/>
              <a:t>Identifying Relationship</a:t>
            </a:r>
            <a:endParaRPr lang="en-IN" dirty="0"/>
          </a:p>
        </p:txBody>
      </p:sp>
      <p:sp>
        <p:nvSpPr>
          <p:cNvPr id="3" name="Content Placeholder 2">
            <a:extLst>
              <a:ext uri="{FF2B5EF4-FFF2-40B4-BE49-F238E27FC236}">
                <a16:creationId xmlns:a16="http://schemas.microsoft.com/office/drawing/2014/main" id="{0F04F7C0-09B1-4435-9C92-7537196B47B6}"/>
              </a:ext>
            </a:extLst>
          </p:cNvPr>
          <p:cNvSpPr>
            <a:spLocks noGrp="1"/>
          </p:cNvSpPr>
          <p:nvPr>
            <p:ph idx="1"/>
          </p:nvPr>
        </p:nvSpPr>
        <p:spPr/>
        <p:txBody>
          <a:bodyPr/>
          <a:lstStyle/>
          <a:p>
            <a:r>
              <a:rPr lang="en-US" dirty="0"/>
              <a:t>Identifying relationship is many-to-one, with no descriptive attributes</a:t>
            </a:r>
          </a:p>
          <a:p>
            <a:r>
              <a:rPr lang="en-US" dirty="0"/>
              <a:t>Relational schema for weak entity-set includes primary key for strong entity-set </a:t>
            </a:r>
          </a:p>
          <a:p>
            <a:pPr lvl="1">
              <a:buFont typeface="Wingdings" panose="05000000000000000000" pitchFamily="2" charset="2"/>
              <a:buChar char="§"/>
            </a:pPr>
            <a:r>
              <a:rPr lang="en-US" dirty="0"/>
              <a:t>Foreign key constraint imposed, too </a:t>
            </a:r>
          </a:p>
          <a:p>
            <a:pPr lvl="1">
              <a:buFont typeface="Wingdings" panose="05000000000000000000" pitchFamily="2" charset="2"/>
              <a:buChar char="§"/>
            </a:pPr>
            <a:r>
              <a:rPr lang="en-US" dirty="0"/>
              <a:t>No need to create relational schema for identifying relationship.</a:t>
            </a:r>
            <a:endParaRPr lang="en-IN" dirty="0"/>
          </a:p>
        </p:txBody>
      </p:sp>
    </p:spTree>
    <p:extLst>
      <p:ext uri="{BB962C8B-B14F-4D97-AF65-F5344CB8AC3E}">
        <p14:creationId xmlns:p14="http://schemas.microsoft.com/office/powerpoint/2010/main" val="2465918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D75C-40BA-486E-98BA-3C7BC4A2E122}"/>
              </a:ext>
            </a:extLst>
          </p:cNvPr>
          <p:cNvSpPr>
            <a:spLocks noGrp="1"/>
          </p:cNvSpPr>
          <p:nvPr>
            <p:ph type="title"/>
          </p:nvPr>
        </p:nvSpPr>
        <p:spPr/>
        <p:txBody>
          <a:bodyPr/>
          <a:lstStyle/>
          <a:p>
            <a:r>
              <a:rPr lang="en-IN" dirty="0"/>
              <a:t>Weak entity set to table</a:t>
            </a:r>
          </a:p>
        </p:txBody>
      </p:sp>
      <p:pic>
        <p:nvPicPr>
          <p:cNvPr id="5" name="Content Placeholder 4" descr="A picture containing drawing&#10;&#10;Description automatically generated">
            <a:extLst>
              <a:ext uri="{FF2B5EF4-FFF2-40B4-BE49-F238E27FC236}">
                <a16:creationId xmlns:a16="http://schemas.microsoft.com/office/drawing/2014/main" id="{388A79FD-9C58-4807-B99E-96B110CC7168}"/>
              </a:ext>
            </a:extLst>
          </p:cNvPr>
          <p:cNvPicPr>
            <a:picLocks noGrp="1" noChangeAspect="1"/>
          </p:cNvPicPr>
          <p:nvPr>
            <p:ph idx="1"/>
          </p:nvPr>
        </p:nvPicPr>
        <p:blipFill>
          <a:blip r:embed="rId2"/>
          <a:stretch>
            <a:fillRect/>
          </a:stretch>
        </p:blipFill>
        <p:spPr>
          <a:xfrm>
            <a:off x="1824037" y="2448685"/>
            <a:ext cx="8543925" cy="2454619"/>
          </a:xfrm>
        </p:spPr>
      </p:pic>
      <p:sp>
        <p:nvSpPr>
          <p:cNvPr id="6" name="TextBox 5">
            <a:extLst>
              <a:ext uri="{FF2B5EF4-FFF2-40B4-BE49-F238E27FC236}">
                <a16:creationId xmlns:a16="http://schemas.microsoft.com/office/drawing/2014/main" id="{79D1A26A-0ED8-45E6-A374-A2CE9FBD3FEC}"/>
              </a:ext>
            </a:extLst>
          </p:cNvPr>
          <p:cNvSpPr txBox="1"/>
          <p:nvPr/>
        </p:nvSpPr>
        <p:spPr>
          <a:xfrm>
            <a:off x="1815548" y="5088835"/>
            <a:ext cx="8574156" cy="646331"/>
          </a:xfrm>
          <a:prstGeom prst="rect">
            <a:avLst/>
          </a:prstGeom>
          <a:noFill/>
        </p:spPr>
        <p:txBody>
          <a:bodyPr wrap="square" rtlCol="0">
            <a:spAutoFit/>
          </a:bodyPr>
          <a:lstStyle/>
          <a:p>
            <a:r>
              <a:rPr lang="en-IN" b="1" dirty="0"/>
              <a:t>account</a:t>
            </a:r>
            <a:r>
              <a:rPr lang="en-IN" dirty="0"/>
              <a:t> (</a:t>
            </a:r>
            <a:r>
              <a:rPr lang="en-IN" u="sng" dirty="0" err="1"/>
              <a:t>account_number</a:t>
            </a:r>
            <a:r>
              <a:rPr lang="en-IN" dirty="0"/>
              <a:t>, balance)</a:t>
            </a:r>
          </a:p>
          <a:p>
            <a:r>
              <a:rPr lang="en-IN" b="1" dirty="0"/>
              <a:t>check</a:t>
            </a:r>
            <a:r>
              <a:rPr lang="en-IN" dirty="0"/>
              <a:t> (</a:t>
            </a:r>
            <a:r>
              <a:rPr lang="en-IN" u="sng" dirty="0" err="1"/>
              <a:t>account_number</a:t>
            </a:r>
            <a:r>
              <a:rPr lang="en-IN" u="sng" dirty="0"/>
              <a:t>, </a:t>
            </a:r>
            <a:r>
              <a:rPr lang="en-IN" u="sng" dirty="0" err="1"/>
              <a:t>check_number</a:t>
            </a:r>
            <a:r>
              <a:rPr lang="en-IN" dirty="0"/>
              <a:t>, </a:t>
            </a:r>
            <a:r>
              <a:rPr lang="en-IN" dirty="0" err="1"/>
              <a:t>check_data</a:t>
            </a:r>
            <a:r>
              <a:rPr lang="en-IN" dirty="0"/>
              <a:t>, recipient, amount, memo)</a:t>
            </a:r>
          </a:p>
        </p:txBody>
      </p:sp>
    </p:spTree>
    <p:extLst>
      <p:ext uri="{BB962C8B-B14F-4D97-AF65-F5344CB8AC3E}">
        <p14:creationId xmlns:p14="http://schemas.microsoft.com/office/powerpoint/2010/main" val="247462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188-71C0-49E5-A092-9D8B93359B1E}"/>
              </a:ext>
            </a:extLst>
          </p:cNvPr>
          <p:cNvSpPr>
            <a:spLocks noGrp="1"/>
          </p:cNvSpPr>
          <p:nvPr>
            <p:ph type="title"/>
          </p:nvPr>
        </p:nvSpPr>
        <p:spPr/>
        <p:txBody>
          <a:bodyPr/>
          <a:lstStyle/>
          <a:p>
            <a:r>
              <a:rPr lang="en-IN" dirty="0"/>
              <a:t>Weak entity set to table </a:t>
            </a:r>
            <a:r>
              <a:rPr lang="en-IN" dirty="0" err="1"/>
              <a:t>contd</a:t>
            </a:r>
            <a:r>
              <a:rPr lang="en-IN" dirty="0"/>
              <a:t>…</a:t>
            </a:r>
          </a:p>
        </p:txBody>
      </p:sp>
      <p:pic>
        <p:nvPicPr>
          <p:cNvPr id="5" name="Content Placeholder 4" descr="A picture containing drawing&#10;&#10;Description automatically generated">
            <a:extLst>
              <a:ext uri="{FF2B5EF4-FFF2-40B4-BE49-F238E27FC236}">
                <a16:creationId xmlns:a16="http://schemas.microsoft.com/office/drawing/2014/main" id="{76C150E8-9D71-4341-9185-68A71C1EEA6C}"/>
              </a:ext>
            </a:extLst>
          </p:cNvPr>
          <p:cNvPicPr>
            <a:picLocks noGrp="1" noChangeAspect="1"/>
          </p:cNvPicPr>
          <p:nvPr>
            <p:ph idx="1"/>
          </p:nvPr>
        </p:nvPicPr>
        <p:blipFill>
          <a:blip r:embed="rId2"/>
          <a:stretch>
            <a:fillRect/>
          </a:stretch>
        </p:blipFill>
        <p:spPr>
          <a:xfrm>
            <a:off x="1743075" y="2552702"/>
            <a:ext cx="8705850" cy="2019300"/>
          </a:xfrm>
        </p:spPr>
      </p:pic>
      <p:sp>
        <p:nvSpPr>
          <p:cNvPr id="6" name="TextBox 5">
            <a:extLst>
              <a:ext uri="{FF2B5EF4-FFF2-40B4-BE49-F238E27FC236}">
                <a16:creationId xmlns:a16="http://schemas.microsoft.com/office/drawing/2014/main" id="{F40ED7F0-FBD2-4C52-A5D4-41CBBA9691FA}"/>
              </a:ext>
            </a:extLst>
          </p:cNvPr>
          <p:cNvSpPr txBox="1"/>
          <p:nvPr/>
        </p:nvSpPr>
        <p:spPr>
          <a:xfrm>
            <a:off x="1743076" y="4572002"/>
            <a:ext cx="8705850" cy="923330"/>
          </a:xfrm>
          <a:prstGeom prst="rect">
            <a:avLst/>
          </a:prstGeom>
          <a:noFill/>
        </p:spPr>
        <p:txBody>
          <a:bodyPr wrap="square" rtlCol="0">
            <a:spAutoFit/>
          </a:bodyPr>
          <a:lstStyle/>
          <a:p>
            <a:r>
              <a:rPr lang="en-IN" dirty="0"/>
              <a:t>student (</a:t>
            </a:r>
            <a:r>
              <a:rPr lang="en-IN" u="sng" dirty="0"/>
              <a:t>username</a:t>
            </a:r>
            <a:r>
              <a:rPr lang="en-IN" dirty="0"/>
              <a:t>)</a:t>
            </a:r>
          </a:p>
          <a:p>
            <a:r>
              <a:rPr lang="en-IN" dirty="0"/>
              <a:t>assignment (</a:t>
            </a:r>
            <a:r>
              <a:rPr lang="en-IN" u="sng" dirty="0" err="1"/>
              <a:t>shortname</a:t>
            </a:r>
            <a:r>
              <a:rPr lang="en-IN" dirty="0"/>
              <a:t>, </a:t>
            </a:r>
            <a:r>
              <a:rPr lang="en-IN" dirty="0" err="1"/>
              <a:t>due_date</a:t>
            </a:r>
            <a:r>
              <a:rPr lang="en-IN" dirty="0"/>
              <a:t>, </a:t>
            </a:r>
            <a:r>
              <a:rPr lang="en-IN" dirty="0" err="1"/>
              <a:t>url</a:t>
            </a:r>
            <a:r>
              <a:rPr lang="en-IN" dirty="0"/>
              <a:t>)</a:t>
            </a:r>
          </a:p>
          <a:p>
            <a:r>
              <a:rPr lang="en-IN" dirty="0"/>
              <a:t>submission ( </a:t>
            </a:r>
            <a:r>
              <a:rPr lang="en-IN" u="sng" dirty="0"/>
              <a:t>username, version, </a:t>
            </a:r>
            <a:r>
              <a:rPr lang="en-IN" u="sng" dirty="0" err="1"/>
              <a:t>shortname</a:t>
            </a:r>
            <a:r>
              <a:rPr lang="en-IN" dirty="0"/>
              <a:t>, </a:t>
            </a:r>
            <a:r>
              <a:rPr lang="en-IN" dirty="0" err="1"/>
              <a:t>submit_date</a:t>
            </a:r>
            <a:r>
              <a:rPr lang="en-IN" dirty="0"/>
              <a:t>, data)</a:t>
            </a:r>
          </a:p>
        </p:txBody>
      </p:sp>
    </p:spTree>
    <p:extLst>
      <p:ext uri="{BB962C8B-B14F-4D97-AF65-F5344CB8AC3E}">
        <p14:creationId xmlns:p14="http://schemas.microsoft.com/office/powerpoint/2010/main" val="2264886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F079-24DB-46B4-97D7-1040A08295C4}"/>
              </a:ext>
            </a:extLst>
          </p:cNvPr>
          <p:cNvSpPr>
            <a:spLocks noGrp="1"/>
          </p:cNvSpPr>
          <p:nvPr>
            <p:ph type="title"/>
          </p:nvPr>
        </p:nvSpPr>
        <p:spPr>
          <a:xfrm>
            <a:off x="622852" y="982132"/>
            <a:ext cx="10959548" cy="647885"/>
          </a:xfrm>
          <a:solidFill>
            <a:schemeClr val="accent1"/>
          </a:solidFill>
        </p:spPr>
        <p:txBody>
          <a:bodyPr>
            <a:normAutofit fontScale="90000"/>
          </a:bodyPr>
          <a:lstStyle/>
          <a:p>
            <a:r>
              <a:rPr lang="en-IN" dirty="0"/>
              <a:t>MCQ</a:t>
            </a:r>
          </a:p>
        </p:txBody>
      </p:sp>
      <p:sp>
        <p:nvSpPr>
          <p:cNvPr id="3" name="Content Placeholder 2">
            <a:extLst>
              <a:ext uri="{FF2B5EF4-FFF2-40B4-BE49-F238E27FC236}">
                <a16:creationId xmlns:a16="http://schemas.microsoft.com/office/drawing/2014/main" id="{24EB496D-9CF9-4E11-AE87-9A7D818E52B0}"/>
              </a:ext>
            </a:extLst>
          </p:cNvPr>
          <p:cNvSpPr>
            <a:spLocks noGrp="1"/>
          </p:cNvSpPr>
          <p:nvPr>
            <p:ph idx="1"/>
          </p:nvPr>
        </p:nvSpPr>
        <p:spPr>
          <a:xfrm>
            <a:off x="795130" y="2556932"/>
            <a:ext cx="10614992" cy="3318936"/>
          </a:xfrm>
        </p:spPr>
        <p:txBody>
          <a:bodyPr/>
          <a:lstStyle/>
          <a:p>
            <a:pPr marL="0" indent="0" algn="just">
              <a:buNone/>
            </a:pPr>
            <a:r>
              <a:rPr lang="en-US" b="1" i="0" dirty="0">
                <a:effectLst/>
              </a:rPr>
              <a:t>What is the min and max number of tables required to convert an ER diagram with 2 entities and 1 relationship between them with partial participation constraints of both entities?</a:t>
            </a:r>
          </a:p>
          <a:p>
            <a:pPr lvl="1"/>
            <a:r>
              <a:rPr lang="en-US" dirty="0"/>
              <a:t>Min 1 and Max 2</a:t>
            </a:r>
          </a:p>
          <a:p>
            <a:pPr lvl="1"/>
            <a:r>
              <a:rPr lang="en-US" dirty="0"/>
              <a:t>Min 1 and Max 3</a:t>
            </a:r>
          </a:p>
          <a:p>
            <a:pPr lvl="1"/>
            <a:r>
              <a:rPr lang="en-US" dirty="0"/>
              <a:t>Min 2 and Max 3</a:t>
            </a:r>
          </a:p>
          <a:p>
            <a:pPr lvl="1"/>
            <a:r>
              <a:rPr lang="en-US" dirty="0"/>
              <a:t>Min 2 and Max 2</a:t>
            </a:r>
            <a:endParaRPr lang="en-IN" dirty="0"/>
          </a:p>
        </p:txBody>
      </p:sp>
    </p:spTree>
    <p:extLst>
      <p:ext uri="{BB962C8B-B14F-4D97-AF65-F5344CB8AC3E}">
        <p14:creationId xmlns:p14="http://schemas.microsoft.com/office/powerpoint/2010/main" val="862496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F079-24DB-46B4-97D7-1040A08295C4}"/>
              </a:ext>
            </a:extLst>
          </p:cNvPr>
          <p:cNvSpPr>
            <a:spLocks noGrp="1"/>
          </p:cNvSpPr>
          <p:nvPr>
            <p:ph type="title"/>
          </p:nvPr>
        </p:nvSpPr>
        <p:spPr>
          <a:xfrm>
            <a:off x="622852" y="982132"/>
            <a:ext cx="10959548" cy="647885"/>
          </a:xfrm>
          <a:solidFill>
            <a:schemeClr val="accent1"/>
          </a:solidFill>
        </p:spPr>
        <p:txBody>
          <a:bodyPr>
            <a:normAutofit fontScale="90000"/>
          </a:bodyPr>
          <a:lstStyle/>
          <a:p>
            <a:r>
              <a:rPr lang="en-IN" dirty="0"/>
              <a:t>MCQ</a:t>
            </a:r>
          </a:p>
        </p:txBody>
      </p:sp>
      <p:sp>
        <p:nvSpPr>
          <p:cNvPr id="3" name="Content Placeholder 2">
            <a:extLst>
              <a:ext uri="{FF2B5EF4-FFF2-40B4-BE49-F238E27FC236}">
                <a16:creationId xmlns:a16="http://schemas.microsoft.com/office/drawing/2014/main" id="{24EB496D-9CF9-4E11-AE87-9A7D818E52B0}"/>
              </a:ext>
            </a:extLst>
          </p:cNvPr>
          <p:cNvSpPr>
            <a:spLocks noGrp="1"/>
          </p:cNvSpPr>
          <p:nvPr>
            <p:ph idx="1"/>
          </p:nvPr>
        </p:nvSpPr>
        <p:spPr>
          <a:xfrm>
            <a:off x="808383" y="2556932"/>
            <a:ext cx="10548730" cy="3318936"/>
          </a:xfrm>
        </p:spPr>
        <p:txBody>
          <a:bodyPr/>
          <a:lstStyle/>
          <a:p>
            <a:pPr marL="0" indent="0" algn="just">
              <a:buNone/>
            </a:pPr>
            <a:r>
              <a:rPr lang="en-US" b="1" i="0" dirty="0">
                <a:effectLst/>
              </a:rPr>
              <a:t>What is the min and max number of tables required to convert an ER diagram with 2 entities and 1 relationship between them with partial participation constraints of both entities?</a:t>
            </a:r>
          </a:p>
          <a:p>
            <a:pPr lvl="1"/>
            <a:r>
              <a:rPr lang="en-US" dirty="0"/>
              <a:t>Min 1 and Max 2</a:t>
            </a:r>
          </a:p>
          <a:p>
            <a:pPr lvl="1"/>
            <a:r>
              <a:rPr lang="en-US" dirty="0"/>
              <a:t>Min 1 and Max 3</a:t>
            </a:r>
          </a:p>
          <a:p>
            <a:pPr lvl="1"/>
            <a:r>
              <a:rPr lang="en-US" b="1" dirty="0">
                <a:solidFill>
                  <a:srgbClr val="FF0000"/>
                </a:solidFill>
              </a:rPr>
              <a:t>Min 2 and Max 3</a:t>
            </a:r>
          </a:p>
          <a:p>
            <a:pPr lvl="1"/>
            <a:r>
              <a:rPr lang="en-US" dirty="0"/>
              <a:t>Min 2 and Max 2</a:t>
            </a:r>
            <a:endParaRPr lang="en-IN" dirty="0"/>
          </a:p>
        </p:txBody>
      </p:sp>
    </p:spTree>
    <p:extLst>
      <p:ext uri="{BB962C8B-B14F-4D97-AF65-F5344CB8AC3E}">
        <p14:creationId xmlns:p14="http://schemas.microsoft.com/office/powerpoint/2010/main" val="481132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37FC48-7BA9-427D-8017-835F4E99AA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F84F94-F0D6-4153-BDBC-DFA3FB2A637E}"/>
              </a:ext>
            </a:extLst>
          </p:cNvPr>
          <p:cNvSpPr>
            <a:spLocks noGrp="1"/>
          </p:cNvSpPr>
          <p:nvPr>
            <p:ph sz="half" idx="1"/>
          </p:nvPr>
        </p:nvSpPr>
        <p:spPr/>
        <p:txBody>
          <a:bodyPr>
            <a:normAutofit/>
          </a:bodyPr>
          <a:lstStyle/>
          <a:p>
            <a:pPr marL="0" indent="0">
              <a:buNone/>
            </a:pPr>
            <a:endParaRPr lang="en-IN" dirty="0"/>
          </a:p>
          <a:p>
            <a:pPr marL="0" indent="0">
              <a:buNone/>
            </a:pPr>
            <a:endParaRPr lang="en-IN" dirty="0"/>
          </a:p>
          <a:p>
            <a:pPr marL="0" indent="0">
              <a:buNone/>
            </a:pPr>
            <a:endParaRPr lang="en-IN" dirty="0"/>
          </a:p>
          <a:p>
            <a:pPr lvl="1"/>
            <a:endParaRPr lang="en-IN" dirty="0"/>
          </a:p>
          <a:p>
            <a:pPr lvl="1"/>
            <a:endParaRPr lang="en-IN" dirty="0"/>
          </a:p>
        </p:txBody>
      </p:sp>
      <p:sp>
        <p:nvSpPr>
          <p:cNvPr id="9" name="Content Placeholder 8">
            <a:extLst>
              <a:ext uri="{FF2B5EF4-FFF2-40B4-BE49-F238E27FC236}">
                <a16:creationId xmlns:a16="http://schemas.microsoft.com/office/drawing/2014/main" id="{64DED37E-35B7-4476-A3E5-85BF56E08E90}"/>
              </a:ext>
            </a:extLst>
          </p:cNvPr>
          <p:cNvSpPr>
            <a:spLocks noGrp="1"/>
          </p:cNvSpPr>
          <p:nvPr>
            <p:ph sz="half" idx="2"/>
          </p:nvPr>
        </p:nvSpPr>
        <p:spPr>
          <a:xfrm>
            <a:off x="6181343" y="2560320"/>
            <a:ext cx="5287617" cy="3310128"/>
          </a:xfrm>
        </p:spPr>
        <p:txBody>
          <a:bodyPr>
            <a:normAutofit/>
          </a:bodyPr>
          <a:lstStyle/>
          <a:p>
            <a:pPr algn="just"/>
            <a:r>
              <a:rPr lang="en-US" b="0" i="0" dirty="0">
                <a:effectLst/>
                <a:ea typeface="Roboto" panose="02000000000000000000" pitchFamily="2" charset="0"/>
              </a:rPr>
              <a:t>Which of the following possible relations will not hold if the ERD is mapped into a relation model?</a:t>
            </a:r>
          </a:p>
          <a:p>
            <a:pPr lvl="1"/>
            <a:r>
              <a:rPr lang="en-IN" dirty="0"/>
              <a:t>Person (NID, Name)</a:t>
            </a:r>
          </a:p>
          <a:p>
            <a:pPr lvl="1"/>
            <a:r>
              <a:rPr lang="en-IN" b="0" i="0" dirty="0">
                <a:solidFill>
                  <a:srgbClr val="000000"/>
                </a:solidFill>
                <a:effectLst/>
              </a:rPr>
              <a:t>Qualification (NID, </a:t>
            </a:r>
            <a:r>
              <a:rPr lang="en-IN" b="0" i="0" dirty="0" err="1">
                <a:solidFill>
                  <a:srgbClr val="000000"/>
                </a:solidFill>
                <a:effectLst/>
              </a:rPr>
              <a:t>ExamID</a:t>
            </a:r>
            <a:r>
              <a:rPr lang="en-IN" b="0" i="0" dirty="0">
                <a:solidFill>
                  <a:srgbClr val="000000"/>
                </a:solidFill>
                <a:effectLst/>
              </a:rPr>
              <a:t>, </a:t>
            </a:r>
            <a:r>
              <a:rPr lang="en-IN" b="0" i="0" dirty="0" err="1">
                <a:solidFill>
                  <a:srgbClr val="000000"/>
                </a:solidFill>
                <a:effectLst/>
              </a:rPr>
              <a:t>QualifiedDate</a:t>
            </a:r>
            <a:r>
              <a:rPr lang="en-IN" b="0" i="0" dirty="0">
                <a:solidFill>
                  <a:srgbClr val="000000"/>
                </a:solidFill>
                <a:effectLst/>
              </a:rPr>
              <a:t>)</a:t>
            </a:r>
          </a:p>
          <a:p>
            <a:pPr lvl="1"/>
            <a:r>
              <a:rPr lang="en-IN" b="0" i="0" dirty="0">
                <a:solidFill>
                  <a:srgbClr val="000000"/>
                </a:solidFill>
                <a:effectLst/>
              </a:rPr>
              <a:t>Exam (</a:t>
            </a:r>
            <a:r>
              <a:rPr lang="en-IN" b="0" i="0" dirty="0" err="1">
                <a:solidFill>
                  <a:srgbClr val="000000"/>
                </a:solidFill>
                <a:effectLst/>
              </a:rPr>
              <a:t>ExamID</a:t>
            </a:r>
            <a:r>
              <a:rPr lang="en-IN" b="0" i="0" dirty="0">
                <a:solidFill>
                  <a:srgbClr val="000000"/>
                </a:solidFill>
                <a:effectLst/>
              </a:rPr>
              <a:t>, NID, </a:t>
            </a:r>
            <a:r>
              <a:rPr lang="en-IN" b="0" i="0" dirty="0" err="1">
                <a:solidFill>
                  <a:srgbClr val="000000"/>
                </a:solidFill>
                <a:effectLst/>
              </a:rPr>
              <a:t>ExamName</a:t>
            </a:r>
            <a:r>
              <a:rPr lang="en-IN" b="0" i="0" dirty="0">
                <a:solidFill>
                  <a:srgbClr val="000000"/>
                </a:solidFill>
                <a:effectLst/>
              </a:rPr>
              <a:t>)</a:t>
            </a:r>
            <a:endParaRPr lang="en-IN" dirty="0">
              <a:solidFill>
                <a:srgbClr val="000000"/>
              </a:solidFill>
            </a:endParaRPr>
          </a:p>
        </p:txBody>
      </p:sp>
      <p:pic>
        <p:nvPicPr>
          <p:cNvPr id="7" name="Picture 6" descr="A picture containing map, text&#10;&#10;Description automatically generated">
            <a:extLst>
              <a:ext uri="{FF2B5EF4-FFF2-40B4-BE49-F238E27FC236}">
                <a16:creationId xmlns:a16="http://schemas.microsoft.com/office/drawing/2014/main" id="{B6A77C19-376E-467D-8477-BAFA7713E016}"/>
              </a:ext>
            </a:extLst>
          </p:cNvPr>
          <p:cNvPicPr>
            <a:picLocks noChangeAspect="1"/>
          </p:cNvPicPr>
          <p:nvPr/>
        </p:nvPicPr>
        <p:blipFill>
          <a:blip r:embed="rId2"/>
          <a:stretch>
            <a:fillRect/>
          </a:stretch>
        </p:blipFill>
        <p:spPr>
          <a:xfrm>
            <a:off x="808383" y="2560320"/>
            <a:ext cx="5287618" cy="2939332"/>
          </a:xfrm>
          <a:prstGeom prst="rect">
            <a:avLst/>
          </a:prstGeom>
        </p:spPr>
      </p:pic>
      <p:sp>
        <p:nvSpPr>
          <p:cNvPr id="11" name="Title 1">
            <a:extLst>
              <a:ext uri="{FF2B5EF4-FFF2-40B4-BE49-F238E27FC236}">
                <a16:creationId xmlns:a16="http://schemas.microsoft.com/office/drawing/2014/main" id="{5B023E73-77A0-45E6-8039-10CF316C10C2}"/>
              </a:ext>
            </a:extLst>
          </p:cNvPr>
          <p:cNvSpPr txBox="1">
            <a:spLocks/>
          </p:cNvSpPr>
          <p:nvPr/>
        </p:nvSpPr>
        <p:spPr>
          <a:xfrm>
            <a:off x="622852" y="982132"/>
            <a:ext cx="10959548" cy="647885"/>
          </a:xfrm>
          <a:prstGeom prst="rect">
            <a:avLst/>
          </a:prstGeom>
          <a:solidFill>
            <a:schemeClr val="accent1"/>
          </a:solidFill>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MCQ</a:t>
            </a:r>
          </a:p>
        </p:txBody>
      </p:sp>
    </p:spTree>
    <p:extLst>
      <p:ext uri="{BB962C8B-B14F-4D97-AF65-F5344CB8AC3E}">
        <p14:creationId xmlns:p14="http://schemas.microsoft.com/office/powerpoint/2010/main" val="3826642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37FC48-7BA9-427D-8017-835F4E99AA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F84F94-F0D6-4153-BDBC-DFA3FB2A637E}"/>
              </a:ext>
            </a:extLst>
          </p:cNvPr>
          <p:cNvSpPr>
            <a:spLocks noGrp="1"/>
          </p:cNvSpPr>
          <p:nvPr>
            <p:ph sz="half" idx="1"/>
          </p:nvPr>
        </p:nvSpPr>
        <p:spPr/>
        <p:txBody>
          <a:bodyPr>
            <a:normAutofit/>
          </a:bodyPr>
          <a:lstStyle/>
          <a:p>
            <a:pPr marL="0" indent="0">
              <a:buNone/>
            </a:pPr>
            <a:endParaRPr lang="en-IN" dirty="0"/>
          </a:p>
          <a:p>
            <a:pPr marL="0" indent="0">
              <a:buNone/>
            </a:pPr>
            <a:endParaRPr lang="en-IN" dirty="0"/>
          </a:p>
          <a:p>
            <a:pPr marL="0" indent="0">
              <a:buNone/>
            </a:pPr>
            <a:endParaRPr lang="en-IN" dirty="0"/>
          </a:p>
          <a:p>
            <a:pPr lvl="1"/>
            <a:endParaRPr lang="en-IN" dirty="0"/>
          </a:p>
          <a:p>
            <a:pPr lvl="1"/>
            <a:endParaRPr lang="en-IN" dirty="0"/>
          </a:p>
        </p:txBody>
      </p:sp>
      <p:sp>
        <p:nvSpPr>
          <p:cNvPr id="9" name="Content Placeholder 8">
            <a:extLst>
              <a:ext uri="{FF2B5EF4-FFF2-40B4-BE49-F238E27FC236}">
                <a16:creationId xmlns:a16="http://schemas.microsoft.com/office/drawing/2014/main" id="{64DED37E-35B7-4476-A3E5-85BF56E08E90}"/>
              </a:ext>
            </a:extLst>
          </p:cNvPr>
          <p:cNvSpPr>
            <a:spLocks noGrp="1"/>
          </p:cNvSpPr>
          <p:nvPr>
            <p:ph sz="half" idx="2"/>
          </p:nvPr>
        </p:nvSpPr>
        <p:spPr>
          <a:xfrm>
            <a:off x="6181343" y="2560320"/>
            <a:ext cx="5287617" cy="3310128"/>
          </a:xfrm>
        </p:spPr>
        <p:txBody>
          <a:bodyPr>
            <a:normAutofit/>
          </a:bodyPr>
          <a:lstStyle/>
          <a:p>
            <a:pPr marL="0" indent="0" algn="just">
              <a:buNone/>
            </a:pPr>
            <a:r>
              <a:rPr lang="en-US" b="0" i="0" dirty="0">
                <a:effectLst/>
                <a:ea typeface="Roboto" panose="02000000000000000000" pitchFamily="2" charset="0"/>
              </a:rPr>
              <a:t>Which of the following possible relations will not hold if the ERD is mapped into a relation model?</a:t>
            </a:r>
          </a:p>
          <a:p>
            <a:pPr lvl="1"/>
            <a:r>
              <a:rPr lang="en-IN" dirty="0"/>
              <a:t>Person (NID, Name)</a:t>
            </a:r>
          </a:p>
          <a:p>
            <a:pPr lvl="1"/>
            <a:r>
              <a:rPr lang="en-IN" b="0" i="0" dirty="0">
                <a:solidFill>
                  <a:srgbClr val="000000"/>
                </a:solidFill>
                <a:effectLst/>
              </a:rPr>
              <a:t>Qualification (NID, </a:t>
            </a:r>
            <a:r>
              <a:rPr lang="en-IN" b="0" i="0" dirty="0" err="1">
                <a:solidFill>
                  <a:srgbClr val="000000"/>
                </a:solidFill>
                <a:effectLst/>
              </a:rPr>
              <a:t>ExamID</a:t>
            </a:r>
            <a:r>
              <a:rPr lang="en-IN" b="0" i="0" dirty="0">
                <a:solidFill>
                  <a:srgbClr val="000000"/>
                </a:solidFill>
                <a:effectLst/>
              </a:rPr>
              <a:t>, </a:t>
            </a:r>
            <a:r>
              <a:rPr lang="en-IN" b="0" i="0" dirty="0" err="1">
                <a:solidFill>
                  <a:srgbClr val="000000"/>
                </a:solidFill>
                <a:effectLst/>
              </a:rPr>
              <a:t>QualifiedDate</a:t>
            </a:r>
            <a:r>
              <a:rPr lang="en-IN" b="0" i="0" dirty="0">
                <a:solidFill>
                  <a:srgbClr val="000000"/>
                </a:solidFill>
                <a:effectLst/>
              </a:rPr>
              <a:t>)</a:t>
            </a:r>
          </a:p>
          <a:p>
            <a:pPr lvl="1"/>
            <a:r>
              <a:rPr lang="en-IN" b="1" i="0" dirty="0">
                <a:solidFill>
                  <a:srgbClr val="FF0000"/>
                </a:solidFill>
                <a:effectLst/>
              </a:rPr>
              <a:t>Exam (</a:t>
            </a:r>
            <a:r>
              <a:rPr lang="en-IN" b="1" i="0" dirty="0" err="1">
                <a:solidFill>
                  <a:srgbClr val="FF0000"/>
                </a:solidFill>
                <a:effectLst/>
              </a:rPr>
              <a:t>ExamID</a:t>
            </a:r>
            <a:r>
              <a:rPr lang="en-IN" b="1" i="0" dirty="0">
                <a:solidFill>
                  <a:srgbClr val="FF0000"/>
                </a:solidFill>
                <a:effectLst/>
              </a:rPr>
              <a:t>, NID, </a:t>
            </a:r>
            <a:r>
              <a:rPr lang="en-IN" b="1" i="0" dirty="0" err="1">
                <a:solidFill>
                  <a:srgbClr val="FF0000"/>
                </a:solidFill>
                <a:effectLst/>
              </a:rPr>
              <a:t>ExamName</a:t>
            </a:r>
            <a:r>
              <a:rPr lang="en-IN" b="1" i="0" dirty="0">
                <a:solidFill>
                  <a:srgbClr val="FF0000"/>
                </a:solidFill>
                <a:effectLst/>
              </a:rPr>
              <a:t>)</a:t>
            </a:r>
            <a:endParaRPr lang="en-IN" b="1" dirty="0">
              <a:solidFill>
                <a:srgbClr val="FF0000"/>
              </a:solidFill>
            </a:endParaRPr>
          </a:p>
        </p:txBody>
      </p:sp>
      <p:pic>
        <p:nvPicPr>
          <p:cNvPr id="7" name="Picture 6" descr="A picture containing map, text&#10;&#10;Description automatically generated">
            <a:extLst>
              <a:ext uri="{FF2B5EF4-FFF2-40B4-BE49-F238E27FC236}">
                <a16:creationId xmlns:a16="http://schemas.microsoft.com/office/drawing/2014/main" id="{B6A77C19-376E-467D-8477-BAFA7713E016}"/>
              </a:ext>
            </a:extLst>
          </p:cNvPr>
          <p:cNvPicPr>
            <a:picLocks noChangeAspect="1"/>
          </p:cNvPicPr>
          <p:nvPr/>
        </p:nvPicPr>
        <p:blipFill>
          <a:blip r:embed="rId2"/>
          <a:stretch>
            <a:fillRect/>
          </a:stretch>
        </p:blipFill>
        <p:spPr>
          <a:xfrm>
            <a:off x="808383" y="2560320"/>
            <a:ext cx="5287618" cy="2939332"/>
          </a:xfrm>
          <a:prstGeom prst="rect">
            <a:avLst/>
          </a:prstGeom>
        </p:spPr>
      </p:pic>
      <p:sp>
        <p:nvSpPr>
          <p:cNvPr id="11" name="Title 1">
            <a:extLst>
              <a:ext uri="{FF2B5EF4-FFF2-40B4-BE49-F238E27FC236}">
                <a16:creationId xmlns:a16="http://schemas.microsoft.com/office/drawing/2014/main" id="{5B023E73-77A0-45E6-8039-10CF316C10C2}"/>
              </a:ext>
            </a:extLst>
          </p:cNvPr>
          <p:cNvSpPr txBox="1">
            <a:spLocks/>
          </p:cNvSpPr>
          <p:nvPr/>
        </p:nvSpPr>
        <p:spPr>
          <a:xfrm>
            <a:off x="622852" y="982132"/>
            <a:ext cx="10959548" cy="647885"/>
          </a:xfrm>
          <a:prstGeom prst="rect">
            <a:avLst/>
          </a:prstGeom>
          <a:solidFill>
            <a:schemeClr val="accent1"/>
          </a:solidFill>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MCQ</a:t>
            </a:r>
          </a:p>
        </p:txBody>
      </p:sp>
    </p:spTree>
    <p:extLst>
      <p:ext uri="{BB962C8B-B14F-4D97-AF65-F5344CB8AC3E}">
        <p14:creationId xmlns:p14="http://schemas.microsoft.com/office/powerpoint/2010/main" val="2581770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95BC91B6-68B7-4BD1-A938-517DAC9FBF06}"/>
              </a:ext>
            </a:extLst>
          </p:cNvPr>
          <p:cNvPicPr>
            <a:picLocks noChangeAspect="1"/>
          </p:cNvPicPr>
          <p:nvPr/>
        </p:nvPicPr>
        <p:blipFill>
          <a:blip r:embed="rId2"/>
          <a:stretch>
            <a:fillRect/>
          </a:stretch>
        </p:blipFill>
        <p:spPr>
          <a:xfrm>
            <a:off x="2214562" y="2571750"/>
            <a:ext cx="7762875" cy="1714500"/>
          </a:xfrm>
          <a:prstGeom prst="rect">
            <a:avLst/>
          </a:prstGeom>
        </p:spPr>
      </p:pic>
      <p:sp>
        <p:nvSpPr>
          <p:cNvPr id="4" name="Title 3">
            <a:extLst>
              <a:ext uri="{FF2B5EF4-FFF2-40B4-BE49-F238E27FC236}">
                <a16:creationId xmlns:a16="http://schemas.microsoft.com/office/drawing/2014/main" id="{95EF573E-51BD-4146-B3FB-DE0F063CEF0B}"/>
              </a:ext>
            </a:extLst>
          </p:cNvPr>
          <p:cNvSpPr>
            <a:spLocks noGrp="1"/>
          </p:cNvSpPr>
          <p:nvPr>
            <p:ph type="title"/>
          </p:nvPr>
        </p:nvSpPr>
        <p:spPr/>
        <p:txBody>
          <a:bodyPr/>
          <a:lstStyle/>
          <a:p>
            <a:r>
              <a:rPr lang="en-IN" dirty="0"/>
              <a:t>Over to You</a:t>
            </a:r>
          </a:p>
        </p:txBody>
      </p:sp>
      <p:sp>
        <p:nvSpPr>
          <p:cNvPr id="5" name="Content Placeholder 4">
            <a:extLst>
              <a:ext uri="{FF2B5EF4-FFF2-40B4-BE49-F238E27FC236}">
                <a16:creationId xmlns:a16="http://schemas.microsoft.com/office/drawing/2014/main" id="{12ECABA6-81D1-45B0-B16D-D0153C377353}"/>
              </a:ext>
            </a:extLst>
          </p:cNvPr>
          <p:cNvSpPr>
            <a:spLocks noGrp="1"/>
          </p:cNvSpPr>
          <p:nvPr>
            <p:ph idx="1"/>
          </p:nvPr>
        </p:nvSpPr>
        <p:spPr>
          <a:xfrm>
            <a:off x="1647093" y="2597248"/>
            <a:ext cx="9601196" cy="3318936"/>
          </a:xfrm>
        </p:spPr>
        <p:txBody>
          <a:bodyPr/>
          <a:lstStyle/>
          <a:p>
            <a:endParaRPr lang="en-IN" dirty="0"/>
          </a:p>
          <a:p>
            <a:endParaRPr lang="en-IN" dirty="0"/>
          </a:p>
          <a:p>
            <a:endParaRPr lang="en-IN" dirty="0"/>
          </a:p>
          <a:p>
            <a:endParaRPr lang="en-IN" dirty="0"/>
          </a:p>
          <a:p>
            <a:r>
              <a:rPr lang="en-IN" dirty="0"/>
              <a:t>Minimum number of tables needed to represent the entity relationship diagram is ___________.</a:t>
            </a:r>
          </a:p>
        </p:txBody>
      </p:sp>
    </p:spTree>
    <p:extLst>
      <p:ext uri="{BB962C8B-B14F-4D97-AF65-F5344CB8AC3E}">
        <p14:creationId xmlns:p14="http://schemas.microsoft.com/office/powerpoint/2010/main" val="1082606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95BC91B6-68B7-4BD1-A938-517DAC9FBF06}"/>
              </a:ext>
            </a:extLst>
          </p:cNvPr>
          <p:cNvPicPr>
            <a:picLocks noChangeAspect="1"/>
          </p:cNvPicPr>
          <p:nvPr/>
        </p:nvPicPr>
        <p:blipFill>
          <a:blip r:embed="rId2"/>
          <a:stretch>
            <a:fillRect/>
          </a:stretch>
        </p:blipFill>
        <p:spPr>
          <a:xfrm>
            <a:off x="2214562" y="2571750"/>
            <a:ext cx="7762875" cy="1714500"/>
          </a:xfrm>
          <a:prstGeom prst="rect">
            <a:avLst/>
          </a:prstGeom>
        </p:spPr>
      </p:pic>
      <p:sp>
        <p:nvSpPr>
          <p:cNvPr id="4" name="Title 3">
            <a:extLst>
              <a:ext uri="{FF2B5EF4-FFF2-40B4-BE49-F238E27FC236}">
                <a16:creationId xmlns:a16="http://schemas.microsoft.com/office/drawing/2014/main" id="{95EF573E-51BD-4146-B3FB-DE0F063CEF0B}"/>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12ECABA6-81D1-45B0-B16D-D0153C377353}"/>
              </a:ext>
            </a:extLst>
          </p:cNvPr>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r>
              <a:rPr lang="en-IN" dirty="0"/>
              <a:t>Find the attribute sets of the minimized table.</a:t>
            </a:r>
          </a:p>
          <a:p>
            <a:pPr marL="0" indent="0">
              <a:buNone/>
            </a:pPr>
            <a:r>
              <a:rPr lang="en-IN" dirty="0"/>
              <a:t>Sol: M_R1 (</a:t>
            </a:r>
            <a:r>
              <a:rPr lang="en-IN" u="sng" dirty="0"/>
              <a:t>M1</a:t>
            </a:r>
            <a:r>
              <a:rPr lang="en-IN" dirty="0"/>
              <a:t>,M2,M3,P1)</a:t>
            </a:r>
          </a:p>
          <a:p>
            <a:pPr marL="0" indent="0">
              <a:buNone/>
            </a:pPr>
            <a:r>
              <a:rPr lang="en-IN" dirty="0"/>
              <a:t>	P (</a:t>
            </a:r>
            <a:r>
              <a:rPr lang="en-IN" u="sng" dirty="0"/>
              <a:t>P1</a:t>
            </a:r>
            <a:r>
              <a:rPr lang="en-IN" dirty="0"/>
              <a:t>, P2)</a:t>
            </a:r>
          </a:p>
          <a:p>
            <a:pPr marL="0" indent="0">
              <a:buNone/>
            </a:pPr>
            <a:r>
              <a:rPr lang="en-IN" dirty="0"/>
              <a:t>	N_R2 (</a:t>
            </a:r>
            <a:r>
              <a:rPr lang="en-IN" u="sng" dirty="0"/>
              <a:t>P1, N1</a:t>
            </a:r>
            <a:r>
              <a:rPr lang="en-IN" dirty="0"/>
              <a:t>, N2)</a:t>
            </a:r>
          </a:p>
          <a:p>
            <a:pPr marL="0" indent="0">
              <a:buNone/>
            </a:pPr>
            <a:endParaRPr lang="en-IN" dirty="0"/>
          </a:p>
        </p:txBody>
      </p:sp>
    </p:spTree>
    <p:extLst>
      <p:ext uri="{BB962C8B-B14F-4D97-AF65-F5344CB8AC3E}">
        <p14:creationId xmlns:p14="http://schemas.microsoft.com/office/powerpoint/2010/main" val="1957460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693D3-1001-4EBC-9930-ABF2966C0DFB}"/>
              </a:ext>
            </a:extLst>
          </p:cNvPr>
          <p:cNvSpPr>
            <a:spLocks noGrp="1"/>
          </p:cNvSpPr>
          <p:nvPr>
            <p:ph idx="4294967295"/>
          </p:nvPr>
        </p:nvSpPr>
        <p:spPr>
          <a:xfrm>
            <a:off x="1295400" y="4917395"/>
            <a:ext cx="9601200" cy="972457"/>
          </a:xfrm>
        </p:spPr>
        <p:txBody>
          <a:bodyPr>
            <a:normAutofit/>
          </a:bodyPr>
          <a:lstStyle/>
          <a:p>
            <a:r>
              <a:rPr lang="en-US" b="0" i="0" dirty="0">
                <a:solidFill>
                  <a:srgbClr val="303030"/>
                </a:solidFill>
                <a:effectLst/>
              </a:rPr>
              <a:t>Find the minimum number of tables required to represent the given ER diagram in relational model</a:t>
            </a:r>
            <a:endParaRPr lang="en-IN" dirty="0"/>
          </a:p>
        </p:txBody>
      </p:sp>
      <p:pic>
        <p:nvPicPr>
          <p:cNvPr id="4" name="Content Placeholder 4" descr="A close up of a clock&#10;&#10;Description automatically generated">
            <a:extLst>
              <a:ext uri="{FF2B5EF4-FFF2-40B4-BE49-F238E27FC236}">
                <a16:creationId xmlns:a16="http://schemas.microsoft.com/office/drawing/2014/main" id="{0FFC4DAA-1F64-4F37-92F2-1D6852B70D3F}"/>
              </a:ext>
            </a:extLst>
          </p:cNvPr>
          <p:cNvPicPr>
            <a:picLocks noChangeAspect="1"/>
          </p:cNvPicPr>
          <p:nvPr/>
        </p:nvPicPr>
        <p:blipFill>
          <a:blip r:embed="rId2"/>
          <a:stretch>
            <a:fillRect/>
          </a:stretch>
        </p:blipFill>
        <p:spPr>
          <a:xfrm>
            <a:off x="2772228" y="783772"/>
            <a:ext cx="6647543" cy="3947886"/>
          </a:xfrm>
          <a:prstGeom prst="rect">
            <a:avLst/>
          </a:prstGeom>
        </p:spPr>
      </p:pic>
    </p:spTree>
    <p:extLst>
      <p:ext uri="{BB962C8B-B14F-4D97-AF65-F5344CB8AC3E}">
        <p14:creationId xmlns:p14="http://schemas.microsoft.com/office/powerpoint/2010/main" val="268094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B38-9D3F-45AD-8E9C-8AEC4A9ECDF3}"/>
              </a:ext>
            </a:extLst>
          </p:cNvPr>
          <p:cNvSpPr>
            <a:spLocks noGrp="1"/>
          </p:cNvSpPr>
          <p:nvPr>
            <p:ph type="title"/>
          </p:nvPr>
        </p:nvSpPr>
        <p:spPr/>
        <p:txBody>
          <a:bodyPr/>
          <a:lstStyle/>
          <a:p>
            <a:r>
              <a:rPr lang="en-IN" dirty="0"/>
              <a:t>Strong entity sets</a:t>
            </a:r>
          </a:p>
        </p:txBody>
      </p:sp>
      <p:sp>
        <p:nvSpPr>
          <p:cNvPr id="3" name="Content Placeholder 2">
            <a:extLst>
              <a:ext uri="{FF2B5EF4-FFF2-40B4-BE49-F238E27FC236}">
                <a16:creationId xmlns:a16="http://schemas.microsoft.com/office/drawing/2014/main" id="{2C276956-2161-4FF5-B329-0EEF44A3E5C1}"/>
              </a:ext>
            </a:extLst>
          </p:cNvPr>
          <p:cNvSpPr>
            <a:spLocks noGrp="1"/>
          </p:cNvSpPr>
          <p:nvPr>
            <p:ph idx="1"/>
          </p:nvPr>
        </p:nvSpPr>
        <p:spPr/>
        <p:txBody>
          <a:bodyPr/>
          <a:lstStyle/>
          <a:p>
            <a:pPr algn="just"/>
            <a:r>
              <a:rPr lang="en-US" dirty="0"/>
              <a:t>Strong entity-set E with simple and single-valued attributes (a_1, a_2, … </a:t>
            </a:r>
            <a:r>
              <a:rPr lang="en-US" dirty="0" err="1"/>
              <a:t>a_n</a:t>
            </a:r>
            <a:r>
              <a:rPr lang="en-US" dirty="0"/>
              <a:t>)</a:t>
            </a:r>
          </a:p>
          <a:p>
            <a:pPr algn="just"/>
            <a:r>
              <a:rPr lang="en-US" dirty="0"/>
              <a:t>Create a relational schema with same name E, and same attributes.  </a:t>
            </a:r>
          </a:p>
          <a:p>
            <a:pPr algn="just"/>
            <a:r>
              <a:rPr lang="en-US" dirty="0"/>
              <a:t>Primary key of relational schema is same as primary key of entity-set. </a:t>
            </a:r>
          </a:p>
          <a:p>
            <a:pPr algn="just"/>
            <a:r>
              <a:rPr lang="en-US" dirty="0"/>
              <a:t>No foreign key references for strong entity-sets</a:t>
            </a:r>
            <a:endParaRPr lang="en-IN" dirty="0"/>
          </a:p>
        </p:txBody>
      </p:sp>
    </p:spTree>
    <p:extLst>
      <p:ext uri="{BB962C8B-B14F-4D97-AF65-F5344CB8AC3E}">
        <p14:creationId xmlns:p14="http://schemas.microsoft.com/office/powerpoint/2010/main" val="826544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725C-A756-404F-91EF-74688376B241}"/>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280E312-A2F2-4334-8C34-BE6559BF24D1}"/>
              </a:ext>
            </a:extLst>
          </p:cNvPr>
          <p:cNvSpPr>
            <a:spLocks noGrp="1"/>
          </p:cNvSpPr>
          <p:nvPr>
            <p:ph idx="1"/>
          </p:nvPr>
        </p:nvSpPr>
        <p:spPr/>
        <p:txBody>
          <a:bodyPr/>
          <a:lstStyle/>
          <a:p>
            <a:pPr algn="l" fontAlgn="base"/>
            <a:r>
              <a:rPr lang="en-US" b="0" i="0" dirty="0">
                <a:solidFill>
                  <a:srgbClr val="303030"/>
                </a:solidFill>
                <a:effectLst/>
              </a:rPr>
              <a:t>Applying the rules, minimum 4 tables will be required-</a:t>
            </a:r>
          </a:p>
          <a:p>
            <a:pPr lvl="1" fontAlgn="base">
              <a:buFont typeface="Arial" panose="020B0604020202020204" pitchFamily="34" charset="0"/>
              <a:buChar char="•"/>
            </a:pPr>
            <a:r>
              <a:rPr lang="en-US" b="0" i="0" dirty="0">
                <a:solidFill>
                  <a:srgbClr val="303030"/>
                </a:solidFill>
                <a:effectLst/>
              </a:rPr>
              <a:t>AR1R2 (</a:t>
            </a:r>
            <a:r>
              <a:rPr lang="en-US" b="0" i="0" u="sng" dirty="0">
                <a:solidFill>
                  <a:srgbClr val="303030"/>
                </a:solidFill>
                <a:effectLst/>
              </a:rPr>
              <a:t>a1</a:t>
            </a:r>
            <a:r>
              <a:rPr lang="en-US" b="0" i="0" dirty="0">
                <a:solidFill>
                  <a:srgbClr val="303030"/>
                </a:solidFill>
                <a:effectLst/>
              </a:rPr>
              <a:t> , a2 , </a:t>
            </a:r>
            <a:r>
              <a:rPr lang="en-US" b="0" i="0" u="sng" dirty="0">
                <a:solidFill>
                  <a:srgbClr val="303030"/>
                </a:solidFill>
                <a:effectLst/>
              </a:rPr>
              <a:t>b1</a:t>
            </a:r>
            <a:r>
              <a:rPr lang="en-US" b="0" i="0" dirty="0">
                <a:solidFill>
                  <a:srgbClr val="303030"/>
                </a:solidFill>
                <a:effectLst/>
              </a:rPr>
              <a:t> , </a:t>
            </a:r>
            <a:r>
              <a:rPr lang="en-US" b="0" i="0" u="sng" dirty="0">
                <a:solidFill>
                  <a:srgbClr val="303030"/>
                </a:solidFill>
                <a:effectLst/>
              </a:rPr>
              <a:t>c1</a:t>
            </a:r>
            <a:r>
              <a:rPr lang="en-US" b="0" i="0" dirty="0">
                <a:solidFill>
                  <a:srgbClr val="303030"/>
                </a:solidFill>
                <a:effectLst/>
              </a:rPr>
              <a:t>)</a:t>
            </a:r>
          </a:p>
          <a:p>
            <a:pPr lvl="1" fontAlgn="base">
              <a:buFont typeface="Arial" panose="020B0604020202020204" pitchFamily="34" charset="0"/>
              <a:buChar char="•"/>
            </a:pPr>
            <a:r>
              <a:rPr lang="en-US" b="0" i="0" dirty="0">
                <a:solidFill>
                  <a:srgbClr val="303030"/>
                </a:solidFill>
                <a:effectLst/>
              </a:rPr>
              <a:t>B (</a:t>
            </a:r>
            <a:r>
              <a:rPr lang="en-US" b="0" i="0" u="sng" dirty="0">
                <a:solidFill>
                  <a:srgbClr val="303030"/>
                </a:solidFill>
                <a:effectLst/>
              </a:rPr>
              <a:t>b1</a:t>
            </a:r>
            <a:r>
              <a:rPr lang="en-US" b="0" i="0" dirty="0">
                <a:solidFill>
                  <a:srgbClr val="303030"/>
                </a:solidFill>
                <a:effectLst/>
              </a:rPr>
              <a:t> , b2)</a:t>
            </a:r>
          </a:p>
          <a:p>
            <a:pPr lvl="1" fontAlgn="base">
              <a:buFont typeface="Arial" panose="020B0604020202020204" pitchFamily="34" charset="0"/>
              <a:buChar char="•"/>
            </a:pPr>
            <a:r>
              <a:rPr lang="en-US" b="0" i="0" dirty="0">
                <a:solidFill>
                  <a:srgbClr val="303030"/>
                </a:solidFill>
                <a:effectLst/>
              </a:rPr>
              <a:t>C (</a:t>
            </a:r>
            <a:r>
              <a:rPr lang="en-US" b="0" i="0" u="sng" dirty="0">
                <a:solidFill>
                  <a:srgbClr val="303030"/>
                </a:solidFill>
                <a:effectLst/>
              </a:rPr>
              <a:t>c1</a:t>
            </a:r>
            <a:r>
              <a:rPr lang="en-US" b="0" i="0" dirty="0">
                <a:solidFill>
                  <a:srgbClr val="303030"/>
                </a:solidFill>
                <a:effectLst/>
              </a:rPr>
              <a:t> , c2)</a:t>
            </a:r>
          </a:p>
          <a:p>
            <a:pPr lvl="1" fontAlgn="base">
              <a:buFont typeface="Arial" panose="020B0604020202020204" pitchFamily="34" charset="0"/>
              <a:buChar char="•"/>
            </a:pPr>
            <a:r>
              <a:rPr lang="en-US" b="0" i="0" dirty="0">
                <a:solidFill>
                  <a:srgbClr val="303030"/>
                </a:solidFill>
                <a:effectLst/>
              </a:rPr>
              <a:t>R3 (</a:t>
            </a:r>
            <a:r>
              <a:rPr lang="en-US" b="0" i="0" u="sng" dirty="0">
                <a:solidFill>
                  <a:srgbClr val="303030"/>
                </a:solidFill>
                <a:effectLst/>
              </a:rPr>
              <a:t>b1</a:t>
            </a:r>
            <a:r>
              <a:rPr lang="en-US" b="0" i="0" dirty="0">
                <a:solidFill>
                  <a:srgbClr val="303030"/>
                </a:solidFill>
                <a:effectLst/>
              </a:rPr>
              <a:t> , </a:t>
            </a:r>
            <a:r>
              <a:rPr lang="en-US" b="0" i="0" u="sng" dirty="0">
                <a:solidFill>
                  <a:srgbClr val="303030"/>
                </a:solidFill>
                <a:effectLst/>
              </a:rPr>
              <a:t>c1</a:t>
            </a:r>
            <a:r>
              <a:rPr lang="en-US" b="0" i="0" dirty="0">
                <a:solidFill>
                  <a:srgbClr val="303030"/>
                </a:solidFill>
                <a:effectLst/>
              </a:rPr>
              <a:t>)</a:t>
            </a:r>
          </a:p>
          <a:p>
            <a:pPr marL="0" indent="0">
              <a:buNone/>
            </a:pPr>
            <a:endParaRPr lang="en-IN" dirty="0"/>
          </a:p>
        </p:txBody>
      </p:sp>
    </p:spTree>
    <p:extLst>
      <p:ext uri="{BB962C8B-B14F-4D97-AF65-F5344CB8AC3E}">
        <p14:creationId xmlns:p14="http://schemas.microsoft.com/office/powerpoint/2010/main" val="3401738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8C4B-8CD1-4344-B57A-12D7545784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21E86E-B83F-4B1A-93F7-F27EAE42187E}"/>
              </a:ext>
            </a:extLst>
          </p:cNvPr>
          <p:cNvSpPr>
            <a:spLocks noGrp="1"/>
          </p:cNvSpPr>
          <p:nvPr>
            <p:ph idx="1"/>
          </p:nvPr>
        </p:nvSpPr>
        <p:spPr/>
        <p:txBody>
          <a:bodyPr/>
          <a:lstStyle/>
          <a:p>
            <a:r>
              <a:rPr lang="en-IN" dirty="0">
                <a:hlinkClick r:id="rId2"/>
              </a:rPr>
              <a:t>https://www.gatevidyalay.com/er-diagrams-to-tables-practice-problems/</a:t>
            </a:r>
            <a:endParaRPr lang="en-IN" dirty="0"/>
          </a:p>
          <a:p>
            <a:r>
              <a:rPr lang="en-IN" dirty="0">
                <a:hlinkClick r:id="rId2"/>
              </a:rPr>
              <a:t>https://www.gatevidyalay.com/er-diagrams-to-tables-practice-problems/</a:t>
            </a:r>
            <a:endParaRPr lang="en-IN" dirty="0"/>
          </a:p>
          <a:p>
            <a:r>
              <a:rPr lang="en-IN" dirty="0">
                <a:hlinkClick r:id="rId3"/>
              </a:rPr>
              <a:t>http://homepages.inf.ed.ac.uk/libkin/teach/dbs14/ER-lecture.pdf</a:t>
            </a:r>
            <a:endParaRPr lang="en-IN" dirty="0"/>
          </a:p>
          <a:p>
            <a:r>
              <a:rPr lang="en-IN" dirty="0">
                <a:hlinkClick r:id="rId4"/>
              </a:rPr>
              <a:t>https://www.geeksforgeeks.org/mapping-from-er-model-to-relational-model/</a:t>
            </a:r>
            <a:endParaRPr lang="en-IN" dirty="0"/>
          </a:p>
        </p:txBody>
      </p:sp>
    </p:spTree>
    <p:extLst>
      <p:ext uri="{BB962C8B-B14F-4D97-AF65-F5344CB8AC3E}">
        <p14:creationId xmlns:p14="http://schemas.microsoft.com/office/powerpoint/2010/main" val="98899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054C28-1B90-4542-805C-0DA566E4D0AD}"/>
              </a:ext>
            </a:extLst>
          </p:cNvPr>
          <p:cNvSpPr>
            <a:spLocks noGrp="1"/>
          </p:cNvSpPr>
          <p:nvPr>
            <p:ph type="title"/>
          </p:nvPr>
        </p:nvSpPr>
        <p:spPr/>
        <p:txBody>
          <a:bodyPr>
            <a:normAutofit fontScale="90000"/>
          </a:bodyPr>
          <a:lstStyle/>
          <a:p>
            <a:r>
              <a:rPr lang="en-IN" dirty="0"/>
              <a:t>Strong entity sets to Table</a:t>
            </a:r>
            <a:br>
              <a:rPr lang="en-IN" dirty="0"/>
            </a:br>
            <a:endParaRPr lang="en-IN" dirty="0"/>
          </a:p>
        </p:txBody>
      </p:sp>
      <p:pic>
        <p:nvPicPr>
          <p:cNvPr id="8" name="Content Placeholder 7" descr="A close up of a logo&#10;&#10;Description automatically generated">
            <a:extLst>
              <a:ext uri="{FF2B5EF4-FFF2-40B4-BE49-F238E27FC236}">
                <a16:creationId xmlns:a16="http://schemas.microsoft.com/office/drawing/2014/main" id="{BB3D4D71-9CA8-4AD7-8E24-058214352B0C}"/>
              </a:ext>
            </a:extLst>
          </p:cNvPr>
          <p:cNvPicPr>
            <a:picLocks noGrp="1" noChangeAspect="1"/>
          </p:cNvPicPr>
          <p:nvPr>
            <p:ph sz="half" idx="1"/>
          </p:nvPr>
        </p:nvPicPr>
        <p:blipFill>
          <a:blip r:embed="rId2"/>
          <a:stretch>
            <a:fillRect/>
          </a:stretch>
        </p:blipFill>
        <p:spPr>
          <a:xfrm>
            <a:off x="927514" y="2628740"/>
            <a:ext cx="4718050" cy="3247128"/>
          </a:xfrm>
        </p:spPr>
      </p:pic>
      <p:graphicFrame>
        <p:nvGraphicFramePr>
          <p:cNvPr id="9" name="Table 9">
            <a:extLst>
              <a:ext uri="{FF2B5EF4-FFF2-40B4-BE49-F238E27FC236}">
                <a16:creationId xmlns:a16="http://schemas.microsoft.com/office/drawing/2014/main" id="{E0CC88FB-E1A1-49CE-9E78-B75757C1552C}"/>
              </a:ext>
            </a:extLst>
          </p:cNvPr>
          <p:cNvGraphicFramePr>
            <a:graphicFrameLocks noGrp="1"/>
          </p:cNvGraphicFramePr>
          <p:nvPr>
            <p:ph sz="half" idx="2"/>
            <p:extLst>
              <p:ext uri="{D42A27DB-BD31-4B8C-83A1-F6EECF244321}">
                <p14:modId xmlns:p14="http://schemas.microsoft.com/office/powerpoint/2010/main" val="710728956"/>
              </p:ext>
            </p:extLst>
          </p:nvPr>
        </p:nvGraphicFramePr>
        <p:xfrm>
          <a:off x="5989983" y="3316012"/>
          <a:ext cx="5393630" cy="1112520"/>
        </p:xfrm>
        <a:graphic>
          <a:graphicData uri="http://schemas.openxmlformats.org/drawingml/2006/table">
            <a:tbl>
              <a:tblPr firstRow="1" bandRow="1">
                <a:tableStyleId>{5C22544A-7EE6-4342-B048-85BDC9FD1C3A}</a:tableStyleId>
              </a:tblPr>
              <a:tblGrid>
                <a:gridCol w="1078726">
                  <a:extLst>
                    <a:ext uri="{9D8B030D-6E8A-4147-A177-3AD203B41FA5}">
                      <a16:colId xmlns:a16="http://schemas.microsoft.com/office/drawing/2014/main" val="2509095798"/>
                    </a:ext>
                  </a:extLst>
                </a:gridCol>
                <a:gridCol w="923166">
                  <a:extLst>
                    <a:ext uri="{9D8B030D-6E8A-4147-A177-3AD203B41FA5}">
                      <a16:colId xmlns:a16="http://schemas.microsoft.com/office/drawing/2014/main" val="2280290776"/>
                    </a:ext>
                  </a:extLst>
                </a:gridCol>
                <a:gridCol w="1032824">
                  <a:extLst>
                    <a:ext uri="{9D8B030D-6E8A-4147-A177-3AD203B41FA5}">
                      <a16:colId xmlns:a16="http://schemas.microsoft.com/office/drawing/2014/main" val="2661005758"/>
                    </a:ext>
                  </a:extLst>
                </a:gridCol>
                <a:gridCol w="1280188">
                  <a:extLst>
                    <a:ext uri="{9D8B030D-6E8A-4147-A177-3AD203B41FA5}">
                      <a16:colId xmlns:a16="http://schemas.microsoft.com/office/drawing/2014/main" val="928953902"/>
                    </a:ext>
                  </a:extLst>
                </a:gridCol>
                <a:gridCol w="1078726">
                  <a:extLst>
                    <a:ext uri="{9D8B030D-6E8A-4147-A177-3AD203B41FA5}">
                      <a16:colId xmlns:a16="http://schemas.microsoft.com/office/drawing/2014/main" val="331571003"/>
                    </a:ext>
                  </a:extLst>
                </a:gridCol>
              </a:tblGrid>
              <a:tr h="370840">
                <a:tc>
                  <a:txBody>
                    <a:bodyPr/>
                    <a:lstStyle/>
                    <a:p>
                      <a:r>
                        <a:rPr lang="en-IN" dirty="0" err="1"/>
                        <a:t>Roll_id</a:t>
                      </a:r>
                      <a:endParaRPr lang="en-IN" dirty="0"/>
                    </a:p>
                  </a:txBody>
                  <a:tcPr/>
                </a:tc>
                <a:tc>
                  <a:txBody>
                    <a:bodyPr/>
                    <a:lstStyle/>
                    <a:p>
                      <a:r>
                        <a:rPr lang="en-IN" dirty="0"/>
                        <a:t>Name</a:t>
                      </a:r>
                    </a:p>
                  </a:txBody>
                  <a:tcPr/>
                </a:tc>
                <a:tc>
                  <a:txBody>
                    <a:bodyPr/>
                    <a:lstStyle/>
                    <a:p>
                      <a:r>
                        <a:rPr lang="en-IN" dirty="0"/>
                        <a:t>Gender</a:t>
                      </a:r>
                    </a:p>
                  </a:txBody>
                  <a:tcPr/>
                </a:tc>
                <a:tc>
                  <a:txBody>
                    <a:bodyPr/>
                    <a:lstStyle/>
                    <a:p>
                      <a:r>
                        <a:rPr lang="en-IN" dirty="0" err="1"/>
                        <a:t>Mobile_no</a:t>
                      </a:r>
                      <a:endParaRPr lang="en-IN" dirty="0"/>
                    </a:p>
                  </a:txBody>
                  <a:tcPr/>
                </a:tc>
                <a:tc>
                  <a:txBody>
                    <a:bodyPr/>
                    <a:lstStyle/>
                    <a:p>
                      <a:r>
                        <a:rPr lang="en-IN" dirty="0"/>
                        <a:t>Age</a:t>
                      </a:r>
                    </a:p>
                  </a:txBody>
                  <a:tcPr/>
                </a:tc>
                <a:extLst>
                  <a:ext uri="{0D108BD9-81ED-4DB2-BD59-A6C34878D82A}">
                    <a16:rowId xmlns:a16="http://schemas.microsoft.com/office/drawing/2014/main" val="73972895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9054345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10369769"/>
                  </a:ext>
                </a:extLst>
              </a:tr>
            </a:tbl>
          </a:graphicData>
        </a:graphic>
      </p:graphicFrame>
      <p:sp>
        <p:nvSpPr>
          <p:cNvPr id="10" name="TextBox 9">
            <a:extLst>
              <a:ext uri="{FF2B5EF4-FFF2-40B4-BE49-F238E27FC236}">
                <a16:creationId xmlns:a16="http://schemas.microsoft.com/office/drawing/2014/main" id="{A9D4BDE6-A47B-47F6-B4B6-12A33F58A197}"/>
              </a:ext>
            </a:extLst>
          </p:cNvPr>
          <p:cNvSpPr txBox="1"/>
          <p:nvPr/>
        </p:nvSpPr>
        <p:spPr>
          <a:xfrm>
            <a:off x="7683017" y="2729948"/>
            <a:ext cx="2093844" cy="461665"/>
          </a:xfrm>
          <a:prstGeom prst="rect">
            <a:avLst/>
          </a:prstGeom>
          <a:solidFill>
            <a:schemeClr val="accent1"/>
          </a:solidFill>
        </p:spPr>
        <p:txBody>
          <a:bodyPr wrap="square" rtlCol="0">
            <a:spAutoFit/>
          </a:bodyPr>
          <a:lstStyle/>
          <a:p>
            <a:r>
              <a:rPr lang="en-IN" sz="2400" b="1" dirty="0">
                <a:solidFill>
                  <a:schemeClr val="bg1"/>
                </a:solidFill>
              </a:rPr>
              <a:t>Student Table</a:t>
            </a:r>
          </a:p>
        </p:txBody>
      </p:sp>
    </p:spTree>
    <p:extLst>
      <p:ext uri="{BB962C8B-B14F-4D97-AF65-F5344CB8AC3E}">
        <p14:creationId xmlns:p14="http://schemas.microsoft.com/office/powerpoint/2010/main" val="181357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9217-350E-4BA9-98CE-0103C4D747CE}"/>
              </a:ext>
            </a:extLst>
          </p:cNvPr>
          <p:cNvSpPr>
            <a:spLocks noGrp="1"/>
          </p:cNvSpPr>
          <p:nvPr>
            <p:ph type="title" idx="4294967295"/>
          </p:nvPr>
        </p:nvSpPr>
        <p:spPr>
          <a:xfrm>
            <a:off x="1016000" y="982663"/>
            <a:ext cx="4093030" cy="1303336"/>
          </a:xfrm>
        </p:spPr>
        <p:txBody>
          <a:bodyPr>
            <a:normAutofit fontScale="90000"/>
          </a:bodyPr>
          <a:lstStyle/>
          <a:p>
            <a:r>
              <a:rPr lang="en-IN" dirty="0"/>
              <a:t>Composite attribute to Table</a:t>
            </a:r>
          </a:p>
        </p:txBody>
      </p:sp>
      <p:pic>
        <p:nvPicPr>
          <p:cNvPr id="6" name="Content Placeholder 5" descr="A close up of a mans face&#10;&#10;Description automatically generated">
            <a:extLst>
              <a:ext uri="{FF2B5EF4-FFF2-40B4-BE49-F238E27FC236}">
                <a16:creationId xmlns:a16="http://schemas.microsoft.com/office/drawing/2014/main" id="{EB08A642-6866-412D-96A6-B2A765A438B3}"/>
              </a:ext>
            </a:extLst>
          </p:cNvPr>
          <p:cNvPicPr>
            <a:picLocks noGrp="1" noChangeAspect="1"/>
          </p:cNvPicPr>
          <p:nvPr>
            <p:ph sz="half" idx="4294967295"/>
          </p:nvPr>
        </p:nvPicPr>
        <p:blipFill>
          <a:blip r:embed="rId2"/>
          <a:stretch>
            <a:fillRect/>
          </a:stretch>
        </p:blipFill>
        <p:spPr>
          <a:xfrm>
            <a:off x="5368132" y="735496"/>
            <a:ext cx="4830763" cy="3314700"/>
          </a:xfrm>
        </p:spPr>
      </p:pic>
      <p:graphicFrame>
        <p:nvGraphicFramePr>
          <p:cNvPr id="7" name="Table 7">
            <a:extLst>
              <a:ext uri="{FF2B5EF4-FFF2-40B4-BE49-F238E27FC236}">
                <a16:creationId xmlns:a16="http://schemas.microsoft.com/office/drawing/2014/main" id="{5F9FA41F-680E-4AA6-B9B8-9377903591EB}"/>
              </a:ext>
            </a:extLst>
          </p:cNvPr>
          <p:cNvGraphicFramePr>
            <a:graphicFrameLocks noGrp="1"/>
          </p:cNvGraphicFramePr>
          <p:nvPr>
            <p:ph sz="half" idx="4294967295"/>
            <p:extLst>
              <p:ext uri="{D42A27DB-BD31-4B8C-83A1-F6EECF244321}">
                <p14:modId xmlns:p14="http://schemas.microsoft.com/office/powerpoint/2010/main" val="4256078180"/>
              </p:ext>
            </p:extLst>
          </p:nvPr>
        </p:nvGraphicFramePr>
        <p:xfrm>
          <a:off x="2002971" y="4572002"/>
          <a:ext cx="8505372" cy="1550502"/>
        </p:xfrm>
        <a:graphic>
          <a:graphicData uri="http://schemas.openxmlformats.org/drawingml/2006/table">
            <a:tbl>
              <a:tblPr firstRow="1" bandRow="1">
                <a:tableStyleId>{5C22544A-7EE6-4342-B048-85BDC9FD1C3A}</a:tableStyleId>
              </a:tblPr>
              <a:tblGrid>
                <a:gridCol w="1417562">
                  <a:extLst>
                    <a:ext uri="{9D8B030D-6E8A-4147-A177-3AD203B41FA5}">
                      <a16:colId xmlns:a16="http://schemas.microsoft.com/office/drawing/2014/main" val="2663698711"/>
                    </a:ext>
                  </a:extLst>
                </a:gridCol>
                <a:gridCol w="1417562">
                  <a:extLst>
                    <a:ext uri="{9D8B030D-6E8A-4147-A177-3AD203B41FA5}">
                      <a16:colId xmlns:a16="http://schemas.microsoft.com/office/drawing/2014/main" val="3091331528"/>
                    </a:ext>
                  </a:extLst>
                </a:gridCol>
                <a:gridCol w="1417562">
                  <a:extLst>
                    <a:ext uri="{9D8B030D-6E8A-4147-A177-3AD203B41FA5}">
                      <a16:colId xmlns:a16="http://schemas.microsoft.com/office/drawing/2014/main" val="4243995076"/>
                    </a:ext>
                  </a:extLst>
                </a:gridCol>
                <a:gridCol w="1417562">
                  <a:extLst>
                    <a:ext uri="{9D8B030D-6E8A-4147-A177-3AD203B41FA5}">
                      <a16:colId xmlns:a16="http://schemas.microsoft.com/office/drawing/2014/main" val="3876779484"/>
                    </a:ext>
                  </a:extLst>
                </a:gridCol>
                <a:gridCol w="1417562">
                  <a:extLst>
                    <a:ext uri="{9D8B030D-6E8A-4147-A177-3AD203B41FA5}">
                      <a16:colId xmlns:a16="http://schemas.microsoft.com/office/drawing/2014/main" val="3583393306"/>
                    </a:ext>
                  </a:extLst>
                </a:gridCol>
                <a:gridCol w="1417562">
                  <a:extLst>
                    <a:ext uri="{9D8B030D-6E8A-4147-A177-3AD203B41FA5}">
                      <a16:colId xmlns:a16="http://schemas.microsoft.com/office/drawing/2014/main" val="1469910371"/>
                    </a:ext>
                  </a:extLst>
                </a:gridCol>
              </a:tblGrid>
              <a:tr h="718248">
                <a:tc>
                  <a:txBody>
                    <a:bodyPr/>
                    <a:lstStyle/>
                    <a:p>
                      <a:r>
                        <a:rPr lang="en-IN" sz="2000" dirty="0" err="1"/>
                        <a:t>Roll_no</a:t>
                      </a:r>
                      <a:endParaRPr lang="en-IN" sz="2000" dirty="0"/>
                    </a:p>
                  </a:txBody>
                  <a:tcPr/>
                </a:tc>
                <a:tc>
                  <a:txBody>
                    <a:bodyPr/>
                    <a:lstStyle/>
                    <a:p>
                      <a:r>
                        <a:rPr lang="en-IN" sz="2000" dirty="0" err="1"/>
                        <a:t>First_name</a:t>
                      </a:r>
                      <a:endParaRPr lang="en-IN" sz="2000" dirty="0"/>
                    </a:p>
                  </a:txBody>
                  <a:tcPr/>
                </a:tc>
                <a:tc>
                  <a:txBody>
                    <a:bodyPr/>
                    <a:lstStyle/>
                    <a:p>
                      <a:r>
                        <a:rPr lang="en-IN" sz="2000" dirty="0" err="1"/>
                        <a:t>Last_name</a:t>
                      </a:r>
                      <a:endParaRPr lang="en-IN" sz="2000" dirty="0"/>
                    </a:p>
                  </a:txBody>
                  <a:tcPr/>
                </a:tc>
                <a:tc>
                  <a:txBody>
                    <a:bodyPr/>
                    <a:lstStyle/>
                    <a:p>
                      <a:r>
                        <a:rPr lang="en-IN" sz="2000" dirty="0"/>
                        <a:t>City</a:t>
                      </a:r>
                    </a:p>
                  </a:txBody>
                  <a:tcPr/>
                </a:tc>
                <a:tc>
                  <a:txBody>
                    <a:bodyPr/>
                    <a:lstStyle/>
                    <a:p>
                      <a:r>
                        <a:rPr lang="en-IN" sz="2000" dirty="0"/>
                        <a:t>Street</a:t>
                      </a:r>
                    </a:p>
                  </a:txBody>
                  <a:tcPr/>
                </a:tc>
                <a:tc>
                  <a:txBody>
                    <a:bodyPr/>
                    <a:lstStyle/>
                    <a:p>
                      <a:r>
                        <a:rPr lang="en-IN" sz="2000" dirty="0" err="1"/>
                        <a:t>House_no</a:t>
                      </a:r>
                      <a:endParaRPr lang="en-IN" sz="2000" dirty="0"/>
                    </a:p>
                  </a:txBody>
                  <a:tcPr/>
                </a:tc>
                <a:extLst>
                  <a:ext uri="{0D108BD9-81ED-4DB2-BD59-A6C34878D82A}">
                    <a16:rowId xmlns:a16="http://schemas.microsoft.com/office/drawing/2014/main" val="3835836614"/>
                  </a:ext>
                </a:extLst>
              </a:tr>
              <a:tr h="416127">
                <a:tc>
                  <a:txBody>
                    <a:bodyPr/>
                    <a:lstStyle/>
                    <a:p>
                      <a:endParaRPr lang="en-IN" sz="2000"/>
                    </a:p>
                  </a:txBody>
                  <a:tcPr/>
                </a:tc>
                <a:tc>
                  <a:txBody>
                    <a:bodyPr/>
                    <a:lstStyle/>
                    <a:p>
                      <a:endParaRPr lang="en-IN" sz="2000" dirty="0"/>
                    </a:p>
                  </a:txBody>
                  <a:tcPr/>
                </a:tc>
                <a:tc>
                  <a:txBody>
                    <a:bodyPr/>
                    <a:lstStyle/>
                    <a:p>
                      <a:endParaRPr lang="en-IN" sz="2000"/>
                    </a:p>
                  </a:txBody>
                  <a:tcPr/>
                </a:tc>
                <a:tc>
                  <a:txBody>
                    <a:bodyPr/>
                    <a:lstStyle/>
                    <a:p>
                      <a:endParaRPr lang="en-IN" sz="2000"/>
                    </a:p>
                  </a:txBody>
                  <a:tcPr/>
                </a:tc>
                <a:tc>
                  <a:txBody>
                    <a:bodyPr/>
                    <a:lstStyle/>
                    <a:p>
                      <a:endParaRPr lang="en-IN" sz="2000"/>
                    </a:p>
                  </a:txBody>
                  <a:tcPr/>
                </a:tc>
                <a:tc>
                  <a:txBody>
                    <a:bodyPr/>
                    <a:lstStyle/>
                    <a:p>
                      <a:endParaRPr lang="en-IN" sz="2000"/>
                    </a:p>
                  </a:txBody>
                  <a:tcPr/>
                </a:tc>
                <a:extLst>
                  <a:ext uri="{0D108BD9-81ED-4DB2-BD59-A6C34878D82A}">
                    <a16:rowId xmlns:a16="http://schemas.microsoft.com/office/drawing/2014/main" val="462495235"/>
                  </a:ext>
                </a:extLst>
              </a:tr>
              <a:tr h="416127">
                <a:tc>
                  <a:txBody>
                    <a:bodyPr/>
                    <a:lstStyle/>
                    <a:p>
                      <a:endParaRPr lang="en-IN" sz="2000"/>
                    </a:p>
                  </a:txBody>
                  <a:tcPr/>
                </a:tc>
                <a:tc>
                  <a:txBody>
                    <a:bodyPr/>
                    <a:lstStyle/>
                    <a:p>
                      <a:endParaRPr lang="en-IN" sz="2000"/>
                    </a:p>
                  </a:txBody>
                  <a:tcPr/>
                </a:tc>
                <a:tc>
                  <a:txBody>
                    <a:bodyPr/>
                    <a:lstStyle/>
                    <a:p>
                      <a:endParaRPr lang="en-IN" sz="2000"/>
                    </a:p>
                  </a:txBody>
                  <a:tcPr/>
                </a:tc>
                <a:tc>
                  <a:txBody>
                    <a:bodyPr/>
                    <a:lstStyle/>
                    <a:p>
                      <a:endParaRPr lang="en-IN" sz="2000"/>
                    </a:p>
                  </a:txBody>
                  <a:tcPr/>
                </a:tc>
                <a:tc>
                  <a:txBody>
                    <a:bodyPr/>
                    <a:lstStyle/>
                    <a:p>
                      <a:endParaRPr lang="en-IN" sz="2000"/>
                    </a:p>
                  </a:txBody>
                  <a:tcPr/>
                </a:tc>
                <a:tc>
                  <a:txBody>
                    <a:bodyPr/>
                    <a:lstStyle/>
                    <a:p>
                      <a:endParaRPr lang="en-IN" sz="2000" dirty="0"/>
                    </a:p>
                  </a:txBody>
                  <a:tcPr/>
                </a:tc>
                <a:extLst>
                  <a:ext uri="{0D108BD9-81ED-4DB2-BD59-A6C34878D82A}">
                    <a16:rowId xmlns:a16="http://schemas.microsoft.com/office/drawing/2014/main" val="3876868624"/>
                  </a:ext>
                </a:extLst>
              </a:tr>
            </a:tbl>
          </a:graphicData>
        </a:graphic>
      </p:graphicFrame>
      <p:sp>
        <p:nvSpPr>
          <p:cNvPr id="8" name="TextBox 7">
            <a:extLst>
              <a:ext uri="{FF2B5EF4-FFF2-40B4-BE49-F238E27FC236}">
                <a16:creationId xmlns:a16="http://schemas.microsoft.com/office/drawing/2014/main" id="{4691B980-5A14-439A-9BBF-AB7D76B1F37C}"/>
              </a:ext>
            </a:extLst>
          </p:cNvPr>
          <p:cNvSpPr txBox="1"/>
          <p:nvPr/>
        </p:nvSpPr>
        <p:spPr>
          <a:xfrm>
            <a:off x="2878788" y="3849434"/>
            <a:ext cx="2093844" cy="461665"/>
          </a:xfrm>
          <a:prstGeom prst="rect">
            <a:avLst/>
          </a:prstGeom>
          <a:solidFill>
            <a:schemeClr val="accent1"/>
          </a:solidFill>
        </p:spPr>
        <p:txBody>
          <a:bodyPr wrap="square" rtlCol="0">
            <a:spAutoFit/>
          </a:bodyPr>
          <a:lstStyle/>
          <a:p>
            <a:r>
              <a:rPr lang="en-IN" sz="2400" b="1" dirty="0">
                <a:solidFill>
                  <a:schemeClr val="bg1"/>
                </a:solidFill>
              </a:rPr>
              <a:t>Student Table</a:t>
            </a:r>
          </a:p>
        </p:txBody>
      </p:sp>
    </p:spTree>
    <p:extLst>
      <p:ext uri="{BB962C8B-B14F-4D97-AF65-F5344CB8AC3E}">
        <p14:creationId xmlns:p14="http://schemas.microsoft.com/office/powerpoint/2010/main" val="367457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95A6-878A-4649-9D72-FDD8E9D41F03}"/>
              </a:ext>
            </a:extLst>
          </p:cNvPr>
          <p:cNvSpPr>
            <a:spLocks noGrp="1"/>
          </p:cNvSpPr>
          <p:nvPr>
            <p:ph type="title"/>
          </p:nvPr>
        </p:nvSpPr>
        <p:spPr/>
        <p:txBody>
          <a:bodyPr/>
          <a:lstStyle/>
          <a:p>
            <a:r>
              <a:rPr lang="en-IN" dirty="0"/>
              <a:t>Multivalued attribute</a:t>
            </a:r>
          </a:p>
        </p:txBody>
      </p:sp>
      <p:sp>
        <p:nvSpPr>
          <p:cNvPr id="3" name="Content Placeholder 2">
            <a:extLst>
              <a:ext uri="{FF2B5EF4-FFF2-40B4-BE49-F238E27FC236}">
                <a16:creationId xmlns:a16="http://schemas.microsoft.com/office/drawing/2014/main" id="{9F1F328F-01D4-4BA0-B9C4-0EDF00E8DE0D}"/>
              </a:ext>
            </a:extLst>
          </p:cNvPr>
          <p:cNvSpPr>
            <a:spLocks noGrp="1"/>
          </p:cNvSpPr>
          <p:nvPr>
            <p:ph idx="1"/>
          </p:nvPr>
        </p:nvSpPr>
        <p:spPr/>
        <p:txBody>
          <a:bodyPr>
            <a:normAutofit lnSpcReduction="10000"/>
          </a:bodyPr>
          <a:lstStyle/>
          <a:p>
            <a:r>
              <a:rPr lang="en-US" dirty="0"/>
              <a:t>Separate table for each multivalued attribute</a:t>
            </a:r>
          </a:p>
          <a:p>
            <a:r>
              <a:rPr lang="en-US" dirty="0"/>
              <a:t>For multivalued attribute M in entity-set E </a:t>
            </a:r>
          </a:p>
          <a:p>
            <a:pPr marL="0" indent="0">
              <a:buNone/>
            </a:pPr>
            <a:r>
              <a:rPr lang="en-US" dirty="0"/>
              <a:t>	– Create a relation schema R to store M, with attribute A (single valued) 		corresponding to M</a:t>
            </a:r>
          </a:p>
          <a:p>
            <a:pPr marL="0" indent="0">
              <a:buNone/>
            </a:pPr>
            <a:r>
              <a:rPr lang="en-US" dirty="0"/>
              <a:t>	– Attributes of R are: A U </a:t>
            </a:r>
            <a:r>
              <a:rPr lang="en-US" dirty="0" err="1"/>
              <a:t>primary_key</a:t>
            </a:r>
            <a:r>
              <a:rPr lang="en-US" dirty="0"/>
              <a:t> ( E ) </a:t>
            </a:r>
          </a:p>
          <a:p>
            <a:pPr marL="0" indent="0">
              <a:buNone/>
            </a:pPr>
            <a:r>
              <a:rPr lang="en-US" dirty="0"/>
              <a:t>	– Primary key of R includes all attributes of R </a:t>
            </a:r>
          </a:p>
          <a:p>
            <a:pPr marL="0" indent="0">
              <a:buNone/>
            </a:pPr>
            <a:r>
              <a:rPr lang="en-US" dirty="0"/>
              <a:t>	– Foreign key constraint from R to E, on </a:t>
            </a:r>
            <a:r>
              <a:rPr lang="en-US" dirty="0" err="1"/>
              <a:t>primary_key</a:t>
            </a:r>
            <a:r>
              <a:rPr lang="en-US" dirty="0"/>
              <a:t> ( E) attributes</a:t>
            </a:r>
            <a:endParaRPr lang="en-IN" dirty="0"/>
          </a:p>
        </p:txBody>
      </p:sp>
    </p:spTree>
    <p:extLst>
      <p:ext uri="{BB962C8B-B14F-4D97-AF65-F5344CB8AC3E}">
        <p14:creationId xmlns:p14="http://schemas.microsoft.com/office/powerpoint/2010/main" val="277143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drawing, table, mirror&#10;&#10;Description automatically generated">
            <a:extLst>
              <a:ext uri="{FF2B5EF4-FFF2-40B4-BE49-F238E27FC236}">
                <a16:creationId xmlns:a16="http://schemas.microsoft.com/office/drawing/2014/main" id="{9CA1BB09-086A-4F54-B718-20E5955A39DA}"/>
              </a:ext>
            </a:extLst>
          </p:cNvPr>
          <p:cNvPicPr>
            <a:picLocks noGrp="1" noChangeAspect="1"/>
          </p:cNvPicPr>
          <p:nvPr>
            <p:ph idx="4294967295"/>
          </p:nvPr>
        </p:nvPicPr>
        <p:blipFill>
          <a:blip r:embed="rId2"/>
          <a:stretch>
            <a:fillRect/>
          </a:stretch>
        </p:blipFill>
        <p:spPr>
          <a:xfrm>
            <a:off x="1016000" y="2389108"/>
            <a:ext cx="4724400" cy="3551238"/>
          </a:xfrm>
        </p:spPr>
      </p:pic>
      <p:sp>
        <p:nvSpPr>
          <p:cNvPr id="17" name="Title 1">
            <a:extLst>
              <a:ext uri="{FF2B5EF4-FFF2-40B4-BE49-F238E27FC236}">
                <a16:creationId xmlns:a16="http://schemas.microsoft.com/office/drawing/2014/main" id="{CA6E7D49-9FED-497D-BE7A-E16B39B58933}"/>
              </a:ext>
            </a:extLst>
          </p:cNvPr>
          <p:cNvSpPr txBox="1">
            <a:spLocks/>
          </p:cNvSpPr>
          <p:nvPr/>
        </p:nvSpPr>
        <p:spPr>
          <a:xfrm>
            <a:off x="1016000" y="982663"/>
            <a:ext cx="4093030" cy="1303336"/>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Multivalued attribute to Table</a:t>
            </a:r>
          </a:p>
        </p:txBody>
      </p:sp>
      <p:graphicFrame>
        <p:nvGraphicFramePr>
          <p:cNvPr id="2" name="Table 2">
            <a:extLst>
              <a:ext uri="{FF2B5EF4-FFF2-40B4-BE49-F238E27FC236}">
                <a16:creationId xmlns:a16="http://schemas.microsoft.com/office/drawing/2014/main" id="{49FCEA58-E788-446F-80A9-0AED1732BDCA}"/>
              </a:ext>
            </a:extLst>
          </p:cNvPr>
          <p:cNvGraphicFramePr>
            <a:graphicFrameLocks noGrp="1"/>
          </p:cNvGraphicFramePr>
          <p:nvPr>
            <p:extLst>
              <p:ext uri="{D42A27DB-BD31-4B8C-83A1-F6EECF244321}">
                <p14:modId xmlns:p14="http://schemas.microsoft.com/office/powerpoint/2010/main" val="4124701264"/>
              </p:ext>
            </p:extLst>
          </p:nvPr>
        </p:nvGraphicFramePr>
        <p:xfrm>
          <a:off x="6006125" y="1544319"/>
          <a:ext cx="5294812" cy="1478280"/>
        </p:xfrm>
        <a:graphic>
          <a:graphicData uri="http://schemas.openxmlformats.org/drawingml/2006/table">
            <a:tbl>
              <a:tblPr firstRow="1" bandRow="1">
                <a:tableStyleId>{5C22544A-7EE6-4342-B048-85BDC9FD1C3A}</a:tableStyleId>
              </a:tblPr>
              <a:tblGrid>
                <a:gridCol w="1154330">
                  <a:extLst>
                    <a:ext uri="{9D8B030D-6E8A-4147-A177-3AD203B41FA5}">
                      <a16:colId xmlns:a16="http://schemas.microsoft.com/office/drawing/2014/main" val="3545469745"/>
                    </a:ext>
                  </a:extLst>
                </a:gridCol>
                <a:gridCol w="703385">
                  <a:extLst>
                    <a:ext uri="{9D8B030D-6E8A-4147-A177-3AD203B41FA5}">
                      <a16:colId xmlns:a16="http://schemas.microsoft.com/office/drawing/2014/main" val="3778121450"/>
                    </a:ext>
                  </a:extLst>
                </a:gridCol>
                <a:gridCol w="1364566">
                  <a:extLst>
                    <a:ext uri="{9D8B030D-6E8A-4147-A177-3AD203B41FA5}">
                      <a16:colId xmlns:a16="http://schemas.microsoft.com/office/drawing/2014/main" val="232524370"/>
                    </a:ext>
                  </a:extLst>
                </a:gridCol>
                <a:gridCol w="2072531">
                  <a:extLst>
                    <a:ext uri="{9D8B030D-6E8A-4147-A177-3AD203B41FA5}">
                      <a16:colId xmlns:a16="http://schemas.microsoft.com/office/drawing/2014/main" val="1553012988"/>
                    </a:ext>
                  </a:extLst>
                </a:gridCol>
              </a:tblGrid>
              <a:tr h="370840">
                <a:tc>
                  <a:txBody>
                    <a:bodyPr/>
                    <a:lstStyle/>
                    <a:p>
                      <a:r>
                        <a:rPr lang="en-IN" dirty="0" err="1"/>
                        <a:t>Rollno</a:t>
                      </a:r>
                      <a:endParaRPr lang="en-IN" dirty="0"/>
                    </a:p>
                  </a:txBody>
                  <a:tcPr/>
                </a:tc>
                <a:tc>
                  <a:txBody>
                    <a:bodyPr/>
                    <a:lstStyle/>
                    <a:p>
                      <a:r>
                        <a:rPr lang="en-IN" dirty="0"/>
                        <a:t>AGE</a:t>
                      </a:r>
                    </a:p>
                  </a:txBody>
                  <a:tcPr/>
                </a:tc>
                <a:tc>
                  <a:txBody>
                    <a:bodyPr/>
                    <a:lstStyle/>
                    <a:p>
                      <a:r>
                        <a:rPr lang="en-IN" dirty="0"/>
                        <a:t>MOB_NO</a:t>
                      </a:r>
                    </a:p>
                  </a:txBody>
                  <a:tcPr/>
                </a:tc>
                <a:tc>
                  <a:txBody>
                    <a:bodyPr/>
                    <a:lstStyle/>
                    <a:p>
                      <a:r>
                        <a:rPr lang="en-IN" dirty="0"/>
                        <a:t>EMAILID</a:t>
                      </a:r>
                    </a:p>
                  </a:txBody>
                  <a:tcPr/>
                </a:tc>
                <a:extLst>
                  <a:ext uri="{0D108BD9-81ED-4DB2-BD59-A6C34878D82A}">
                    <a16:rowId xmlns:a16="http://schemas.microsoft.com/office/drawing/2014/main" val="2154999762"/>
                  </a:ext>
                </a:extLst>
              </a:tr>
              <a:tr h="370840">
                <a:tc>
                  <a:txBody>
                    <a:bodyPr/>
                    <a:lstStyle/>
                    <a:p>
                      <a:r>
                        <a:rPr lang="en-IN" dirty="0"/>
                        <a:t>1</a:t>
                      </a:r>
                    </a:p>
                  </a:txBody>
                  <a:tcPr/>
                </a:tc>
                <a:tc>
                  <a:txBody>
                    <a:bodyPr/>
                    <a:lstStyle/>
                    <a:p>
                      <a:r>
                        <a:rPr lang="en-IN" dirty="0"/>
                        <a:t>24</a:t>
                      </a:r>
                    </a:p>
                  </a:txBody>
                  <a:tcPr/>
                </a:tc>
                <a:tc>
                  <a:txBody>
                    <a:bodyPr/>
                    <a:lstStyle/>
                    <a:p>
                      <a:r>
                        <a:rPr lang="en-IN" dirty="0"/>
                        <a:t>9877249515</a:t>
                      </a:r>
                    </a:p>
                  </a:txBody>
                  <a:tcPr/>
                </a:tc>
                <a:tc>
                  <a:txBody>
                    <a:bodyPr/>
                    <a:lstStyle/>
                    <a:p>
                      <a:r>
                        <a:rPr lang="en-IN" dirty="0"/>
                        <a:t>Abhay@gmail.com</a:t>
                      </a:r>
                    </a:p>
                  </a:txBody>
                  <a:tcPr/>
                </a:tc>
                <a:extLst>
                  <a:ext uri="{0D108BD9-81ED-4DB2-BD59-A6C34878D82A}">
                    <a16:rowId xmlns:a16="http://schemas.microsoft.com/office/drawing/2014/main" val="932929413"/>
                  </a:ext>
                </a:extLst>
              </a:tr>
              <a:tr h="173893">
                <a:tc>
                  <a:txBody>
                    <a:bodyPr/>
                    <a:lstStyle/>
                    <a:p>
                      <a:r>
                        <a:rPr lang="en-IN" dirty="0"/>
                        <a:t>1</a:t>
                      </a:r>
                    </a:p>
                  </a:txBody>
                  <a:tcPr/>
                </a:tc>
                <a:tc>
                  <a:txBody>
                    <a:bodyPr/>
                    <a:lstStyle/>
                    <a:p>
                      <a:r>
                        <a:rPr lang="en-IN" dirty="0"/>
                        <a:t>24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7877249515</a:t>
                      </a:r>
                    </a:p>
                  </a:txBody>
                  <a:tcPr/>
                </a:tc>
                <a:tc>
                  <a:txBody>
                    <a:bodyPr/>
                    <a:lstStyle/>
                    <a:p>
                      <a:r>
                        <a:rPr lang="en-IN" dirty="0"/>
                        <a:t>NULL</a:t>
                      </a:r>
                    </a:p>
                  </a:txBody>
                  <a:tcPr/>
                </a:tc>
                <a:extLst>
                  <a:ext uri="{0D108BD9-81ED-4DB2-BD59-A6C34878D82A}">
                    <a16:rowId xmlns:a16="http://schemas.microsoft.com/office/drawing/2014/main" val="259832924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38062868"/>
                  </a:ext>
                </a:extLst>
              </a:tr>
            </a:tbl>
          </a:graphicData>
        </a:graphic>
      </p:graphicFrame>
      <p:sp>
        <p:nvSpPr>
          <p:cNvPr id="3" name="TextBox 2">
            <a:extLst>
              <a:ext uri="{FF2B5EF4-FFF2-40B4-BE49-F238E27FC236}">
                <a16:creationId xmlns:a16="http://schemas.microsoft.com/office/drawing/2014/main" id="{80E77FE7-3C5B-4DD1-BE66-215E0029277E}"/>
              </a:ext>
            </a:extLst>
          </p:cNvPr>
          <p:cNvSpPr txBox="1"/>
          <p:nvPr/>
        </p:nvSpPr>
        <p:spPr>
          <a:xfrm>
            <a:off x="6451602" y="3530991"/>
            <a:ext cx="5109696" cy="369332"/>
          </a:xfrm>
          <a:prstGeom prst="rect">
            <a:avLst/>
          </a:prstGeom>
          <a:noFill/>
        </p:spPr>
        <p:txBody>
          <a:bodyPr wrap="square" rtlCol="0">
            <a:spAutoFit/>
          </a:bodyPr>
          <a:lstStyle/>
          <a:p>
            <a:r>
              <a:rPr lang="en-IN" b="1" dirty="0">
                <a:solidFill>
                  <a:srgbClr val="FF0000"/>
                </a:solidFill>
              </a:rPr>
              <a:t>WRONG SOLUTION RELATIONAL TABLE</a:t>
            </a:r>
          </a:p>
        </p:txBody>
      </p:sp>
      <p:sp>
        <p:nvSpPr>
          <p:cNvPr id="4" name="Arrow: Right 3">
            <a:extLst>
              <a:ext uri="{FF2B5EF4-FFF2-40B4-BE49-F238E27FC236}">
                <a16:creationId xmlns:a16="http://schemas.microsoft.com/office/drawing/2014/main" id="{A0B57E30-D324-4262-997C-DF7F41101333}"/>
              </a:ext>
            </a:extLst>
          </p:cNvPr>
          <p:cNvSpPr/>
          <p:nvPr/>
        </p:nvSpPr>
        <p:spPr>
          <a:xfrm>
            <a:off x="4881489" y="2285999"/>
            <a:ext cx="1124636" cy="47126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Tree>
    <p:extLst>
      <p:ext uri="{BB962C8B-B14F-4D97-AF65-F5344CB8AC3E}">
        <p14:creationId xmlns:p14="http://schemas.microsoft.com/office/powerpoint/2010/main" val="144586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drawing, table, mirror&#10;&#10;Description automatically generated">
            <a:extLst>
              <a:ext uri="{FF2B5EF4-FFF2-40B4-BE49-F238E27FC236}">
                <a16:creationId xmlns:a16="http://schemas.microsoft.com/office/drawing/2014/main" id="{9CA1BB09-086A-4F54-B718-20E5955A39DA}"/>
              </a:ext>
            </a:extLst>
          </p:cNvPr>
          <p:cNvPicPr>
            <a:picLocks noGrp="1" noChangeAspect="1"/>
          </p:cNvPicPr>
          <p:nvPr>
            <p:ph idx="4294967295"/>
          </p:nvPr>
        </p:nvPicPr>
        <p:blipFill>
          <a:blip r:embed="rId2"/>
          <a:stretch>
            <a:fillRect/>
          </a:stretch>
        </p:blipFill>
        <p:spPr>
          <a:xfrm>
            <a:off x="973797" y="3692107"/>
            <a:ext cx="3129045" cy="2352041"/>
          </a:xfrm>
        </p:spPr>
      </p:pic>
      <p:sp>
        <p:nvSpPr>
          <p:cNvPr id="17" name="Title 1">
            <a:extLst>
              <a:ext uri="{FF2B5EF4-FFF2-40B4-BE49-F238E27FC236}">
                <a16:creationId xmlns:a16="http://schemas.microsoft.com/office/drawing/2014/main" id="{CA6E7D49-9FED-497D-BE7A-E16B39B58933}"/>
              </a:ext>
            </a:extLst>
          </p:cNvPr>
          <p:cNvSpPr txBox="1">
            <a:spLocks/>
          </p:cNvSpPr>
          <p:nvPr/>
        </p:nvSpPr>
        <p:spPr>
          <a:xfrm>
            <a:off x="-438282" y="434023"/>
            <a:ext cx="4093030" cy="1303336"/>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b="1" dirty="0">
                <a:solidFill>
                  <a:srgbClr val="FF0000"/>
                </a:solidFill>
              </a:rPr>
              <a:t>SOLUTION 1</a:t>
            </a:r>
          </a:p>
        </p:txBody>
      </p:sp>
      <p:graphicFrame>
        <p:nvGraphicFramePr>
          <p:cNvPr id="2" name="Table 2">
            <a:extLst>
              <a:ext uri="{FF2B5EF4-FFF2-40B4-BE49-F238E27FC236}">
                <a16:creationId xmlns:a16="http://schemas.microsoft.com/office/drawing/2014/main" id="{49FCEA58-E788-446F-80A9-0AED1732BDCA}"/>
              </a:ext>
            </a:extLst>
          </p:cNvPr>
          <p:cNvGraphicFramePr>
            <a:graphicFrameLocks noGrp="1"/>
          </p:cNvGraphicFramePr>
          <p:nvPr>
            <p:extLst>
              <p:ext uri="{D42A27DB-BD31-4B8C-83A1-F6EECF244321}">
                <p14:modId xmlns:p14="http://schemas.microsoft.com/office/powerpoint/2010/main" val="2402034461"/>
              </p:ext>
            </p:extLst>
          </p:nvPr>
        </p:nvGraphicFramePr>
        <p:xfrm>
          <a:off x="3784209" y="561338"/>
          <a:ext cx="7814222" cy="5278543"/>
        </p:xfrm>
        <a:graphic>
          <a:graphicData uri="http://schemas.openxmlformats.org/drawingml/2006/table">
            <a:tbl>
              <a:tblPr firstRow="1" bandRow="1">
                <a:tableStyleId>{5C22544A-7EE6-4342-B048-85BDC9FD1C3A}</a:tableStyleId>
              </a:tblPr>
              <a:tblGrid>
                <a:gridCol w="683143">
                  <a:extLst>
                    <a:ext uri="{9D8B030D-6E8A-4147-A177-3AD203B41FA5}">
                      <a16:colId xmlns:a16="http://schemas.microsoft.com/office/drawing/2014/main" val="3545469745"/>
                    </a:ext>
                  </a:extLst>
                </a:gridCol>
                <a:gridCol w="554575">
                  <a:extLst>
                    <a:ext uri="{9D8B030D-6E8A-4147-A177-3AD203B41FA5}">
                      <a16:colId xmlns:a16="http://schemas.microsoft.com/office/drawing/2014/main" val="3778121450"/>
                    </a:ext>
                  </a:extLst>
                </a:gridCol>
                <a:gridCol w="1023828">
                  <a:extLst>
                    <a:ext uri="{9D8B030D-6E8A-4147-A177-3AD203B41FA5}">
                      <a16:colId xmlns:a16="http://schemas.microsoft.com/office/drawing/2014/main" val="232524370"/>
                    </a:ext>
                  </a:extLst>
                </a:gridCol>
                <a:gridCol w="1023828">
                  <a:extLst>
                    <a:ext uri="{9D8B030D-6E8A-4147-A177-3AD203B41FA5}">
                      <a16:colId xmlns:a16="http://schemas.microsoft.com/office/drawing/2014/main" val="1898896160"/>
                    </a:ext>
                  </a:extLst>
                </a:gridCol>
                <a:gridCol w="1023828">
                  <a:extLst>
                    <a:ext uri="{9D8B030D-6E8A-4147-A177-3AD203B41FA5}">
                      <a16:colId xmlns:a16="http://schemas.microsoft.com/office/drawing/2014/main" val="446915446"/>
                    </a:ext>
                  </a:extLst>
                </a:gridCol>
                <a:gridCol w="1752510">
                  <a:extLst>
                    <a:ext uri="{9D8B030D-6E8A-4147-A177-3AD203B41FA5}">
                      <a16:colId xmlns:a16="http://schemas.microsoft.com/office/drawing/2014/main" val="1553012988"/>
                    </a:ext>
                  </a:extLst>
                </a:gridCol>
                <a:gridCol w="1752510">
                  <a:extLst>
                    <a:ext uri="{9D8B030D-6E8A-4147-A177-3AD203B41FA5}">
                      <a16:colId xmlns:a16="http://schemas.microsoft.com/office/drawing/2014/main" val="3833770434"/>
                    </a:ext>
                  </a:extLst>
                </a:gridCol>
              </a:tblGrid>
              <a:tr h="980863">
                <a:tc>
                  <a:txBody>
                    <a:bodyPr/>
                    <a:lstStyle/>
                    <a:p>
                      <a:r>
                        <a:rPr lang="en-IN" sz="1800" dirty="0" err="1">
                          <a:latin typeface="Tw Cen MT" panose="020B0602020104020603" pitchFamily="34" charset="0"/>
                        </a:rPr>
                        <a:t>Rollno</a:t>
                      </a:r>
                      <a:endParaRPr lang="en-IN" sz="1800" dirty="0">
                        <a:latin typeface="Tw Cen MT" panose="020B0602020104020603" pitchFamily="34" charset="0"/>
                      </a:endParaRPr>
                    </a:p>
                  </a:txBody>
                  <a:tcPr/>
                </a:tc>
                <a:tc>
                  <a:txBody>
                    <a:bodyPr/>
                    <a:lstStyle/>
                    <a:p>
                      <a:r>
                        <a:rPr lang="en-IN" sz="1800" dirty="0">
                          <a:latin typeface="Tw Cen MT" panose="020B0602020104020603" pitchFamily="34" charset="0"/>
                        </a:rPr>
                        <a:t>AGE</a:t>
                      </a:r>
                    </a:p>
                  </a:txBody>
                  <a:tcPr/>
                </a:tc>
                <a:tc>
                  <a:txBody>
                    <a:bodyPr/>
                    <a:lstStyle/>
                    <a:p>
                      <a:r>
                        <a:rPr lang="en-IN" sz="1800" dirty="0">
                          <a:latin typeface="Tw Cen MT" panose="020B0602020104020603" pitchFamily="34" charset="0"/>
                        </a:rPr>
                        <a:t>MOB_NO_1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MOB_NO_2</a:t>
                      </a:r>
                    </a:p>
                    <a:p>
                      <a:endParaRPr lang="en-IN" sz="1800" dirty="0">
                        <a:latin typeface="Tw Cen MT" panose="020B0602020104020603" pitchFamily="34" charset="0"/>
                      </a:endParaRPr>
                    </a:p>
                  </a:txBody>
                  <a:tcPr/>
                </a:tc>
                <a:tc>
                  <a:txBody>
                    <a:bodyPr/>
                    <a:lstStyle/>
                    <a:p>
                      <a:r>
                        <a:rPr lang="en-IN" sz="1800" dirty="0">
                          <a:latin typeface="Tw Cen MT" panose="020B0602020104020603" pitchFamily="34" charset="0"/>
                        </a:rPr>
                        <a:t>MOB_NO_3</a:t>
                      </a:r>
                    </a:p>
                  </a:txBody>
                  <a:tcPr/>
                </a:tc>
                <a:tc>
                  <a:txBody>
                    <a:bodyPr/>
                    <a:lstStyle/>
                    <a:p>
                      <a:r>
                        <a:rPr lang="en-IN" sz="1800" dirty="0">
                          <a:latin typeface="Tw Cen MT" panose="020B0602020104020603" pitchFamily="34" charset="0"/>
                        </a:rPr>
                        <a:t>EMAILID1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EMAILID2</a:t>
                      </a:r>
                    </a:p>
                    <a:p>
                      <a:endParaRPr lang="en-IN" sz="1800" dirty="0">
                        <a:latin typeface="Tw Cen MT" panose="020B0602020104020603" pitchFamily="34" charset="0"/>
                      </a:endParaRPr>
                    </a:p>
                  </a:txBody>
                  <a:tcPr/>
                </a:tc>
                <a:extLst>
                  <a:ext uri="{0D108BD9-81ED-4DB2-BD59-A6C34878D82A}">
                    <a16:rowId xmlns:a16="http://schemas.microsoft.com/office/drawing/2014/main" val="2154999762"/>
                  </a:ext>
                </a:extLst>
              </a:tr>
              <a:tr h="849307">
                <a:tc>
                  <a:txBody>
                    <a:bodyPr/>
                    <a:lstStyle/>
                    <a:p>
                      <a:r>
                        <a:rPr lang="en-IN" sz="1800" dirty="0">
                          <a:latin typeface="Tw Cen MT" panose="020B0602020104020603" pitchFamily="34" charset="0"/>
                        </a:rPr>
                        <a:t>1</a:t>
                      </a:r>
                    </a:p>
                  </a:txBody>
                  <a:tcPr/>
                </a:tc>
                <a:tc>
                  <a:txBody>
                    <a:bodyPr/>
                    <a:lstStyle/>
                    <a:p>
                      <a:r>
                        <a:rPr lang="en-IN" sz="1800" dirty="0">
                          <a:latin typeface="Tw Cen MT" panose="020B0602020104020603" pitchFamily="34" charset="0"/>
                        </a:rPr>
                        <a:t>24</a:t>
                      </a:r>
                    </a:p>
                  </a:txBody>
                  <a:tcPr/>
                </a:tc>
                <a:tc>
                  <a:txBody>
                    <a:bodyPr/>
                    <a:lstStyle/>
                    <a:p>
                      <a:r>
                        <a:rPr lang="en-IN" sz="1800" dirty="0">
                          <a:latin typeface="Tw Cen MT" panose="020B0602020104020603" pitchFamily="34" charset="0"/>
                        </a:rPr>
                        <a:t>9877249515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8877249515</a:t>
                      </a:r>
                    </a:p>
                    <a:p>
                      <a:endParaRPr lang="en-IN" sz="1800" dirty="0">
                        <a:latin typeface="Tw Cen MT" panose="020B0602020104020603"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9877242215</a:t>
                      </a:r>
                    </a:p>
                    <a:p>
                      <a:endParaRPr lang="en-IN" sz="1800" dirty="0">
                        <a:latin typeface="Tw Cen MT" panose="020B0602020104020603" pitchFamily="34" charset="0"/>
                      </a:endParaRPr>
                    </a:p>
                  </a:txBody>
                  <a:tcPr/>
                </a:tc>
                <a:tc>
                  <a:txBody>
                    <a:bodyPr/>
                    <a:lstStyle/>
                    <a:p>
                      <a:r>
                        <a:rPr lang="en-IN" sz="1800" dirty="0">
                          <a:latin typeface="Tw Cen MT" panose="020B0602020104020603" pitchFamily="34" charset="0"/>
                        </a:rPr>
                        <a:t>Abhay@gmail.com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Abhay@BENNETT.com</a:t>
                      </a:r>
                    </a:p>
                    <a:p>
                      <a:endParaRPr lang="en-IN" sz="1800" dirty="0">
                        <a:latin typeface="Tw Cen MT" panose="020B0602020104020603" pitchFamily="34" charset="0"/>
                      </a:endParaRPr>
                    </a:p>
                  </a:txBody>
                  <a:tcPr/>
                </a:tc>
                <a:extLst>
                  <a:ext uri="{0D108BD9-81ED-4DB2-BD59-A6C34878D82A}">
                    <a16:rowId xmlns:a16="http://schemas.microsoft.com/office/drawing/2014/main" val="932929413"/>
                  </a:ext>
                </a:extLst>
              </a:tr>
              <a:tr h="694778">
                <a:tc>
                  <a:txBody>
                    <a:bodyPr/>
                    <a:lstStyle/>
                    <a:p>
                      <a:r>
                        <a:rPr lang="en-IN" sz="1800" dirty="0">
                          <a:latin typeface="Tw Cen MT" panose="020B0602020104020603" pitchFamily="34" charset="0"/>
                        </a:rPr>
                        <a:t>2</a:t>
                      </a:r>
                    </a:p>
                  </a:txBody>
                  <a:tcPr/>
                </a:tc>
                <a:tc>
                  <a:txBody>
                    <a:bodyPr/>
                    <a:lstStyle/>
                    <a:p>
                      <a:r>
                        <a:rPr lang="en-IN" sz="1800" dirty="0">
                          <a:latin typeface="Tw Cen MT" panose="020B0602020104020603" pitchFamily="34" charset="0"/>
                        </a:rPr>
                        <a:t>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7877249515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ROHAN@gmail.com</a:t>
                      </a:r>
                    </a:p>
                    <a:p>
                      <a:endParaRPr lang="en-IN" sz="1800" dirty="0">
                        <a:latin typeface="Tw Cen MT" panose="020B0602020104020603" pitchFamily="34" charset="0"/>
                      </a:endParaRPr>
                    </a:p>
                  </a:txBody>
                  <a:tcPr/>
                </a:tc>
                <a:tc>
                  <a:txBody>
                    <a:bodyPr/>
                    <a:lstStyle/>
                    <a:p>
                      <a:r>
                        <a:rPr lang="en-IN" sz="1800" dirty="0">
                          <a:latin typeface="Tw Cen MT" panose="020B0602020104020603" pitchFamily="34" charset="0"/>
                        </a:rPr>
                        <a:t>NULL</a:t>
                      </a:r>
                    </a:p>
                  </a:txBody>
                  <a:tcPr/>
                </a:tc>
                <a:extLst>
                  <a:ext uri="{0D108BD9-81ED-4DB2-BD59-A6C34878D82A}">
                    <a16:rowId xmlns:a16="http://schemas.microsoft.com/office/drawing/2014/main" val="2598329244"/>
                  </a:ext>
                </a:extLst>
              </a:tr>
              <a:tr h="497243">
                <a:tc>
                  <a:txBody>
                    <a:bodyPr/>
                    <a:lstStyle/>
                    <a:p>
                      <a:r>
                        <a:rPr lang="en-IN" sz="1800" dirty="0">
                          <a:latin typeface="Tw Cen MT" panose="020B0602020104020603" pitchFamily="34" charset="0"/>
                        </a:rPr>
                        <a:t>3</a:t>
                      </a:r>
                    </a:p>
                  </a:txBody>
                  <a:tcPr/>
                </a:tc>
                <a:tc>
                  <a:txBody>
                    <a:bodyPr/>
                    <a:lstStyle/>
                    <a:p>
                      <a:r>
                        <a:rPr lang="en-IN" sz="1800" dirty="0">
                          <a:latin typeface="Tw Cen MT" panose="020B0602020104020603" pitchFamily="34" charset="0"/>
                        </a:rPr>
                        <a:t>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7877249512</a:t>
                      </a:r>
                    </a:p>
                    <a:p>
                      <a:endParaRPr lang="en-IN" sz="1800" dirty="0">
                        <a:latin typeface="Tw Cen MT" panose="020B0602020104020603" pitchFamily="34" charset="0"/>
                      </a:endParaRPr>
                    </a:p>
                  </a:txBody>
                  <a:tcPr/>
                </a:tc>
                <a:tc>
                  <a:txBody>
                    <a:bodyPr/>
                    <a:lstStyle/>
                    <a:p>
                      <a:r>
                        <a:rPr lang="en-IN" sz="1800" dirty="0">
                          <a:latin typeface="Tw Cen MT" panose="020B0602020104020603" pitchFamily="34" charset="0"/>
                        </a:rPr>
                        <a:t>NULL</a:t>
                      </a:r>
                    </a:p>
                  </a:txBody>
                  <a:tcPr/>
                </a:tc>
                <a:tc>
                  <a:txBody>
                    <a:bodyPr/>
                    <a:lstStyle/>
                    <a:p>
                      <a:r>
                        <a:rPr lang="en-IN" sz="1800" dirty="0">
                          <a:latin typeface="Tw Cen MT" panose="020B0602020104020603" pitchFamily="34" charset="0"/>
                        </a:rPr>
                        <a:t>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ROY@gmail.com</a:t>
                      </a:r>
                    </a:p>
                    <a:p>
                      <a:endParaRPr lang="en-IN" sz="1800" dirty="0">
                        <a:latin typeface="Tw Cen MT" panose="020B0602020104020603" pitchFamily="34" charset="0"/>
                      </a:endParaRPr>
                    </a:p>
                  </a:txBody>
                  <a:tcPr/>
                </a:tc>
                <a:tc>
                  <a:txBody>
                    <a:bodyPr/>
                    <a:lstStyle/>
                    <a:p>
                      <a:r>
                        <a:rPr lang="en-IN" sz="1800" dirty="0">
                          <a:latin typeface="Tw Cen MT" panose="020B0602020104020603" pitchFamily="34" charset="0"/>
                        </a:rPr>
                        <a:t>NULL</a:t>
                      </a:r>
                    </a:p>
                  </a:txBody>
                  <a:tcPr/>
                </a:tc>
                <a:extLst>
                  <a:ext uri="{0D108BD9-81ED-4DB2-BD59-A6C34878D82A}">
                    <a16:rowId xmlns:a16="http://schemas.microsoft.com/office/drawing/2014/main" val="1738062868"/>
                  </a:ext>
                </a:extLst>
              </a:tr>
              <a:tr h="497243">
                <a:tc>
                  <a:txBody>
                    <a:bodyPr/>
                    <a:lstStyle/>
                    <a:p>
                      <a:r>
                        <a:rPr lang="en-IN" sz="1800" dirty="0">
                          <a:latin typeface="Tw Cen MT" panose="020B0602020104020603" pitchFamily="34" charset="0"/>
                        </a:rPr>
                        <a:t>4</a:t>
                      </a:r>
                    </a:p>
                  </a:txBody>
                  <a:tcPr/>
                </a:tc>
                <a:tc>
                  <a:txBody>
                    <a:bodyPr/>
                    <a:lstStyle/>
                    <a:p>
                      <a:r>
                        <a:rPr lang="en-IN" sz="1800" dirty="0">
                          <a:latin typeface="Tw Cen MT" panose="020B0602020104020603" pitchFamily="34" charset="0"/>
                        </a:rPr>
                        <a:t>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7877249511</a:t>
                      </a:r>
                    </a:p>
                    <a:p>
                      <a:endParaRPr lang="en-IN" sz="1800" dirty="0">
                        <a:latin typeface="Tw Cen MT" panose="020B0602020104020603" pitchFamily="34" charset="0"/>
                      </a:endParaRPr>
                    </a:p>
                  </a:txBody>
                  <a:tcPr/>
                </a:tc>
                <a:tc>
                  <a:txBody>
                    <a:bodyPr/>
                    <a:lstStyle/>
                    <a:p>
                      <a:r>
                        <a:rPr lang="en-IN" sz="1800" dirty="0">
                          <a:latin typeface="Tw Cen MT" panose="020B0602020104020603" pitchFamily="34" charset="0"/>
                        </a:rPr>
                        <a:t>NULL</a:t>
                      </a:r>
                    </a:p>
                  </a:txBody>
                  <a:tcPr/>
                </a:tc>
                <a:tc>
                  <a:txBody>
                    <a:bodyPr/>
                    <a:lstStyle/>
                    <a:p>
                      <a:r>
                        <a:rPr lang="en-IN" sz="1800" dirty="0">
                          <a:latin typeface="Tw Cen MT" panose="020B0602020104020603" pitchFamily="34" charset="0"/>
                        </a:rPr>
                        <a:t>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KRISHIV@gmail.com</a:t>
                      </a:r>
                    </a:p>
                    <a:p>
                      <a:endParaRPr lang="en-IN" sz="1800" dirty="0">
                        <a:latin typeface="Tw Cen MT" panose="020B0602020104020603" pitchFamily="34" charset="0"/>
                      </a:endParaRPr>
                    </a:p>
                  </a:txBody>
                  <a:tcPr/>
                </a:tc>
                <a:tc>
                  <a:txBody>
                    <a:bodyPr/>
                    <a:lstStyle/>
                    <a:p>
                      <a:r>
                        <a:rPr lang="en-IN" sz="1800" dirty="0">
                          <a:latin typeface="Tw Cen MT" panose="020B0602020104020603" pitchFamily="34" charset="0"/>
                        </a:rPr>
                        <a:t>NULL</a:t>
                      </a:r>
                    </a:p>
                  </a:txBody>
                  <a:tcPr/>
                </a:tc>
                <a:extLst>
                  <a:ext uri="{0D108BD9-81ED-4DB2-BD59-A6C34878D82A}">
                    <a16:rowId xmlns:a16="http://schemas.microsoft.com/office/drawing/2014/main" val="4200634968"/>
                  </a:ext>
                </a:extLst>
              </a:tr>
              <a:tr h="497243">
                <a:tc>
                  <a:txBody>
                    <a:bodyPr/>
                    <a:lstStyle/>
                    <a:p>
                      <a:r>
                        <a:rPr lang="en-IN" sz="1800" dirty="0">
                          <a:latin typeface="Tw Cen MT" panose="020B0602020104020603" pitchFamily="34" charset="0"/>
                        </a:rPr>
                        <a:t>5</a:t>
                      </a:r>
                    </a:p>
                  </a:txBody>
                  <a:tcPr/>
                </a:tc>
                <a:tc>
                  <a:txBody>
                    <a:bodyPr/>
                    <a:lstStyle/>
                    <a:p>
                      <a:r>
                        <a:rPr lang="en-IN" sz="1800" dirty="0">
                          <a:latin typeface="Tw Cen MT" panose="020B0602020104020603" pitchFamily="34" charset="0"/>
                        </a:rPr>
                        <a:t>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7877249522</a:t>
                      </a:r>
                    </a:p>
                  </a:txBody>
                  <a:tcPr/>
                </a:tc>
                <a:tc>
                  <a:txBody>
                    <a:bodyPr/>
                    <a:lstStyle/>
                    <a:p>
                      <a:r>
                        <a:rPr lang="en-IN" sz="1800" dirty="0">
                          <a:latin typeface="Tw Cen MT" panose="020B0602020104020603" pitchFamily="34" charset="0"/>
                        </a:rPr>
                        <a:t>NULL</a:t>
                      </a:r>
                    </a:p>
                  </a:txBody>
                  <a:tcPr/>
                </a:tc>
                <a:tc>
                  <a:txBody>
                    <a:bodyPr/>
                    <a:lstStyle/>
                    <a:p>
                      <a:r>
                        <a:rPr lang="en-IN" sz="1800" dirty="0">
                          <a:latin typeface="Tw Cen MT" panose="020B0602020104020603" pitchFamily="34" charset="0"/>
                        </a:rPr>
                        <a:t>NULL</a:t>
                      </a:r>
                    </a:p>
                  </a:txBody>
                  <a:tcPr/>
                </a:tc>
                <a:tc>
                  <a:txBody>
                    <a:bodyPr/>
                    <a:lstStyle/>
                    <a:p>
                      <a:r>
                        <a:rPr lang="en-IN" sz="1800" dirty="0">
                          <a:latin typeface="Tw Cen MT" panose="020B0602020104020603" pitchFamily="34" charset="0"/>
                        </a:rPr>
                        <a:t>NULL</a:t>
                      </a:r>
                    </a:p>
                  </a:txBody>
                  <a:tcPr/>
                </a:tc>
                <a:tc>
                  <a:txBody>
                    <a:bodyPr/>
                    <a:lstStyle/>
                    <a:p>
                      <a:r>
                        <a:rPr lang="en-IN" sz="1800" dirty="0">
                          <a:latin typeface="Tw Cen MT" panose="020B0602020104020603" pitchFamily="34" charset="0"/>
                        </a:rPr>
                        <a:t>NULL</a:t>
                      </a:r>
                    </a:p>
                  </a:txBody>
                  <a:tcPr/>
                </a:tc>
                <a:extLst>
                  <a:ext uri="{0D108BD9-81ED-4DB2-BD59-A6C34878D82A}">
                    <a16:rowId xmlns:a16="http://schemas.microsoft.com/office/drawing/2014/main" val="2217814019"/>
                  </a:ext>
                </a:extLst>
              </a:tr>
            </a:tbl>
          </a:graphicData>
        </a:graphic>
      </p:graphicFrame>
      <p:sp>
        <p:nvSpPr>
          <p:cNvPr id="5" name="TextBox 4">
            <a:extLst>
              <a:ext uri="{FF2B5EF4-FFF2-40B4-BE49-F238E27FC236}">
                <a16:creationId xmlns:a16="http://schemas.microsoft.com/office/drawing/2014/main" id="{10C2E415-C021-42FE-AFD7-04CBA6962799}"/>
              </a:ext>
            </a:extLst>
          </p:cNvPr>
          <p:cNvSpPr txBox="1"/>
          <p:nvPr/>
        </p:nvSpPr>
        <p:spPr>
          <a:xfrm>
            <a:off x="973797" y="1737359"/>
            <a:ext cx="1642794" cy="1477328"/>
          </a:xfrm>
          <a:prstGeom prst="rect">
            <a:avLst/>
          </a:prstGeom>
          <a:noFill/>
        </p:spPr>
        <p:txBody>
          <a:bodyPr wrap="square" rtlCol="0">
            <a:spAutoFit/>
          </a:bodyPr>
          <a:lstStyle/>
          <a:p>
            <a:r>
              <a:rPr lang="en-IN" dirty="0"/>
              <a:t>FIND A STUDENT WHOSE MOB NO IS: </a:t>
            </a:r>
            <a:r>
              <a:rPr lang="en-IN" sz="1800" dirty="0">
                <a:latin typeface="Tw Cen MT" panose="020B0602020104020603" pitchFamily="34" charset="0"/>
              </a:rPr>
              <a:t>8877249515</a:t>
            </a:r>
            <a:r>
              <a:rPr lang="en-IN" dirty="0"/>
              <a:t> </a:t>
            </a:r>
          </a:p>
        </p:txBody>
      </p:sp>
    </p:spTree>
    <p:extLst>
      <p:ext uri="{BB962C8B-B14F-4D97-AF65-F5344CB8AC3E}">
        <p14:creationId xmlns:p14="http://schemas.microsoft.com/office/powerpoint/2010/main" val="52494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1258</TotalTime>
  <Words>1925</Words>
  <Application>Microsoft Office PowerPoint</Application>
  <PresentationFormat>Widescreen</PresentationFormat>
  <Paragraphs>476</Paragraphs>
  <Slides>41</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Arimo</vt:lpstr>
      <vt:lpstr>Garamond</vt:lpstr>
      <vt:lpstr>Roboto</vt:lpstr>
      <vt:lpstr>Tw Cen MT</vt:lpstr>
      <vt:lpstr>Wingdings</vt:lpstr>
      <vt:lpstr>Organic</vt:lpstr>
      <vt:lpstr>ER to Relational schema</vt:lpstr>
      <vt:lpstr>Conversion of ER diagram to Tables</vt:lpstr>
      <vt:lpstr>Components of conversion process</vt:lpstr>
      <vt:lpstr>Strong entity sets</vt:lpstr>
      <vt:lpstr>Strong entity sets to Table </vt:lpstr>
      <vt:lpstr>Composite attribute to Table</vt:lpstr>
      <vt:lpstr>Multivalued attribute</vt:lpstr>
      <vt:lpstr>PowerPoint Presentation</vt:lpstr>
      <vt:lpstr>PowerPoint Presentation</vt:lpstr>
      <vt:lpstr>PowerPoint Presentation</vt:lpstr>
      <vt:lpstr>PowerPoint Presentation</vt:lpstr>
      <vt:lpstr>Relationship set</vt:lpstr>
      <vt:lpstr>PowerPoint Presentation</vt:lpstr>
      <vt:lpstr>Task for students</vt:lpstr>
      <vt:lpstr>Solution</vt:lpstr>
      <vt:lpstr>Binary relationship with cardinality ratio</vt:lpstr>
      <vt:lpstr>Case-01: Binary relationship with cardinality ratio m:n</vt:lpstr>
      <vt:lpstr>PowerPoint Presentation</vt:lpstr>
      <vt:lpstr>Case-02: Binary relationship with cardinality ratio 1:n</vt:lpstr>
      <vt:lpstr>PowerPoint Presentation</vt:lpstr>
      <vt:lpstr>Case-03: Binary relationship with cardinality ratio m:1</vt:lpstr>
      <vt:lpstr>PowerPoint Presentation</vt:lpstr>
      <vt:lpstr>Case-04: Binary relationship with cardinality ratio 1:1</vt:lpstr>
      <vt:lpstr>PowerPoint Presentation</vt:lpstr>
      <vt:lpstr>One to One relationship with total participation at one end</vt:lpstr>
      <vt:lpstr>PowerPoint Presentation</vt:lpstr>
      <vt:lpstr>One to One relationship with total participation at both end</vt:lpstr>
      <vt:lpstr>one to many relationship with total participation at many end</vt:lpstr>
      <vt:lpstr>Weak entity set</vt:lpstr>
      <vt:lpstr>Identifying Relationship</vt:lpstr>
      <vt:lpstr>Weak entity set to table</vt:lpstr>
      <vt:lpstr>Weak entity set to table contd…</vt:lpstr>
      <vt:lpstr>MCQ</vt:lpstr>
      <vt:lpstr>MCQ</vt:lpstr>
      <vt:lpstr>PowerPoint Presentation</vt:lpstr>
      <vt:lpstr>PowerPoint Presentation</vt:lpstr>
      <vt:lpstr>Over to You</vt:lpstr>
      <vt:lpstr>PowerPoint Presentation</vt:lpstr>
      <vt:lpstr>PowerPoint Presentation</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SUCHI KUMARI</dc:creator>
  <cp:lastModifiedBy>Deepika Pantola</cp:lastModifiedBy>
  <cp:revision>55</cp:revision>
  <dcterms:created xsi:type="dcterms:W3CDTF">2020-08-20T07:03:14Z</dcterms:created>
  <dcterms:modified xsi:type="dcterms:W3CDTF">2024-09-02T10:12:49Z</dcterms:modified>
</cp:coreProperties>
</file>