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48" r:id="rId2"/>
  </p:sldMasterIdLst>
  <p:sldIdLst>
    <p:sldId id="293" r:id="rId3"/>
    <p:sldId id="259" r:id="rId4"/>
    <p:sldId id="260" r:id="rId5"/>
    <p:sldId id="292" r:id="rId6"/>
    <p:sldId id="265" r:id="rId7"/>
    <p:sldId id="266" r:id="rId8"/>
    <p:sldId id="267" r:id="rId9"/>
    <p:sldId id="268" r:id="rId10"/>
    <p:sldId id="269" r:id="rId11"/>
    <p:sldId id="270" r:id="rId12"/>
    <p:sldId id="272" r:id="rId13"/>
    <p:sldId id="273" r:id="rId14"/>
    <p:sldId id="274" r:id="rId15"/>
    <p:sldId id="278" r:id="rId16"/>
    <p:sldId id="275" r:id="rId17"/>
    <p:sldId id="276" r:id="rId18"/>
    <p:sldId id="277" r:id="rId19"/>
    <p:sldId id="279" r:id="rId20"/>
    <p:sldId id="282" r:id="rId21"/>
    <p:sldId id="284" r:id="rId22"/>
    <p:sldId id="286" r:id="rId23"/>
    <p:sldId id="298" r:id="rId24"/>
    <p:sldId id="294" r:id="rId25"/>
    <p:sldId id="295" r:id="rId26"/>
    <p:sldId id="296" r:id="rId27"/>
    <p:sldId id="297" r:id="rId28"/>
    <p:sldId id="287" r:id="rId29"/>
    <p:sldId id="288" r:id="rId30"/>
    <p:sldId id="289"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BD739-04D2-7E4C-9BC7-F83ED8755F18}" v="19" dt="2020-12-20T06:42:22.212"/>
    <p1510:client id="{350EB72B-4357-A7F4-3C1A-56B3A233AF49}" v="83" dt="2020-12-20T05:47:25.590"/>
    <p1510:client id="{4A3DBAE4-BAA5-BA5B-EB3E-E9C423A72A49}" v="27" dt="2020-12-19T14:02:40.407"/>
    <p1510:client id="{58D263A9-B7D5-45D2-A5DB-F3E39B2FC581}" v="757" dt="2020-12-19T13:55:29.094"/>
    <p1510:client id="{6E0DB9D8-2571-A8AE-3DC6-B9B5F6530C15}" v="237" dt="2020-12-19T14:42:49.355"/>
    <p1510:client id="{AC1D6BBD-C25F-4BAC-B521-EFA87276D2B2}" v="9" dt="2020-12-21T04:12:43.952"/>
    <p1510:client id="{EBD1D9C8-3022-4CDF-AC0D-37C63731B6E3}" v="165" dt="2020-12-19T14:34:56.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D2293-4CA5-4B69-8C47-BD98F5B947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EF2347-CC20-4ADE-8C14-4285D0680D18}">
      <dgm:prSet/>
      <dgm:spPr/>
      <dgm:t>
        <a:bodyPr/>
        <a:lstStyle/>
        <a:p>
          <a:r>
            <a:rPr lang="en-US"/>
            <a:t>This project proposes a secure chat platform for people to exchange their data over a secured network using cryptographic technique.</a:t>
          </a:r>
        </a:p>
      </dgm:t>
    </dgm:pt>
    <dgm:pt modelId="{326361B7-2302-49A4-A55B-45A020840158}" type="parTrans" cxnId="{014A3761-90B0-4650-B3F2-5DC5EAD74DEC}">
      <dgm:prSet/>
      <dgm:spPr/>
      <dgm:t>
        <a:bodyPr/>
        <a:lstStyle/>
        <a:p>
          <a:endParaRPr lang="en-US"/>
        </a:p>
      </dgm:t>
    </dgm:pt>
    <dgm:pt modelId="{9936ACF9-84E1-406D-AE65-D38217E610E1}" type="sibTrans" cxnId="{014A3761-90B0-4650-B3F2-5DC5EAD74DEC}">
      <dgm:prSet/>
      <dgm:spPr/>
      <dgm:t>
        <a:bodyPr/>
        <a:lstStyle/>
        <a:p>
          <a:endParaRPr lang="en-US"/>
        </a:p>
      </dgm:t>
    </dgm:pt>
    <dgm:pt modelId="{758A42D7-D8CE-4C7A-A6A3-38748594D1D4}">
      <dgm:prSet/>
      <dgm:spPr/>
      <dgm:t>
        <a:bodyPr/>
        <a:lstStyle/>
        <a:p>
          <a:r>
            <a:rPr lang="en-US"/>
            <a:t>The aim is to develop a web application using JavaScript language, for making it user friendly.</a:t>
          </a:r>
        </a:p>
      </dgm:t>
    </dgm:pt>
    <dgm:pt modelId="{7512BFE6-D393-4B5F-B6CF-296EDB4CF8B9}" type="parTrans" cxnId="{8501C6DE-515F-4DEF-947A-69DDA03376BD}">
      <dgm:prSet/>
      <dgm:spPr/>
      <dgm:t>
        <a:bodyPr/>
        <a:lstStyle/>
        <a:p>
          <a:endParaRPr lang="en-US"/>
        </a:p>
      </dgm:t>
    </dgm:pt>
    <dgm:pt modelId="{CBC7C472-759E-4925-B311-C7A051E86033}" type="sibTrans" cxnId="{8501C6DE-515F-4DEF-947A-69DDA03376BD}">
      <dgm:prSet/>
      <dgm:spPr/>
      <dgm:t>
        <a:bodyPr/>
        <a:lstStyle/>
        <a:p>
          <a:endParaRPr lang="en-US"/>
        </a:p>
      </dgm:t>
    </dgm:pt>
    <dgm:pt modelId="{3A94EE9B-9B7F-4E95-8B21-F9FD70890803}">
      <dgm:prSet/>
      <dgm:spPr/>
      <dgm:t>
        <a:bodyPr/>
        <a:lstStyle/>
        <a:p>
          <a:r>
            <a:rPr lang="en-US"/>
            <a:t>This web app will provide a platform for confidential messages, and can be used for defense purposes.</a:t>
          </a:r>
        </a:p>
      </dgm:t>
    </dgm:pt>
    <dgm:pt modelId="{86EEBAAD-1870-43A5-89FE-C829FF6E142B}" type="parTrans" cxnId="{EF1E9647-BE6D-44D2-98E1-6641C5909DFD}">
      <dgm:prSet/>
      <dgm:spPr/>
      <dgm:t>
        <a:bodyPr/>
        <a:lstStyle/>
        <a:p>
          <a:endParaRPr lang="en-US"/>
        </a:p>
      </dgm:t>
    </dgm:pt>
    <dgm:pt modelId="{3F78621E-2BC1-4D4A-86B5-5B3F87F557E9}" type="sibTrans" cxnId="{EF1E9647-BE6D-44D2-98E1-6641C5909DFD}">
      <dgm:prSet/>
      <dgm:spPr/>
      <dgm:t>
        <a:bodyPr/>
        <a:lstStyle/>
        <a:p>
          <a:endParaRPr lang="en-US"/>
        </a:p>
      </dgm:t>
    </dgm:pt>
    <dgm:pt modelId="{F165892C-A9A0-4821-9AAE-DD0075780573}" type="pres">
      <dgm:prSet presAssocID="{2E1D2293-4CA5-4B69-8C47-BD98F5B9478C}" presName="root" presStyleCnt="0">
        <dgm:presLayoutVars>
          <dgm:dir/>
          <dgm:resizeHandles val="exact"/>
        </dgm:presLayoutVars>
      </dgm:prSet>
      <dgm:spPr/>
    </dgm:pt>
    <dgm:pt modelId="{10C54189-E48E-4821-A4A1-190289D10A2E}" type="pres">
      <dgm:prSet presAssocID="{3BEF2347-CC20-4ADE-8C14-4285D0680D18}" presName="compNode" presStyleCnt="0"/>
      <dgm:spPr/>
    </dgm:pt>
    <dgm:pt modelId="{3D468BA8-BAE3-4088-ADCF-47F8A69795EB}" type="pres">
      <dgm:prSet presAssocID="{3BEF2347-CC20-4ADE-8C14-4285D0680D18}" presName="bgRect" presStyleLbl="bgShp" presStyleIdx="0" presStyleCnt="3"/>
      <dgm:spPr/>
    </dgm:pt>
    <dgm:pt modelId="{7E1F2443-583E-40BA-98CF-1E8974D6CED2}" type="pres">
      <dgm:prSet presAssocID="{3BEF2347-CC20-4ADE-8C14-4285D0680D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1E155123-3E7D-43F3-BB54-306631062874}" type="pres">
      <dgm:prSet presAssocID="{3BEF2347-CC20-4ADE-8C14-4285D0680D18}" presName="spaceRect" presStyleCnt="0"/>
      <dgm:spPr/>
    </dgm:pt>
    <dgm:pt modelId="{A9C684DE-393B-4D62-94EA-390D2E319BB4}" type="pres">
      <dgm:prSet presAssocID="{3BEF2347-CC20-4ADE-8C14-4285D0680D18}" presName="parTx" presStyleLbl="revTx" presStyleIdx="0" presStyleCnt="3">
        <dgm:presLayoutVars>
          <dgm:chMax val="0"/>
          <dgm:chPref val="0"/>
        </dgm:presLayoutVars>
      </dgm:prSet>
      <dgm:spPr/>
    </dgm:pt>
    <dgm:pt modelId="{7D691C45-79A1-48F2-83A7-9DC1992F1212}" type="pres">
      <dgm:prSet presAssocID="{9936ACF9-84E1-406D-AE65-D38217E610E1}" presName="sibTrans" presStyleCnt="0"/>
      <dgm:spPr/>
    </dgm:pt>
    <dgm:pt modelId="{9810BF52-44DB-413A-AA1D-217269ECA9DE}" type="pres">
      <dgm:prSet presAssocID="{758A42D7-D8CE-4C7A-A6A3-38748594D1D4}" presName="compNode" presStyleCnt="0"/>
      <dgm:spPr/>
    </dgm:pt>
    <dgm:pt modelId="{617214CB-3AC6-4545-9D2C-FA7B0E625C11}" type="pres">
      <dgm:prSet presAssocID="{758A42D7-D8CE-4C7A-A6A3-38748594D1D4}" presName="bgRect" presStyleLbl="bgShp" presStyleIdx="1" presStyleCnt="3"/>
      <dgm:spPr/>
    </dgm:pt>
    <dgm:pt modelId="{90DD2676-FD0D-4472-ACFD-F31FA2BDD233}" type="pres">
      <dgm:prSet presAssocID="{758A42D7-D8CE-4C7A-A6A3-38748594D1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9645046-9FDA-4366-9CC4-D498E52FF1E6}" type="pres">
      <dgm:prSet presAssocID="{758A42D7-D8CE-4C7A-A6A3-38748594D1D4}" presName="spaceRect" presStyleCnt="0"/>
      <dgm:spPr/>
    </dgm:pt>
    <dgm:pt modelId="{DCBCAB5E-4551-41A6-AD55-71514D669319}" type="pres">
      <dgm:prSet presAssocID="{758A42D7-D8CE-4C7A-A6A3-38748594D1D4}" presName="parTx" presStyleLbl="revTx" presStyleIdx="1" presStyleCnt="3">
        <dgm:presLayoutVars>
          <dgm:chMax val="0"/>
          <dgm:chPref val="0"/>
        </dgm:presLayoutVars>
      </dgm:prSet>
      <dgm:spPr/>
    </dgm:pt>
    <dgm:pt modelId="{61760CD7-2E3E-48B2-A136-2F3DBB8C06E0}" type="pres">
      <dgm:prSet presAssocID="{CBC7C472-759E-4925-B311-C7A051E86033}" presName="sibTrans" presStyleCnt="0"/>
      <dgm:spPr/>
    </dgm:pt>
    <dgm:pt modelId="{EFBB5A61-5A3C-4390-B4B1-F31E7744EE6D}" type="pres">
      <dgm:prSet presAssocID="{3A94EE9B-9B7F-4E95-8B21-F9FD70890803}" presName="compNode" presStyleCnt="0"/>
      <dgm:spPr/>
    </dgm:pt>
    <dgm:pt modelId="{01246F67-2226-4F0F-99D5-92F0AC7888A4}" type="pres">
      <dgm:prSet presAssocID="{3A94EE9B-9B7F-4E95-8B21-F9FD70890803}" presName="bgRect" presStyleLbl="bgShp" presStyleIdx="2" presStyleCnt="3"/>
      <dgm:spPr/>
    </dgm:pt>
    <dgm:pt modelId="{E1D58BD4-1897-4B9E-82DE-031C3B4154DF}" type="pres">
      <dgm:prSet presAssocID="{3A94EE9B-9B7F-4E95-8B21-F9FD708908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2A2E7EC8-01C6-49C6-8BF1-5FEDEC24CA1F}" type="pres">
      <dgm:prSet presAssocID="{3A94EE9B-9B7F-4E95-8B21-F9FD70890803}" presName="spaceRect" presStyleCnt="0"/>
      <dgm:spPr/>
    </dgm:pt>
    <dgm:pt modelId="{0368E9C2-E4AA-4642-8BCD-38B4CA5F5FF8}" type="pres">
      <dgm:prSet presAssocID="{3A94EE9B-9B7F-4E95-8B21-F9FD70890803}" presName="parTx" presStyleLbl="revTx" presStyleIdx="2" presStyleCnt="3">
        <dgm:presLayoutVars>
          <dgm:chMax val="0"/>
          <dgm:chPref val="0"/>
        </dgm:presLayoutVars>
      </dgm:prSet>
      <dgm:spPr/>
    </dgm:pt>
  </dgm:ptLst>
  <dgm:cxnLst>
    <dgm:cxn modelId="{014B811C-298F-4D20-A3F4-34D582BCE65C}" type="presOf" srcId="{758A42D7-D8CE-4C7A-A6A3-38748594D1D4}" destId="{DCBCAB5E-4551-41A6-AD55-71514D669319}" srcOrd="0" destOrd="0" presId="urn:microsoft.com/office/officeart/2018/2/layout/IconVerticalSolidList"/>
    <dgm:cxn modelId="{AE470722-4B0D-4274-9077-F597A1858EF5}" type="presOf" srcId="{2E1D2293-4CA5-4B69-8C47-BD98F5B9478C}" destId="{F165892C-A9A0-4821-9AAE-DD0075780573}" srcOrd="0" destOrd="0" presId="urn:microsoft.com/office/officeart/2018/2/layout/IconVerticalSolidList"/>
    <dgm:cxn modelId="{014A3761-90B0-4650-B3F2-5DC5EAD74DEC}" srcId="{2E1D2293-4CA5-4B69-8C47-BD98F5B9478C}" destId="{3BEF2347-CC20-4ADE-8C14-4285D0680D18}" srcOrd="0" destOrd="0" parTransId="{326361B7-2302-49A4-A55B-45A020840158}" sibTransId="{9936ACF9-84E1-406D-AE65-D38217E610E1}"/>
    <dgm:cxn modelId="{EF1E9647-BE6D-44D2-98E1-6641C5909DFD}" srcId="{2E1D2293-4CA5-4B69-8C47-BD98F5B9478C}" destId="{3A94EE9B-9B7F-4E95-8B21-F9FD70890803}" srcOrd="2" destOrd="0" parTransId="{86EEBAAD-1870-43A5-89FE-C829FF6E142B}" sibTransId="{3F78621E-2BC1-4D4A-86B5-5B3F87F557E9}"/>
    <dgm:cxn modelId="{F031C157-136E-4E79-A375-823DEB62990A}" type="presOf" srcId="{3BEF2347-CC20-4ADE-8C14-4285D0680D18}" destId="{A9C684DE-393B-4D62-94EA-390D2E319BB4}" srcOrd="0" destOrd="0" presId="urn:microsoft.com/office/officeart/2018/2/layout/IconVerticalSolidList"/>
    <dgm:cxn modelId="{4D1E63B0-3687-4FAF-A70D-53B2E72A83DC}" type="presOf" srcId="{3A94EE9B-9B7F-4E95-8B21-F9FD70890803}" destId="{0368E9C2-E4AA-4642-8BCD-38B4CA5F5FF8}" srcOrd="0" destOrd="0" presId="urn:microsoft.com/office/officeart/2018/2/layout/IconVerticalSolidList"/>
    <dgm:cxn modelId="{8501C6DE-515F-4DEF-947A-69DDA03376BD}" srcId="{2E1D2293-4CA5-4B69-8C47-BD98F5B9478C}" destId="{758A42D7-D8CE-4C7A-A6A3-38748594D1D4}" srcOrd="1" destOrd="0" parTransId="{7512BFE6-D393-4B5F-B6CF-296EDB4CF8B9}" sibTransId="{CBC7C472-759E-4925-B311-C7A051E86033}"/>
    <dgm:cxn modelId="{58D7F077-F995-4EEC-947C-827ABBA1E05E}" type="presParOf" srcId="{F165892C-A9A0-4821-9AAE-DD0075780573}" destId="{10C54189-E48E-4821-A4A1-190289D10A2E}" srcOrd="0" destOrd="0" presId="urn:microsoft.com/office/officeart/2018/2/layout/IconVerticalSolidList"/>
    <dgm:cxn modelId="{CA604C9C-B978-4FE1-959A-44E1ABE01202}" type="presParOf" srcId="{10C54189-E48E-4821-A4A1-190289D10A2E}" destId="{3D468BA8-BAE3-4088-ADCF-47F8A69795EB}" srcOrd="0" destOrd="0" presId="urn:microsoft.com/office/officeart/2018/2/layout/IconVerticalSolidList"/>
    <dgm:cxn modelId="{7A7D4EE2-48D6-4972-AA8D-9EF8B8FCFC9E}" type="presParOf" srcId="{10C54189-E48E-4821-A4A1-190289D10A2E}" destId="{7E1F2443-583E-40BA-98CF-1E8974D6CED2}" srcOrd="1" destOrd="0" presId="urn:microsoft.com/office/officeart/2018/2/layout/IconVerticalSolidList"/>
    <dgm:cxn modelId="{25C4B3AE-FE3E-4EB2-98A7-ECD9121B1020}" type="presParOf" srcId="{10C54189-E48E-4821-A4A1-190289D10A2E}" destId="{1E155123-3E7D-43F3-BB54-306631062874}" srcOrd="2" destOrd="0" presId="urn:microsoft.com/office/officeart/2018/2/layout/IconVerticalSolidList"/>
    <dgm:cxn modelId="{1C0B94ED-FAD3-412E-982B-61432AC91664}" type="presParOf" srcId="{10C54189-E48E-4821-A4A1-190289D10A2E}" destId="{A9C684DE-393B-4D62-94EA-390D2E319BB4}" srcOrd="3" destOrd="0" presId="urn:microsoft.com/office/officeart/2018/2/layout/IconVerticalSolidList"/>
    <dgm:cxn modelId="{F417B50E-094E-4A4B-9FC8-CF4C51EB48DC}" type="presParOf" srcId="{F165892C-A9A0-4821-9AAE-DD0075780573}" destId="{7D691C45-79A1-48F2-83A7-9DC1992F1212}" srcOrd="1" destOrd="0" presId="urn:microsoft.com/office/officeart/2018/2/layout/IconVerticalSolidList"/>
    <dgm:cxn modelId="{8513EA83-ACE5-4FCD-8BD2-749AE34E0C54}" type="presParOf" srcId="{F165892C-A9A0-4821-9AAE-DD0075780573}" destId="{9810BF52-44DB-413A-AA1D-217269ECA9DE}" srcOrd="2" destOrd="0" presId="urn:microsoft.com/office/officeart/2018/2/layout/IconVerticalSolidList"/>
    <dgm:cxn modelId="{5B374A13-4383-4424-9559-EF364DFE4BCC}" type="presParOf" srcId="{9810BF52-44DB-413A-AA1D-217269ECA9DE}" destId="{617214CB-3AC6-4545-9D2C-FA7B0E625C11}" srcOrd="0" destOrd="0" presId="urn:microsoft.com/office/officeart/2018/2/layout/IconVerticalSolidList"/>
    <dgm:cxn modelId="{0C120B44-5FFB-49CD-B045-9BF7BCCEF8D3}" type="presParOf" srcId="{9810BF52-44DB-413A-AA1D-217269ECA9DE}" destId="{90DD2676-FD0D-4472-ACFD-F31FA2BDD233}" srcOrd="1" destOrd="0" presId="urn:microsoft.com/office/officeart/2018/2/layout/IconVerticalSolidList"/>
    <dgm:cxn modelId="{D83A82A7-8F3C-452D-AB08-9910E47F6D37}" type="presParOf" srcId="{9810BF52-44DB-413A-AA1D-217269ECA9DE}" destId="{99645046-9FDA-4366-9CC4-D498E52FF1E6}" srcOrd="2" destOrd="0" presId="urn:microsoft.com/office/officeart/2018/2/layout/IconVerticalSolidList"/>
    <dgm:cxn modelId="{4E72DB3B-B5AB-42CF-9580-1488A627D1F9}" type="presParOf" srcId="{9810BF52-44DB-413A-AA1D-217269ECA9DE}" destId="{DCBCAB5E-4551-41A6-AD55-71514D669319}" srcOrd="3" destOrd="0" presId="urn:microsoft.com/office/officeart/2018/2/layout/IconVerticalSolidList"/>
    <dgm:cxn modelId="{AEDBE26F-F1BF-431A-B02E-7375889C094E}" type="presParOf" srcId="{F165892C-A9A0-4821-9AAE-DD0075780573}" destId="{61760CD7-2E3E-48B2-A136-2F3DBB8C06E0}" srcOrd="3" destOrd="0" presId="urn:microsoft.com/office/officeart/2018/2/layout/IconVerticalSolidList"/>
    <dgm:cxn modelId="{924DEB79-F80C-499D-B9E6-8557CB8EDD38}" type="presParOf" srcId="{F165892C-A9A0-4821-9AAE-DD0075780573}" destId="{EFBB5A61-5A3C-4390-B4B1-F31E7744EE6D}" srcOrd="4" destOrd="0" presId="urn:microsoft.com/office/officeart/2018/2/layout/IconVerticalSolidList"/>
    <dgm:cxn modelId="{22E15F02-B4B7-4A34-8AE9-57EA9F330783}" type="presParOf" srcId="{EFBB5A61-5A3C-4390-B4B1-F31E7744EE6D}" destId="{01246F67-2226-4F0F-99D5-92F0AC7888A4}" srcOrd="0" destOrd="0" presId="urn:microsoft.com/office/officeart/2018/2/layout/IconVerticalSolidList"/>
    <dgm:cxn modelId="{063F49BA-7962-425A-A7E0-D1EE62D41967}" type="presParOf" srcId="{EFBB5A61-5A3C-4390-B4B1-F31E7744EE6D}" destId="{E1D58BD4-1897-4B9E-82DE-031C3B4154DF}" srcOrd="1" destOrd="0" presId="urn:microsoft.com/office/officeart/2018/2/layout/IconVerticalSolidList"/>
    <dgm:cxn modelId="{238D82A8-7230-4DBD-AA3C-EF286C461B67}" type="presParOf" srcId="{EFBB5A61-5A3C-4390-B4B1-F31E7744EE6D}" destId="{2A2E7EC8-01C6-49C6-8BF1-5FEDEC24CA1F}" srcOrd="2" destOrd="0" presId="urn:microsoft.com/office/officeart/2018/2/layout/IconVerticalSolidList"/>
    <dgm:cxn modelId="{00E04A72-A113-4C3E-85A6-8491A735E290}" type="presParOf" srcId="{EFBB5A61-5A3C-4390-B4B1-F31E7744EE6D}" destId="{0368E9C2-E4AA-4642-8BCD-38B4CA5F5F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8504F6-9E98-43BF-A651-0D1D20316EB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C74154-2B2A-4372-BAD1-A8FDDE1852A3}">
      <dgm:prSet/>
      <dgm:spPr/>
      <dgm:t>
        <a:bodyPr/>
        <a:lstStyle/>
        <a:p>
          <a:pPr>
            <a:lnSpc>
              <a:spcPct val="100000"/>
            </a:lnSpc>
          </a:pPr>
          <a:r>
            <a:rPr lang="en-US"/>
            <a:t>With the increase in online social platform popularity, there is a need to secure all the mechanisms of data exchange. </a:t>
          </a:r>
        </a:p>
      </dgm:t>
    </dgm:pt>
    <dgm:pt modelId="{F79CD80F-10F6-47CC-B47C-C19C1762590C}" type="parTrans" cxnId="{B926992C-6509-457B-92BE-099A03E6FA8C}">
      <dgm:prSet/>
      <dgm:spPr/>
      <dgm:t>
        <a:bodyPr/>
        <a:lstStyle/>
        <a:p>
          <a:endParaRPr lang="en-US"/>
        </a:p>
      </dgm:t>
    </dgm:pt>
    <dgm:pt modelId="{01BC55AA-B6C8-4408-B021-B77757D6544D}" type="sibTrans" cxnId="{B926992C-6509-457B-92BE-099A03E6FA8C}">
      <dgm:prSet/>
      <dgm:spPr/>
      <dgm:t>
        <a:bodyPr/>
        <a:lstStyle/>
        <a:p>
          <a:pPr>
            <a:lnSpc>
              <a:spcPct val="100000"/>
            </a:lnSpc>
          </a:pPr>
          <a:endParaRPr lang="en-US"/>
        </a:p>
      </dgm:t>
    </dgm:pt>
    <dgm:pt modelId="{68CA2DBA-D914-4A40-BD35-A9F6108EA10C}">
      <dgm:prSet/>
      <dgm:spPr/>
      <dgm:t>
        <a:bodyPr/>
        <a:lstStyle/>
        <a:p>
          <a:pPr>
            <a:lnSpc>
              <a:spcPct val="100000"/>
            </a:lnSpc>
          </a:pPr>
          <a:r>
            <a:rPr lang="en-US"/>
            <a:t>Since the security and privacy of a user is the main concern, chat applications with a secure platform is in demand. </a:t>
          </a:r>
        </a:p>
      </dgm:t>
    </dgm:pt>
    <dgm:pt modelId="{33245B5E-525C-42BC-A8EC-9164C4C45E05}" type="parTrans" cxnId="{D2A06709-5580-4F6E-899D-20A72B8B01E5}">
      <dgm:prSet/>
      <dgm:spPr/>
      <dgm:t>
        <a:bodyPr/>
        <a:lstStyle/>
        <a:p>
          <a:endParaRPr lang="en-US"/>
        </a:p>
      </dgm:t>
    </dgm:pt>
    <dgm:pt modelId="{72C2D858-C14C-4F38-B44A-B35C504E1CC9}" type="sibTrans" cxnId="{D2A06709-5580-4F6E-899D-20A72B8B01E5}">
      <dgm:prSet/>
      <dgm:spPr/>
      <dgm:t>
        <a:bodyPr/>
        <a:lstStyle/>
        <a:p>
          <a:pPr>
            <a:lnSpc>
              <a:spcPct val="100000"/>
            </a:lnSpc>
          </a:pPr>
          <a:endParaRPr lang="en-US"/>
        </a:p>
      </dgm:t>
    </dgm:pt>
    <dgm:pt modelId="{80634FD0-923B-4B45-AF42-95CDBF449104}">
      <dgm:prSet/>
      <dgm:spPr/>
      <dgm:t>
        <a:bodyPr/>
        <a:lstStyle/>
        <a:p>
          <a:pPr rtl="0">
            <a:lnSpc>
              <a:spcPct val="100000"/>
            </a:lnSpc>
          </a:pPr>
          <a:r>
            <a:rPr lang="en-US">
              <a:latin typeface="DengXian"/>
            </a:rPr>
            <a:t>Data</a:t>
          </a:r>
          <a:r>
            <a:rPr lang="en-US"/>
            <a:t> should </a:t>
          </a:r>
          <a:r>
            <a:rPr lang="en-US">
              <a:latin typeface="DengXian"/>
            </a:rPr>
            <a:t>be made</a:t>
          </a:r>
          <a:r>
            <a:rPr lang="en-US"/>
            <a:t> accessible in a way that security should be shielded and assurance is </a:t>
          </a:r>
          <a:r>
            <a:rPr lang="en-US">
              <a:latin typeface="DengXian"/>
            </a:rPr>
            <a:t>incredibly examined. [1]</a:t>
          </a:r>
          <a:endParaRPr lang="en-US"/>
        </a:p>
      </dgm:t>
    </dgm:pt>
    <dgm:pt modelId="{20D91FF7-E113-41DB-BF75-28FC8FF0F686}" type="parTrans" cxnId="{90864FC2-28A2-46A9-9F2D-13109219FA49}">
      <dgm:prSet/>
      <dgm:spPr/>
      <dgm:t>
        <a:bodyPr/>
        <a:lstStyle/>
        <a:p>
          <a:endParaRPr lang="en-US"/>
        </a:p>
      </dgm:t>
    </dgm:pt>
    <dgm:pt modelId="{538E3823-00B5-4044-A488-DAB620A2EEAC}" type="sibTrans" cxnId="{90864FC2-28A2-46A9-9F2D-13109219FA49}">
      <dgm:prSet/>
      <dgm:spPr/>
      <dgm:t>
        <a:bodyPr/>
        <a:lstStyle/>
        <a:p>
          <a:pPr>
            <a:lnSpc>
              <a:spcPct val="100000"/>
            </a:lnSpc>
          </a:pPr>
          <a:endParaRPr lang="en-US"/>
        </a:p>
      </dgm:t>
    </dgm:pt>
    <dgm:pt modelId="{6A657033-0FF7-4527-AF64-16911FC12A46}">
      <dgm:prSet/>
      <dgm:spPr/>
      <dgm:t>
        <a:bodyPr/>
        <a:lstStyle/>
        <a:p>
          <a:pPr rtl="0">
            <a:lnSpc>
              <a:spcPct val="100000"/>
            </a:lnSpc>
          </a:pPr>
          <a:r>
            <a:rPr lang="en-US"/>
            <a:t>The system proposed to secure sensitive data is based on Advanced Encryption Standard (AES), which scrambles sensitive data using mathematical calculations to turn data into code.</a:t>
          </a:r>
          <a:r>
            <a:rPr lang="en-US">
              <a:latin typeface="DengXian"/>
            </a:rPr>
            <a:t> </a:t>
          </a:r>
          <a:endParaRPr lang="en-US"/>
        </a:p>
      </dgm:t>
    </dgm:pt>
    <dgm:pt modelId="{3C8787A5-BD7B-4B94-BD2F-7253FDA125A9}" type="parTrans" cxnId="{419957DA-E450-484A-801C-1F1915700056}">
      <dgm:prSet/>
      <dgm:spPr/>
      <dgm:t>
        <a:bodyPr/>
        <a:lstStyle/>
        <a:p>
          <a:endParaRPr lang="en-US"/>
        </a:p>
      </dgm:t>
    </dgm:pt>
    <dgm:pt modelId="{015D52E3-E847-4CBA-A64F-9F37537F2C38}" type="sibTrans" cxnId="{419957DA-E450-484A-801C-1F1915700056}">
      <dgm:prSet/>
      <dgm:spPr/>
      <dgm:t>
        <a:bodyPr/>
        <a:lstStyle/>
        <a:p>
          <a:endParaRPr lang="en-US"/>
        </a:p>
      </dgm:t>
    </dgm:pt>
    <dgm:pt modelId="{011E6E08-157F-4083-AEE1-659792649C4B}" type="pres">
      <dgm:prSet presAssocID="{4F8504F6-9E98-43BF-A651-0D1D20316EB0}" presName="root" presStyleCnt="0">
        <dgm:presLayoutVars>
          <dgm:dir/>
          <dgm:resizeHandles val="exact"/>
        </dgm:presLayoutVars>
      </dgm:prSet>
      <dgm:spPr/>
    </dgm:pt>
    <dgm:pt modelId="{3C641476-8FE7-4B02-8608-F05A77ED76E9}" type="pres">
      <dgm:prSet presAssocID="{38C74154-2B2A-4372-BAD1-A8FDDE1852A3}" presName="compNode" presStyleCnt="0"/>
      <dgm:spPr/>
    </dgm:pt>
    <dgm:pt modelId="{4198A0A1-9BB1-4596-B587-3331D1F43269}" type="pres">
      <dgm:prSet presAssocID="{38C74154-2B2A-4372-BAD1-A8FDDE1852A3}" presName="bgRect" presStyleLbl="bgShp" presStyleIdx="0" presStyleCnt="4"/>
      <dgm:spPr/>
    </dgm:pt>
    <dgm:pt modelId="{DC57EF95-C734-402A-8ED5-C8DC80F5CC7D}" type="pres">
      <dgm:prSet presAssocID="{38C74154-2B2A-4372-BAD1-A8FDDE1852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377DB204-70C5-485F-BBCE-291C3522A408}" type="pres">
      <dgm:prSet presAssocID="{38C74154-2B2A-4372-BAD1-A8FDDE1852A3}" presName="spaceRect" presStyleCnt="0"/>
      <dgm:spPr/>
    </dgm:pt>
    <dgm:pt modelId="{43E6D38F-9F67-4D2A-A229-15442FD95A26}" type="pres">
      <dgm:prSet presAssocID="{38C74154-2B2A-4372-BAD1-A8FDDE1852A3}" presName="parTx" presStyleLbl="revTx" presStyleIdx="0" presStyleCnt="4">
        <dgm:presLayoutVars>
          <dgm:chMax val="0"/>
          <dgm:chPref val="0"/>
        </dgm:presLayoutVars>
      </dgm:prSet>
      <dgm:spPr/>
    </dgm:pt>
    <dgm:pt modelId="{725BC48A-18D0-4936-9AD2-4684408D81ED}" type="pres">
      <dgm:prSet presAssocID="{01BC55AA-B6C8-4408-B021-B77757D6544D}" presName="sibTrans" presStyleCnt="0"/>
      <dgm:spPr/>
    </dgm:pt>
    <dgm:pt modelId="{972D8821-CE60-4A69-B7B1-C7D5E8CAD5C4}" type="pres">
      <dgm:prSet presAssocID="{68CA2DBA-D914-4A40-BD35-A9F6108EA10C}" presName="compNode" presStyleCnt="0"/>
      <dgm:spPr/>
    </dgm:pt>
    <dgm:pt modelId="{09D38BE3-99CF-4F3C-9C1D-D1E1B6F2DB88}" type="pres">
      <dgm:prSet presAssocID="{68CA2DBA-D914-4A40-BD35-A9F6108EA10C}" presName="bgRect" presStyleLbl="bgShp" presStyleIdx="1" presStyleCnt="4"/>
      <dgm:spPr/>
    </dgm:pt>
    <dgm:pt modelId="{246C85D3-8B92-44F9-9AFD-76F05C1453ED}" type="pres">
      <dgm:prSet presAssocID="{68CA2DBA-D914-4A40-BD35-A9F6108EA1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BA2505E9-3831-4F36-A436-5EC215C65163}" type="pres">
      <dgm:prSet presAssocID="{68CA2DBA-D914-4A40-BD35-A9F6108EA10C}" presName="spaceRect" presStyleCnt="0"/>
      <dgm:spPr/>
    </dgm:pt>
    <dgm:pt modelId="{88F96808-9357-42CF-9203-763710F2371C}" type="pres">
      <dgm:prSet presAssocID="{68CA2DBA-D914-4A40-BD35-A9F6108EA10C}" presName="parTx" presStyleLbl="revTx" presStyleIdx="1" presStyleCnt="4">
        <dgm:presLayoutVars>
          <dgm:chMax val="0"/>
          <dgm:chPref val="0"/>
        </dgm:presLayoutVars>
      </dgm:prSet>
      <dgm:spPr/>
    </dgm:pt>
    <dgm:pt modelId="{0DADA3CF-B6FF-4C80-98C9-AABBFF9CF137}" type="pres">
      <dgm:prSet presAssocID="{72C2D858-C14C-4F38-B44A-B35C504E1CC9}" presName="sibTrans" presStyleCnt="0"/>
      <dgm:spPr/>
    </dgm:pt>
    <dgm:pt modelId="{E1FA5E07-16B5-4F37-A6E3-E627594A9338}" type="pres">
      <dgm:prSet presAssocID="{80634FD0-923B-4B45-AF42-95CDBF449104}" presName="compNode" presStyleCnt="0"/>
      <dgm:spPr/>
    </dgm:pt>
    <dgm:pt modelId="{7E4E5EB9-4D73-44FF-ABF9-F9445128E8C8}" type="pres">
      <dgm:prSet presAssocID="{80634FD0-923B-4B45-AF42-95CDBF449104}" presName="bgRect" presStyleLbl="bgShp" presStyleIdx="2" presStyleCnt="4"/>
      <dgm:spPr/>
    </dgm:pt>
    <dgm:pt modelId="{6705FC44-B969-4C95-ADE7-66698C28AB0F}" type="pres">
      <dgm:prSet presAssocID="{80634FD0-923B-4B45-AF42-95CDBF4491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9FB53212-59B9-44CF-AC84-DD9B09F85A9E}" type="pres">
      <dgm:prSet presAssocID="{80634FD0-923B-4B45-AF42-95CDBF449104}" presName="spaceRect" presStyleCnt="0"/>
      <dgm:spPr/>
    </dgm:pt>
    <dgm:pt modelId="{50868AA6-9224-4304-9AC7-ABB418C00410}" type="pres">
      <dgm:prSet presAssocID="{80634FD0-923B-4B45-AF42-95CDBF449104}" presName="parTx" presStyleLbl="revTx" presStyleIdx="2" presStyleCnt="4">
        <dgm:presLayoutVars>
          <dgm:chMax val="0"/>
          <dgm:chPref val="0"/>
        </dgm:presLayoutVars>
      </dgm:prSet>
      <dgm:spPr/>
    </dgm:pt>
    <dgm:pt modelId="{32D9FA6F-DB28-40EA-A5A3-15C1933A0C5A}" type="pres">
      <dgm:prSet presAssocID="{538E3823-00B5-4044-A488-DAB620A2EEAC}" presName="sibTrans" presStyleCnt="0"/>
      <dgm:spPr/>
    </dgm:pt>
    <dgm:pt modelId="{4A9785F3-4D59-4F96-9D80-24A8F66019E9}" type="pres">
      <dgm:prSet presAssocID="{6A657033-0FF7-4527-AF64-16911FC12A46}" presName="compNode" presStyleCnt="0"/>
      <dgm:spPr/>
    </dgm:pt>
    <dgm:pt modelId="{A5611F26-8243-43A3-9A89-7AA7D87F31EF}" type="pres">
      <dgm:prSet presAssocID="{6A657033-0FF7-4527-AF64-16911FC12A46}" presName="bgRect" presStyleLbl="bgShp" presStyleIdx="3" presStyleCnt="4"/>
      <dgm:spPr/>
    </dgm:pt>
    <dgm:pt modelId="{7CDCC92B-BA23-4E32-ABC4-10B7F177D00F}" type="pres">
      <dgm:prSet presAssocID="{6A657033-0FF7-4527-AF64-16911FC12A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BE69B9F5-803D-4D9B-B793-4F8627B85A7B}" type="pres">
      <dgm:prSet presAssocID="{6A657033-0FF7-4527-AF64-16911FC12A46}" presName="spaceRect" presStyleCnt="0"/>
      <dgm:spPr/>
    </dgm:pt>
    <dgm:pt modelId="{928AF7A3-18A7-4D87-817A-FDC85A7429F5}" type="pres">
      <dgm:prSet presAssocID="{6A657033-0FF7-4527-AF64-16911FC12A46}" presName="parTx" presStyleLbl="revTx" presStyleIdx="3" presStyleCnt="4">
        <dgm:presLayoutVars>
          <dgm:chMax val="0"/>
          <dgm:chPref val="0"/>
        </dgm:presLayoutVars>
      </dgm:prSet>
      <dgm:spPr/>
    </dgm:pt>
  </dgm:ptLst>
  <dgm:cxnLst>
    <dgm:cxn modelId="{D2A06709-5580-4F6E-899D-20A72B8B01E5}" srcId="{4F8504F6-9E98-43BF-A651-0D1D20316EB0}" destId="{68CA2DBA-D914-4A40-BD35-A9F6108EA10C}" srcOrd="1" destOrd="0" parTransId="{33245B5E-525C-42BC-A8EC-9164C4C45E05}" sibTransId="{72C2D858-C14C-4F38-B44A-B35C504E1CC9}"/>
    <dgm:cxn modelId="{C61DDC1D-B5CF-4478-B21C-CBB0B834340C}" type="presOf" srcId="{68CA2DBA-D914-4A40-BD35-A9F6108EA10C}" destId="{88F96808-9357-42CF-9203-763710F2371C}" srcOrd="0" destOrd="0" presId="urn:microsoft.com/office/officeart/2018/2/layout/IconVerticalSolidList"/>
    <dgm:cxn modelId="{B926992C-6509-457B-92BE-099A03E6FA8C}" srcId="{4F8504F6-9E98-43BF-A651-0D1D20316EB0}" destId="{38C74154-2B2A-4372-BAD1-A8FDDE1852A3}" srcOrd="0" destOrd="0" parTransId="{F79CD80F-10F6-47CC-B47C-C19C1762590C}" sibTransId="{01BC55AA-B6C8-4408-B021-B77757D6544D}"/>
    <dgm:cxn modelId="{88739D67-D339-46B5-9825-CA88837A8296}" type="presOf" srcId="{38C74154-2B2A-4372-BAD1-A8FDDE1852A3}" destId="{43E6D38F-9F67-4D2A-A229-15442FD95A26}" srcOrd="0" destOrd="0" presId="urn:microsoft.com/office/officeart/2018/2/layout/IconVerticalSolidList"/>
    <dgm:cxn modelId="{663E7151-F95C-4B5D-BA0D-034B64C53D60}" type="presOf" srcId="{4F8504F6-9E98-43BF-A651-0D1D20316EB0}" destId="{011E6E08-157F-4083-AEE1-659792649C4B}" srcOrd="0" destOrd="0" presId="urn:microsoft.com/office/officeart/2018/2/layout/IconVerticalSolidList"/>
    <dgm:cxn modelId="{4CA5137A-2A94-4873-A079-2AD2615A4069}" type="presOf" srcId="{80634FD0-923B-4B45-AF42-95CDBF449104}" destId="{50868AA6-9224-4304-9AC7-ABB418C00410}" srcOrd="0" destOrd="0" presId="urn:microsoft.com/office/officeart/2018/2/layout/IconVerticalSolidList"/>
    <dgm:cxn modelId="{116351C1-B0B1-45A2-BE0F-9511D10D296D}" type="presOf" srcId="{6A657033-0FF7-4527-AF64-16911FC12A46}" destId="{928AF7A3-18A7-4D87-817A-FDC85A7429F5}" srcOrd="0" destOrd="0" presId="urn:microsoft.com/office/officeart/2018/2/layout/IconVerticalSolidList"/>
    <dgm:cxn modelId="{90864FC2-28A2-46A9-9F2D-13109219FA49}" srcId="{4F8504F6-9E98-43BF-A651-0D1D20316EB0}" destId="{80634FD0-923B-4B45-AF42-95CDBF449104}" srcOrd="2" destOrd="0" parTransId="{20D91FF7-E113-41DB-BF75-28FC8FF0F686}" sibTransId="{538E3823-00B5-4044-A488-DAB620A2EEAC}"/>
    <dgm:cxn modelId="{419957DA-E450-484A-801C-1F1915700056}" srcId="{4F8504F6-9E98-43BF-A651-0D1D20316EB0}" destId="{6A657033-0FF7-4527-AF64-16911FC12A46}" srcOrd="3" destOrd="0" parTransId="{3C8787A5-BD7B-4B94-BD2F-7253FDA125A9}" sibTransId="{015D52E3-E847-4CBA-A64F-9F37537F2C38}"/>
    <dgm:cxn modelId="{13842251-B8EA-40FE-B7AB-255B5B4016FD}" type="presParOf" srcId="{011E6E08-157F-4083-AEE1-659792649C4B}" destId="{3C641476-8FE7-4B02-8608-F05A77ED76E9}" srcOrd="0" destOrd="0" presId="urn:microsoft.com/office/officeart/2018/2/layout/IconVerticalSolidList"/>
    <dgm:cxn modelId="{EA5D6166-FD0F-4FB2-B67C-1E65EF1A233A}" type="presParOf" srcId="{3C641476-8FE7-4B02-8608-F05A77ED76E9}" destId="{4198A0A1-9BB1-4596-B587-3331D1F43269}" srcOrd="0" destOrd="0" presId="urn:microsoft.com/office/officeart/2018/2/layout/IconVerticalSolidList"/>
    <dgm:cxn modelId="{320182C0-B60C-47FF-9CBD-1E3F9CC3E875}" type="presParOf" srcId="{3C641476-8FE7-4B02-8608-F05A77ED76E9}" destId="{DC57EF95-C734-402A-8ED5-C8DC80F5CC7D}" srcOrd="1" destOrd="0" presId="urn:microsoft.com/office/officeart/2018/2/layout/IconVerticalSolidList"/>
    <dgm:cxn modelId="{E1066F12-2D4E-4743-8BBA-07285EF709BF}" type="presParOf" srcId="{3C641476-8FE7-4B02-8608-F05A77ED76E9}" destId="{377DB204-70C5-485F-BBCE-291C3522A408}" srcOrd="2" destOrd="0" presId="urn:microsoft.com/office/officeart/2018/2/layout/IconVerticalSolidList"/>
    <dgm:cxn modelId="{626DB460-2688-4E6C-B551-AC744BD4ED4A}" type="presParOf" srcId="{3C641476-8FE7-4B02-8608-F05A77ED76E9}" destId="{43E6D38F-9F67-4D2A-A229-15442FD95A26}" srcOrd="3" destOrd="0" presId="urn:microsoft.com/office/officeart/2018/2/layout/IconVerticalSolidList"/>
    <dgm:cxn modelId="{C4B95E86-D624-4A5B-BEF7-FE7A46E71D5C}" type="presParOf" srcId="{011E6E08-157F-4083-AEE1-659792649C4B}" destId="{725BC48A-18D0-4936-9AD2-4684408D81ED}" srcOrd="1" destOrd="0" presId="urn:microsoft.com/office/officeart/2018/2/layout/IconVerticalSolidList"/>
    <dgm:cxn modelId="{E2D0D660-3013-4A8F-9DDF-2FAE5CB4E385}" type="presParOf" srcId="{011E6E08-157F-4083-AEE1-659792649C4B}" destId="{972D8821-CE60-4A69-B7B1-C7D5E8CAD5C4}" srcOrd="2" destOrd="0" presId="urn:microsoft.com/office/officeart/2018/2/layout/IconVerticalSolidList"/>
    <dgm:cxn modelId="{8D78850F-666F-4071-99BE-A9D3D0B6F2F5}" type="presParOf" srcId="{972D8821-CE60-4A69-B7B1-C7D5E8CAD5C4}" destId="{09D38BE3-99CF-4F3C-9C1D-D1E1B6F2DB88}" srcOrd="0" destOrd="0" presId="urn:microsoft.com/office/officeart/2018/2/layout/IconVerticalSolidList"/>
    <dgm:cxn modelId="{548E653E-036C-4FA2-A15B-FB8A7DF343B0}" type="presParOf" srcId="{972D8821-CE60-4A69-B7B1-C7D5E8CAD5C4}" destId="{246C85D3-8B92-44F9-9AFD-76F05C1453ED}" srcOrd="1" destOrd="0" presId="urn:microsoft.com/office/officeart/2018/2/layout/IconVerticalSolidList"/>
    <dgm:cxn modelId="{88629605-86F8-4252-BA10-AA8757D0DD0A}" type="presParOf" srcId="{972D8821-CE60-4A69-B7B1-C7D5E8CAD5C4}" destId="{BA2505E9-3831-4F36-A436-5EC215C65163}" srcOrd="2" destOrd="0" presId="urn:microsoft.com/office/officeart/2018/2/layout/IconVerticalSolidList"/>
    <dgm:cxn modelId="{2B7AEF3A-DCAD-4905-958B-0E578B259466}" type="presParOf" srcId="{972D8821-CE60-4A69-B7B1-C7D5E8CAD5C4}" destId="{88F96808-9357-42CF-9203-763710F2371C}" srcOrd="3" destOrd="0" presId="urn:microsoft.com/office/officeart/2018/2/layout/IconVerticalSolidList"/>
    <dgm:cxn modelId="{80AEF1D4-F05C-47EE-8B67-0A2598D92D5A}" type="presParOf" srcId="{011E6E08-157F-4083-AEE1-659792649C4B}" destId="{0DADA3CF-B6FF-4C80-98C9-AABBFF9CF137}" srcOrd="3" destOrd="0" presId="urn:microsoft.com/office/officeart/2018/2/layout/IconVerticalSolidList"/>
    <dgm:cxn modelId="{AC1756ED-E10D-4178-9FB7-256902EE768F}" type="presParOf" srcId="{011E6E08-157F-4083-AEE1-659792649C4B}" destId="{E1FA5E07-16B5-4F37-A6E3-E627594A9338}" srcOrd="4" destOrd="0" presId="urn:microsoft.com/office/officeart/2018/2/layout/IconVerticalSolidList"/>
    <dgm:cxn modelId="{B8ECFBDE-0521-4483-8117-D3E9ED4D53C5}" type="presParOf" srcId="{E1FA5E07-16B5-4F37-A6E3-E627594A9338}" destId="{7E4E5EB9-4D73-44FF-ABF9-F9445128E8C8}" srcOrd="0" destOrd="0" presId="urn:microsoft.com/office/officeart/2018/2/layout/IconVerticalSolidList"/>
    <dgm:cxn modelId="{AD311065-E4BD-436D-BA53-6386D41F41AD}" type="presParOf" srcId="{E1FA5E07-16B5-4F37-A6E3-E627594A9338}" destId="{6705FC44-B969-4C95-ADE7-66698C28AB0F}" srcOrd="1" destOrd="0" presId="urn:microsoft.com/office/officeart/2018/2/layout/IconVerticalSolidList"/>
    <dgm:cxn modelId="{E205AE60-1971-486D-BD22-153C7623E4AD}" type="presParOf" srcId="{E1FA5E07-16B5-4F37-A6E3-E627594A9338}" destId="{9FB53212-59B9-44CF-AC84-DD9B09F85A9E}" srcOrd="2" destOrd="0" presId="urn:microsoft.com/office/officeart/2018/2/layout/IconVerticalSolidList"/>
    <dgm:cxn modelId="{0796409C-7E1F-455D-98B1-12138B23FE50}" type="presParOf" srcId="{E1FA5E07-16B5-4F37-A6E3-E627594A9338}" destId="{50868AA6-9224-4304-9AC7-ABB418C00410}" srcOrd="3" destOrd="0" presId="urn:microsoft.com/office/officeart/2018/2/layout/IconVerticalSolidList"/>
    <dgm:cxn modelId="{4CCC649B-FA6F-46DC-823E-0CE4748C50FF}" type="presParOf" srcId="{011E6E08-157F-4083-AEE1-659792649C4B}" destId="{32D9FA6F-DB28-40EA-A5A3-15C1933A0C5A}" srcOrd="5" destOrd="0" presId="urn:microsoft.com/office/officeart/2018/2/layout/IconVerticalSolidList"/>
    <dgm:cxn modelId="{C1B09A6D-43D2-4F9F-A13A-87422FEB992A}" type="presParOf" srcId="{011E6E08-157F-4083-AEE1-659792649C4B}" destId="{4A9785F3-4D59-4F96-9D80-24A8F66019E9}" srcOrd="6" destOrd="0" presId="urn:microsoft.com/office/officeart/2018/2/layout/IconVerticalSolidList"/>
    <dgm:cxn modelId="{EED1C89D-B7F9-49FB-BFB4-B391BC4BE447}" type="presParOf" srcId="{4A9785F3-4D59-4F96-9D80-24A8F66019E9}" destId="{A5611F26-8243-43A3-9A89-7AA7D87F31EF}" srcOrd="0" destOrd="0" presId="urn:microsoft.com/office/officeart/2018/2/layout/IconVerticalSolidList"/>
    <dgm:cxn modelId="{FE5C4CFA-D66A-48C8-9344-770AFD7624EB}" type="presParOf" srcId="{4A9785F3-4D59-4F96-9D80-24A8F66019E9}" destId="{7CDCC92B-BA23-4E32-ABC4-10B7F177D00F}" srcOrd="1" destOrd="0" presId="urn:microsoft.com/office/officeart/2018/2/layout/IconVerticalSolidList"/>
    <dgm:cxn modelId="{D9C2FCCD-62C2-4BA9-9FA0-6F975F44F9DE}" type="presParOf" srcId="{4A9785F3-4D59-4F96-9D80-24A8F66019E9}" destId="{BE69B9F5-803D-4D9B-B793-4F8627B85A7B}" srcOrd="2" destOrd="0" presId="urn:microsoft.com/office/officeart/2018/2/layout/IconVerticalSolidList"/>
    <dgm:cxn modelId="{405E1AE1-F57A-44CB-B1C0-0D3AA38D5E50}" type="presParOf" srcId="{4A9785F3-4D59-4F96-9D80-24A8F66019E9}" destId="{928AF7A3-18A7-4D87-817A-FDC85A7429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68BA8-BAE3-4088-ADCF-47F8A69795EB}">
      <dsp:nvSpPr>
        <dsp:cNvPr id="0" name=""/>
        <dsp:cNvSpPr/>
      </dsp:nvSpPr>
      <dsp:spPr>
        <a:xfrm>
          <a:off x="0" y="675"/>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F2443-583E-40BA-98CF-1E8974D6CED2}">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684DE-393B-4D62-94EA-390D2E319BB4}">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44550">
            <a:lnSpc>
              <a:spcPct val="90000"/>
            </a:lnSpc>
            <a:spcBef>
              <a:spcPct val="0"/>
            </a:spcBef>
            <a:spcAft>
              <a:spcPct val="35000"/>
            </a:spcAft>
            <a:buNone/>
          </a:pPr>
          <a:r>
            <a:rPr lang="en-US" sz="1900" kern="1200"/>
            <a:t>This project proposes a secure chat platform for people to exchange their data over a secured network using cryptographic technique.</a:t>
          </a:r>
        </a:p>
      </dsp:txBody>
      <dsp:txXfrm>
        <a:off x="1826480" y="675"/>
        <a:ext cx="5074031" cy="1581368"/>
      </dsp:txXfrm>
    </dsp:sp>
    <dsp:sp modelId="{617214CB-3AC6-4545-9D2C-FA7B0E625C11}">
      <dsp:nvSpPr>
        <dsp:cNvPr id="0" name=""/>
        <dsp:cNvSpPr/>
      </dsp:nvSpPr>
      <dsp:spPr>
        <a:xfrm>
          <a:off x="0" y="197738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D2676-FD0D-4472-ACFD-F31FA2BDD233}">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CAB5E-4551-41A6-AD55-71514D669319}">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44550">
            <a:lnSpc>
              <a:spcPct val="90000"/>
            </a:lnSpc>
            <a:spcBef>
              <a:spcPct val="0"/>
            </a:spcBef>
            <a:spcAft>
              <a:spcPct val="35000"/>
            </a:spcAft>
            <a:buNone/>
          </a:pPr>
          <a:r>
            <a:rPr lang="en-US" sz="1900" kern="1200"/>
            <a:t>The aim is to develop a web application using JavaScript language, for making it user friendly.</a:t>
          </a:r>
        </a:p>
      </dsp:txBody>
      <dsp:txXfrm>
        <a:off x="1826480" y="1977386"/>
        <a:ext cx="5074031" cy="1581368"/>
      </dsp:txXfrm>
    </dsp:sp>
    <dsp:sp modelId="{01246F67-2226-4F0F-99D5-92F0AC7888A4}">
      <dsp:nvSpPr>
        <dsp:cNvPr id="0" name=""/>
        <dsp:cNvSpPr/>
      </dsp:nvSpPr>
      <dsp:spPr>
        <a:xfrm>
          <a:off x="0" y="395409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58BD4-1897-4B9E-82DE-031C3B4154DF}">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8E9C2-E4AA-4642-8BCD-38B4CA5F5FF8}">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44550">
            <a:lnSpc>
              <a:spcPct val="90000"/>
            </a:lnSpc>
            <a:spcBef>
              <a:spcPct val="0"/>
            </a:spcBef>
            <a:spcAft>
              <a:spcPct val="35000"/>
            </a:spcAft>
            <a:buNone/>
          </a:pPr>
          <a:r>
            <a:rPr lang="en-US" sz="1900" kern="1200"/>
            <a:t>This web app will provide a platform for confidential messages, and can be used for defense purposes.</a:t>
          </a:r>
        </a:p>
      </dsp:txBody>
      <dsp:txXfrm>
        <a:off x="1826480" y="3954096"/>
        <a:ext cx="5074031" cy="1581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8A0A1-9BB1-4596-B587-3331D1F43269}">
      <dsp:nvSpPr>
        <dsp:cNvPr id="0" name=""/>
        <dsp:cNvSpPr/>
      </dsp:nvSpPr>
      <dsp:spPr>
        <a:xfrm>
          <a:off x="0" y="229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7EF95-C734-402A-8ED5-C8DC80F5CC7D}">
      <dsp:nvSpPr>
        <dsp:cNvPr id="0" name=""/>
        <dsp:cNvSpPr/>
      </dsp:nvSpPr>
      <dsp:spPr>
        <a:xfrm>
          <a:off x="352272" y="264318"/>
          <a:ext cx="640494" cy="64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E6D38F-9F67-4D2A-A229-15442FD95A26}">
      <dsp:nvSpPr>
        <dsp:cNvPr id="0" name=""/>
        <dsp:cNvSpPr/>
      </dsp:nvSpPr>
      <dsp:spPr>
        <a:xfrm>
          <a:off x="1345038" y="229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100000"/>
            </a:lnSpc>
            <a:spcBef>
              <a:spcPct val="0"/>
            </a:spcBef>
            <a:spcAft>
              <a:spcPct val="35000"/>
            </a:spcAft>
            <a:buNone/>
          </a:pPr>
          <a:r>
            <a:rPr lang="en-US" sz="1500" kern="1200"/>
            <a:t>With the increase in online social platform popularity, there is a need to secure all the mechanisms of data exchange. </a:t>
          </a:r>
        </a:p>
      </dsp:txBody>
      <dsp:txXfrm>
        <a:off x="1345038" y="2297"/>
        <a:ext cx="5555473" cy="1164535"/>
      </dsp:txXfrm>
    </dsp:sp>
    <dsp:sp modelId="{09D38BE3-99CF-4F3C-9C1D-D1E1B6F2DB88}">
      <dsp:nvSpPr>
        <dsp:cNvPr id="0" name=""/>
        <dsp:cNvSpPr/>
      </dsp:nvSpPr>
      <dsp:spPr>
        <a:xfrm>
          <a:off x="0" y="145796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C85D3-8B92-44F9-9AFD-76F05C1453ED}">
      <dsp:nvSpPr>
        <dsp:cNvPr id="0" name=""/>
        <dsp:cNvSpPr/>
      </dsp:nvSpPr>
      <dsp:spPr>
        <a:xfrm>
          <a:off x="352272" y="1719988"/>
          <a:ext cx="640494" cy="640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F96808-9357-42CF-9203-763710F2371C}">
      <dsp:nvSpPr>
        <dsp:cNvPr id="0" name=""/>
        <dsp:cNvSpPr/>
      </dsp:nvSpPr>
      <dsp:spPr>
        <a:xfrm>
          <a:off x="1345038" y="145796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100000"/>
            </a:lnSpc>
            <a:spcBef>
              <a:spcPct val="0"/>
            </a:spcBef>
            <a:spcAft>
              <a:spcPct val="35000"/>
            </a:spcAft>
            <a:buNone/>
          </a:pPr>
          <a:r>
            <a:rPr lang="en-US" sz="1500" kern="1200"/>
            <a:t>Since the security and privacy of a user is the main concern, chat applications with a secure platform is in demand. </a:t>
          </a:r>
        </a:p>
      </dsp:txBody>
      <dsp:txXfrm>
        <a:off x="1345038" y="1457967"/>
        <a:ext cx="5555473" cy="1164535"/>
      </dsp:txXfrm>
    </dsp:sp>
    <dsp:sp modelId="{7E4E5EB9-4D73-44FF-ABF9-F9445128E8C8}">
      <dsp:nvSpPr>
        <dsp:cNvPr id="0" name=""/>
        <dsp:cNvSpPr/>
      </dsp:nvSpPr>
      <dsp:spPr>
        <a:xfrm>
          <a:off x="0" y="291363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5FC44-B969-4C95-ADE7-66698C28AB0F}">
      <dsp:nvSpPr>
        <dsp:cNvPr id="0" name=""/>
        <dsp:cNvSpPr/>
      </dsp:nvSpPr>
      <dsp:spPr>
        <a:xfrm>
          <a:off x="352272" y="3175658"/>
          <a:ext cx="640494" cy="64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868AA6-9224-4304-9AC7-ABB418C00410}">
      <dsp:nvSpPr>
        <dsp:cNvPr id="0" name=""/>
        <dsp:cNvSpPr/>
      </dsp:nvSpPr>
      <dsp:spPr>
        <a:xfrm>
          <a:off x="1345038" y="291363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rtl="0">
            <a:lnSpc>
              <a:spcPct val="100000"/>
            </a:lnSpc>
            <a:spcBef>
              <a:spcPct val="0"/>
            </a:spcBef>
            <a:spcAft>
              <a:spcPct val="35000"/>
            </a:spcAft>
            <a:buNone/>
          </a:pPr>
          <a:r>
            <a:rPr lang="en-US" sz="1500" kern="1200">
              <a:latin typeface="DengXian"/>
            </a:rPr>
            <a:t>Data</a:t>
          </a:r>
          <a:r>
            <a:rPr lang="en-US" sz="1500" kern="1200"/>
            <a:t> should </a:t>
          </a:r>
          <a:r>
            <a:rPr lang="en-US" sz="1500" kern="1200">
              <a:latin typeface="DengXian"/>
            </a:rPr>
            <a:t>be made</a:t>
          </a:r>
          <a:r>
            <a:rPr lang="en-US" sz="1500" kern="1200"/>
            <a:t> accessible in a way that security should be shielded and assurance is </a:t>
          </a:r>
          <a:r>
            <a:rPr lang="en-US" sz="1500" kern="1200">
              <a:latin typeface="DengXian"/>
            </a:rPr>
            <a:t>incredibly examined. [1]</a:t>
          </a:r>
          <a:endParaRPr lang="en-US" sz="1500" kern="1200"/>
        </a:p>
      </dsp:txBody>
      <dsp:txXfrm>
        <a:off x="1345038" y="2913637"/>
        <a:ext cx="5555473" cy="1164535"/>
      </dsp:txXfrm>
    </dsp:sp>
    <dsp:sp modelId="{A5611F26-8243-43A3-9A89-7AA7D87F31EF}">
      <dsp:nvSpPr>
        <dsp:cNvPr id="0" name=""/>
        <dsp:cNvSpPr/>
      </dsp:nvSpPr>
      <dsp:spPr>
        <a:xfrm>
          <a:off x="0" y="436930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CC92B-BA23-4E32-ABC4-10B7F177D00F}">
      <dsp:nvSpPr>
        <dsp:cNvPr id="0" name=""/>
        <dsp:cNvSpPr/>
      </dsp:nvSpPr>
      <dsp:spPr>
        <a:xfrm>
          <a:off x="352272" y="4631327"/>
          <a:ext cx="640494" cy="640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AF7A3-18A7-4D87-817A-FDC85A7429F5}">
      <dsp:nvSpPr>
        <dsp:cNvPr id="0" name=""/>
        <dsp:cNvSpPr/>
      </dsp:nvSpPr>
      <dsp:spPr>
        <a:xfrm>
          <a:off x="1345038" y="436930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rtl="0">
            <a:lnSpc>
              <a:spcPct val="100000"/>
            </a:lnSpc>
            <a:spcBef>
              <a:spcPct val="0"/>
            </a:spcBef>
            <a:spcAft>
              <a:spcPct val="35000"/>
            </a:spcAft>
            <a:buNone/>
          </a:pPr>
          <a:r>
            <a:rPr lang="en-US" sz="1500" kern="1200"/>
            <a:t>The system proposed to secure sensitive data is based on Advanced Encryption Standard (AES), which scrambles sensitive data using mathematical calculations to turn data into code.</a:t>
          </a:r>
          <a:r>
            <a:rPr lang="en-US" sz="1500" kern="1200">
              <a:latin typeface="DengXian"/>
            </a:rPr>
            <a:t> </a:t>
          </a:r>
          <a:endParaRPr lang="en-US" sz="1500" kern="1200"/>
        </a:p>
      </dsp:txBody>
      <dsp:txXfrm>
        <a:off x="1345038" y="4369307"/>
        <a:ext cx="5555473" cy="11645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9545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866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132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8064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12/20/2020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23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935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1328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151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3728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31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12/20/2020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97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12/20/2020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6323706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5000"/>
        </a:lnSpc>
        <a:spcBef>
          <a:spcPct val="0"/>
        </a:spcBef>
        <a:buNone/>
        <a:defRPr sz="4400" kern="1200" spc="12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12/20/2020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5068" y="505630"/>
            <a:ext cx="10512425" cy="2711450"/>
          </a:xfrm>
        </p:spPr>
        <p:txBody>
          <a:bodyPr>
            <a:normAutofit/>
          </a:bodyPr>
          <a:lstStyle/>
          <a:p>
            <a:pPr algn="ctr">
              <a:lnSpc>
                <a:spcPct val="95000"/>
              </a:lnSpc>
            </a:pPr>
            <a:r>
              <a:rPr lang="en-US" sz="6000" b="1" dirty="0">
                <a:latin typeface="Century Gothic"/>
              </a:rPr>
              <a:t>JS Crypt </a:t>
            </a:r>
            <a:br>
              <a:rPr lang="en-US" sz="6000" b="1" dirty="0">
                <a:latin typeface="Century Gothic"/>
              </a:rPr>
            </a:br>
            <a:r>
              <a:rPr lang="en-US" sz="6000" b="1" dirty="0">
                <a:latin typeface="Century Gothic"/>
              </a:rPr>
              <a:t>A Secured Chat Platform</a:t>
            </a:r>
            <a:endParaRPr lang="en-US" sz="6000" dirty="0">
              <a:ea typeface="+mj-lt"/>
              <a:cs typeface="+mj-lt"/>
            </a:endParaRPr>
          </a:p>
        </p:txBody>
      </p:sp>
      <p:sp>
        <p:nvSpPr>
          <p:cNvPr id="22" name="Subtitle 2">
            <a:extLst>
              <a:ext uri="{FF2B5EF4-FFF2-40B4-BE49-F238E27FC236}">
                <a16:creationId xmlns:a16="http://schemas.microsoft.com/office/drawing/2014/main" id="{93756E4C-0BCC-416A-8262-01501A97A8B5}"/>
              </a:ext>
            </a:extLst>
          </p:cNvPr>
          <p:cNvSpPr>
            <a:spLocks noGrp="1"/>
          </p:cNvSpPr>
          <p:nvPr/>
        </p:nvSpPr>
        <p:spPr>
          <a:xfrm>
            <a:off x="354905" y="4248465"/>
            <a:ext cx="5741097" cy="1626541"/>
          </a:xfrm>
          <a:prstGeom prst="rect">
            <a:avLst/>
          </a:prstGeom>
        </p:spPr>
        <p:txBody>
          <a:bodyPr lIns="109728" tIns="109728" rIns="109728" bIns="91440" anchor="t">
            <a:no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spcBef>
                <a:spcPts val="0"/>
              </a:spcBef>
            </a:pPr>
            <a:r>
              <a:rPr lang="en-US" sz="2100" i="1">
                <a:solidFill>
                  <a:srgbClr val="FFFFFF"/>
                </a:solidFill>
                <a:latin typeface="Century Gothic"/>
                <a:ea typeface="+mn-lt"/>
                <a:cs typeface="+mn-lt"/>
              </a:rPr>
              <a:t>by</a:t>
            </a:r>
            <a:endParaRPr lang="en-US" sz="2100">
              <a:solidFill>
                <a:srgbClr val="FFFFFF"/>
              </a:solidFill>
              <a:latin typeface="Century Gothic"/>
              <a:ea typeface="+mn-lt"/>
              <a:cs typeface="+mn-lt"/>
            </a:endParaRPr>
          </a:p>
          <a:p>
            <a:pPr algn="ctr">
              <a:lnSpc>
                <a:spcPct val="100000"/>
              </a:lnSpc>
              <a:spcBef>
                <a:spcPts val="0"/>
              </a:spcBef>
            </a:pPr>
            <a:r>
              <a:rPr lang="en-US" sz="2100" b="1">
                <a:solidFill>
                  <a:srgbClr val="FFFFFF"/>
                </a:solidFill>
                <a:latin typeface="Century Gothic"/>
                <a:ea typeface="+mn-lt"/>
                <a:cs typeface="+mn-lt"/>
              </a:rPr>
              <a:t>Nitin Kumar (17414)</a:t>
            </a:r>
            <a:endParaRPr lang="en-US" sz="2100">
              <a:solidFill>
                <a:srgbClr val="FFFFFF"/>
              </a:solidFill>
              <a:latin typeface="Century Gothic"/>
              <a:ea typeface="+mn-lt"/>
              <a:cs typeface="+mn-lt"/>
            </a:endParaRPr>
          </a:p>
          <a:p>
            <a:pPr algn="ctr">
              <a:lnSpc>
                <a:spcPct val="100000"/>
              </a:lnSpc>
              <a:spcBef>
                <a:spcPts val="0"/>
              </a:spcBef>
            </a:pPr>
            <a:r>
              <a:rPr lang="en-US" sz="2100" b="1">
                <a:solidFill>
                  <a:srgbClr val="FFFFFF"/>
                </a:solidFill>
                <a:latin typeface="Century Gothic"/>
                <a:ea typeface="+mn-lt"/>
                <a:cs typeface="+mn-lt"/>
              </a:rPr>
              <a:t>Shubham </a:t>
            </a:r>
            <a:r>
              <a:rPr lang="en-US" sz="2100" b="1" err="1">
                <a:solidFill>
                  <a:srgbClr val="FFFFFF"/>
                </a:solidFill>
                <a:latin typeface="Century Gothic"/>
                <a:ea typeface="+mn-lt"/>
                <a:cs typeface="+mn-lt"/>
              </a:rPr>
              <a:t>Jarotia</a:t>
            </a:r>
            <a:r>
              <a:rPr lang="en-US" sz="2100" b="1">
                <a:solidFill>
                  <a:srgbClr val="FFFFFF"/>
                </a:solidFill>
                <a:latin typeface="Century Gothic"/>
                <a:ea typeface="+mn-lt"/>
                <a:cs typeface="+mn-lt"/>
              </a:rPr>
              <a:t> (17416)</a:t>
            </a:r>
            <a:endParaRPr lang="en-US" sz="2100">
              <a:solidFill>
                <a:srgbClr val="FFFFFF"/>
              </a:solidFill>
              <a:latin typeface="Century Gothic"/>
              <a:ea typeface="+mn-lt"/>
              <a:cs typeface="+mn-lt"/>
            </a:endParaRPr>
          </a:p>
          <a:p>
            <a:pPr algn="ctr">
              <a:lnSpc>
                <a:spcPct val="100000"/>
              </a:lnSpc>
              <a:spcBef>
                <a:spcPts val="0"/>
              </a:spcBef>
            </a:pPr>
            <a:r>
              <a:rPr lang="en-US" sz="2100" b="1">
                <a:solidFill>
                  <a:srgbClr val="FFFFFF"/>
                </a:solidFill>
                <a:latin typeface="Century Gothic"/>
                <a:ea typeface="+mn-lt"/>
                <a:cs typeface="+mn-lt"/>
              </a:rPr>
              <a:t>Aradhita Sharma (17421)</a:t>
            </a:r>
            <a:endParaRPr lang="en-US" sz="2100">
              <a:solidFill>
                <a:srgbClr val="FFFFFF"/>
              </a:solidFill>
              <a:latin typeface="Century Gothic"/>
              <a:ea typeface="+mn-lt"/>
              <a:cs typeface="+mn-lt"/>
            </a:endParaRPr>
          </a:p>
          <a:p>
            <a:pPr algn="ctr">
              <a:lnSpc>
                <a:spcPct val="100000"/>
              </a:lnSpc>
              <a:spcBef>
                <a:spcPts val="0"/>
              </a:spcBef>
            </a:pPr>
            <a:r>
              <a:rPr lang="en-US" sz="2100" b="1">
                <a:solidFill>
                  <a:srgbClr val="FFFFFF"/>
                </a:solidFill>
                <a:latin typeface="Century Gothic"/>
                <a:ea typeface="+mn-lt"/>
                <a:cs typeface="+mn-lt"/>
              </a:rPr>
              <a:t>Shivansh </a:t>
            </a:r>
            <a:r>
              <a:rPr lang="en-US" sz="2100" b="1" err="1">
                <a:solidFill>
                  <a:srgbClr val="FFFFFF"/>
                </a:solidFill>
                <a:latin typeface="Century Gothic"/>
                <a:ea typeface="+mn-lt"/>
                <a:cs typeface="+mn-lt"/>
              </a:rPr>
              <a:t>Vashishtha</a:t>
            </a:r>
            <a:r>
              <a:rPr lang="en-US" sz="2100" b="1">
                <a:solidFill>
                  <a:srgbClr val="FFFFFF"/>
                </a:solidFill>
                <a:latin typeface="Century Gothic"/>
                <a:ea typeface="+mn-lt"/>
                <a:cs typeface="+mn-lt"/>
              </a:rPr>
              <a:t> (17466)</a:t>
            </a:r>
            <a:endParaRPr lang="en-US" sz="2100">
              <a:solidFill>
                <a:srgbClr val="FFFFFF"/>
              </a:solidFill>
              <a:latin typeface="Century Gothic"/>
            </a:endParaRPr>
          </a:p>
        </p:txBody>
      </p:sp>
      <p:sp>
        <p:nvSpPr>
          <p:cNvPr id="7" name="TextBox 6">
            <a:extLst>
              <a:ext uri="{FF2B5EF4-FFF2-40B4-BE49-F238E27FC236}">
                <a16:creationId xmlns:a16="http://schemas.microsoft.com/office/drawing/2014/main" id="{4C918991-F101-4CD8-87E3-88E2A8994C49}"/>
              </a:ext>
            </a:extLst>
          </p:cNvPr>
          <p:cNvSpPr txBox="1"/>
          <p:nvPr/>
        </p:nvSpPr>
        <p:spPr>
          <a:xfrm>
            <a:off x="7250482" y="4359057"/>
            <a:ext cx="3526076" cy="1569660"/>
          </a:xfrm>
          <a:custGeom>
            <a:avLst/>
            <a:gdLst>
              <a:gd name="connsiteX0" fmla="*/ 0 w 3526076"/>
              <a:gd name="connsiteY0" fmla="*/ 0 h 1569660"/>
              <a:gd name="connsiteX1" fmla="*/ 622940 w 3526076"/>
              <a:gd name="connsiteY1" fmla="*/ 0 h 1569660"/>
              <a:gd name="connsiteX2" fmla="*/ 1210619 w 3526076"/>
              <a:gd name="connsiteY2" fmla="*/ 0 h 1569660"/>
              <a:gd name="connsiteX3" fmla="*/ 1692516 w 3526076"/>
              <a:gd name="connsiteY3" fmla="*/ 0 h 1569660"/>
              <a:gd name="connsiteX4" fmla="*/ 2315457 w 3526076"/>
              <a:gd name="connsiteY4" fmla="*/ 0 h 1569660"/>
              <a:gd name="connsiteX5" fmla="*/ 2797354 w 3526076"/>
              <a:gd name="connsiteY5" fmla="*/ 0 h 1569660"/>
              <a:gd name="connsiteX6" fmla="*/ 3526076 w 3526076"/>
              <a:gd name="connsiteY6" fmla="*/ 0 h 1569660"/>
              <a:gd name="connsiteX7" fmla="*/ 3526076 w 3526076"/>
              <a:gd name="connsiteY7" fmla="*/ 507523 h 1569660"/>
              <a:gd name="connsiteX8" fmla="*/ 3526076 w 3526076"/>
              <a:gd name="connsiteY8" fmla="*/ 999350 h 1569660"/>
              <a:gd name="connsiteX9" fmla="*/ 3526076 w 3526076"/>
              <a:gd name="connsiteY9" fmla="*/ 1569660 h 1569660"/>
              <a:gd name="connsiteX10" fmla="*/ 3044179 w 3526076"/>
              <a:gd name="connsiteY10" fmla="*/ 1569660 h 1569660"/>
              <a:gd name="connsiteX11" fmla="*/ 2385978 w 3526076"/>
              <a:gd name="connsiteY11" fmla="*/ 1569660 h 1569660"/>
              <a:gd name="connsiteX12" fmla="*/ 1833560 w 3526076"/>
              <a:gd name="connsiteY12" fmla="*/ 1569660 h 1569660"/>
              <a:gd name="connsiteX13" fmla="*/ 1351662 w 3526076"/>
              <a:gd name="connsiteY13" fmla="*/ 1569660 h 1569660"/>
              <a:gd name="connsiteX14" fmla="*/ 799244 w 3526076"/>
              <a:gd name="connsiteY14" fmla="*/ 1569660 h 1569660"/>
              <a:gd name="connsiteX15" fmla="*/ 0 w 3526076"/>
              <a:gd name="connsiteY15" fmla="*/ 1569660 h 1569660"/>
              <a:gd name="connsiteX16" fmla="*/ 0 w 3526076"/>
              <a:gd name="connsiteY16" fmla="*/ 1062137 h 1569660"/>
              <a:gd name="connsiteX17" fmla="*/ 0 w 3526076"/>
              <a:gd name="connsiteY17" fmla="*/ 538917 h 1569660"/>
              <a:gd name="connsiteX18" fmla="*/ 0 w 3526076"/>
              <a:gd name="connsiteY18"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26076" h="1569660" extrusionOk="0">
                <a:moveTo>
                  <a:pt x="0" y="0"/>
                </a:moveTo>
                <a:cubicBezTo>
                  <a:pt x="146703" y="-26209"/>
                  <a:pt x="483801" y="-21529"/>
                  <a:pt x="622940" y="0"/>
                </a:cubicBezTo>
                <a:cubicBezTo>
                  <a:pt x="762079" y="21529"/>
                  <a:pt x="917543" y="-19515"/>
                  <a:pt x="1210619" y="0"/>
                </a:cubicBezTo>
                <a:cubicBezTo>
                  <a:pt x="1503695" y="19515"/>
                  <a:pt x="1574984" y="-12479"/>
                  <a:pt x="1692516" y="0"/>
                </a:cubicBezTo>
                <a:cubicBezTo>
                  <a:pt x="1810048" y="12479"/>
                  <a:pt x="2031537" y="-9676"/>
                  <a:pt x="2315457" y="0"/>
                </a:cubicBezTo>
                <a:cubicBezTo>
                  <a:pt x="2599377" y="9676"/>
                  <a:pt x="2628864" y="-17245"/>
                  <a:pt x="2797354" y="0"/>
                </a:cubicBezTo>
                <a:cubicBezTo>
                  <a:pt x="2965844" y="17245"/>
                  <a:pt x="3378649" y="11556"/>
                  <a:pt x="3526076" y="0"/>
                </a:cubicBezTo>
                <a:cubicBezTo>
                  <a:pt x="3535326" y="123223"/>
                  <a:pt x="3522739" y="361582"/>
                  <a:pt x="3526076" y="507523"/>
                </a:cubicBezTo>
                <a:cubicBezTo>
                  <a:pt x="3529413" y="653464"/>
                  <a:pt x="3533459" y="794634"/>
                  <a:pt x="3526076" y="999350"/>
                </a:cubicBezTo>
                <a:cubicBezTo>
                  <a:pt x="3518693" y="1204066"/>
                  <a:pt x="3529602" y="1439248"/>
                  <a:pt x="3526076" y="1569660"/>
                </a:cubicBezTo>
                <a:cubicBezTo>
                  <a:pt x="3429480" y="1547112"/>
                  <a:pt x="3181391" y="1571913"/>
                  <a:pt x="3044179" y="1569660"/>
                </a:cubicBezTo>
                <a:cubicBezTo>
                  <a:pt x="2906967" y="1567407"/>
                  <a:pt x="2545274" y="1564887"/>
                  <a:pt x="2385978" y="1569660"/>
                </a:cubicBezTo>
                <a:cubicBezTo>
                  <a:pt x="2226682" y="1574433"/>
                  <a:pt x="2000012" y="1550240"/>
                  <a:pt x="1833560" y="1569660"/>
                </a:cubicBezTo>
                <a:cubicBezTo>
                  <a:pt x="1667108" y="1589080"/>
                  <a:pt x="1468271" y="1581983"/>
                  <a:pt x="1351662" y="1569660"/>
                </a:cubicBezTo>
                <a:cubicBezTo>
                  <a:pt x="1235053" y="1557337"/>
                  <a:pt x="999182" y="1556874"/>
                  <a:pt x="799244" y="1569660"/>
                </a:cubicBezTo>
                <a:cubicBezTo>
                  <a:pt x="599306" y="1582446"/>
                  <a:pt x="302589" y="1562236"/>
                  <a:pt x="0" y="1569660"/>
                </a:cubicBezTo>
                <a:cubicBezTo>
                  <a:pt x="21824" y="1360589"/>
                  <a:pt x="-18130" y="1163861"/>
                  <a:pt x="0" y="1062137"/>
                </a:cubicBezTo>
                <a:cubicBezTo>
                  <a:pt x="18130" y="960413"/>
                  <a:pt x="-3675" y="654124"/>
                  <a:pt x="0" y="538917"/>
                </a:cubicBezTo>
                <a:cubicBezTo>
                  <a:pt x="3675" y="423710"/>
                  <a:pt x="5386" y="157474"/>
                  <a:pt x="0" y="0"/>
                </a:cubicBezTo>
                <a:close/>
              </a:path>
            </a:pathLst>
          </a:custGeom>
          <a:noFill/>
          <a:ln w="28575">
            <a:noFill/>
            <a:extLst>
              <a:ext uri="{C807C97D-BFC1-408E-A445-0C87EB9F89A2}">
                <ask:lineSketchStyleProps xmlns:ask="http://schemas.microsoft.com/office/drawing/2018/sketchyshapes" sd="3594397200">
                  <a:prstGeom prst="rect">
                    <a:avLst/>
                  </a:prstGeom>
                  <ask:type>
                    <ask:lineSketchFreehand/>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i="1">
                <a:latin typeface="Century Gothic"/>
                <a:cs typeface="Segoe UI"/>
              </a:rPr>
              <a:t>Under the supervision</a:t>
            </a:r>
            <a:r>
              <a:rPr lang="en-US" sz="2400">
                <a:latin typeface="Century Gothic"/>
                <a:cs typeface="Segoe UI"/>
              </a:rPr>
              <a:t> of​</a:t>
            </a:r>
          </a:p>
          <a:p>
            <a:pPr algn="ctr"/>
            <a:r>
              <a:rPr lang="en-US" sz="2400" b="1">
                <a:latin typeface="Century Gothic"/>
                <a:cs typeface="Segoe UI"/>
              </a:rPr>
              <a:t>Dr. Surender Soni </a:t>
            </a:r>
          </a:p>
          <a:p>
            <a:pPr algn="ctr"/>
            <a:r>
              <a:rPr lang="en-US" sz="2400">
                <a:ea typeface="+mn-lt"/>
                <a:cs typeface="+mn-lt"/>
              </a:rPr>
              <a:t>Associate Professor</a:t>
            </a:r>
            <a:endParaRPr lang="en-US"/>
          </a:p>
        </p:txBody>
      </p:sp>
      <p:sp>
        <p:nvSpPr>
          <p:cNvPr id="15" name="Rectangle 14">
            <a:extLst>
              <a:ext uri="{FF2B5EF4-FFF2-40B4-BE49-F238E27FC236}">
                <a16:creationId xmlns:a16="http://schemas.microsoft.com/office/drawing/2014/main" id="{AB7F31AA-0BAF-42B7-A7E7-4E4D3F7024C6}"/>
              </a:ext>
            </a:extLst>
          </p:cNvPr>
          <p:cNvSpPr/>
          <p:nvPr/>
        </p:nvSpPr>
        <p:spPr>
          <a:xfrm>
            <a:off x="-1175" y="4044"/>
            <a:ext cx="12191999" cy="146138"/>
          </a:xfrm>
          <a:custGeom>
            <a:avLst/>
            <a:gdLst>
              <a:gd name="connsiteX0" fmla="*/ 0 w 12191999"/>
              <a:gd name="connsiteY0" fmla="*/ 0 h 146138"/>
              <a:gd name="connsiteX1" fmla="*/ 311573 w 12191999"/>
              <a:gd name="connsiteY1" fmla="*/ 0 h 146138"/>
              <a:gd name="connsiteX2" fmla="*/ 745067 w 12191999"/>
              <a:gd name="connsiteY2" fmla="*/ 0 h 146138"/>
              <a:gd name="connsiteX3" fmla="*/ 1666240 w 12191999"/>
              <a:gd name="connsiteY3" fmla="*/ 0 h 146138"/>
              <a:gd name="connsiteX4" fmla="*/ 2343573 w 12191999"/>
              <a:gd name="connsiteY4" fmla="*/ 0 h 146138"/>
              <a:gd name="connsiteX5" fmla="*/ 2655146 w 12191999"/>
              <a:gd name="connsiteY5" fmla="*/ 0 h 146138"/>
              <a:gd name="connsiteX6" fmla="*/ 3576320 w 12191999"/>
              <a:gd name="connsiteY6" fmla="*/ 0 h 146138"/>
              <a:gd name="connsiteX7" fmla="*/ 3887893 w 12191999"/>
              <a:gd name="connsiteY7" fmla="*/ 0 h 146138"/>
              <a:gd name="connsiteX8" fmla="*/ 4321386 w 12191999"/>
              <a:gd name="connsiteY8" fmla="*/ 0 h 146138"/>
              <a:gd name="connsiteX9" fmla="*/ 5242560 w 12191999"/>
              <a:gd name="connsiteY9" fmla="*/ 0 h 146138"/>
              <a:gd name="connsiteX10" fmla="*/ 5797973 w 12191999"/>
              <a:gd name="connsiteY10" fmla="*/ 0 h 146138"/>
              <a:gd name="connsiteX11" fmla="*/ 6475306 w 12191999"/>
              <a:gd name="connsiteY11" fmla="*/ 0 h 146138"/>
              <a:gd name="connsiteX12" fmla="*/ 6786879 w 12191999"/>
              <a:gd name="connsiteY12" fmla="*/ 0 h 146138"/>
              <a:gd name="connsiteX13" fmla="*/ 7586133 w 12191999"/>
              <a:gd name="connsiteY13" fmla="*/ 0 h 146138"/>
              <a:gd name="connsiteX14" fmla="*/ 8385386 w 12191999"/>
              <a:gd name="connsiteY14" fmla="*/ 0 h 146138"/>
              <a:gd name="connsiteX15" fmla="*/ 9306559 w 12191999"/>
              <a:gd name="connsiteY15" fmla="*/ 0 h 146138"/>
              <a:gd name="connsiteX16" fmla="*/ 9740053 w 12191999"/>
              <a:gd name="connsiteY16" fmla="*/ 0 h 146138"/>
              <a:gd name="connsiteX17" fmla="*/ 10417386 w 12191999"/>
              <a:gd name="connsiteY17" fmla="*/ 0 h 146138"/>
              <a:gd name="connsiteX18" fmla="*/ 11216639 w 12191999"/>
              <a:gd name="connsiteY18" fmla="*/ 0 h 146138"/>
              <a:gd name="connsiteX19" fmla="*/ 12191999 w 12191999"/>
              <a:gd name="connsiteY19" fmla="*/ 0 h 146138"/>
              <a:gd name="connsiteX20" fmla="*/ 12191999 w 12191999"/>
              <a:gd name="connsiteY20" fmla="*/ 146138 h 146138"/>
              <a:gd name="connsiteX21" fmla="*/ 11636586 w 12191999"/>
              <a:gd name="connsiteY21" fmla="*/ 146138 h 146138"/>
              <a:gd name="connsiteX22" fmla="*/ 11081172 w 12191999"/>
              <a:gd name="connsiteY22" fmla="*/ 146138 h 146138"/>
              <a:gd name="connsiteX23" fmla="*/ 10159999 w 12191999"/>
              <a:gd name="connsiteY23" fmla="*/ 146138 h 146138"/>
              <a:gd name="connsiteX24" fmla="*/ 9604586 w 12191999"/>
              <a:gd name="connsiteY24" fmla="*/ 146138 h 146138"/>
              <a:gd name="connsiteX25" fmla="*/ 8683413 w 12191999"/>
              <a:gd name="connsiteY25" fmla="*/ 146138 h 146138"/>
              <a:gd name="connsiteX26" fmla="*/ 8371839 w 12191999"/>
              <a:gd name="connsiteY26" fmla="*/ 146138 h 146138"/>
              <a:gd name="connsiteX27" fmla="*/ 7450666 w 12191999"/>
              <a:gd name="connsiteY27" fmla="*/ 146138 h 146138"/>
              <a:gd name="connsiteX28" fmla="*/ 6529493 w 12191999"/>
              <a:gd name="connsiteY28" fmla="*/ 146138 h 146138"/>
              <a:gd name="connsiteX29" fmla="*/ 5852160 w 12191999"/>
              <a:gd name="connsiteY29" fmla="*/ 146138 h 146138"/>
              <a:gd name="connsiteX30" fmla="*/ 4930986 w 12191999"/>
              <a:gd name="connsiteY30" fmla="*/ 146138 h 146138"/>
              <a:gd name="connsiteX31" fmla="*/ 4375573 w 12191999"/>
              <a:gd name="connsiteY31" fmla="*/ 146138 h 146138"/>
              <a:gd name="connsiteX32" fmla="*/ 3454400 w 12191999"/>
              <a:gd name="connsiteY32" fmla="*/ 146138 h 146138"/>
              <a:gd name="connsiteX33" fmla="*/ 3142826 w 12191999"/>
              <a:gd name="connsiteY33" fmla="*/ 146138 h 146138"/>
              <a:gd name="connsiteX34" fmla="*/ 2343573 w 12191999"/>
              <a:gd name="connsiteY34" fmla="*/ 146138 h 146138"/>
              <a:gd name="connsiteX35" fmla="*/ 1544320 w 12191999"/>
              <a:gd name="connsiteY35" fmla="*/ 146138 h 146138"/>
              <a:gd name="connsiteX36" fmla="*/ 745067 w 12191999"/>
              <a:gd name="connsiteY36" fmla="*/ 146138 h 146138"/>
              <a:gd name="connsiteX37" fmla="*/ 0 w 12191999"/>
              <a:gd name="connsiteY37" fmla="*/ 146138 h 146138"/>
              <a:gd name="connsiteX38" fmla="*/ 0 w 12191999"/>
              <a:gd name="connsiteY38" fmla="*/ 0 h 1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999" h="146138" fill="none" extrusionOk="0">
                <a:moveTo>
                  <a:pt x="0" y="0"/>
                </a:moveTo>
                <a:cubicBezTo>
                  <a:pt x="95324" y="15110"/>
                  <a:pt x="167185" y="8985"/>
                  <a:pt x="311573" y="0"/>
                </a:cubicBezTo>
                <a:cubicBezTo>
                  <a:pt x="455961" y="-8985"/>
                  <a:pt x="620140" y="2948"/>
                  <a:pt x="745067" y="0"/>
                </a:cubicBezTo>
                <a:cubicBezTo>
                  <a:pt x="869994" y="-2948"/>
                  <a:pt x="1264735" y="-7464"/>
                  <a:pt x="1666240" y="0"/>
                </a:cubicBezTo>
                <a:cubicBezTo>
                  <a:pt x="2067745" y="7464"/>
                  <a:pt x="2129903" y="18294"/>
                  <a:pt x="2343573" y="0"/>
                </a:cubicBezTo>
                <a:cubicBezTo>
                  <a:pt x="2557243" y="-18294"/>
                  <a:pt x="2553336" y="-14149"/>
                  <a:pt x="2655146" y="0"/>
                </a:cubicBezTo>
                <a:cubicBezTo>
                  <a:pt x="2756956" y="14149"/>
                  <a:pt x="3331161" y="-15028"/>
                  <a:pt x="3576320" y="0"/>
                </a:cubicBezTo>
                <a:cubicBezTo>
                  <a:pt x="3821479" y="15028"/>
                  <a:pt x="3786192" y="-10879"/>
                  <a:pt x="3887893" y="0"/>
                </a:cubicBezTo>
                <a:cubicBezTo>
                  <a:pt x="3989594" y="10879"/>
                  <a:pt x="4206688" y="15010"/>
                  <a:pt x="4321386" y="0"/>
                </a:cubicBezTo>
                <a:cubicBezTo>
                  <a:pt x="4436084" y="-15010"/>
                  <a:pt x="4850822" y="22634"/>
                  <a:pt x="5242560" y="0"/>
                </a:cubicBezTo>
                <a:cubicBezTo>
                  <a:pt x="5634298" y="-22634"/>
                  <a:pt x="5685309" y="-21482"/>
                  <a:pt x="5797973" y="0"/>
                </a:cubicBezTo>
                <a:cubicBezTo>
                  <a:pt x="5910637" y="21482"/>
                  <a:pt x="6329218" y="22806"/>
                  <a:pt x="6475306" y="0"/>
                </a:cubicBezTo>
                <a:cubicBezTo>
                  <a:pt x="6621394" y="-22806"/>
                  <a:pt x="6676599" y="-9001"/>
                  <a:pt x="6786879" y="0"/>
                </a:cubicBezTo>
                <a:cubicBezTo>
                  <a:pt x="6897159" y="9001"/>
                  <a:pt x="7390518" y="23113"/>
                  <a:pt x="7586133" y="0"/>
                </a:cubicBezTo>
                <a:cubicBezTo>
                  <a:pt x="7781748" y="-23113"/>
                  <a:pt x="8180150" y="10693"/>
                  <a:pt x="8385386" y="0"/>
                </a:cubicBezTo>
                <a:cubicBezTo>
                  <a:pt x="8590622" y="-10693"/>
                  <a:pt x="9095604" y="-10633"/>
                  <a:pt x="9306559" y="0"/>
                </a:cubicBezTo>
                <a:cubicBezTo>
                  <a:pt x="9517514" y="10633"/>
                  <a:pt x="9593650" y="3915"/>
                  <a:pt x="9740053" y="0"/>
                </a:cubicBezTo>
                <a:cubicBezTo>
                  <a:pt x="9886456" y="-3915"/>
                  <a:pt x="10260975" y="-11501"/>
                  <a:pt x="10417386" y="0"/>
                </a:cubicBezTo>
                <a:cubicBezTo>
                  <a:pt x="10573797" y="11501"/>
                  <a:pt x="10928560" y="-38166"/>
                  <a:pt x="11216639" y="0"/>
                </a:cubicBezTo>
                <a:cubicBezTo>
                  <a:pt x="11504718" y="38166"/>
                  <a:pt x="11864643" y="-38030"/>
                  <a:pt x="12191999" y="0"/>
                </a:cubicBezTo>
                <a:cubicBezTo>
                  <a:pt x="12186119" y="59739"/>
                  <a:pt x="12196386" y="73508"/>
                  <a:pt x="12191999" y="146138"/>
                </a:cubicBezTo>
                <a:cubicBezTo>
                  <a:pt x="12057317" y="130111"/>
                  <a:pt x="11793370" y="160237"/>
                  <a:pt x="11636586" y="146138"/>
                </a:cubicBezTo>
                <a:cubicBezTo>
                  <a:pt x="11479802" y="132039"/>
                  <a:pt x="11316641" y="150428"/>
                  <a:pt x="11081172" y="146138"/>
                </a:cubicBezTo>
                <a:cubicBezTo>
                  <a:pt x="10845703" y="141848"/>
                  <a:pt x="10465997" y="182792"/>
                  <a:pt x="10159999" y="146138"/>
                </a:cubicBezTo>
                <a:cubicBezTo>
                  <a:pt x="9854001" y="109484"/>
                  <a:pt x="9750783" y="126171"/>
                  <a:pt x="9604586" y="146138"/>
                </a:cubicBezTo>
                <a:cubicBezTo>
                  <a:pt x="9458389" y="166105"/>
                  <a:pt x="8976096" y="136534"/>
                  <a:pt x="8683413" y="146138"/>
                </a:cubicBezTo>
                <a:cubicBezTo>
                  <a:pt x="8390730" y="155742"/>
                  <a:pt x="8495687" y="147232"/>
                  <a:pt x="8371839" y="146138"/>
                </a:cubicBezTo>
                <a:cubicBezTo>
                  <a:pt x="8247991" y="145044"/>
                  <a:pt x="7645194" y="182803"/>
                  <a:pt x="7450666" y="146138"/>
                </a:cubicBezTo>
                <a:cubicBezTo>
                  <a:pt x="7256138" y="109473"/>
                  <a:pt x="6726275" y="140209"/>
                  <a:pt x="6529493" y="146138"/>
                </a:cubicBezTo>
                <a:cubicBezTo>
                  <a:pt x="6332711" y="152067"/>
                  <a:pt x="6033957" y="162591"/>
                  <a:pt x="5852160" y="146138"/>
                </a:cubicBezTo>
                <a:cubicBezTo>
                  <a:pt x="5670363" y="129685"/>
                  <a:pt x="5294586" y="131284"/>
                  <a:pt x="4930986" y="146138"/>
                </a:cubicBezTo>
                <a:cubicBezTo>
                  <a:pt x="4567386" y="160992"/>
                  <a:pt x="4565600" y="158804"/>
                  <a:pt x="4375573" y="146138"/>
                </a:cubicBezTo>
                <a:cubicBezTo>
                  <a:pt x="4185546" y="133472"/>
                  <a:pt x="3822836" y="168096"/>
                  <a:pt x="3454400" y="146138"/>
                </a:cubicBezTo>
                <a:cubicBezTo>
                  <a:pt x="3085964" y="124180"/>
                  <a:pt x="3293871" y="156010"/>
                  <a:pt x="3142826" y="146138"/>
                </a:cubicBezTo>
                <a:cubicBezTo>
                  <a:pt x="2991781" y="136266"/>
                  <a:pt x="2504104" y="108779"/>
                  <a:pt x="2343573" y="146138"/>
                </a:cubicBezTo>
                <a:cubicBezTo>
                  <a:pt x="2183042" y="183497"/>
                  <a:pt x="1932620" y="150120"/>
                  <a:pt x="1544320" y="146138"/>
                </a:cubicBezTo>
                <a:cubicBezTo>
                  <a:pt x="1156020" y="142156"/>
                  <a:pt x="974607" y="121755"/>
                  <a:pt x="745067" y="146138"/>
                </a:cubicBezTo>
                <a:cubicBezTo>
                  <a:pt x="515527" y="170521"/>
                  <a:pt x="317608" y="118171"/>
                  <a:pt x="0" y="146138"/>
                </a:cubicBezTo>
                <a:cubicBezTo>
                  <a:pt x="3216" y="75369"/>
                  <a:pt x="-1631" y="51737"/>
                  <a:pt x="0" y="0"/>
                </a:cubicBezTo>
                <a:close/>
              </a:path>
              <a:path w="12191999" h="146138" stroke="0" extrusionOk="0">
                <a:moveTo>
                  <a:pt x="0" y="0"/>
                </a:moveTo>
                <a:cubicBezTo>
                  <a:pt x="220420" y="14388"/>
                  <a:pt x="517372" y="29283"/>
                  <a:pt x="921173" y="0"/>
                </a:cubicBezTo>
                <a:cubicBezTo>
                  <a:pt x="1324974" y="-29283"/>
                  <a:pt x="1305840" y="5579"/>
                  <a:pt x="1476587" y="0"/>
                </a:cubicBezTo>
                <a:cubicBezTo>
                  <a:pt x="1647334" y="-5579"/>
                  <a:pt x="1667877" y="-10141"/>
                  <a:pt x="1788160" y="0"/>
                </a:cubicBezTo>
                <a:cubicBezTo>
                  <a:pt x="1908443" y="10141"/>
                  <a:pt x="2241309" y="-22626"/>
                  <a:pt x="2465493" y="0"/>
                </a:cubicBezTo>
                <a:cubicBezTo>
                  <a:pt x="2689677" y="22626"/>
                  <a:pt x="2854838" y="-1854"/>
                  <a:pt x="3142826" y="0"/>
                </a:cubicBezTo>
                <a:cubicBezTo>
                  <a:pt x="3430814" y="1854"/>
                  <a:pt x="3494938" y="-9544"/>
                  <a:pt x="3698240" y="0"/>
                </a:cubicBezTo>
                <a:cubicBezTo>
                  <a:pt x="3901542" y="9544"/>
                  <a:pt x="4061878" y="-19713"/>
                  <a:pt x="4375573" y="0"/>
                </a:cubicBezTo>
                <a:cubicBezTo>
                  <a:pt x="4689268" y="19713"/>
                  <a:pt x="4843410" y="36420"/>
                  <a:pt x="5174826" y="0"/>
                </a:cubicBezTo>
                <a:cubicBezTo>
                  <a:pt x="5506242" y="-36420"/>
                  <a:pt x="5423790" y="10587"/>
                  <a:pt x="5608320" y="0"/>
                </a:cubicBezTo>
                <a:cubicBezTo>
                  <a:pt x="5792850" y="-10587"/>
                  <a:pt x="6148525" y="-17325"/>
                  <a:pt x="6529493" y="0"/>
                </a:cubicBezTo>
                <a:cubicBezTo>
                  <a:pt x="6910461" y="17325"/>
                  <a:pt x="6859014" y="19816"/>
                  <a:pt x="6962986" y="0"/>
                </a:cubicBezTo>
                <a:cubicBezTo>
                  <a:pt x="7066958" y="-19816"/>
                  <a:pt x="7308598" y="-7937"/>
                  <a:pt x="7396479" y="0"/>
                </a:cubicBezTo>
                <a:cubicBezTo>
                  <a:pt x="7484360" y="7937"/>
                  <a:pt x="7635833" y="5509"/>
                  <a:pt x="7708053" y="0"/>
                </a:cubicBezTo>
                <a:cubicBezTo>
                  <a:pt x="7780273" y="-5509"/>
                  <a:pt x="8125804" y="2159"/>
                  <a:pt x="8263466" y="0"/>
                </a:cubicBezTo>
                <a:cubicBezTo>
                  <a:pt x="8401128" y="-2159"/>
                  <a:pt x="8485618" y="-1704"/>
                  <a:pt x="8696959" y="0"/>
                </a:cubicBezTo>
                <a:cubicBezTo>
                  <a:pt x="8908300" y="1704"/>
                  <a:pt x="9121069" y="22031"/>
                  <a:pt x="9496213" y="0"/>
                </a:cubicBezTo>
                <a:cubicBezTo>
                  <a:pt x="9871357" y="-22031"/>
                  <a:pt x="10088540" y="19819"/>
                  <a:pt x="10295466" y="0"/>
                </a:cubicBezTo>
                <a:cubicBezTo>
                  <a:pt x="10502392" y="-19819"/>
                  <a:pt x="10729095" y="-25194"/>
                  <a:pt x="10972799" y="0"/>
                </a:cubicBezTo>
                <a:cubicBezTo>
                  <a:pt x="11216503" y="25194"/>
                  <a:pt x="11605997" y="-60922"/>
                  <a:pt x="12191999" y="0"/>
                </a:cubicBezTo>
                <a:cubicBezTo>
                  <a:pt x="12192036" y="71087"/>
                  <a:pt x="12196179" y="106547"/>
                  <a:pt x="12191999" y="146138"/>
                </a:cubicBezTo>
                <a:cubicBezTo>
                  <a:pt x="12037132" y="132873"/>
                  <a:pt x="11991249" y="132076"/>
                  <a:pt x="11880426" y="146138"/>
                </a:cubicBezTo>
                <a:cubicBezTo>
                  <a:pt x="11769603" y="160200"/>
                  <a:pt x="11550732" y="168416"/>
                  <a:pt x="11325012" y="146138"/>
                </a:cubicBezTo>
                <a:cubicBezTo>
                  <a:pt x="11099292" y="123860"/>
                  <a:pt x="10880526" y="164394"/>
                  <a:pt x="10525759" y="146138"/>
                </a:cubicBezTo>
                <a:cubicBezTo>
                  <a:pt x="10170992" y="127882"/>
                  <a:pt x="10121034" y="173815"/>
                  <a:pt x="9848426" y="146138"/>
                </a:cubicBezTo>
                <a:cubicBezTo>
                  <a:pt x="9575818" y="118461"/>
                  <a:pt x="9464175" y="175034"/>
                  <a:pt x="9171093" y="146138"/>
                </a:cubicBezTo>
                <a:cubicBezTo>
                  <a:pt x="8878011" y="117242"/>
                  <a:pt x="8697604" y="148319"/>
                  <a:pt x="8371839" y="146138"/>
                </a:cubicBezTo>
                <a:cubicBezTo>
                  <a:pt x="8046074" y="143957"/>
                  <a:pt x="7684632" y="118485"/>
                  <a:pt x="7450666" y="146138"/>
                </a:cubicBezTo>
                <a:cubicBezTo>
                  <a:pt x="7216700" y="173791"/>
                  <a:pt x="7264236" y="145019"/>
                  <a:pt x="7139093" y="146138"/>
                </a:cubicBezTo>
                <a:cubicBezTo>
                  <a:pt x="7013950" y="147257"/>
                  <a:pt x="6889966" y="156511"/>
                  <a:pt x="6827519" y="146138"/>
                </a:cubicBezTo>
                <a:cubicBezTo>
                  <a:pt x="6765072" y="135765"/>
                  <a:pt x="6578490" y="138326"/>
                  <a:pt x="6515946" y="146138"/>
                </a:cubicBezTo>
                <a:cubicBezTo>
                  <a:pt x="6453402" y="153950"/>
                  <a:pt x="6188517" y="166050"/>
                  <a:pt x="6082453" y="146138"/>
                </a:cubicBezTo>
                <a:cubicBezTo>
                  <a:pt x="5976389" y="126226"/>
                  <a:pt x="5684825" y="136801"/>
                  <a:pt x="5405120" y="146138"/>
                </a:cubicBezTo>
                <a:cubicBezTo>
                  <a:pt x="5125415" y="155475"/>
                  <a:pt x="5089504" y="156404"/>
                  <a:pt x="4849706" y="146138"/>
                </a:cubicBezTo>
                <a:cubicBezTo>
                  <a:pt x="4609908" y="135872"/>
                  <a:pt x="4528715" y="126251"/>
                  <a:pt x="4416213" y="146138"/>
                </a:cubicBezTo>
                <a:cubicBezTo>
                  <a:pt x="4303711" y="166025"/>
                  <a:pt x="3804288" y="142397"/>
                  <a:pt x="3616960" y="146138"/>
                </a:cubicBezTo>
                <a:cubicBezTo>
                  <a:pt x="3429632" y="149879"/>
                  <a:pt x="3028181" y="115440"/>
                  <a:pt x="2817706" y="146138"/>
                </a:cubicBezTo>
                <a:cubicBezTo>
                  <a:pt x="2607231" y="176836"/>
                  <a:pt x="2571013" y="127300"/>
                  <a:pt x="2384213" y="146138"/>
                </a:cubicBezTo>
                <a:cubicBezTo>
                  <a:pt x="2197413" y="164976"/>
                  <a:pt x="1874371" y="133236"/>
                  <a:pt x="1584960" y="146138"/>
                </a:cubicBezTo>
                <a:cubicBezTo>
                  <a:pt x="1295549" y="159040"/>
                  <a:pt x="1246446" y="147314"/>
                  <a:pt x="1151467" y="146138"/>
                </a:cubicBezTo>
                <a:cubicBezTo>
                  <a:pt x="1056488" y="144962"/>
                  <a:pt x="572937" y="133992"/>
                  <a:pt x="0" y="146138"/>
                </a:cubicBezTo>
                <a:cubicBezTo>
                  <a:pt x="-5904" y="91386"/>
                  <a:pt x="-2166" y="59245"/>
                  <a:pt x="0" y="0"/>
                </a:cubicBezTo>
                <a:close/>
              </a:path>
            </a:pathLst>
          </a:custGeom>
          <a:solidFill>
            <a:schemeClr val="tx1"/>
          </a:solidFill>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DengXian Light"/>
            </a:endParaRPr>
          </a:p>
        </p:txBody>
      </p:sp>
      <p:sp>
        <p:nvSpPr>
          <p:cNvPr id="28" name="Rectangle 27">
            <a:extLst>
              <a:ext uri="{FF2B5EF4-FFF2-40B4-BE49-F238E27FC236}">
                <a16:creationId xmlns:a16="http://schemas.microsoft.com/office/drawing/2014/main" id="{A0675826-5C8B-4313-8416-DE8F2527309E}"/>
              </a:ext>
            </a:extLst>
          </p:cNvPr>
          <p:cNvSpPr/>
          <p:nvPr/>
        </p:nvSpPr>
        <p:spPr>
          <a:xfrm rot="5400000">
            <a:off x="-3367547" y="3359977"/>
            <a:ext cx="6847562" cy="135700"/>
          </a:xfrm>
          <a:custGeom>
            <a:avLst/>
            <a:gdLst>
              <a:gd name="connsiteX0" fmla="*/ 0 w 6847562"/>
              <a:gd name="connsiteY0" fmla="*/ 0 h 135700"/>
              <a:gd name="connsiteX1" fmla="*/ 684756 w 6847562"/>
              <a:gd name="connsiteY1" fmla="*/ 0 h 135700"/>
              <a:gd name="connsiteX2" fmla="*/ 1301037 w 6847562"/>
              <a:gd name="connsiteY2" fmla="*/ 0 h 135700"/>
              <a:gd name="connsiteX3" fmla="*/ 2054269 w 6847562"/>
              <a:gd name="connsiteY3" fmla="*/ 0 h 135700"/>
              <a:gd name="connsiteX4" fmla="*/ 2807500 w 6847562"/>
              <a:gd name="connsiteY4" fmla="*/ 0 h 135700"/>
              <a:gd name="connsiteX5" fmla="*/ 3492257 w 6847562"/>
              <a:gd name="connsiteY5" fmla="*/ 0 h 135700"/>
              <a:gd name="connsiteX6" fmla="*/ 4040062 w 6847562"/>
              <a:gd name="connsiteY6" fmla="*/ 0 h 135700"/>
              <a:gd name="connsiteX7" fmla="*/ 4656342 w 6847562"/>
              <a:gd name="connsiteY7" fmla="*/ 0 h 135700"/>
              <a:gd name="connsiteX8" fmla="*/ 5341098 w 6847562"/>
              <a:gd name="connsiteY8" fmla="*/ 0 h 135700"/>
              <a:gd name="connsiteX9" fmla="*/ 5820428 w 6847562"/>
              <a:gd name="connsiteY9" fmla="*/ 0 h 135700"/>
              <a:gd name="connsiteX10" fmla="*/ 6847562 w 6847562"/>
              <a:gd name="connsiteY10" fmla="*/ 0 h 135700"/>
              <a:gd name="connsiteX11" fmla="*/ 6847562 w 6847562"/>
              <a:gd name="connsiteY11" fmla="*/ 135700 h 135700"/>
              <a:gd name="connsiteX12" fmla="*/ 6299757 w 6847562"/>
              <a:gd name="connsiteY12" fmla="*/ 135700 h 135700"/>
              <a:gd name="connsiteX13" fmla="*/ 5683476 w 6847562"/>
              <a:gd name="connsiteY13" fmla="*/ 135700 h 135700"/>
              <a:gd name="connsiteX14" fmla="*/ 4930245 w 6847562"/>
              <a:gd name="connsiteY14" fmla="*/ 135700 h 135700"/>
              <a:gd name="connsiteX15" fmla="*/ 4382440 w 6847562"/>
              <a:gd name="connsiteY15" fmla="*/ 135700 h 135700"/>
              <a:gd name="connsiteX16" fmla="*/ 3697683 w 6847562"/>
              <a:gd name="connsiteY16" fmla="*/ 135700 h 135700"/>
              <a:gd name="connsiteX17" fmla="*/ 3218354 w 6847562"/>
              <a:gd name="connsiteY17" fmla="*/ 135700 h 135700"/>
              <a:gd name="connsiteX18" fmla="*/ 2396647 w 6847562"/>
              <a:gd name="connsiteY18" fmla="*/ 135700 h 135700"/>
              <a:gd name="connsiteX19" fmla="*/ 1848842 w 6847562"/>
              <a:gd name="connsiteY19" fmla="*/ 135700 h 135700"/>
              <a:gd name="connsiteX20" fmla="*/ 1027134 w 6847562"/>
              <a:gd name="connsiteY20" fmla="*/ 135700 h 135700"/>
              <a:gd name="connsiteX21" fmla="*/ 0 w 6847562"/>
              <a:gd name="connsiteY21" fmla="*/ 135700 h 135700"/>
              <a:gd name="connsiteX22" fmla="*/ 0 w 6847562"/>
              <a:gd name="connsiteY22" fmla="*/ 0 h 1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47562" h="135700" fill="none" extrusionOk="0">
                <a:moveTo>
                  <a:pt x="0" y="0"/>
                </a:moveTo>
                <a:cubicBezTo>
                  <a:pt x="183381" y="-1057"/>
                  <a:pt x="441946" y="14568"/>
                  <a:pt x="684756" y="0"/>
                </a:cubicBezTo>
                <a:cubicBezTo>
                  <a:pt x="927566" y="-14568"/>
                  <a:pt x="1021634" y="3637"/>
                  <a:pt x="1301037" y="0"/>
                </a:cubicBezTo>
                <a:cubicBezTo>
                  <a:pt x="1580440" y="-3637"/>
                  <a:pt x="1685090" y="-12804"/>
                  <a:pt x="2054269" y="0"/>
                </a:cubicBezTo>
                <a:cubicBezTo>
                  <a:pt x="2423448" y="12804"/>
                  <a:pt x="2639179" y="17430"/>
                  <a:pt x="2807500" y="0"/>
                </a:cubicBezTo>
                <a:cubicBezTo>
                  <a:pt x="2975821" y="-17430"/>
                  <a:pt x="3332418" y="-22024"/>
                  <a:pt x="3492257" y="0"/>
                </a:cubicBezTo>
                <a:cubicBezTo>
                  <a:pt x="3652096" y="22024"/>
                  <a:pt x="3846603" y="9627"/>
                  <a:pt x="4040062" y="0"/>
                </a:cubicBezTo>
                <a:cubicBezTo>
                  <a:pt x="4233521" y="-9627"/>
                  <a:pt x="4463467" y="-15095"/>
                  <a:pt x="4656342" y="0"/>
                </a:cubicBezTo>
                <a:cubicBezTo>
                  <a:pt x="4849217" y="15095"/>
                  <a:pt x="5166439" y="-29958"/>
                  <a:pt x="5341098" y="0"/>
                </a:cubicBezTo>
                <a:cubicBezTo>
                  <a:pt x="5515757" y="29958"/>
                  <a:pt x="5719248" y="17014"/>
                  <a:pt x="5820428" y="0"/>
                </a:cubicBezTo>
                <a:cubicBezTo>
                  <a:pt x="5921608" y="-17014"/>
                  <a:pt x="6405038" y="-17893"/>
                  <a:pt x="6847562" y="0"/>
                </a:cubicBezTo>
                <a:cubicBezTo>
                  <a:pt x="6844011" y="55584"/>
                  <a:pt x="6846389" y="68846"/>
                  <a:pt x="6847562" y="135700"/>
                </a:cubicBezTo>
                <a:cubicBezTo>
                  <a:pt x="6651860" y="128776"/>
                  <a:pt x="6548971" y="127045"/>
                  <a:pt x="6299757" y="135700"/>
                </a:cubicBezTo>
                <a:cubicBezTo>
                  <a:pt x="6050544" y="144355"/>
                  <a:pt x="5883198" y="145145"/>
                  <a:pt x="5683476" y="135700"/>
                </a:cubicBezTo>
                <a:cubicBezTo>
                  <a:pt x="5483754" y="126255"/>
                  <a:pt x="5261152" y="145405"/>
                  <a:pt x="4930245" y="135700"/>
                </a:cubicBezTo>
                <a:cubicBezTo>
                  <a:pt x="4599338" y="125995"/>
                  <a:pt x="4600291" y="142340"/>
                  <a:pt x="4382440" y="135700"/>
                </a:cubicBezTo>
                <a:cubicBezTo>
                  <a:pt x="4164589" y="129060"/>
                  <a:pt x="4000150" y="110014"/>
                  <a:pt x="3697683" y="135700"/>
                </a:cubicBezTo>
                <a:cubicBezTo>
                  <a:pt x="3395216" y="161386"/>
                  <a:pt x="3395300" y="121203"/>
                  <a:pt x="3218354" y="135700"/>
                </a:cubicBezTo>
                <a:cubicBezTo>
                  <a:pt x="3041408" y="150197"/>
                  <a:pt x="2656675" y="101629"/>
                  <a:pt x="2396647" y="135700"/>
                </a:cubicBezTo>
                <a:cubicBezTo>
                  <a:pt x="2136619" y="169771"/>
                  <a:pt x="2074954" y="122135"/>
                  <a:pt x="1848842" y="135700"/>
                </a:cubicBezTo>
                <a:cubicBezTo>
                  <a:pt x="1622730" y="149265"/>
                  <a:pt x="1420959" y="113280"/>
                  <a:pt x="1027134" y="135700"/>
                </a:cubicBezTo>
                <a:cubicBezTo>
                  <a:pt x="633309" y="158120"/>
                  <a:pt x="342581" y="160797"/>
                  <a:pt x="0" y="135700"/>
                </a:cubicBezTo>
                <a:cubicBezTo>
                  <a:pt x="-4126" y="68047"/>
                  <a:pt x="-6643" y="38242"/>
                  <a:pt x="0" y="0"/>
                </a:cubicBezTo>
                <a:close/>
              </a:path>
              <a:path w="6847562" h="135700" stroke="0" extrusionOk="0">
                <a:moveTo>
                  <a:pt x="0" y="0"/>
                </a:moveTo>
                <a:cubicBezTo>
                  <a:pt x="293915" y="-2420"/>
                  <a:pt x="582309" y="15963"/>
                  <a:pt x="821707" y="0"/>
                </a:cubicBezTo>
                <a:cubicBezTo>
                  <a:pt x="1061105" y="-15963"/>
                  <a:pt x="1214783" y="21954"/>
                  <a:pt x="1437988" y="0"/>
                </a:cubicBezTo>
                <a:cubicBezTo>
                  <a:pt x="1661193" y="-21954"/>
                  <a:pt x="1697555" y="892"/>
                  <a:pt x="1917317" y="0"/>
                </a:cubicBezTo>
                <a:cubicBezTo>
                  <a:pt x="2137079" y="-892"/>
                  <a:pt x="2428092" y="-10339"/>
                  <a:pt x="2602074" y="0"/>
                </a:cubicBezTo>
                <a:cubicBezTo>
                  <a:pt x="2776056" y="10339"/>
                  <a:pt x="3003680" y="-24520"/>
                  <a:pt x="3286830" y="0"/>
                </a:cubicBezTo>
                <a:cubicBezTo>
                  <a:pt x="3569980" y="24520"/>
                  <a:pt x="3768404" y="-26450"/>
                  <a:pt x="3903110" y="0"/>
                </a:cubicBezTo>
                <a:cubicBezTo>
                  <a:pt x="4037816" y="26450"/>
                  <a:pt x="4444792" y="30233"/>
                  <a:pt x="4587867" y="0"/>
                </a:cubicBezTo>
                <a:cubicBezTo>
                  <a:pt x="4730942" y="-30233"/>
                  <a:pt x="5000015" y="80"/>
                  <a:pt x="5341098" y="0"/>
                </a:cubicBezTo>
                <a:cubicBezTo>
                  <a:pt x="5682181" y="-80"/>
                  <a:pt x="5684757" y="-25600"/>
                  <a:pt x="5888903" y="0"/>
                </a:cubicBezTo>
                <a:cubicBezTo>
                  <a:pt x="6093050" y="25600"/>
                  <a:pt x="6408362" y="23835"/>
                  <a:pt x="6847562" y="0"/>
                </a:cubicBezTo>
                <a:cubicBezTo>
                  <a:pt x="6852600" y="43663"/>
                  <a:pt x="6850735" y="91476"/>
                  <a:pt x="6847562" y="135700"/>
                </a:cubicBezTo>
                <a:cubicBezTo>
                  <a:pt x="6578967" y="123994"/>
                  <a:pt x="6515649" y="142351"/>
                  <a:pt x="6299757" y="135700"/>
                </a:cubicBezTo>
                <a:cubicBezTo>
                  <a:pt x="6083866" y="129049"/>
                  <a:pt x="5740814" y="99496"/>
                  <a:pt x="5546525" y="135700"/>
                </a:cubicBezTo>
                <a:cubicBezTo>
                  <a:pt x="5352236" y="171904"/>
                  <a:pt x="5100526" y="127096"/>
                  <a:pt x="4930245" y="135700"/>
                </a:cubicBezTo>
                <a:cubicBezTo>
                  <a:pt x="4759964" y="144304"/>
                  <a:pt x="4458416" y="144315"/>
                  <a:pt x="4108537" y="135700"/>
                </a:cubicBezTo>
                <a:cubicBezTo>
                  <a:pt x="3758658" y="127085"/>
                  <a:pt x="3749940" y="135555"/>
                  <a:pt x="3629208" y="135700"/>
                </a:cubicBezTo>
                <a:cubicBezTo>
                  <a:pt x="3508476" y="135845"/>
                  <a:pt x="3093390" y="152420"/>
                  <a:pt x="2875976" y="135700"/>
                </a:cubicBezTo>
                <a:cubicBezTo>
                  <a:pt x="2658562" y="118980"/>
                  <a:pt x="2552599" y="129453"/>
                  <a:pt x="2396647" y="135700"/>
                </a:cubicBezTo>
                <a:cubicBezTo>
                  <a:pt x="2240695" y="141947"/>
                  <a:pt x="2114471" y="142133"/>
                  <a:pt x="1848842" y="135700"/>
                </a:cubicBezTo>
                <a:cubicBezTo>
                  <a:pt x="1583214" y="129267"/>
                  <a:pt x="1460844" y="105748"/>
                  <a:pt x="1232561" y="135700"/>
                </a:cubicBezTo>
                <a:cubicBezTo>
                  <a:pt x="1004278" y="165652"/>
                  <a:pt x="892650" y="138265"/>
                  <a:pt x="616281" y="135700"/>
                </a:cubicBezTo>
                <a:cubicBezTo>
                  <a:pt x="339912" y="133135"/>
                  <a:pt x="279890" y="119497"/>
                  <a:pt x="0" y="135700"/>
                </a:cubicBezTo>
                <a:cubicBezTo>
                  <a:pt x="2610" y="102829"/>
                  <a:pt x="4991" y="65183"/>
                  <a:pt x="0" y="0"/>
                </a:cubicBezTo>
                <a:close/>
              </a:path>
            </a:pathLst>
          </a:custGeom>
          <a:solidFill>
            <a:schemeClr val="tx1"/>
          </a:solidFill>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A3B65B-88B8-4F73-8F85-6DAB27325F23}"/>
              </a:ext>
            </a:extLst>
          </p:cNvPr>
          <p:cNvSpPr/>
          <p:nvPr/>
        </p:nvSpPr>
        <p:spPr>
          <a:xfrm rot="5400000">
            <a:off x="8699193" y="3370414"/>
            <a:ext cx="6847562" cy="135700"/>
          </a:xfrm>
          <a:custGeom>
            <a:avLst/>
            <a:gdLst>
              <a:gd name="connsiteX0" fmla="*/ 0 w 6847562"/>
              <a:gd name="connsiteY0" fmla="*/ 0 h 135700"/>
              <a:gd name="connsiteX1" fmla="*/ 684756 w 6847562"/>
              <a:gd name="connsiteY1" fmla="*/ 0 h 135700"/>
              <a:gd name="connsiteX2" fmla="*/ 1301037 w 6847562"/>
              <a:gd name="connsiteY2" fmla="*/ 0 h 135700"/>
              <a:gd name="connsiteX3" fmla="*/ 2054269 w 6847562"/>
              <a:gd name="connsiteY3" fmla="*/ 0 h 135700"/>
              <a:gd name="connsiteX4" fmla="*/ 2807500 w 6847562"/>
              <a:gd name="connsiteY4" fmla="*/ 0 h 135700"/>
              <a:gd name="connsiteX5" fmla="*/ 3492257 w 6847562"/>
              <a:gd name="connsiteY5" fmla="*/ 0 h 135700"/>
              <a:gd name="connsiteX6" fmla="*/ 4040062 w 6847562"/>
              <a:gd name="connsiteY6" fmla="*/ 0 h 135700"/>
              <a:gd name="connsiteX7" fmla="*/ 4656342 w 6847562"/>
              <a:gd name="connsiteY7" fmla="*/ 0 h 135700"/>
              <a:gd name="connsiteX8" fmla="*/ 5341098 w 6847562"/>
              <a:gd name="connsiteY8" fmla="*/ 0 h 135700"/>
              <a:gd name="connsiteX9" fmla="*/ 5820428 w 6847562"/>
              <a:gd name="connsiteY9" fmla="*/ 0 h 135700"/>
              <a:gd name="connsiteX10" fmla="*/ 6847562 w 6847562"/>
              <a:gd name="connsiteY10" fmla="*/ 0 h 135700"/>
              <a:gd name="connsiteX11" fmla="*/ 6847562 w 6847562"/>
              <a:gd name="connsiteY11" fmla="*/ 135700 h 135700"/>
              <a:gd name="connsiteX12" fmla="*/ 6299757 w 6847562"/>
              <a:gd name="connsiteY12" fmla="*/ 135700 h 135700"/>
              <a:gd name="connsiteX13" fmla="*/ 5683476 w 6847562"/>
              <a:gd name="connsiteY13" fmla="*/ 135700 h 135700"/>
              <a:gd name="connsiteX14" fmla="*/ 4930245 w 6847562"/>
              <a:gd name="connsiteY14" fmla="*/ 135700 h 135700"/>
              <a:gd name="connsiteX15" fmla="*/ 4382440 w 6847562"/>
              <a:gd name="connsiteY15" fmla="*/ 135700 h 135700"/>
              <a:gd name="connsiteX16" fmla="*/ 3697683 w 6847562"/>
              <a:gd name="connsiteY16" fmla="*/ 135700 h 135700"/>
              <a:gd name="connsiteX17" fmla="*/ 3218354 w 6847562"/>
              <a:gd name="connsiteY17" fmla="*/ 135700 h 135700"/>
              <a:gd name="connsiteX18" fmla="*/ 2396647 w 6847562"/>
              <a:gd name="connsiteY18" fmla="*/ 135700 h 135700"/>
              <a:gd name="connsiteX19" fmla="*/ 1848842 w 6847562"/>
              <a:gd name="connsiteY19" fmla="*/ 135700 h 135700"/>
              <a:gd name="connsiteX20" fmla="*/ 1027134 w 6847562"/>
              <a:gd name="connsiteY20" fmla="*/ 135700 h 135700"/>
              <a:gd name="connsiteX21" fmla="*/ 0 w 6847562"/>
              <a:gd name="connsiteY21" fmla="*/ 135700 h 135700"/>
              <a:gd name="connsiteX22" fmla="*/ 0 w 6847562"/>
              <a:gd name="connsiteY22" fmla="*/ 0 h 1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47562" h="135700" fill="none" extrusionOk="0">
                <a:moveTo>
                  <a:pt x="0" y="0"/>
                </a:moveTo>
                <a:cubicBezTo>
                  <a:pt x="183381" y="-1057"/>
                  <a:pt x="441946" y="14568"/>
                  <a:pt x="684756" y="0"/>
                </a:cubicBezTo>
                <a:cubicBezTo>
                  <a:pt x="927566" y="-14568"/>
                  <a:pt x="1021634" y="3637"/>
                  <a:pt x="1301037" y="0"/>
                </a:cubicBezTo>
                <a:cubicBezTo>
                  <a:pt x="1580440" y="-3637"/>
                  <a:pt x="1685090" y="-12804"/>
                  <a:pt x="2054269" y="0"/>
                </a:cubicBezTo>
                <a:cubicBezTo>
                  <a:pt x="2423448" y="12804"/>
                  <a:pt x="2639179" y="17430"/>
                  <a:pt x="2807500" y="0"/>
                </a:cubicBezTo>
                <a:cubicBezTo>
                  <a:pt x="2975821" y="-17430"/>
                  <a:pt x="3332418" y="-22024"/>
                  <a:pt x="3492257" y="0"/>
                </a:cubicBezTo>
                <a:cubicBezTo>
                  <a:pt x="3652096" y="22024"/>
                  <a:pt x="3846603" y="9627"/>
                  <a:pt x="4040062" y="0"/>
                </a:cubicBezTo>
                <a:cubicBezTo>
                  <a:pt x="4233521" y="-9627"/>
                  <a:pt x="4463467" y="-15095"/>
                  <a:pt x="4656342" y="0"/>
                </a:cubicBezTo>
                <a:cubicBezTo>
                  <a:pt x="4849217" y="15095"/>
                  <a:pt x="5166439" y="-29958"/>
                  <a:pt x="5341098" y="0"/>
                </a:cubicBezTo>
                <a:cubicBezTo>
                  <a:pt x="5515757" y="29958"/>
                  <a:pt x="5719248" y="17014"/>
                  <a:pt x="5820428" y="0"/>
                </a:cubicBezTo>
                <a:cubicBezTo>
                  <a:pt x="5921608" y="-17014"/>
                  <a:pt x="6405038" y="-17893"/>
                  <a:pt x="6847562" y="0"/>
                </a:cubicBezTo>
                <a:cubicBezTo>
                  <a:pt x="6844011" y="55584"/>
                  <a:pt x="6846389" y="68846"/>
                  <a:pt x="6847562" y="135700"/>
                </a:cubicBezTo>
                <a:cubicBezTo>
                  <a:pt x="6651860" y="128776"/>
                  <a:pt x="6548971" y="127045"/>
                  <a:pt x="6299757" y="135700"/>
                </a:cubicBezTo>
                <a:cubicBezTo>
                  <a:pt x="6050544" y="144355"/>
                  <a:pt x="5883198" y="145145"/>
                  <a:pt x="5683476" y="135700"/>
                </a:cubicBezTo>
                <a:cubicBezTo>
                  <a:pt x="5483754" y="126255"/>
                  <a:pt x="5261152" y="145405"/>
                  <a:pt x="4930245" y="135700"/>
                </a:cubicBezTo>
                <a:cubicBezTo>
                  <a:pt x="4599338" y="125995"/>
                  <a:pt x="4600291" y="142340"/>
                  <a:pt x="4382440" y="135700"/>
                </a:cubicBezTo>
                <a:cubicBezTo>
                  <a:pt x="4164589" y="129060"/>
                  <a:pt x="4000150" y="110014"/>
                  <a:pt x="3697683" y="135700"/>
                </a:cubicBezTo>
                <a:cubicBezTo>
                  <a:pt x="3395216" y="161386"/>
                  <a:pt x="3395300" y="121203"/>
                  <a:pt x="3218354" y="135700"/>
                </a:cubicBezTo>
                <a:cubicBezTo>
                  <a:pt x="3041408" y="150197"/>
                  <a:pt x="2656675" y="101629"/>
                  <a:pt x="2396647" y="135700"/>
                </a:cubicBezTo>
                <a:cubicBezTo>
                  <a:pt x="2136619" y="169771"/>
                  <a:pt x="2074954" y="122135"/>
                  <a:pt x="1848842" y="135700"/>
                </a:cubicBezTo>
                <a:cubicBezTo>
                  <a:pt x="1622730" y="149265"/>
                  <a:pt x="1420959" y="113280"/>
                  <a:pt x="1027134" y="135700"/>
                </a:cubicBezTo>
                <a:cubicBezTo>
                  <a:pt x="633309" y="158120"/>
                  <a:pt x="342581" y="160797"/>
                  <a:pt x="0" y="135700"/>
                </a:cubicBezTo>
                <a:cubicBezTo>
                  <a:pt x="-4126" y="68047"/>
                  <a:pt x="-6643" y="38242"/>
                  <a:pt x="0" y="0"/>
                </a:cubicBezTo>
                <a:close/>
              </a:path>
              <a:path w="6847562" h="135700" stroke="0" extrusionOk="0">
                <a:moveTo>
                  <a:pt x="0" y="0"/>
                </a:moveTo>
                <a:cubicBezTo>
                  <a:pt x="293915" y="-2420"/>
                  <a:pt x="582309" y="15963"/>
                  <a:pt x="821707" y="0"/>
                </a:cubicBezTo>
                <a:cubicBezTo>
                  <a:pt x="1061105" y="-15963"/>
                  <a:pt x="1214783" y="21954"/>
                  <a:pt x="1437988" y="0"/>
                </a:cubicBezTo>
                <a:cubicBezTo>
                  <a:pt x="1661193" y="-21954"/>
                  <a:pt x="1697555" y="892"/>
                  <a:pt x="1917317" y="0"/>
                </a:cubicBezTo>
                <a:cubicBezTo>
                  <a:pt x="2137079" y="-892"/>
                  <a:pt x="2428092" y="-10339"/>
                  <a:pt x="2602074" y="0"/>
                </a:cubicBezTo>
                <a:cubicBezTo>
                  <a:pt x="2776056" y="10339"/>
                  <a:pt x="3003680" y="-24520"/>
                  <a:pt x="3286830" y="0"/>
                </a:cubicBezTo>
                <a:cubicBezTo>
                  <a:pt x="3569980" y="24520"/>
                  <a:pt x="3768404" y="-26450"/>
                  <a:pt x="3903110" y="0"/>
                </a:cubicBezTo>
                <a:cubicBezTo>
                  <a:pt x="4037816" y="26450"/>
                  <a:pt x="4444792" y="30233"/>
                  <a:pt x="4587867" y="0"/>
                </a:cubicBezTo>
                <a:cubicBezTo>
                  <a:pt x="4730942" y="-30233"/>
                  <a:pt x="5000015" y="80"/>
                  <a:pt x="5341098" y="0"/>
                </a:cubicBezTo>
                <a:cubicBezTo>
                  <a:pt x="5682181" y="-80"/>
                  <a:pt x="5684757" y="-25600"/>
                  <a:pt x="5888903" y="0"/>
                </a:cubicBezTo>
                <a:cubicBezTo>
                  <a:pt x="6093050" y="25600"/>
                  <a:pt x="6408362" y="23835"/>
                  <a:pt x="6847562" y="0"/>
                </a:cubicBezTo>
                <a:cubicBezTo>
                  <a:pt x="6852600" y="43663"/>
                  <a:pt x="6850735" y="91476"/>
                  <a:pt x="6847562" y="135700"/>
                </a:cubicBezTo>
                <a:cubicBezTo>
                  <a:pt x="6578967" y="123994"/>
                  <a:pt x="6515649" y="142351"/>
                  <a:pt x="6299757" y="135700"/>
                </a:cubicBezTo>
                <a:cubicBezTo>
                  <a:pt x="6083866" y="129049"/>
                  <a:pt x="5740814" y="99496"/>
                  <a:pt x="5546525" y="135700"/>
                </a:cubicBezTo>
                <a:cubicBezTo>
                  <a:pt x="5352236" y="171904"/>
                  <a:pt x="5100526" y="127096"/>
                  <a:pt x="4930245" y="135700"/>
                </a:cubicBezTo>
                <a:cubicBezTo>
                  <a:pt x="4759964" y="144304"/>
                  <a:pt x="4458416" y="144315"/>
                  <a:pt x="4108537" y="135700"/>
                </a:cubicBezTo>
                <a:cubicBezTo>
                  <a:pt x="3758658" y="127085"/>
                  <a:pt x="3749940" y="135555"/>
                  <a:pt x="3629208" y="135700"/>
                </a:cubicBezTo>
                <a:cubicBezTo>
                  <a:pt x="3508476" y="135845"/>
                  <a:pt x="3093390" y="152420"/>
                  <a:pt x="2875976" y="135700"/>
                </a:cubicBezTo>
                <a:cubicBezTo>
                  <a:pt x="2658562" y="118980"/>
                  <a:pt x="2552599" y="129453"/>
                  <a:pt x="2396647" y="135700"/>
                </a:cubicBezTo>
                <a:cubicBezTo>
                  <a:pt x="2240695" y="141947"/>
                  <a:pt x="2114471" y="142133"/>
                  <a:pt x="1848842" y="135700"/>
                </a:cubicBezTo>
                <a:cubicBezTo>
                  <a:pt x="1583214" y="129267"/>
                  <a:pt x="1460844" y="105748"/>
                  <a:pt x="1232561" y="135700"/>
                </a:cubicBezTo>
                <a:cubicBezTo>
                  <a:pt x="1004278" y="165652"/>
                  <a:pt x="892650" y="138265"/>
                  <a:pt x="616281" y="135700"/>
                </a:cubicBezTo>
                <a:cubicBezTo>
                  <a:pt x="339912" y="133135"/>
                  <a:pt x="279890" y="119497"/>
                  <a:pt x="0" y="135700"/>
                </a:cubicBezTo>
                <a:cubicBezTo>
                  <a:pt x="2610" y="102829"/>
                  <a:pt x="4991" y="65183"/>
                  <a:pt x="0" y="0"/>
                </a:cubicBezTo>
                <a:close/>
              </a:path>
            </a:pathLst>
          </a:custGeom>
          <a:solidFill>
            <a:schemeClr val="tx1"/>
          </a:solidFill>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0BCBCC-AABC-409F-80EB-88D209BD6D43}"/>
              </a:ext>
            </a:extLst>
          </p:cNvPr>
          <p:cNvSpPr/>
          <p:nvPr/>
        </p:nvSpPr>
        <p:spPr>
          <a:xfrm>
            <a:off x="-11614" y="6705468"/>
            <a:ext cx="12191999" cy="146138"/>
          </a:xfrm>
          <a:custGeom>
            <a:avLst/>
            <a:gdLst>
              <a:gd name="connsiteX0" fmla="*/ 0 w 12191999"/>
              <a:gd name="connsiteY0" fmla="*/ 0 h 146138"/>
              <a:gd name="connsiteX1" fmla="*/ 311573 w 12191999"/>
              <a:gd name="connsiteY1" fmla="*/ 0 h 146138"/>
              <a:gd name="connsiteX2" fmla="*/ 745067 w 12191999"/>
              <a:gd name="connsiteY2" fmla="*/ 0 h 146138"/>
              <a:gd name="connsiteX3" fmla="*/ 1666240 w 12191999"/>
              <a:gd name="connsiteY3" fmla="*/ 0 h 146138"/>
              <a:gd name="connsiteX4" fmla="*/ 2343573 w 12191999"/>
              <a:gd name="connsiteY4" fmla="*/ 0 h 146138"/>
              <a:gd name="connsiteX5" fmla="*/ 2655146 w 12191999"/>
              <a:gd name="connsiteY5" fmla="*/ 0 h 146138"/>
              <a:gd name="connsiteX6" fmla="*/ 3576320 w 12191999"/>
              <a:gd name="connsiteY6" fmla="*/ 0 h 146138"/>
              <a:gd name="connsiteX7" fmla="*/ 3887893 w 12191999"/>
              <a:gd name="connsiteY7" fmla="*/ 0 h 146138"/>
              <a:gd name="connsiteX8" fmla="*/ 4321386 w 12191999"/>
              <a:gd name="connsiteY8" fmla="*/ 0 h 146138"/>
              <a:gd name="connsiteX9" fmla="*/ 5242560 w 12191999"/>
              <a:gd name="connsiteY9" fmla="*/ 0 h 146138"/>
              <a:gd name="connsiteX10" fmla="*/ 5797973 w 12191999"/>
              <a:gd name="connsiteY10" fmla="*/ 0 h 146138"/>
              <a:gd name="connsiteX11" fmla="*/ 6475306 w 12191999"/>
              <a:gd name="connsiteY11" fmla="*/ 0 h 146138"/>
              <a:gd name="connsiteX12" fmla="*/ 6786879 w 12191999"/>
              <a:gd name="connsiteY12" fmla="*/ 0 h 146138"/>
              <a:gd name="connsiteX13" fmla="*/ 7586133 w 12191999"/>
              <a:gd name="connsiteY13" fmla="*/ 0 h 146138"/>
              <a:gd name="connsiteX14" fmla="*/ 8385386 w 12191999"/>
              <a:gd name="connsiteY14" fmla="*/ 0 h 146138"/>
              <a:gd name="connsiteX15" fmla="*/ 9306559 w 12191999"/>
              <a:gd name="connsiteY15" fmla="*/ 0 h 146138"/>
              <a:gd name="connsiteX16" fmla="*/ 9740053 w 12191999"/>
              <a:gd name="connsiteY16" fmla="*/ 0 h 146138"/>
              <a:gd name="connsiteX17" fmla="*/ 10417386 w 12191999"/>
              <a:gd name="connsiteY17" fmla="*/ 0 h 146138"/>
              <a:gd name="connsiteX18" fmla="*/ 11216639 w 12191999"/>
              <a:gd name="connsiteY18" fmla="*/ 0 h 146138"/>
              <a:gd name="connsiteX19" fmla="*/ 12191999 w 12191999"/>
              <a:gd name="connsiteY19" fmla="*/ 0 h 146138"/>
              <a:gd name="connsiteX20" fmla="*/ 12191999 w 12191999"/>
              <a:gd name="connsiteY20" fmla="*/ 146138 h 146138"/>
              <a:gd name="connsiteX21" fmla="*/ 11636586 w 12191999"/>
              <a:gd name="connsiteY21" fmla="*/ 146138 h 146138"/>
              <a:gd name="connsiteX22" fmla="*/ 11081172 w 12191999"/>
              <a:gd name="connsiteY22" fmla="*/ 146138 h 146138"/>
              <a:gd name="connsiteX23" fmla="*/ 10159999 w 12191999"/>
              <a:gd name="connsiteY23" fmla="*/ 146138 h 146138"/>
              <a:gd name="connsiteX24" fmla="*/ 9604586 w 12191999"/>
              <a:gd name="connsiteY24" fmla="*/ 146138 h 146138"/>
              <a:gd name="connsiteX25" fmla="*/ 8683413 w 12191999"/>
              <a:gd name="connsiteY25" fmla="*/ 146138 h 146138"/>
              <a:gd name="connsiteX26" fmla="*/ 8371839 w 12191999"/>
              <a:gd name="connsiteY26" fmla="*/ 146138 h 146138"/>
              <a:gd name="connsiteX27" fmla="*/ 7450666 w 12191999"/>
              <a:gd name="connsiteY27" fmla="*/ 146138 h 146138"/>
              <a:gd name="connsiteX28" fmla="*/ 6529493 w 12191999"/>
              <a:gd name="connsiteY28" fmla="*/ 146138 h 146138"/>
              <a:gd name="connsiteX29" fmla="*/ 5852160 w 12191999"/>
              <a:gd name="connsiteY29" fmla="*/ 146138 h 146138"/>
              <a:gd name="connsiteX30" fmla="*/ 4930986 w 12191999"/>
              <a:gd name="connsiteY30" fmla="*/ 146138 h 146138"/>
              <a:gd name="connsiteX31" fmla="*/ 4375573 w 12191999"/>
              <a:gd name="connsiteY31" fmla="*/ 146138 h 146138"/>
              <a:gd name="connsiteX32" fmla="*/ 3454400 w 12191999"/>
              <a:gd name="connsiteY32" fmla="*/ 146138 h 146138"/>
              <a:gd name="connsiteX33" fmla="*/ 3142826 w 12191999"/>
              <a:gd name="connsiteY33" fmla="*/ 146138 h 146138"/>
              <a:gd name="connsiteX34" fmla="*/ 2343573 w 12191999"/>
              <a:gd name="connsiteY34" fmla="*/ 146138 h 146138"/>
              <a:gd name="connsiteX35" fmla="*/ 1544320 w 12191999"/>
              <a:gd name="connsiteY35" fmla="*/ 146138 h 146138"/>
              <a:gd name="connsiteX36" fmla="*/ 745067 w 12191999"/>
              <a:gd name="connsiteY36" fmla="*/ 146138 h 146138"/>
              <a:gd name="connsiteX37" fmla="*/ 0 w 12191999"/>
              <a:gd name="connsiteY37" fmla="*/ 146138 h 146138"/>
              <a:gd name="connsiteX38" fmla="*/ 0 w 12191999"/>
              <a:gd name="connsiteY38" fmla="*/ 0 h 1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999" h="146138" fill="none" extrusionOk="0">
                <a:moveTo>
                  <a:pt x="0" y="0"/>
                </a:moveTo>
                <a:cubicBezTo>
                  <a:pt x="95324" y="15110"/>
                  <a:pt x="167185" y="8985"/>
                  <a:pt x="311573" y="0"/>
                </a:cubicBezTo>
                <a:cubicBezTo>
                  <a:pt x="455961" y="-8985"/>
                  <a:pt x="620140" y="2948"/>
                  <a:pt x="745067" y="0"/>
                </a:cubicBezTo>
                <a:cubicBezTo>
                  <a:pt x="869994" y="-2948"/>
                  <a:pt x="1264735" y="-7464"/>
                  <a:pt x="1666240" y="0"/>
                </a:cubicBezTo>
                <a:cubicBezTo>
                  <a:pt x="2067745" y="7464"/>
                  <a:pt x="2129903" y="18294"/>
                  <a:pt x="2343573" y="0"/>
                </a:cubicBezTo>
                <a:cubicBezTo>
                  <a:pt x="2557243" y="-18294"/>
                  <a:pt x="2553336" y="-14149"/>
                  <a:pt x="2655146" y="0"/>
                </a:cubicBezTo>
                <a:cubicBezTo>
                  <a:pt x="2756956" y="14149"/>
                  <a:pt x="3331161" y="-15028"/>
                  <a:pt x="3576320" y="0"/>
                </a:cubicBezTo>
                <a:cubicBezTo>
                  <a:pt x="3821479" y="15028"/>
                  <a:pt x="3786192" y="-10879"/>
                  <a:pt x="3887893" y="0"/>
                </a:cubicBezTo>
                <a:cubicBezTo>
                  <a:pt x="3989594" y="10879"/>
                  <a:pt x="4206688" y="15010"/>
                  <a:pt x="4321386" y="0"/>
                </a:cubicBezTo>
                <a:cubicBezTo>
                  <a:pt x="4436084" y="-15010"/>
                  <a:pt x="4850822" y="22634"/>
                  <a:pt x="5242560" y="0"/>
                </a:cubicBezTo>
                <a:cubicBezTo>
                  <a:pt x="5634298" y="-22634"/>
                  <a:pt x="5685309" y="-21482"/>
                  <a:pt x="5797973" y="0"/>
                </a:cubicBezTo>
                <a:cubicBezTo>
                  <a:pt x="5910637" y="21482"/>
                  <a:pt x="6329218" y="22806"/>
                  <a:pt x="6475306" y="0"/>
                </a:cubicBezTo>
                <a:cubicBezTo>
                  <a:pt x="6621394" y="-22806"/>
                  <a:pt x="6676599" y="-9001"/>
                  <a:pt x="6786879" y="0"/>
                </a:cubicBezTo>
                <a:cubicBezTo>
                  <a:pt x="6897159" y="9001"/>
                  <a:pt x="7390518" y="23113"/>
                  <a:pt x="7586133" y="0"/>
                </a:cubicBezTo>
                <a:cubicBezTo>
                  <a:pt x="7781748" y="-23113"/>
                  <a:pt x="8180150" y="10693"/>
                  <a:pt x="8385386" y="0"/>
                </a:cubicBezTo>
                <a:cubicBezTo>
                  <a:pt x="8590622" y="-10693"/>
                  <a:pt x="9095604" y="-10633"/>
                  <a:pt x="9306559" y="0"/>
                </a:cubicBezTo>
                <a:cubicBezTo>
                  <a:pt x="9517514" y="10633"/>
                  <a:pt x="9593650" y="3915"/>
                  <a:pt x="9740053" y="0"/>
                </a:cubicBezTo>
                <a:cubicBezTo>
                  <a:pt x="9886456" y="-3915"/>
                  <a:pt x="10260975" y="-11501"/>
                  <a:pt x="10417386" y="0"/>
                </a:cubicBezTo>
                <a:cubicBezTo>
                  <a:pt x="10573797" y="11501"/>
                  <a:pt x="10928560" y="-38166"/>
                  <a:pt x="11216639" y="0"/>
                </a:cubicBezTo>
                <a:cubicBezTo>
                  <a:pt x="11504718" y="38166"/>
                  <a:pt x="11864643" y="-38030"/>
                  <a:pt x="12191999" y="0"/>
                </a:cubicBezTo>
                <a:cubicBezTo>
                  <a:pt x="12186119" y="59739"/>
                  <a:pt x="12196386" y="73508"/>
                  <a:pt x="12191999" y="146138"/>
                </a:cubicBezTo>
                <a:cubicBezTo>
                  <a:pt x="12057317" y="130111"/>
                  <a:pt x="11793370" y="160237"/>
                  <a:pt x="11636586" y="146138"/>
                </a:cubicBezTo>
                <a:cubicBezTo>
                  <a:pt x="11479802" y="132039"/>
                  <a:pt x="11316641" y="150428"/>
                  <a:pt x="11081172" y="146138"/>
                </a:cubicBezTo>
                <a:cubicBezTo>
                  <a:pt x="10845703" y="141848"/>
                  <a:pt x="10465997" y="182792"/>
                  <a:pt x="10159999" y="146138"/>
                </a:cubicBezTo>
                <a:cubicBezTo>
                  <a:pt x="9854001" y="109484"/>
                  <a:pt x="9750783" y="126171"/>
                  <a:pt x="9604586" y="146138"/>
                </a:cubicBezTo>
                <a:cubicBezTo>
                  <a:pt x="9458389" y="166105"/>
                  <a:pt x="8976096" y="136534"/>
                  <a:pt x="8683413" y="146138"/>
                </a:cubicBezTo>
                <a:cubicBezTo>
                  <a:pt x="8390730" y="155742"/>
                  <a:pt x="8495687" y="147232"/>
                  <a:pt x="8371839" y="146138"/>
                </a:cubicBezTo>
                <a:cubicBezTo>
                  <a:pt x="8247991" y="145044"/>
                  <a:pt x="7645194" y="182803"/>
                  <a:pt x="7450666" y="146138"/>
                </a:cubicBezTo>
                <a:cubicBezTo>
                  <a:pt x="7256138" y="109473"/>
                  <a:pt x="6726275" y="140209"/>
                  <a:pt x="6529493" y="146138"/>
                </a:cubicBezTo>
                <a:cubicBezTo>
                  <a:pt x="6332711" y="152067"/>
                  <a:pt x="6033957" y="162591"/>
                  <a:pt x="5852160" y="146138"/>
                </a:cubicBezTo>
                <a:cubicBezTo>
                  <a:pt x="5670363" y="129685"/>
                  <a:pt x="5294586" y="131284"/>
                  <a:pt x="4930986" y="146138"/>
                </a:cubicBezTo>
                <a:cubicBezTo>
                  <a:pt x="4567386" y="160992"/>
                  <a:pt x="4565600" y="158804"/>
                  <a:pt x="4375573" y="146138"/>
                </a:cubicBezTo>
                <a:cubicBezTo>
                  <a:pt x="4185546" y="133472"/>
                  <a:pt x="3822836" y="168096"/>
                  <a:pt x="3454400" y="146138"/>
                </a:cubicBezTo>
                <a:cubicBezTo>
                  <a:pt x="3085964" y="124180"/>
                  <a:pt x="3293871" y="156010"/>
                  <a:pt x="3142826" y="146138"/>
                </a:cubicBezTo>
                <a:cubicBezTo>
                  <a:pt x="2991781" y="136266"/>
                  <a:pt x="2504104" y="108779"/>
                  <a:pt x="2343573" y="146138"/>
                </a:cubicBezTo>
                <a:cubicBezTo>
                  <a:pt x="2183042" y="183497"/>
                  <a:pt x="1932620" y="150120"/>
                  <a:pt x="1544320" y="146138"/>
                </a:cubicBezTo>
                <a:cubicBezTo>
                  <a:pt x="1156020" y="142156"/>
                  <a:pt x="974607" y="121755"/>
                  <a:pt x="745067" y="146138"/>
                </a:cubicBezTo>
                <a:cubicBezTo>
                  <a:pt x="515527" y="170521"/>
                  <a:pt x="317608" y="118171"/>
                  <a:pt x="0" y="146138"/>
                </a:cubicBezTo>
                <a:cubicBezTo>
                  <a:pt x="3216" y="75369"/>
                  <a:pt x="-1631" y="51737"/>
                  <a:pt x="0" y="0"/>
                </a:cubicBezTo>
                <a:close/>
              </a:path>
              <a:path w="12191999" h="146138" stroke="0" extrusionOk="0">
                <a:moveTo>
                  <a:pt x="0" y="0"/>
                </a:moveTo>
                <a:cubicBezTo>
                  <a:pt x="220420" y="14388"/>
                  <a:pt x="517372" y="29283"/>
                  <a:pt x="921173" y="0"/>
                </a:cubicBezTo>
                <a:cubicBezTo>
                  <a:pt x="1324974" y="-29283"/>
                  <a:pt x="1305840" y="5579"/>
                  <a:pt x="1476587" y="0"/>
                </a:cubicBezTo>
                <a:cubicBezTo>
                  <a:pt x="1647334" y="-5579"/>
                  <a:pt x="1667877" y="-10141"/>
                  <a:pt x="1788160" y="0"/>
                </a:cubicBezTo>
                <a:cubicBezTo>
                  <a:pt x="1908443" y="10141"/>
                  <a:pt x="2241309" y="-22626"/>
                  <a:pt x="2465493" y="0"/>
                </a:cubicBezTo>
                <a:cubicBezTo>
                  <a:pt x="2689677" y="22626"/>
                  <a:pt x="2854838" y="-1854"/>
                  <a:pt x="3142826" y="0"/>
                </a:cubicBezTo>
                <a:cubicBezTo>
                  <a:pt x="3430814" y="1854"/>
                  <a:pt x="3494938" y="-9544"/>
                  <a:pt x="3698240" y="0"/>
                </a:cubicBezTo>
                <a:cubicBezTo>
                  <a:pt x="3901542" y="9544"/>
                  <a:pt x="4061878" y="-19713"/>
                  <a:pt x="4375573" y="0"/>
                </a:cubicBezTo>
                <a:cubicBezTo>
                  <a:pt x="4689268" y="19713"/>
                  <a:pt x="4843410" y="36420"/>
                  <a:pt x="5174826" y="0"/>
                </a:cubicBezTo>
                <a:cubicBezTo>
                  <a:pt x="5506242" y="-36420"/>
                  <a:pt x="5423790" y="10587"/>
                  <a:pt x="5608320" y="0"/>
                </a:cubicBezTo>
                <a:cubicBezTo>
                  <a:pt x="5792850" y="-10587"/>
                  <a:pt x="6148525" y="-17325"/>
                  <a:pt x="6529493" y="0"/>
                </a:cubicBezTo>
                <a:cubicBezTo>
                  <a:pt x="6910461" y="17325"/>
                  <a:pt x="6859014" y="19816"/>
                  <a:pt x="6962986" y="0"/>
                </a:cubicBezTo>
                <a:cubicBezTo>
                  <a:pt x="7066958" y="-19816"/>
                  <a:pt x="7308598" y="-7937"/>
                  <a:pt x="7396479" y="0"/>
                </a:cubicBezTo>
                <a:cubicBezTo>
                  <a:pt x="7484360" y="7937"/>
                  <a:pt x="7635833" y="5509"/>
                  <a:pt x="7708053" y="0"/>
                </a:cubicBezTo>
                <a:cubicBezTo>
                  <a:pt x="7780273" y="-5509"/>
                  <a:pt x="8125804" y="2159"/>
                  <a:pt x="8263466" y="0"/>
                </a:cubicBezTo>
                <a:cubicBezTo>
                  <a:pt x="8401128" y="-2159"/>
                  <a:pt x="8485618" y="-1704"/>
                  <a:pt x="8696959" y="0"/>
                </a:cubicBezTo>
                <a:cubicBezTo>
                  <a:pt x="8908300" y="1704"/>
                  <a:pt x="9121069" y="22031"/>
                  <a:pt x="9496213" y="0"/>
                </a:cubicBezTo>
                <a:cubicBezTo>
                  <a:pt x="9871357" y="-22031"/>
                  <a:pt x="10088540" y="19819"/>
                  <a:pt x="10295466" y="0"/>
                </a:cubicBezTo>
                <a:cubicBezTo>
                  <a:pt x="10502392" y="-19819"/>
                  <a:pt x="10729095" y="-25194"/>
                  <a:pt x="10972799" y="0"/>
                </a:cubicBezTo>
                <a:cubicBezTo>
                  <a:pt x="11216503" y="25194"/>
                  <a:pt x="11605997" y="-60922"/>
                  <a:pt x="12191999" y="0"/>
                </a:cubicBezTo>
                <a:cubicBezTo>
                  <a:pt x="12192036" y="71087"/>
                  <a:pt x="12196179" y="106547"/>
                  <a:pt x="12191999" y="146138"/>
                </a:cubicBezTo>
                <a:cubicBezTo>
                  <a:pt x="12037132" y="132873"/>
                  <a:pt x="11991249" y="132076"/>
                  <a:pt x="11880426" y="146138"/>
                </a:cubicBezTo>
                <a:cubicBezTo>
                  <a:pt x="11769603" y="160200"/>
                  <a:pt x="11550732" y="168416"/>
                  <a:pt x="11325012" y="146138"/>
                </a:cubicBezTo>
                <a:cubicBezTo>
                  <a:pt x="11099292" y="123860"/>
                  <a:pt x="10880526" y="164394"/>
                  <a:pt x="10525759" y="146138"/>
                </a:cubicBezTo>
                <a:cubicBezTo>
                  <a:pt x="10170992" y="127882"/>
                  <a:pt x="10121034" y="173815"/>
                  <a:pt x="9848426" y="146138"/>
                </a:cubicBezTo>
                <a:cubicBezTo>
                  <a:pt x="9575818" y="118461"/>
                  <a:pt x="9464175" y="175034"/>
                  <a:pt x="9171093" y="146138"/>
                </a:cubicBezTo>
                <a:cubicBezTo>
                  <a:pt x="8878011" y="117242"/>
                  <a:pt x="8697604" y="148319"/>
                  <a:pt x="8371839" y="146138"/>
                </a:cubicBezTo>
                <a:cubicBezTo>
                  <a:pt x="8046074" y="143957"/>
                  <a:pt x="7684632" y="118485"/>
                  <a:pt x="7450666" y="146138"/>
                </a:cubicBezTo>
                <a:cubicBezTo>
                  <a:pt x="7216700" y="173791"/>
                  <a:pt x="7264236" y="145019"/>
                  <a:pt x="7139093" y="146138"/>
                </a:cubicBezTo>
                <a:cubicBezTo>
                  <a:pt x="7013950" y="147257"/>
                  <a:pt x="6889966" y="156511"/>
                  <a:pt x="6827519" y="146138"/>
                </a:cubicBezTo>
                <a:cubicBezTo>
                  <a:pt x="6765072" y="135765"/>
                  <a:pt x="6578490" y="138326"/>
                  <a:pt x="6515946" y="146138"/>
                </a:cubicBezTo>
                <a:cubicBezTo>
                  <a:pt x="6453402" y="153950"/>
                  <a:pt x="6188517" y="166050"/>
                  <a:pt x="6082453" y="146138"/>
                </a:cubicBezTo>
                <a:cubicBezTo>
                  <a:pt x="5976389" y="126226"/>
                  <a:pt x="5684825" y="136801"/>
                  <a:pt x="5405120" y="146138"/>
                </a:cubicBezTo>
                <a:cubicBezTo>
                  <a:pt x="5125415" y="155475"/>
                  <a:pt x="5089504" y="156404"/>
                  <a:pt x="4849706" y="146138"/>
                </a:cubicBezTo>
                <a:cubicBezTo>
                  <a:pt x="4609908" y="135872"/>
                  <a:pt x="4528715" y="126251"/>
                  <a:pt x="4416213" y="146138"/>
                </a:cubicBezTo>
                <a:cubicBezTo>
                  <a:pt x="4303711" y="166025"/>
                  <a:pt x="3804288" y="142397"/>
                  <a:pt x="3616960" y="146138"/>
                </a:cubicBezTo>
                <a:cubicBezTo>
                  <a:pt x="3429632" y="149879"/>
                  <a:pt x="3028181" y="115440"/>
                  <a:pt x="2817706" y="146138"/>
                </a:cubicBezTo>
                <a:cubicBezTo>
                  <a:pt x="2607231" y="176836"/>
                  <a:pt x="2571013" y="127300"/>
                  <a:pt x="2384213" y="146138"/>
                </a:cubicBezTo>
                <a:cubicBezTo>
                  <a:pt x="2197413" y="164976"/>
                  <a:pt x="1874371" y="133236"/>
                  <a:pt x="1584960" y="146138"/>
                </a:cubicBezTo>
                <a:cubicBezTo>
                  <a:pt x="1295549" y="159040"/>
                  <a:pt x="1246446" y="147314"/>
                  <a:pt x="1151467" y="146138"/>
                </a:cubicBezTo>
                <a:cubicBezTo>
                  <a:pt x="1056488" y="144962"/>
                  <a:pt x="572937" y="133992"/>
                  <a:pt x="0" y="146138"/>
                </a:cubicBezTo>
                <a:cubicBezTo>
                  <a:pt x="-5904" y="91386"/>
                  <a:pt x="-2166" y="59245"/>
                  <a:pt x="0" y="0"/>
                </a:cubicBezTo>
                <a:close/>
              </a:path>
            </a:pathLst>
          </a:custGeom>
          <a:solidFill>
            <a:schemeClr val="tx1"/>
          </a:solidFill>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DengXian Light"/>
            </a:endParaRPr>
          </a:p>
        </p:txBody>
      </p:sp>
    </p:spTree>
    <p:extLst>
      <p:ext uri="{BB962C8B-B14F-4D97-AF65-F5344CB8AC3E}">
        <p14:creationId xmlns:p14="http://schemas.microsoft.com/office/powerpoint/2010/main" val="280268580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23">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9EA1640-608E-4D2B-80D1-3E6F703E787A}"/>
              </a:ext>
            </a:extLst>
          </p:cNvPr>
          <p:cNvSpPr>
            <a:spLocks noGrp="1"/>
          </p:cNvSpPr>
          <p:nvPr>
            <p:ph type="title"/>
          </p:nvPr>
        </p:nvSpPr>
        <p:spPr>
          <a:xfrm>
            <a:off x="545971" y="749970"/>
            <a:ext cx="4511264" cy="2414488"/>
          </a:xfrm>
        </p:spPr>
        <p:txBody>
          <a:bodyPr anchor="t">
            <a:normAutofit/>
          </a:bodyPr>
          <a:lstStyle/>
          <a:p>
            <a:r>
              <a:rPr lang="en-US" sz="5400" b="1">
                <a:solidFill>
                  <a:srgbClr val="FFFFFF"/>
                </a:solidFill>
                <a:latin typeface="Century Gothic"/>
              </a:rPr>
              <a:t>Technology Stack </a:t>
            </a:r>
            <a:endParaRPr lang="en-US" sz="5400">
              <a:solidFill>
                <a:srgbClr val="FFFFFF"/>
              </a:solidFill>
              <a:ea typeface="+mj-lt"/>
              <a:cs typeface="+mj-lt"/>
            </a:endParaRPr>
          </a:p>
        </p:txBody>
      </p:sp>
      <p:pic>
        <p:nvPicPr>
          <p:cNvPr id="18" name="Picture 20">
            <a:extLst>
              <a:ext uri="{FF2B5EF4-FFF2-40B4-BE49-F238E27FC236}">
                <a16:creationId xmlns:a16="http://schemas.microsoft.com/office/drawing/2014/main" id="{A40FCE6E-1043-4BD8-894C-2E8424320C5C}"/>
              </a:ext>
            </a:extLst>
          </p:cNvPr>
          <p:cNvPicPr>
            <a:picLocks noGrp="1" noChangeAspect="1"/>
          </p:cNvPicPr>
          <p:nvPr>
            <p:ph idx="1"/>
          </p:nvPr>
        </p:nvPicPr>
        <p:blipFill>
          <a:blip r:embed="rId2"/>
          <a:stretch>
            <a:fillRect/>
          </a:stretch>
        </p:blipFill>
        <p:spPr>
          <a:xfrm>
            <a:off x="6661213" y="391151"/>
            <a:ext cx="2305050" cy="2286000"/>
          </a:xfrm>
        </p:spPr>
      </p:pic>
      <p:pic>
        <p:nvPicPr>
          <p:cNvPr id="21" name="Picture 22">
            <a:extLst>
              <a:ext uri="{FF2B5EF4-FFF2-40B4-BE49-F238E27FC236}">
                <a16:creationId xmlns:a16="http://schemas.microsoft.com/office/drawing/2014/main" id="{D068C0E2-CD6E-41D1-8AA3-A25F27A011C5}"/>
              </a:ext>
            </a:extLst>
          </p:cNvPr>
          <p:cNvPicPr>
            <a:picLocks noChangeAspect="1"/>
          </p:cNvPicPr>
          <p:nvPr/>
        </p:nvPicPr>
        <p:blipFill>
          <a:blip r:embed="rId3"/>
          <a:stretch>
            <a:fillRect/>
          </a:stretch>
        </p:blipFill>
        <p:spPr>
          <a:xfrm>
            <a:off x="9515475" y="390525"/>
            <a:ext cx="2181225" cy="2171700"/>
          </a:xfrm>
          <a:prstGeom prst="rect">
            <a:avLst/>
          </a:prstGeom>
        </p:spPr>
      </p:pic>
      <p:pic>
        <p:nvPicPr>
          <p:cNvPr id="23" name="Picture 24">
            <a:extLst>
              <a:ext uri="{FF2B5EF4-FFF2-40B4-BE49-F238E27FC236}">
                <a16:creationId xmlns:a16="http://schemas.microsoft.com/office/drawing/2014/main" id="{A96C0010-1965-4AC5-A7F8-B5819779795E}"/>
              </a:ext>
            </a:extLst>
          </p:cNvPr>
          <p:cNvPicPr>
            <a:picLocks noChangeAspect="1"/>
          </p:cNvPicPr>
          <p:nvPr/>
        </p:nvPicPr>
        <p:blipFill>
          <a:blip r:embed="rId4"/>
          <a:stretch>
            <a:fillRect/>
          </a:stretch>
        </p:blipFill>
        <p:spPr>
          <a:xfrm>
            <a:off x="7972425" y="4876800"/>
            <a:ext cx="2743200" cy="1552575"/>
          </a:xfrm>
          <a:prstGeom prst="rect">
            <a:avLst/>
          </a:prstGeom>
        </p:spPr>
      </p:pic>
      <p:pic>
        <p:nvPicPr>
          <p:cNvPr id="25" name="Picture 25">
            <a:extLst>
              <a:ext uri="{FF2B5EF4-FFF2-40B4-BE49-F238E27FC236}">
                <a16:creationId xmlns:a16="http://schemas.microsoft.com/office/drawing/2014/main" id="{9DA53D92-7C56-4B5E-A80E-477B6D2D4DB9}"/>
              </a:ext>
            </a:extLst>
          </p:cNvPr>
          <p:cNvPicPr>
            <a:picLocks noChangeAspect="1"/>
          </p:cNvPicPr>
          <p:nvPr/>
        </p:nvPicPr>
        <p:blipFill>
          <a:blip r:embed="rId5"/>
          <a:stretch>
            <a:fillRect/>
          </a:stretch>
        </p:blipFill>
        <p:spPr>
          <a:xfrm>
            <a:off x="4657725" y="5162550"/>
            <a:ext cx="2752725" cy="990600"/>
          </a:xfrm>
          <a:prstGeom prst="rect">
            <a:avLst/>
          </a:prstGeom>
        </p:spPr>
      </p:pic>
      <p:pic>
        <p:nvPicPr>
          <p:cNvPr id="26" name="Picture 26">
            <a:extLst>
              <a:ext uri="{FF2B5EF4-FFF2-40B4-BE49-F238E27FC236}">
                <a16:creationId xmlns:a16="http://schemas.microsoft.com/office/drawing/2014/main" id="{5A84D917-A2DB-46B8-8378-E4D36DBC4BDC}"/>
              </a:ext>
            </a:extLst>
          </p:cNvPr>
          <p:cNvPicPr>
            <a:picLocks noChangeAspect="1"/>
          </p:cNvPicPr>
          <p:nvPr/>
        </p:nvPicPr>
        <p:blipFill>
          <a:blip r:embed="rId6"/>
          <a:stretch>
            <a:fillRect/>
          </a:stretch>
        </p:blipFill>
        <p:spPr>
          <a:xfrm>
            <a:off x="8420100" y="2762250"/>
            <a:ext cx="1847850" cy="1847850"/>
          </a:xfrm>
          <a:prstGeom prst="rect">
            <a:avLst/>
          </a:prstGeom>
        </p:spPr>
      </p:pic>
    </p:spTree>
    <p:extLst>
      <p:ext uri="{BB962C8B-B14F-4D97-AF65-F5344CB8AC3E}">
        <p14:creationId xmlns:p14="http://schemas.microsoft.com/office/powerpoint/2010/main" val="3618132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6" name="Rectangle 35">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5EA521C-0856-4E20-A6DD-940912314084}"/>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1A53833-EFA2-4478-BD2E-327D02201F2F}"/>
              </a:ext>
            </a:extLst>
          </p:cNvPr>
          <p:cNvSpPr>
            <a:spLocks noGrp="1"/>
          </p:cNvSpPr>
          <p:nvPr>
            <p:ph type="title"/>
          </p:nvPr>
        </p:nvSpPr>
        <p:spPr>
          <a:xfrm>
            <a:off x="810001" y="1449147"/>
            <a:ext cx="10572000" cy="3732453"/>
          </a:xfrm>
        </p:spPr>
        <p:txBody>
          <a:bodyPr vert="horz" lIns="91440" tIns="45720" rIns="91440" bIns="45720" rtlCol="0" anchor="b">
            <a:normAutofit/>
          </a:bodyPr>
          <a:lstStyle/>
          <a:p>
            <a:endParaRPr lang="en-US" sz="7200"/>
          </a:p>
          <a:p>
            <a:r>
              <a:rPr lang="en-US" sz="7200"/>
              <a:t>Methodology</a:t>
            </a:r>
          </a:p>
        </p:txBody>
      </p:sp>
    </p:spTree>
    <p:extLst>
      <p:ext uri="{BB962C8B-B14F-4D97-AF65-F5344CB8AC3E}">
        <p14:creationId xmlns:p14="http://schemas.microsoft.com/office/powerpoint/2010/main" val="39654800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B46F42B-A36C-4D40-B585-68EBDCF3D8B9}"/>
              </a:ext>
            </a:extLst>
          </p:cNvPr>
          <p:cNvSpPr>
            <a:spLocks noGrp="1"/>
          </p:cNvSpPr>
          <p:nvPr>
            <p:ph type="title"/>
          </p:nvPr>
        </p:nvSpPr>
        <p:spPr>
          <a:xfrm>
            <a:off x="838200" y="140263"/>
            <a:ext cx="10515600" cy="1609023"/>
          </a:xfrm>
        </p:spPr>
        <p:txBody>
          <a:bodyPr>
            <a:noAutofit/>
          </a:bodyPr>
          <a:lstStyle/>
          <a:p>
            <a:r>
              <a:rPr lang="en-US" sz="4800" b="1">
                <a:solidFill>
                  <a:schemeClr val="bg1"/>
                </a:solidFill>
                <a:ea typeface="+mj-lt"/>
                <a:cs typeface="+mj-lt"/>
              </a:rPr>
              <a:t>Advanced Encryption Standard</a:t>
            </a:r>
            <a:r>
              <a:rPr lang="en-US" sz="4800">
                <a:solidFill>
                  <a:schemeClr val="bg1"/>
                </a:solidFill>
                <a:ea typeface="+mj-lt"/>
                <a:cs typeface="+mj-lt"/>
              </a:rPr>
              <a:t> (</a:t>
            </a:r>
            <a:r>
              <a:rPr lang="en-US" sz="4800" b="1">
                <a:solidFill>
                  <a:schemeClr val="bg1"/>
                </a:solidFill>
                <a:ea typeface="+mj-lt"/>
                <a:cs typeface="+mj-lt"/>
              </a:rPr>
              <a:t>AES</a:t>
            </a:r>
            <a:r>
              <a:rPr lang="en-US" sz="4800">
                <a:solidFill>
                  <a:schemeClr val="bg1"/>
                </a:solidFill>
                <a:ea typeface="+mj-lt"/>
                <a:cs typeface="+mj-lt"/>
              </a:rPr>
              <a:t>)</a:t>
            </a:r>
            <a:endParaRPr lang="en-US" sz="4800" b="1">
              <a:solidFill>
                <a:schemeClr val="bg1"/>
              </a:solidFill>
              <a:ea typeface="DengXian"/>
            </a:endParaRPr>
          </a:p>
        </p:txBody>
      </p:sp>
      <p:sp>
        <p:nvSpPr>
          <p:cNvPr id="3" name="Content Placeholder 2">
            <a:extLst>
              <a:ext uri="{FF2B5EF4-FFF2-40B4-BE49-F238E27FC236}">
                <a16:creationId xmlns:a16="http://schemas.microsoft.com/office/drawing/2014/main" id="{81B6B44D-A24B-44F3-BD31-B8A191EBE325}"/>
              </a:ext>
            </a:extLst>
          </p:cNvPr>
          <p:cNvSpPr>
            <a:spLocks noGrp="1"/>
          </p:cNvSpPr>
          <p:nvPr>
            <p:ph idx="1"/>
          </p:nvPr>
        </p:nvSpPr>
        <p:spPr>
          <a:xfrm>
            <a:off x="618995" y="2503283"/>
            <a:ext cx="5254669" cy="3611050"/>
          </a:xfrm>
        </p:spPr>
        <p:txBody>
          <a:bodyPr lIns="109728" tIns="109728" rIns="109728" bIns="91440" anchor="t">
            <a:normAutofit lnSpcReduction="10000"/>
          </a:bodyPr>
          <a:lstStyle/>
          <a:p>
            <a:pPr algn="just">
              <a:lnSpc>
                <a:spcPct val="95000"/>
              </a:lnSpc>
              <a:spcBef>
                <a:spcPct val="20000"/>
              </a:spcBef>
              <a:spcAft>
                <a:spcPts val="600"/>
              </a:spcAft>
            </a:pPr>
            <a:r>
              <a:rPr lang="en-US" sz="2400">
                <a:ea typeface="+mn-lt"/>
                <a:cs typeface="+mn-lt"/>
              </a:rPr>
              <a:t>The </a:t>
            </a:r>
            <a:r>
              <a:rPr lang="en-US" sz="2400" b="1">
                <a:ea typeface="+mn-lt"/>
                <a:cs typeface="+mn-lt"/>
              </a:rPr>
              <a:t>AES algorithm</a:t>
            </a:r>
            <a:r>
              <a:rPr lang="en-US" sz="2400">
                <a:ea typeface="+mn-lt"/>
                <a:cs typeface="+mn-lt"/>
              </a:rPr>
              <a:t> (also known as the </a:t>
            </a:r>
            <a:r>
              <a:rPr lang="en-US" sz="2400" b="1" err="1">
                <a:ea typeface="+mn-lt"/>
                <a:cs typeface="+mn-lt"/>
              </a:rPr>
              <a:t>Rijndael</a:t>
            </a:r>
            <a:r>
              <a:rPr lang="en-US" sz="2400" b="1">
                <a:ea typeface="+mn-lt"/>
                <a:cs typeface="+mn-lt"/>
              </a:rPr>
              <a:t> algorithm</a:t>
            </a:r>
            <a:r>
              <a:rPr lang="en-US" sz="2400">
                <a:ea typeface="+mn-lt"/>
                <a:cs typeface="+mn-lt"/>
              </a:rPr>
              <a:t>) is a symmetrical block cipher algorithm that takes plain text in blocks of 128 bits and converts them to ciphertext using keys of 128, 192, and 256 bits. Since the AES algorithm is considered secure, it is in the worldwide standard.[2]</a:t>
            </a:r>
            <a:endParaRPr lang="en-US"/>
          </a:p>
        </p:txBody>
      </p:sp>
      <p:pic>
        <p:nvPicPr>
          <p:cNvPr id="4" name="Picture 4">
            <a:extLst>
              <a:ext uri="{FF2B5EF4-FFF2-40B4-BE49-F238E27FC236}">
                <a16:creationId xmlns:a16="http://schemas.microsoft.com/office/drawing/2014/main" id="{04EDFB91-7B34-4F38-98EC-E7F314169EAD}"/>
              </a:ext>
            </a:extLst>
          </p:cNvPr>
          <p:cNvPicPr>
            <a:picLocks noChangeAspect="1"/>
          </p:cNvPicPr>
          <p:nvPr/>
        </p:nvPicPr>
        <p:blipFill>
          <a:blip r:embed="rId2"/>
          <a:stretch>
            <a:fillRect/>
          </a:stretch>
        </p:blipFill>
        <p:spPr>
          <a:xfrm>
            <a:off x="6091825" y="2378269"/>
            <a:ext cx="6104349" cy="3855105"/>
          </a:xfrm>
          <a:prstGeom prst="rect">
            <a:avLst/>
          </a:prstGeom>
        </p:spPr>
      </p:pic>
    </p:spTree>
    <p:extLst>
      <p:ext uri="{BB962C8B-B14F-4D97-AF65-F5344CB8AC3E}">
        <p14:creationId xmlns:p14="http://schemas.microsoft.com/office/powerpoint/2010/main" val="36197121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071F-C50A-41FB-AE01-2ADE2D9435B3}"/>
              </a:ext>
            </a:extLst>
          </p:cNvPr>
          <p:cNvSpPr>
            <a:spLocks noGrp="1"/>
          </p:cNvSpPr>
          <p:nvPr>
            <p:ph type="title" idx="4294967295"/>
          </p:nvPr>
        </p:nvSpPr>
        <p:spPr>
          <a:xfrm>
            <a:off x="532356" y="323372"/>
            <a:ext cx="10515600" cy="1325563"/>
          </a:xfrm>
        </p:spPr>
        <p:txBody>
          <a:bodyPr>
            <a:normAutofit/>
          </a:bodyPr>
          <a:lstStyle/>
          <a:p>
            <a:r>
              <a:rPr lang="en-US" b="1"/>
              <a:t>How does AES work?</a:t>
            </a:r>
            <a:endParaRPr lang="en-US"/>
          </a:p>
        </p:txBody>
      </p:sp>
      <p:pic>
        <p:nvPicPr>
          <p:cNvPr id="4" name="Picture 4">
            <a:extLst>
              <a:ext uri="{FF2B5EF4-FFF2-40B4-BE49-F238E27FC236}">
                <a16:creationId xmlns:a16="http://schemas.microsoft.com/office/drawing/2014/main" id="{1B093B43-9255-4C6D-9BB7-A0337D82D0B5}"/>
              </a:ext>
            </a:extLst>
          </p:cNvPr>
          <p:cNvPicPr>
            <a:picLocks noGrp="1" noChangeAspect="1"/>
          </p:cNvPicPr>
          <p:nvPr>
            <p:ph idx="4294967295"/>
          </p:nvPr>
        </p:nvPicPr>
        <p:blipFill>
          <a:blip r:embed="rId2"/>
          <a:stretch>
            <a:fillRect/>
          </a:stretch>
        </p:blipFill>
        <p:spPr>
          <a:xfrm>
            <a:off x="8258763" y="165775"/>
            <a:ext cx="3776662" cy="6370637"/>
          </a:xfrm>
        </p:spPr>
      </p:pic>
      <p:sp>
        <p:nvSpPr>
          <p:cNvPr id="5" name="TextBox 4">
            <a:extLst>
              <a:ext uri="{FF2B5EF4-FFF2-40B4-BE49-F238E27FC236}">
                <a16:creationId xmlns:a16="http://schemas.microsoft.com/office/drawing/2014/main" id="{B7545D53-24B9-45CC-9979-4B741C62BDC5}"/>
              </a:ext>
            </a:extLst>
          </p:cNvPr>
          <p:cNvSpPr txBox="1"/>
          <p:nvPr/>
        </p:nvSpPr>
        <p:spPr>
          <a:xfrm>
            <a:off x="841332" y="1791222"/>
            <a:ext cx="7169063"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a:solidFill>
                  <a:srgbClr val="3D3D4E"/>
                </a:solidFill>
                <a:latin typeface="DengXian"/>
                <a:ea typeface="DengXian Light"/>
              </a:rPr>
              <a:t>The </a:t>
            </a:r>
            <a:r>
              <a:rPr lang="en-US" sz="2000" b="1">
                <a:solidFill>
                  <a:srgbClr val="3D3D4E"/>
                </a:solidFill>
                <a:latin typeface="DengXian"/>
                <a:ea typeface="DengXian Light"/>
              </a:rPr>
              <a:t>AES algorithm</a:t>
            </a:r>
            <a:r>
              <a:rPr lang="en-US" sz="2000">
                <a:solidFill>
                  <a:srgbClr val="3D3D4E"/>
                </a:solidFill>
                <a:latin typeface="DengXian"/>
                <a:ea typeface="DengXian Light"/>
              </a:rPr>
              <a:t> uses a substitution-permutation, or SP network, with multiple rounds to produce ciphertext. The number of rounds depends on the key size being used. A 128-bit key size dictates ten rounds, a 192-bit key size dictates 12 rounds, and a 258-bit key size has 14 rounds. Each of these rounds requires a round key, but since only one key is inputted into the algorithm, this key needs to be expanded to get keys for each round, including round 0.</a:t>
            </a:r>
          </a:p>
          <a:p>
            <a:pPr marL="285750" indent="-285750" algn="just">
              <a:buFont typeface="Arial"/>
              <a:buChar char="•"/>
            </a:pPr>
            <a:endParaRPr lang="en-US" sz="2000">
              <a:solidFill>
                <a:srgbClr val="3D3D4E"/>
              </a:solidFill>
              <a:latin typeface="DengXian"/>
              <a:ea typeface="DengXian Light"/>
            </a:endParaRPr>
          </a:p>
          <a:p>
            <a:pPr marL="285750" indent="-285750" algn="just">
              <a:buFont typeface="Arial"/>
              <a:buChar char="•"/>
            </a:pPr>
            <a:r>
              <a:rPr lang="en-US" sz="2000">
                <a:latin typeface="DengXian"/>
                <a:ea typeface="+mn-lt"/>
                <a:cs typeface="+mn-lt"/>
              </a:rPr>
              <a:t>In present day cryptography, AES is widely adopted and supported in both hardware and software. Till date, no practical cryptanalytic attacks against AES has been discovered. Additionally, AES has built-in flexibility of key length, which allows a degree of </a:t>
            </a:r>
            <a:r>
              <a:rPr lang="en-US" sz="2000" b="1">
                <a:latin typeface="DengXian"/>
                <a:ea typeface="+mn-lt"/>
                <a:cs typeface="+mn-lt"/>
              </a:rPr>
              <a:t>'future-proofing'</a:t>
            </a:r>
            <a:r>
              <a:rPr lang="en-US" sz="2000">
                <a:latin typeface="DengXian"/>
                <a:ea typeface="+mn-lt"/>
                <a:cs typeface="+mn-lt"/>
              </a:rPr>
              <a:t> against progress in the ability to perform exhaustive key searches</a:t>
            </a:r>
          </a:p>
        </p:txBody>
      </p:sp>
    </p:spTree>
    <p:extLst>
      <p:ext uri="{BB962C8B-B14F-4D97-AF65-F5344CB8AC3E}">
        <p14:creationId xmlns:p14="http://schemas.microsoft.com/office/powerpoint/2010/main" val="14943350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C291D7E-5F23-4693-A4A0-519C451A87BE}"/>
              </a:ext>
            </a:extLst>
          </p:cNvPr>
          <p:cNvPicPr>
            <a:picLocks noChangeAspect="1"/>
          </p:cNvPicPr>
          <p:nvPr/>
        </p:nvPicPr>
        <p:blipFill rotWithShape="1">
          <a:blip r:embed="rId2"/>
          <a:srcRect t="1783" r="1"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155051826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20D11-47E7-4C98-8A55-79A0117FD7D0}"/>
              </a:ext>
            </a:extLst>
          </p:cNvPr>
          <p:cNvSpPr>
            <a:spLocks noGrp="1"/>
          </p:cNvSpPr>
          <p:nvPr>
            <p:ph type="title"/>
          </p:nvPr>
        </p:nvSpPr>
        <p:spPr>
          <a:xfrm>
            <a:off x="838200" y="401221"/>
            <a:ext cx="10515600" cy="1348065"/>
          </a:xfrm>
        </p:spPr>
        <p:txBody>
          <a:bodyPr>
            <a:normAutofit/>
          </a:bodyPr>
          <a:lstStyle/>
          <a:p>
            <a:r>
              <a:rPr lang="en-US" sz="5400" b="1">
                <a:solidFill>
                  <a:schemeClr val="bg1"/>
                </a:solidFill>
                <a:latin typeface="DengXian"/>
                <a:ea typeface="DengXian"/>
              </a:rPr>
              <a:t>Socket Programming</a:t>
            </a:r>
            <a:endParaRPr lang="en-US" sz="5400" b="1">
              <a:solidFill>
                <a:schemeClr val="bg1"/>
              </a:solidFill>
              <a:latin typeface="DengXian"/>
              <a:ea typeface="DengXian"/>
              <a:cs typeface="+mj-lt"/>
            </a:endParaRPr>
          </a:p>
        </p:txBody>
      </p:sp>
      <p:sp>
        <p:nvSpPr>
          <p:cNvPr id="3" name="Content Placeholder 2">
            <a:extLst>
              <a:ext uri="{FF2B5EF4-FFF2-40B4-BE49-F238E27FC236}">
                <a16:creationId xmlns:a16="http://schemas.microsoft.com/office/drawing/2014/main" id="{CA21279C-0167-4436-A4A9-F2C238375789}"/>
              </a:ext>
            </a:extLst>
          </p:cNvPr>
          <p:cNvSpPr>
            <a:spLocks noGrp="1"/>
          </p:cNvSpPr>
          <p:nvPr>
            <p:ph idx="1"/>
          </p:nvPr>
        </p:nvSpPr>
        <p:spPr>
          <a:xfrm>
            <a:off x="838200" y="2586789"/>
            <a:ext cx="10515600" cy="3590174"/>
          </a:xfrm>
        </p:spPr>
        <p:txBody>
          <a:bodyPr lIns="109728" tIns="109728" rIns="109728" bIns="91440" anchor="t">
            <a:normAutofit fontScale="77500" lnSpcReduction="20000"/>
          </a:bodyPr>
          <a:lstStyle/>
          <a:p>
            <a:pPr algn="just">
              <a:lnSpc>
                <a:spcPct val="100000"/>
              </a:lnSpc>
              <a:spcBef>
                <a:spcPct val="20000"/>
              </a:spcBef>
              <a:spcAft>
                <a:spcPts val="600"/>
              </a:spcAft>
            </a:pPr>
            <a:r>
              <a:rPr lang="en-US">
                <a:latin typeface="DengXian"/>
                <a:ea typeface="DengXian Light"/>
              </a:rPr>
              <a:t>For data transmission, Socket communication will be used. </a:t>
            </a:r>
            <a:r>
              <a:rPr lang="en-US" b="1">
                <a:solidFill>
                  <a:schemeClr val="accent1"/>
                </a:solidFill>
                <a:latin typeface="DengXian"/>
                <a:ea typeface="DengXian Light"/>
              </a:rPr>
              <a:t>Socket programming</a:t>
            </a:r>
            <a:r>
              <a:rPr lang="en-US">
                <a:latin typeface="DengXian"/>
                <a:ea typeface="DengXian Light"/>
              </a:rPr>
              <a:t> is a way of connecting two nodes on a network to communicate with each other. One socket (node) listens on a particular port at an IP, while other socket reaches out to the other to form a connection. Server forms the listener socket while client reaches out to the server. </a:t>
            </a:r>
            <a:endParaRPr lang="en-US">
              <a:latin typeface="DengXian"/>
              <a:ea typeface="DengXian Light"/>
              <a:cs typeface="+mn-lt"/>
            </a:endParaRPr>
          </a:p>
          <a:p>
            <a:pPr algn="just">
              <a:lnSpc>
                <a:spcPct val="100000"/>
              </a:lnSpc>
              <a:spcBef>
                <a:spcPct val="20000"/>
              </a:spcBef>
              <a:spcAft>
                <a:spcPts val="600"/>
              </a:spcAft>
            </a:pPr>
            <a:endParaRPr lang="en-US">
              <a:latin typeface="DengXian"/>
              <a:ea typeface="+mn-lt"/>
              <a:cs typeface="+mn-lt"/>
            </a:endParaRPr>
          </a:p>
          <a:p>
            <a:pPr algn="just">
              <a:lnSpc>
                <a:spcPct val="100000"/>
              </a:lnSpc>
              <a:spcBef>
                <a:spcPct val="20000"/>
              </a:spcBef>
              <a:spcAft>
                <a:spcPts val="600"/>
              </a:spcAft>
            </a:pPr>
            <a:r>
              <a:rPr lang="en-US">
                <a:latin typeface="DengXian"/>
                <a:ea typeface="DengXian Light"/>
              </a:rPr>
              <a:t>In this project, </a:t>
            </a:r>
            <a:r>
              <a:rPr lang="en-US" b="1">
                <a:solidFill>
                  <a:schemeClr val="accent1"/>
                </a:solidFill>
                <a:latin typeface="DengXian"/>
                <a:ea typeface="DengXian Light"/>
              </a:rPr>
              <a:t>Socket.IO</a:t>
            </a:r>
            <a:r>
              <a:rPr lang="en-US">
                <a:latin typeface="DengXian"/>
                <a:ea typeface="DengXian Light"/>
              </a:rPr>
              <a:t> will be used mainly for server and client interaction. Socket.IO is a JavaScript library for real-time web applications. </a:t>
            </a:r>
            <a:r>
              <a:rPr lang="en-US" b="1">
                <a:solidFill>
                  <a:schemeClr val="accent1"/>
                </a:solidFill>
                <a:latin typeface="DengXian"/>
                <a:ea typeface="DengXian Light"/>
              </a:rPr>
              <a:t>A real-time application (RTA)</a:t>
            </a:r>
            <a:r>
              <a:rPr lang="en-US">
                <a:latin typeface="DengXian"/>
                <a:ea typeface="DengXian Light"/>
              </a:rPr>
              <a:t> is an application that functions within a period that the user senses as immediate or current. There is no need to refresh website to receive new messages in case of chat apps. </a:t>
            </a:r>
            <a:endParaRPr lang="en-US">
              <a:latin typeface="DengXian"/>
              <a:ea typeface="DengXian Light"/>
              <a:cs typeface="+mn-lt"/>
            </a:endParaRPr>
          </a:p>
        </p:txBody>
      </p:sp>
    </p:spTree>
    <p:extLst>
      <p:ext uri="{BB962C8B-B14F-4D97-AF65-F5344CB8AC3E}">
        <p14:creationId xmlns:p14="http://schemas.microsoft.com/office/powerpoint/2010/main" val="40656200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9D1BADE-7CB8-4A3D-AFCD-3E54633EC052}"/>
              </a:ext>
            </a:extLst>
          </p:cNvPr>
          <p:cNvPicPr>
            <a:picLocks noGrp="1" noChangeAspect="1"/>
          </p:cNvPicPr>
          <p:nvPr>
            <p:ph idx="4294967295"/>
          </p:nvPr>
        </p:nvPicPr>
        <p:blipFill>
          <a:blip r:embed="rId2"/>
          <a:stretch>
            <a:fillRect/>
          </a:stretch>
        </p:blipFill>
        <p:spPr>
          <a:xfrm>
            <a:off x="2025041" y="3480127"/>
            <a:ext cx="7905750" cy="2905125"/>
          </a:xfrm>
        </p:spPr>
      </p:pic>
      <p:sp>
        <p:nvSpPr>
          <p:cNvPr id="5" name="TextBox 4">
            <a:extLst>
              <a:ext uri="{FF2B5EF4-FFF2-40B4-BE49-F238E27FC236}">
                <a16:creationId xmlns:a16="http://schemas.microsoft.com/office/drawing/2014/main" id="{5983B13D-B965-4859-AD34-5979B324E844}"/>
              </a:ext>
            </a:extLst>
          </p:cNvPr>
          <p:cNvSpPr txBox="1"/>
          <p:nvPr/>
        </p:nvSpPr>
        <p:spPr>
          <a:xfrm>
            <a:off x="1091852" y="465551"/>
            <a:ext cx="103527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00000"/>
                </a:solidFill>
                <a:latin typeface="DengXian"/>
                <a:ea typeface="DengXian"/>
                <a:cs typeface="Arial"/>
              </a:rPr>
              <a:t>Socket.IO enables real-time, bi-directional communication between web clients and servers. It has two parts:​</a:t>
            </a:r>
            <a:endParaRPr lang="en-US">
              <a:ea typeface="DengXian Light"/>
            </a:endParaRPr>
          </a:p>
          <a:p>
            <a:pPr marL="800100" lvl="1" indent="-342900">
              <a:buFont typeface="Arial"/>
              <a:buChar char="•"/>
            </a:pPr>
            <a:r>
              <a:rPr lang="en-US" sz="2400">
                <a:solidFill>
                  <a:srgbClr val="000000"/>
                </a:solidFill>
                <a:latin typeface="DengXian"/>
                <a:ea typeface="DengXian"/>
                <a:cs typeface="Arial"/>
              </a:rPr>
              <a:t>a client-side library that runs in the browser ​</a:t>
            </a:r>
          </a:p>
          <a:p>
            <a:pPr marL="800100" lvl="1" indent="-342900">
              <a:buFont typeface="Arial"/>
              <a:buChar char="•"/>
            </a:pPr>
            <a:r>
              <a:rPr lang="en-US" sz="2400">
                <a:solidFill>
                  <a:srgbClr val="000000"/>
                </a:solidFill>
                <a:latin typeface="DengXian"/>
                <a:ea typeface="DengXian"/>
                <a:cs typeface="Arial"/>
              </a:rPr>
              <a:t>a server-side library for node.js​</a:t>
            </a:r>
          </a:p>
          <a:p>
            <a:pPr marL="342900" indent="-342900">
              <a:buFont typeface="Arial"/>
              <a:buChar char="•"/>
            </a:pPr>
            <a:r>
              <a:rPr lang="en-US" sz="2400">
                <a:solidFill>
                  <a:srgbClr val="000000"/>
                </a:solidFill>
                <a:latin typeface="DengXian"/>
                <a:ea typeface="DengXian"/>
                <a:cs typeface="Arial"/>
              </a:rPr>
              <a:t>The server can push messages to clients. Whenever an event occurs, the idea is that the server will get it and push it to the concerned connected clients​. [3]</a:t>
            </a:r>
          </a:p>
        </p:txBody>
      </p:sp>
    </p:spTree>
    <p:extLst>
      <p:ext uri="{BB962C8B-B14F-4D97-AF65-F5344CB8AC3E}">
        <p14:creationId xmlns:p14="http://schemas.microsoft.com/office/powerpoint/2010/main" val="356208514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20D11-47E7-4C98-8A55-79A0117FD7D0}"/>
              </a:ext>
            </a:extLst>
          </p:cNvPr>
          <p:cNvSpPr>
            <a:spLocks noGrp="1"/>
          </p:cNvSpPr>
          <p:nvPr>
            <p:ph type="title"/>
          </p:nvPr>
        </p:nvSpPr>
        <p:spPr>
          <a:xfrm>
            <a:off x="838200" y="401221"/>
            <a:ext cx="10515600" cy="1348065"/>
          </a:xfrm>
        </p:spPr>
        <p:txBody>
          <a:bodyPr>
            <a:normAutofit/>
          </a:bodyPr>
          <a:lstStyle/>
          <a:p>
            <a:r>
              <a:rPr lang="en-US" sz="5400" b="1">
                <a:solidFill>
                  <a:schemeClr val="bg1"/>
                </a:solidFill>
                <a:latin typeface="DengXian"/>
                <a:ea typeface="DengXian"/>
              </a:rPr>
              <a:t>Encrypted Chat</a:t>
            </a:r>
            <a:endParaRPr lang="en-US" sz="5400" b="1">
              <a:solidFill>
                <a:schemeClr val="bg1"/>
              </a:solidFill>
              <a:latin typeface="DengXian"/>
              <a:ea typeface="+mj-lt"/>
              <a:cs typeface="+mj-lt"/>
            </a:endParaRPr>
          </a:p>
        </p:txBody>
      </p:sp>
      <p:sp>
        <p:nvSpPr>
          <p:cNvPr id="3" name="Content Placeholder 2">
            <a:extLst>
              <a:ext uri="{FF2B5EF4-FFF2-40B4-BE49-F238E27FC236}">
                <a16:creationId xmlns:a16="http://schemas.microsoft.com/office/drawing/2014/main" id="{CA21279C-0167-4436-A4A9-F2C238375789}"/>
              </a:ext>
            </a:extLst>
          </p:cNvPr>
          <p:cNvSpPr>
            <a:spLocks noGrp="1"/>
          </p:cNvSpPr>
          <p:nvPr>
            <p:ph idx="1"/>
          </p:nvPr>
        </p:nvSpPr>
        <p:spPr>
          <a:xfrm>
            <a:off x="838200" y="2586789"/>
            <a:ext cx="10515600" cy="3590174"/>
          </a:xfrm>
        </p:spPr>
        <p:txBody>
          <a:bodyPr lIns="109728" tIns="109728" rIns="109728" bIns="91440" anchor="t">
            <a:normAutofit fontScale="85000" lnSpcReduction="10000"/>
          </a:bodyPr>
          <a:lstStyle/>
          <a:p>
            <a:pPr>
              <a:lnSpc>
                <a:spcPct val="100000"/>
              </a:lnSpc>
              <a:spcBef>
                <a:spcPct val="20000"/>
              </a:spcBef>
              <a:spcAft>
                <a:spcPts val="600"/>
              </a:spcAft>
            </a:pPr>
            <a:r>
              <a:rPr lang="en-US">
                <a:latin typeface="DengXian"/>
                <a:ea typeface="DengXian Light"/>
              </a:rPr>
              <a:t>This project aims to build an encrypted chat platform for different groups of people with no fear of data leakage. </a:t>
            </a:r>
            <a:endParaRPr lang="en-US">
              <a:latin typeface="DengXian"/>
              <a:ea typeface="+mn-lt"/>
              <a:cs typeface="+mn-lt"/>
            </a:endParaRPr>
          </a:p>
          <a:p>
            <a:pPr>
              <a:lnSpc>
                <a:spcPct val="100000"/>
              </a:lnSpc>
              <a:spcBef>
                <a:spcPct val="20000"/>
              </a:spcBef>
              <a:spcAft>
                <a:spcPts val="600"/>
              </a:spcAft>
            </a:pPr>
            <a:r>
              <a:rPr lang="en-US">
                <a:latin typeface="DengXian"/>
                <a:ea typeface="+mn-lt"/>
                <a:cs typeface="+mn-lt"/>
              </a:rPr>
              <a:t>For </a:t>
            </a:r>
            <a:r>
              <a:rPr lang="en-US">
                <a:latin typeface="DengXian"/>
                <a:ea typeface="DengXian Light"/>
              </a:rPr>
              <a:t>this, </a:t>
            </a:r>
            <a:r>
              <a:rPr lang="en-US" b="1" err="1">
                <a:solidFill>
                  <a:schemeClr val="accent1"/>
                </a:solidFill>
                <a:latin typeface="DengXian"/>
                <a:ea typeface="DengXian Light"/>
              </a:rPr>
              <a:t>CryptoJS</a:t>
            </a:r>
            <a:r>
              <a:rPr lang="en-US">
                <a:latin typeface="DengXian"/>
                <a:ea typeface="DengXian Light"/>
              </a:rPr>
              <a:t> library will be used. </a:t>
            </a:r>
            <a:r>
              <a:rPr lang="en-US" err="1">
                <a:latin typeface="DengXian"/>
                <a:ea typeface="DengXian Light"/>
              </a:rPr>
              <a:t>CryptoJS</a:t>
            </a:r>
            <a:r>
              <a:rPr lang="en-US">
                <a:latin typeface="DengXian"/>
                <a:ea typeface="DengXian Light"/>
              </a:rPr>
              <a:t> is a growing collection of standard and secure cryptographic algorithms implemented in JavaScript using best practices and patterns, by storing the messages in the form of hash functions. </a:t>
            </a:r>
            <a:endParaRPr lang="en-US">
              <a:latin typeface="DengXian"/>
              <a:ea typeface="+mn-lt"/>
              <a:cs typeface="+mn-lt"/>
            </a:endParaRPr>
          </a:p>
          <a:p>
            <a:pPr>
              <a:lnSpc>
                <a:spcPct val="100000"/>
              </a:lnSpc>
              <a:spcBef>
                <a:spcPct val="20000"/>
              </a:spcBef>
              <a:spcAft>
                <a:spcPts val="600"/>
              </a:spcAft>
            </a:pPr>
            <a:r>
              <a:rPr lang="en-US">
                <a:latin typeface="DengXian"/>
                <a:ea typeface="DengXian Light"/>
              </a:rPr>
              <a:t>A </a:t>
            </a:r>
            <a:r>
              <a:rPr lang="en-US" b="1">
                <a:solidFill>
                  <a:schemeClr val="accent1"/>
                </a:solidFill>
                <a:latin typeface="DengXian"/>
                <a:ea typeface="DengXian Light"/>
              </a:rPr>
              <a:t>cryptographic hash function</a:t>
            </a:r>
            <a:r>
              <a:rPr lang="en-US">
                <a:latin typeface="DengXian"/>
                <a:ea typeface="DengXian Light"/>
              </a:rPr>
              <a:t> is an algorithm that takes an arbitrary amount of data input—a credential—and produces a fixed-size output of enciphered text called a hash value, or just “hash”. </a:t>
            </a:r>
            <a:endParaRPr lang="en-US">
              <a:latin typeface="DengXian"/>
              <a:ea typeface="+mn-lt"/>
              <a:cs typeface="+mn-lt"/>
            </a:endParaRPr>
          </a:p>
          <a:p>
            <a:pPr>
              <a:lnSpc>
                <a:spcPct val="100000"/>
              </a:lnSpc>
              <a:spcBef>
                <a:spcPct val="20000"/>
              </a:spcBef>
              <a:spcAft>
                <a:spcPts val="600"/>
              </a:spcAft>
            </a:pPr>
            <a:endParaRPr lang="en-US">
              <a:latin typeface="DengXian"/>
              <a:ea typeface="+mn-lt"/>
              <a:cs typeface="+mn-lt"/>
            </a:endParaRPr>
          </a:p>
          <a:p>
            <a:pPr algn="just">
              <a:lnSpc>
                <a:spcPct val="100000"/>
              </a:lnSpc>
              <a:spcBef>
                <a:spcPct val="20000"/>
              </a:spcBef>
              <a:spcAft>
                <a:spcPts val="600"/>
              </a:spcAft>
            </a:pPr>
            <a:endParaRPr lang="en-US">
              <a:latin typeface="DengXian"/>
              <a:ea typeface="DengXian Light"/>
              <a:cs typeface="+mn-lt"/>
            </a:endParaRPr>
          </a:p>
        </p:txBody>
      </p:sp>
    </p:spTree>
    <p:extLst>
      <p:ext uri="{BB962C8B-B14F-4D97-AF65-F5344CB8AC3E}">
        <p14:creationId xmlns:p14="http://schemas.microsoft.com/office/powerpoint/2010/main" val="39412711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20D11-47E7-4C98-8A55-79A0117FD7D0}"/>
              </a:ext>
            </a:extLst>
          </p:cNvPr>
          <p:cNvSpPr>
            <a:spLocks noGrp="1"/>
          </p:cNvSpPr>
          <p:nvPr>
            <p:ph type="title"/>
          </p:nvPr>
        </p:nvSpPr>
        <p:spPr>
          <a:xfrm>
            <a:off x="838200" y="401221"/>
            <a:ext cx="10515600" cy="1348065"/>
          </a:xfrm>
        </p:spPr>
        <p:txBody>
          <a:bodyPr>
            <a:normAutofit/>
          </a:bodyPr>
          <a:lstStyle/>
          <a:p>
            <a:r>
              <a:rPr lang="en-US" sz="5400" b="1">
                <a:solidFill>
                  <a:schemeClr val="bg1"/>
                </a:solidFill>
                <a:latin typeface="DengXian"/>
                <a:ea typeface="DengXian"/>
              </a:rPr>
              <a:t>Encrypted file sharing with AES</a:t>
            </a:r>
            <a:endParaRPr lang="en-US">
              <a:solidFill>
                <a:schemeClr val="bg1"/>
              </a:solidFill>
              <a:latin typeface="DengXian"/>
              <a:ea typeface="DengXian"/>
            </a:endParaRPr>
          </a:p>
        </p:txBody>
      </p:sp>
      <p:sp>
        <p:nvSpPr>
          <p:cNvPr id="3" name="Content Placeholder 2">
            <a:extLst>
              <a:ext uri="{FF2B5EF4-FFF2-40B4-BE49-F238E27FC236}">
                <a16:creationId xmlns:a16="http://schemas.microsoft.com/office/drawing/2014/main" id="{CA21279C-0167-4436-A4A9-F2C238375789}"/>
              </a:ext>
            </a:extLst>
          </p:cNvPr>
          <p:cNvSpPr>
            <a:spLocks noGrp="1"/>
          </p:cNvSpPr>
          <p:nvPr>
            <p:ph idx="1"/>
          </p:nvPr>
        </p:nvSpPr>
        <p:spPr>
          <a:xfrm>
            <a:off x="838200" y="2586789"/>
            <a:ext cx="10515600" cy="3942599"/>
          </a:xfrm>
        </p:spPr>
        <p:txBody>
          <a:bodyPr lIns="109728" tIns="109728" rIns="109728" bIns="91440" anchor="t">
            <a:normAutofit/>
          </a:bodyPr>
          <a:lstStyle/>
          <a:p>
            <a:pPr algn="just">
              <a:lnSpc>
                <a:spcPct val="100000"/>
              </a:lnSpc>
              <a:spcBef>
                <a:spcPct val="20000"/>
              </a:spcBef>
              <a:spcAft>
                <a:spcPts val="600"/>
              </a:spcAft>
            </a:pPr>
            <a:r>
              <a:rPr lang="en-US">
                <a:latin typeface="DengXian"/>
                <a:ea typeface="DengXian Light"/>
              </a:rPr>
              <a:t>The second feature of this project will be the encryption of file sharing process.</a:t>
            </a:r>
            <a:r>
              <a:rPr lang="en-US">
                <a:latin typeface="DengXian"/>
                <a:ea typeface="+mn-lt"/>
                <a:cs typeface="+mn-lt"/>
              </a:rPr>
              <a:t> AES is the secure method for file sharing and data transfers. </a:t>
            </a:r>
          </a:p>
          <a:p>
            <a:pPr algn="just">
              <a:lnSpc>
                <a:spcPct val="100000"/>
              </a:lnSpc>
              <a:spcBef>
                <a:spcPct val="20000"/>
              </a:spcBef>
              <a:spcAft>
                <a:spcPts val="600"/>
              </a:spcAft>
            </a:pPr>
            <a:r>
              <a:rPr lang="en-US">
                <a:latin typeface="DengXian"/>
                <a:ea typeface="+mn-lt"/>
                <a:cs typeface="+mn-lt"/>
              </a:rPr>
              <a:t>When any client will upload a file, an encrypted link is generated in chat for downloading, eliminating the possibility of data leakage. Hence the file sharing will be done in a secure way</a:t>
            </a:r>
            <a:r>
              <a:rPr lang="en-US">
                <a:latin typeface="DengXian"/>
                <a:ea typeface="DengXian Light"/>
              </a:rPr>
              <a:t>. [4]</a:t>
            </a:r>
          </a:p>
          <a:p>
            <a:pPr algn="just">
              <a:lnSpc>
                <a:spcPct val="100000"/>
              </a:lnSpc>
              <a:spcBef>
                <a:spcPct val="20000"/>
              </a:spcBef>
              <a:spcAft>
                <a:spcPts val="600"/>
              </a:spcAft>
            </a:pPr>
            <a:endParaRPr lang="en-US">
              <a:latin typeface="DengXian"/>
              <a:ea typeface="DengXian"/>
            </a:endParaRPr>
          </a:p>
        </p:txBody>
      </p:sp>
    </p:spTree>
    <p:extLst>
      <p:ext uri="{BB962C8B-B14F-4D97-AF65-F5344CB8AC3E}">
        <p14:creationId xmlns:p14="http://schemas.microsoft.com/office/powerpoint/2010/main" val="101541577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20D11-47E7-4C98-8A55-79A0117FD7D0}"/>
              </a:ext>
            </a:extLst>
          </p:cNvPr>
          <p:cNvSpPr>
            <a:spLocks noGrp="1"/>
          </p:cNvSpPr>
          <p:nvPr>
            <p:ph type="title"/>
          </p:nvPr>
        </p:nvSpPr>
        <p:spPr>
          <a:xfrm>
            <a:off x="838200" y="401221"/>
            <a:ext cx="10515600" cy="1348065"/>
          </a:xfrm>
        </p:spPr>
        <p:txBody>
          <a:bodyPr>
            <a:normAutofit/>
          </a:bodyPr>
          <a:lstStyle/>
          <a:p>
            <a:r>
              <a:rPr lang="en-US" sz="5400" b="1">
                <a:solidFill>
                  <a:schemeClr val="bg1"/>
                </a:solidFill>
                <a:latin typeface="DengXian"/>
                <a:ea typeface="DengXian"/>
              </a:rPr>
              <a:t>Chat room Functionality</a:t>
            </a:r>
            <a:endParaRPr lang="en-US" sz="5400">
              <a:solidFill>
                <a:schemeClr val="bg1"/>
              </a:solidFill>
              <a:latin typeface="DengXian"/>
              <a:ea typeface="+mj-lt"/>
              <a:cs typeface="+mj-lt"/>
            </a:endParaRPr>
          </a:p>
        </p:txBody>
      </p:sp>
      <p:sp>
        <p:nvSpPr>
          <p:cNvPr id="3" name="Content Placeholder 2">
            <a:extLst>
              <a:ext uri="{FF2B5EF4-FFF2-40B4-BE49-F238E27FC236}">
                <a16:creationId xmlns:a16="http://schemas.microsoft.com/office/drawing/2014/main" id="{CA21279C-0167-4436-A4A9-F2C238375789}"/>
              </a:ext>
            </a:extLst>
          </p:cNvPr>
          <p:cNvSpPr>
            <a:spLocks noGrp="1"/>
          </p:cNvSpPr>
          <p:nvPr>
            <p:ph idx="1"/>
          </p:nvPr>
        </p:nvSpPr>
        <p:spPr>
          <a:xfrm>
            <a:off x="838200" y="3015414"/>
            <a:ext cx="10515600" cy="2694824"/>
          </a:xfrm>
        </p:spPr>
        <p:txBody>
          <a:bodyPr lIns="109728" tIns="109728" rIns="109728" bIns="91440" anchor="t">
            <a:normAutofit/>
          </a:bodyPr>
          <a:lstStyle/>
          <a:p>
            <a:pPr algn="just">
              <a:lnSpc>
                <a:spcPct val="100000"/>
              </a:lnSpc>
              <a:spcBef>
                <a:spcPct val="20000"/>
              </a:spcBef>
              <a:spcAft>
                <a:spcPts val="600"/>
              </a:spcAft>
            </a:pPr>
            <a:r>
              <a:rPr lang="en-US" sz="2400">
                <a:latin typeface="DengXian"/>
                <a:ea typeface="DengXian"/>
              </a:rPr>
              <a:t>Ranging</a:t>
            </a:r>
            <a:r>
              <a:rPr lang="en-US" sz="2400">
                <a:latin typeface="DengXian"/>
                <a:ea typeface="DengXian"/>
                <a:cs typeface="+mn-lt"/>
              </a:rPr>
              <a:t> from one to one communication, to many to many communication, </a:t>
            </a:r>
            <a:r>
              <a:rPr lang="en-US" sz="2400">
                <a:latin typeface="DengXian"/>
                <a:ea typeface="DengXian"/>
              </a:rPr>
              <a:t>this</a:t>
            </a:r>
            <a:r>
              <a:rPr lang="en-US" sz="2400">
                <a:latin typeface="DengXian"/>
                <a:ea typeface="DengXian"/>
                <a:cs typeface="+mn-lt"/>
              </a:rPr>
              <a:t> </a:t>
            </a:r>
            <a:r>
              <a:rPr lang="en-US" sz="2400">
                <a:latin typeface="DengXian"/>
                <a:ea typeface="DengXian"/>
              </a:rPr>
              <a:t>project </a:t>
            </a:r>
            <a:r>
              <a:rPr lang="en-US" sz="2400">
                <a:latin typeface="DengXian"/>
                <a:ea typeface="DengXian"/>
                <a:cs typeface="+mn-lt"/>
              </a:rPr>
              <a:t>aims to include every feature. </a:t>
            </a:r>
          </a:p>
          <a:p>
            <a:pPr algn="just">
              <a:lnSpc>
                <a:spcPct val="100000"/>
              </a:lnSpc>
              <a:spcBef>
                <a:spcPct val="20000"/>
              </a:spcBef>
              <a:spcAft>
                <a:spcPts val="600"/>
              </a:spcAft>
            </a:pPr>
            <a:r>
              <a:rPr lang="en-US" sz="2400">
                <a:latin typeface="DengXian"/>
                <a:ea typeface="DengXian"/>
                <a:cs typeface="+mn-lt"/>
              </a:rPr>
              <a:t>Multiple users can connect with the server, and server will connect them to the other users present in that chat room. </a:t>
            </a:r>
          </a:p>
          <a:p>
            <a:pPr algn="just">
              <a:lnSpc>
                <a:spcPct val="100000"/>
              </a:lnSpc>
              <a:spcBef>
                <a:spcPct val="20000"/>
              </a:spcBef>
              <a:spcAft>
                <a:spcPts val="600"/>
              </a:spcAft>
            </a:pPr>
            <a:r>
              <a:rPr lang="en-US" sz="2400">
                <a:latin typeface="DengXian"/>
                <a:ea typeface="DengXian"/>
                <a:cs typeface="+mn-lt"/>
              </a:rPr>
              <a:t>This can be achieved using socket programming, by exchanging the data through a particular port.</a:t>
            </a:r>
          </a:p>
        </p:txBody>
      </p:sp>
    </p:spTree>
    <p:extLst>
      <p:ext uri="{BB962C8B-B14F-4D97-AF65-F5344CB8AC3E}">
        <p14:creationId xmlns:p14="http://schemas.microsoft.com/office/powerpoint/2010/main" val="40411253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1E0ADCD-E609-4D33-A371-15DD46390E1B}"/>
              </a:ext>
            </a:extLst>
          </p:cNvPr>
          <p:cNvSpPr>
            <a:spLocks noGrp="1"/>
          </p:cNvSpPr>
          <p:nvPr>
            <p:ph type="title"/>
          </p:nvPr>
        </p:nvSpPr>
        <p:spPr>
          <a:xfrm>
            <a:off x="841246" y="673770"/>
            <a:ext cx="3644489" cy="2414488"/>
          </a:xfrm>
        </p:spPr>
        <p:txBody>
          <a:bodyPr anchor="t">
            <a:normAutofit/>
          </a:bodyPr>
          <a:lstStyle/>
          <a:p>
            <a:r>
              <a:rPr lang="en-US" sz="6600">
                <a:solidFill>
                  <a:schemeClr val="bg1"/>
                </a:solidFill>
                <a:ea typeface="DengXian"/>
              </a:rPr>
              <a:t>Contents</a:t>
            </a:r>
            <a:endParaRPr lang="en-US" sz="6600">
              <a:solidFill>
                <a:schemeClr val="bg1"/>
              </a:solidFill>
            </a:endParaRPr>
          </a:p>
        </p:txBody>
      </p:sp>
      <p:sp>
        <p:nvSpPr>
          <p:cNvPr id="3" name="Content Placeholder 2">
            <a:extLst>
              <a:ext uri="{FF2B5EF4-FFF2-40B4-BE49-F238E27FC236}">
                <a16:creationId xmlns:a16="http://schemas.microsoft.com/office/drawing/2014/main" id="{896E597D-5DD3-4A57-91F2-EFF9A6372992}"/>
              </a:ext>
            </a:extLst>
          </p:cNvPr>
          <p:cNvSpPr>
            <a:spLocks noGrp="1"/>
          </p:cNvSpPr>
          <p:nvPr>
            <p:ph idx="1"/>
          </p:nvPr>
        </p:nvSpPr>
        <p:spPr>
          <a:xfrm>
            <a:off x="6095999" y="882315"/>
            <a:ext cx="5254754" cy="5294647"/>
          </a:xfrm>
        </p:spPr>
        <p:txBody>
          <a:bodyPr lIns="109728" tIns="109728" rIns="109728" bIns="91440" anchor="t">
            <a:normAutofit/>
          </a:bodyPr>
          <a:lstStyle/>
          <a:p>
            <a:pPr>
              <a:spcBef>
                <a:spcPts val="0"/>
              </a:spcBef>
              <a:spcAft>
                <a:spcPts val="600"/>
              </a:spcAft>
            </a:pPr>
            <a:r>
              <a:rPr lang="en-US" dirty="0">
                <a:ea typeface="+mn-lt"/>
                <a:cs typeface="+mn-lt"/>
              </a:rPr>
              <a:t>Introduction </a:t>
            </a:r>
          </a:p>
          <a:p>
            <a:pPr>
              <a:spcBef>
                <a:spcPts val="0"/>
              </a:spcBef>
              <a:spcAft>
                <a:spcPts val="600"/>
              </a:spcAft>
            </a:pPr>
            <a:r>
              <a:rPr lang="en-US" dirty="0">
                <a:ea typeface="+mn-lt"/>
                <a:cs typeface="+mn-lt"/>
              </a:rPr>
              <a:t>Problem Formulation </a:t>
            </a:r>
          </a:p>
          <a:p>
            <a:pPr>
              <a:spcBef>
                <a:spcPts val="0"/>
              </a:spcBef>
              <a:spcAft>
                <a:spcPts val="600"/>
              </a:spcAft>
            </a:pPr>
            <a:r>
              <a:rPr lang="en-US" dirty="0">
                <a:ea typeface="+mn-lt"/>
                <a:cs typeface="+mn-lt"/>
              </a:rPr>
              <a:t>Literature Survey</a:t>
            </a:r>
          </a:p>
          <a:p>
            <a:pPr>
              <a:spcBef>
                <a:spcPts val="0"/>
              </a:spcBef>
              <a:spcAft>
                <a:spcPts val="600"/>
              </a:spcAft>
            </a:pPr>
            <a:r>
              <a:rPr lang="en-US" dirty="0">
                <a:ea typeface="+mn-lt"/>
                <a:cs typeface="+mn-lt"/>
              </a:rPr>
              <a:t>Proposed System</a:t>
            </a:r>
          </a:p>
          <a:p>
            <a:pPr>
              <a:spcBef>
                <a:spcPts val="0"/>
              </a:spcBef>
              <a:spcAft>
                <a:spcPts val="600"/>
              </a:spcAft>
            </a:pPr>
            <a:r>
              <a:rPr lang="en-US" dirty="0">
                <a:ea typeface="+mn-lt"/>
                <a:cs typeface="+mn-lt"/>
              </a:rPr>
              <a:t>Technology Stack</a:t>
            </a:r>
          </a:p>
          <a:p>
            <a:pPr>
              <a:spcBef>
                <a:spcPts val="0"/>
              </a:spcBef>
              <a:spcAft>
                <a:spcPts val="600"/>
              </a:spcAft>
            </a:pPr>
            <a:r>
              <a:rPr lang="en-US" dirty="0">
                <a:ea typeface="+mn-lt"/>
                <a:cs typeface="+mn-lt"/>
              </a:rPr>
              <a:t>Methodology</a:t>
            </a:r>
          </a:p>
          <a:p>
            <a:pPr>
              <a:spcBef>
                <a:spcPts val="0"/>
              </a:spcBef>
              <a:spcAft>
                <a:spcPts val="600"/>
              </a:spcAft>
            </a:pPr>
            <a:r>
              <a:rPr lang="en-US" dirty="0">
                <a:ea typeface="DengXian Light"/>
              </a:rPr>
              <a:t>Results </a:t>
            </a:r>
            <a:endParaRPr lang="en-US" dirty="0"/>
          </a:p>
          <a:p>
            <a:pPr>
              <a:spcBef>
                <a:spcPts val="0"/>
              </a:spcBef>
              <a:spcAft>
                <a:spcPts val="600"/>
              </a:spcAft>
            </a:pPr>
            <a:r>
              <a:rPr lang="en-US" dirty="0">
                <a:ea typeface="+mn-lt"/>
                <a:cs typeface="+mn-lt"/>
              </a:rPr>
              <a:t>Conclusion </a:t>
            </a:r>
          </a:p>
          <a:p>
            <a:pPr>
              <a:spcBef>
                <a:spcPts val="0"/>
              </a:spcBef>
              <a:spcAft>
                <a:spcPts val="600"/>
              </a:spcAft>
            </a:pPr>
            <a:r>
              <a:rPr lang="en-US" dirty="0">
                <a:ea typeface="+mn-lt"/>
                <a:cs typeface="+mn-lt"/>
              </a:rPr>
              <a:t>References</a:t>
            </a:r>
          </a:p>
        </p:txBody>
      </p:sp>
    </p:spTree>
    <p:extLst>
      <p:ext uri="{BB962C8B-B14F-4D97-AF65-F5344CB8AC3E}">
        <p14:creationId xmlns:p14="http://schemas.microsoft.com/office/powerpoint/2010/main" val="106350358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20D11-47E7-4C98-8A55-79A0117FD7D0}"/>
              </a:ext>
            </a:extLst>
          </p:cNvPr>
          <p:cNvSpPr>
            <a:spLocks noGrp="1"/>
          </p:cNvSpPr>
          <p:nvPr>
            <p:ph type="title"/>
          </p:nvPr>
        </p:nvSpPr>
        <p:spPr>
          <a:xfrm>
            <a:off x="838200" y="401221"/>
            <a:ext cx="10515600" cy="1348065"/>
          </a:xfrm>
        </p:spPr>
        <p:txBody>
          <a:bodyPr>
            <a:normAutofit/>
          </a:bodyPr>
          <a:lstStyle/>
          <a:p>
            <a:r>
              <a:rPr lang="en-US" sz="5400" b="1">
                <a:solidFill>
                  <a:srgbClr val="FFFFFF"/>
                </a:solidFill>
                <a:latin typeface="DengXian"/>
                <a:ea typeface="DengXian"/>
              </a:rPr>
              <a:t>Multiple room availability</a:t>
            </a:r>
            <a:endParaRPr lang="en-US" sz="5400">
              <a:solidFill>
                <a:srgbClr val="FFFFFF"/>
              </a:solidFill>
              <a:latin typeface="DengXian"/>
              <a:ea typeface="DengXian"/>
              <a:cs typeface="+mj-lt"/>
            </a:endParaRPr>
          </a:p>
        </p:txBody>
      </p:sp>
      <p:sp>
        <p:nvSpPr>
          <p:cNvPr id="3" name="Content Placeholder 2">
            <a:extLst>
              <a:ext uri="{FF2B5EF4-FFF2-40B4-BE49-F238E27FC236}">
                <a16:creationId xmlns:a16="http://schemas.microsoft.com/office/drawing/2014/main" id="{CA21279C-0167-4436-A4A9-F2C238375789}"/>
              </a:ext>
            </a:extLst>
          </p:cNvPr>
          <p:cNvSpPr>
            <a:spLocks noGrp="1"/>
          </p:cNvSpPr>
          <p:nvPr>
            <p:ph idx="1"/>
          </p:nvPr>
        </p:nvSpPr>
        <p:spPr>
          <a:xfrm>
            <a:off x="838200" y="3015414"/>
            <a:ext cx="10515600" cy="2694824"/>
          </a:xfrm>
        </p:spPr>
        <p:txBody>
          <a:bodyPr lIns="109728" tIns="109728" rIns="109728" bIns="91440" anchor="t">
            <a:normAutofit fontScale="92500" lnSpcReduction="10000"/>
          </a:bodyPr>
          <a:lstStyle/>
          <a:p>
            <a:pPr>
              <a:lnSpc>
                <a:spcPct val="100000"/>
              </a:lnSpc>
              <a:spcBef>
                <a:spcPct val="20000"/>
              </a:spcBef>
              <a:spcAft>
                <a:spcPts val="600"/>
              </a:spcAft>
            </a:pPr>
            <a:r>
              <a:rPr lang="en-US" sz="2400">
                <a:latin typeface="DengXian"/>
                <a:ea typeface="DengXian"/>
              </a:rPr>
              <a:t>This project </a:t>
            </a:r>
            <a:r>
              <a:rPr lang="en-US" sz="2400">
                <a:latin typeface="DengXian"/>
                <a:ea typeface="DengXian"/>
                <a:cs typeface="+mn-lt"/>
              </a:rPr>
              <a:t>aims to build a platform that can be used worldwide, not just by a group. For that, a multiple room feature will be embedded. </a:t>
            </a:r>
          </a:p>
          <a:p>
            <a:pPr>
              <a:lnSpc>
                <a:spcPct val="100000"/>
              </a:lnSpc>
              <a:spcBef>
                <a:spcPct val="20000"/>
              </a:spcBef>
              <a:spcAft>
                <a:spcPts val="600"/>
              </a:spcAft>
            </a:pPr>
            <a:r>
              <a:rPr lang="en-US" sz="2400">
                <a:latin typeface="DengXian"/>
                <a:ea typeface="DengXian"/>
                <a:cs typeface="+mn-lt"/>
              </a:rPr>
              <a:t>Users will enter their respective rooms and every data shared in one room will remain in that room until everyone leaves the room. </a:t>
            </a:r>
          </a:p>
          <a:p>
            <a:pPr>
              <a:lnSpc>
                <a:spcPct val="100000"/>
              </a:lnSpc>
              <a:spcBef>
                <a:spcPct val="20000"/>
              </a:spcBef>
              <a:spcAft>
                <a:spcPts val="600"/>
              </a:spcAft>
            </a:pPr>
            <a:r>
              <a:rPr lang="en-US" sz="2400">
                <a:latin typeface="DengXian"/>
                <a:ea typeface="DengXian"/>
                <a:cs typeface="+mn-lt"/>
              </a:rPr>
              <a:t>Multiple room availability for the users will be implemented by Socket.IO library.</a:t>
            </a:r>
          </a:p>
          <a:p>
            <a:pPr marL="0" indent="0" algn="just">
              <a:lnSpc>
                <a:spcPct val="100000"/>
              </a:lnSpc>
              <a:spcBef>
                <a:spcPct val="20000"/>
              </a:spcBef>
              <a:spcAft>
                <a:spcPts val="600"/>
              </a:spcAft>
              <a:buNone/>
            </a:pPr>
            <a:endParaRPr lang="en-US" sz="2400">
              <a:latin typeface="DengXian"/>
              <a:ea typeface="DengXian"/>
              <a:cs typeface="+mn-lt"/>
            </a:endParaRPr>
          </a:p>
        </p:txBody>
      </p:sp>
    </p:spTree>
    <p:extLst>
      <p:ext uri="{BB962C8B-B14F-4D97-AF65-F5344CB8AC3E}">
        <p14:creationId xmlns:p14="http://schemas.microsoft.com/office/powerpoint/2010/main" val="262932688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20D11-47E7-4C98-8A55-79A0117FD7D0}"/>
              </a:ext>
            </a:extLst>
          </p:cNvPr>
          <p:cNvSpPr>
            <a:spLocks noGrp="1"/>
          </p:cNvSpPr>
          <p:nvPr>
            <p:ph type="title"/>
          </p:nvPr>
        </p:nvSpPr>
        <p:spPr>
          <a:xfrm>
            <a:off x="838200" y="401221"/>
            <a:ext cx="10515600" cy="1348065"/>
          </a:xfrm>
        </p:spPr>
        <p:txBody>
          <a:bodyPr>
            <a:normAutofit/>
          </a:bodyPr>
          <a:lstStyle/>
          <a:p>
            <a:r>
              <a:rPr lang="en-US" sz="5400" b="1">
                <a:solidFill>
                  <a:schemeClr val="bg1"/>
                </a:solidFill>
                <a:latin typeface="DengXian"/>
                <a:ea typeface="DengXian"/>
              </a:rPr>
              <a:t>Confidentiality </a:t>
            </a:r>
            <a:r>
              <a:rPr lang="en-US" sz="5400" b="1" err="1">
                <a:solidFill>
                  <a:schemeClr val="bg1"/>
                </a:solidFill>
                <a:latin typeface="DengXian"/>
                <a:ea typeface="DengXian"/>
              </a:rPr>
              <a:t>maintainance</a:t>
            </a:r>
            <a:endParaRPr lang="en-US" sz="5400">
              <a:solidFill>
                <a:schemeClr val="bg1"/>
              </a:solidFill>
              <a:latin typeface="DengXian"/>
              <a:ea typeface="+mj-lt"/>
              <a:cs typeface="+mj-lt"/>
            </a:endParaRPr>
          </a:p>
        </p:txBody>
      </p:sp>
      <p:sp>
        <p:nvSpPr>
          <p:cNvPr id="3" name="Content Placeholder 2">
            <a:extLst>
              <a:ext uri="{FF2B5EF4-FFF2-40B4-BE49-F238E27FC236}">
                <a16:creationId xmlns:a16="http://schemas.microsoft.com/office/drawing/2014/main" id="{CA21279C-0167-4436-A4A9-F2C238375789}"/>
              </a:ext>
            </a:extLst>
          </p:cNvPr>
          <p:cNvSpPr>
            <a:spLocks noGrp="1"/>
          </p:cNvSpPr>
          <p:nvPr>
            <p:ph idx="1"/>
          </p:nvPr>
        </p:nvSpPr>
        <p:spPr>
          <a:xfrm>
            <a:off x="838200" y="3015414"/>
            <a:ext cx="10515600" cy="2694824"/>
          </a:xfrm>
        </p:spPr>
        <p:txBody>
          <a:bodyPr lIns="109728" tIns="109728" rIns="109728" bIns="91440" anchor="t">
            <a:normAutofit lnSpcReduction="10000"/>
          </a:bodyPr>
          <a:lstStyle/>
          <a:p>
            <a:pPr>
              <a:lnSpc>
                <a:spcPct val="100000"/>
              </a:lnSpc>
              <a:spcBef>
                <a:spcPct val="20000"/>
              </a:spcBef>
              <a:spcAft>
                <a:spcPts val="600"/>
              </a:spcAft>
            </a:pPr>
            <a:r>
              <a:rPr lang="en-US" sz="2400">
                <a:latin typeface="DengXian"/>
                <a:ea typeface="DengXian"/>
              </a:rPr>
              <a:t>The</a:t>
            </a:r>
            <a:r>
              <a:rPr lang="en-US" sz="2400">
                <a:latin typeface="DengXian"/>
                <a:ea typeface="DengXian"/>
                <a:cs typeface="+mn-lt"/>
              </a:rPr>
              <a:t> main aim of this </a:t>
            </a:r>
            <a:r>
              <a:rPr lang="en-US" sz="2400">
                <a:latin typeface="DengXian"/>
                <a:ea typeface="DengXian"/>
              </a:rPr>
              <a:t>project </a:t>
            </a:r>
            <a:r>
              <a:rPr lang="en-US" sz="2400">
                <a:latin typeface="DengXian"/>
                <a:ea typeface="DengXian"/>
                <a:cs typeface="+mn-lt"/>
              </a:rPr>
              <a:t>is to provide confidentiality. </a:t>
            </a:r>
          </a:p>
          <a:p>
            <a:pPr>
              <a:lnSpc>
                <a:spcPct val="100000"/>
              </a:lnSpc>
              <a:spcBef>
                <a:spcPct val="20000"/>
              </a:spcBef>
              <a:spcAft>
                <a:spcPts val="600"/>
              </a:spcAft>
            </a:pPr>
            <a:r>
              <a:rPr lang="en-US" sz="2400">
                <a:latin typeface="DengXian"/>
                <a:ea typeface="DengXian"/>
                <a:cs typeface="+mn-lt"/>
              </a:rPr>
              <a:t>Cryptographic techniques are used to secure information from unwanted persons to intrude via internet. But this project aims to provide security from server side too. </a:t>
            </a:r>
          </a:p>
          <a:p>
            <a:pPr>
              <a:lnSpc>
                <a:spcPct val="100000"/>
              </a:lnSpc>
              <a:spcBef>
                <a:spcPct val="20000"/>
              </a:spcBef>
              <a:spcAft>
                <a:spcPts val="600"/>
              </a:spcAft>
            </a:pPr>
            <a:r>
              <a:rPr lang="en-US" sz="2400">
                <a:latin typeface="DengXian"/>
                <a:ea typeface="DengXian"/>
                <a:cs typeface="+mn-lt"/>
              </a:rPr>
              <a:t>No data will be stored in server side’s data base, such that confidentiality of information of users is achieved. </a:t>
            </a:r>
          </a:p>
          <a:p>
            <a:pPr>
              <a:lnSpc>
                <a:spcPct val="100000"/>
              </a:lnSpc>
              <a:spcBef>
                <a:spcPct val="20000"/>
              </a:spcBef>
              <a:spcAft>
                <a:spcPts val="600"/>
              </a:spcAft>
            </a:pPr>
            <a:endParaRPr lang="en-US" sz="2400">
              <a:latin typeface="DengXian"/>
              <a:ea typeface="DengXian"/>
              <a:cs typeface="+mn-lt"/>
            </a:endParaRPr>
          </a:p>
        </p:txBody>
      </p:sp>
    </p:spTree>
    <p:extLst>
      <p:ext uri="{BB962C8B-B14F-4D97-AF65-F5344CB8AC3E}">
        <p14:creationId xmlns:p14="http://schemas.microsoft.com/office/powerpoint/2010/main" val="360419757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 name="Rectangle 8">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1B42A27-F72C-4FCB-995F-144147BF8A07}"/>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lnSpc>
                <a:spcPct val="100000"/>
              </a:lnSpc>
            </a:pPr>
            <a:r>
              <a:rPr lang="en-US" sz="8800">
                <a:solidFill>
                  <a:srgbClr val="FFFFFF"/>
                </a:solidFill>
              </a:rPr>
              <a:t>Result</a:t>
            </a:r>
          </a:p>
        </p:txBody>
      </p:sp>
      <p:sp>
        <p:nvSpPr>
          <p:cNvPr id="17"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31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01CDF3"/>
          </a:solidFill>
          <a:ln w="1270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616529E4-9D1E-46C3-B28E-805613137CF5}"/>
              </a:ext>
            </a:extLst>
          </p:cNvPr>
          <p:cNvSpPr txBox="1"/>
          <p:nvPr/>
        </p:nvSpPr>
        <p:spPr>
          <a:xfrm>
            <a:off x="7124135" y="2156348"/>
            <a:ext cx="3971495" cy="18667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5800" dirty="0">
                <a:solidFill>
                  <a:srgbClr val="FFFFFF"/>
                </a:solidFill>
                <a:latin typeface="+mj-lt"/>
                <a:ea typeface="+mj-ea"/>
                <a:cs typeface="+mj-cs"/>
              </a:rPr>
              <a:t>Web Application</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01CDF3"/>
          </a:solidFill>
          <a:ln w="38100" cap="rnd">
            <a:solidFill>
              <a:srgbClr val="01CDF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3410964A-D552-4D3C-93D9-8C879FA4D12A}"/>
              </a:ext>
            </a:extLst>
          </p:cNvPr>
          <p:cNvPicPr>
            <a:picLocks noChangeAspect="1"/>
          </p:cNvPicPr>
          <p:nvPr/>
        </p:nvPicPr>
        <p:blipFill>
          <a:blip r:embed="rId2"/>
          <a:stretch>
            <a:fillRect/>
          </a:stretch>
        </p:blipFill>
        <p:spPr>
          <a:xfrm>
            <a:off x="613490" y="525258"/>
            <a:ext cx="5487404" cy="5929790"/>
          </a:xfrm>
          <a:prstGeom prst="rect">
            <a:avLst/>
          </a:prstGeom>
        </p:spPr>
      </p:pic>
    </p:spTree>
    <p:extLst>
      <p:ext uri="{BB962C8B-B14F-4D97-AF65-F5344CB8AC3E}">
        <p14:creationId xmlns:p14="http://schemas.microsoft.com/office/powerpoint/2010/main" val="1577119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0FD3-C116-4554-90BA-4E30C4C9B2CD}"/>
              </a:ext>
            </a:extLst>
          </p:cNvPr>
          <p:cNvSpPr>
            <a:spLocks noGrp="1"/>
          </p:cNvSpPr>
          <p:nvPr>
            <p:ph type="title" idx="4294967295"/>
          </p:nvPr>
        </p:nvSpPr>
        <p:spPr>
          <a:xfrm>
            <a:off x="4776310" y="5803490"/>
            <a:ext cx="5860375" cy="678863"/>
          </a:xfrm>
        </p:spPr>
        <p:txBody>
          <a:bodyPr vert="horz" lIns="91440" tIns="45720" rIns="91440" bIns="45720" rtlCol="0" anchor="b">
            <a:normAutofit/>
          </a:bodyPr>
          <a:lstStyle/>
          <a:p>
            <a:pPr>
              <a:lnSpc>
                <a:spcPct val="100000"/>
              </a:lnSpc>
            </a:pPr>
            <a:r>
              <a:rPr lang="en-US" sz="2400"/>
              <a:t>Encrypted text exchange</a:t>
            </a:r>
          </a:p>
        </p:txBody>
      </p:sp>
      <p:pic>
        <p:nvPicPr>
          <p:cNvPr id="5" name="Picture 5">
            <a:extLst>
              <a:ext uri="{FF2B5EF4-FFF2-40B4-BE49-F238E27FC236}">
                <a16:creationId xmlns:a16="http://schemas.microsoft.com/office/drawing/2014/main" id="{164D3F7B-7587-404B-97EA-6CD6C5D98F90}"/>
              </a:ext>
            </a:extLst>
          </p:cNvPr>
          <p:cNvPicPr>
            <a:picLocks noChangeAspect="1"/>
          </p:cNvPicPr>
          <p:nvPr/>
        </p:nvPicPr>
        <p:blipFill rotWithShape="1">
          <a:blip r:embed="rId2"/>
          <a:stretch/>
        </p:blipFill>
        <p:spPr>
          <a:xfrm>
            <a:off x="1395191" y="269268"/>
            <a:ext cx="9980780" cy="5613535"/>
          </a:xfrm>
          <a:prstGeom prst="rect">
            <a:avLst/>
          </a:prstGeom>
        </p:spPr>
      </p:pic>
    </p:spTree>
    <p:extLst>
      <p:ext uri="{BB962C8B-B14F-4D97-AF65-F5344CB8AC3E}">
        <p14:creationId xmlns:p14="http://schemas.microsoft.com/office/powerpoint/2010/main" val="3166246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F3DD3E-DC38-4CFC-A8F2-885B4E5D3650}"/>
              </a:ext>
            </a:extLst>
          </p:cNvPr>
          <p:cNvSpPr txBox="1"/>
          <p:nvPr/>
        </p:nvSpPr>
        <p:spPr>
          <a:xfrm>
            <a:off x="4016291" y="5926390"/>
            <a:ext cx="41628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No data leakage for outsider user</a:t>
            </a:r>
          </a:p>
        </p:txBody>
      </p:sp>
      <p:pic>
        <p:nvPicPr>
          <p:cNvPr id="5" name="Picture 5">
            <a:extLst>
              <a:ext uri="{FF2B5EF4-FFF2-40B4-BE49-F238E27FC236}">
                <a16:creationId xmlns:a16="http://schemas.microsoft.com/office/drawing/2014/main" id="{F4189CE7-BAED-4522-A666-E867310210EE}"/>
              </a:ext>
            </a:extLst>
          </p:cNvPr>
          <p:cNvPicPr>
            <a:picLocks noChangeAspect="1"/>
          </p:cNvPicPr>
          <p:nvPr/>
        </p:nvPicPr>
        <p:blipFill>
          <a:blip r:embed="rId2"/>
          <a:stretch>
            <a:fillRect/>
          </a:stretch>
        </p:blipFill>
        <p:spPr>
          <a:xfrm>
            <a:off x="1018784" y="430423"/>
            <a:ext cx="4736926" cy="5245592"/>
          </a:xfrm>
          <a:prstGeom prst="rect">
            <a:avLst/>
          </a:prstGeom>
        </p:spPr>
      </p:pic>
      <p:pic>
        <p:nvPicPr>
          <p:cNvPr id="6" name="Picture 6">
            <a:extLst>
              <a:ext uri="{FF2B5EF4-FFF2-40B4-BE49-F238E27FC236}">
                <a16:creationId xmlns:a16="http://schemas.microsoft.com/office/drawing/2014/main" id="{798D59EC-17B9-4E3D-8D2C-DC59A047D745}"/>
              </a:ext>
            </a:extLst>
          </p:cNvPr>
          <p:cNvPicPr>
            <a:picLocks noChangeAspect="1"/>
          </p:cNvPicPr>
          <p:nvPr/>
        </p:nvPicPr>
        <p:blipFill>
          <a:blip r:embed="rId3"/>
          <a:stretch>
            <a:fillRect/>
          </a:stretch>
        </p:blipFill>
        <p:spPr>
          <a:xfrm>
            <a:off x="6436291" y="435330"/>
            <a:ext cx="4747364" cy="5256655"/>
          </a:xfrm>
          <a:prstGeom prst="rect">
            <a:avLst/>
          </a:prstGeom>
        </p:spPr>
      </p:pic>
    </p:spTree>
    <p:extLst>
      <p:ext uri="{BB962C8B-B14F-4D97-AF65-F5344CB8AC3E}">
        <p14:creationId xmlns:p14="http://schemas.microsoft.com/office/powerpoint/2010/main" val="3826074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F3DD3E-DC38-4CFC-A8F2-885B4E5D3650}"/>
              </a:ext>
            </a:extLst>
          </p:cNvPr>
          <p:cNvSpPr txBox="1"/>
          <p:nvPr/>
        </p:nvSpPr>
        <p:spPr>
          <a:xfrm>
            <a:off x="5114989" y="5890948"/>
            <a:ext cx="18976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engXian"/>
                <a:ea typeface="DengXian"/>
                <a:cs typeface="+mn-lt"/>
              </a:rPr>
              <a:t>File sharing</a:t>
            </a:r>
            <a:endParaRPr lang="en-US" dirty="0">
              <a:latin typeface="DengXian"/>
              <a:ea typeface="DengXian"/>
            </a:endParaRPr>
          </a:p>
        </p:txBody>
      </p:sp>
      <p:pic>
        <p:nvPicPr>
          <p:cNvPr id="2" name="Picture 2">
            <a:extLst>
              <a:ext uri="{FF2B5EF4-FFF2-40B4-BE49-F238E27FC236}">
                <a16:creationId xmlns:a16="http://schemas.microsoft.com/office/drawing/2014/main" id="{826D38A0-9FDC-453A-B3DD-646755AB5E2E}"/>
              </a:ext>
            </a:extLst>
          </p:cNvPr>
          <p:cNvPicPr>
            <a:picLocks noChangeAspect="1"/>
          </p:cNvPicPr>
          <p:nvPr/>
        </p:nvPicPr>
        <p:blipFill>
          <a:blip r:embed="rId2"/>
          <a:stretch>
            <a:fillRect/>
          </a:stretch>
        </p:blipFill>
        <p:spPr>
          <a:xfrm>
            <a:off x="3721143" y="346764"/>
            <a:ext cx="4684734" cy="5153395"/>
          </a:xfrm>
          <a:prstGeom prst="rect">
            <a:avLst/>
          </a:prstGeom>
        </p:spPr>
      </p:pic>
    </p:spTree>
    <p:extLst>
      <p:ext uri="{BB962C8B-B14F-4D97-AF65-F5344CB8AC3E}">
        <p14:creationId xmlns:p14="http://schemas.microsoft.com/office/powerpoint/2010/main" val="294357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20D11-47E7-4C98-8A55-79A0117FD7D0}"/>
              </a:ext>
            </a:extLst>
          </p:cNvPr>
          <p:cNvSpPr>
            <a:spLocks noGrp="1"/>
          </p:cNvSpPr>
          <p:nvPr>
            <p:ph type="title"/>
          </p:nvPr>
        </p:nvSpPr>
        <p:spPr>
          <a:xfrm>
            <a:off x="640080" y="325370"/>
            <a:ext cx="6894576" cy="1784538"/>
          </a:xfrm>
        </p:spPr>
        <p:txBody>
          <a:bodyPr anchor="b">
            <a:normAutofit/>
          </a:bodyPr>
          <a:lstStyle/>
          <a:p>
            <a:r>
              <a:rPr lang="en-US" sz="7200" b="1">
                <a:latin typeface="DengXian"/>
                <a:ea typeface="+mj-lt"/>
                <a:cs typeface="+mj-lt"/>
              </a:rPr>
              <a:t>Conclusion</a:t>
            </a:r>
            <a:endParaRPr lang="en-US" sz="7200"/>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5F035"/>
          </a:solidFill>
          <a:ln w="38100" cap="rnd">
            <a:solidFill>
              <a:srgbClr val="F5F03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21279C-0167-4436-A4A9-F2C238375789}"/>
              </a:ext>
            </a:extLst>
          </p:cNvPr>
          <p:cNvSpPr>
            <a:spLocks noGrp="1"/>
          </p:cNvSpPr>
          <p:nvPr>
            <p:ph idx="1"/>
          </p:nvPr>
        </p:nvSpPr>
        <p:spPr>
          <a:xfrm>
            <a:off x="640080" y="2708307"/>
            <a:ext cx="6894576" cy="3485260"/>
          </a:xfrm>
        </p:spPr>
        <p:txBody>
          <a:bodyPr lIns="109728" tIns="109728" rIns="109728" bIns="91440" anchor="t">
            <a:normAutofit/>
          </a:bodyPr>
          <a:lstStyle/>
          <a:p>
            <a:pPr>
              <a:lnSpc>
                <a:spcPct val="95000"/>
              </a:lnSpc>
              <a:spcBef>
                <a:spcPct val="20000"/>
              </a:spcBef>
              <a:spcAft>
                <a:spcPts val="600"/>
              </a:spcAft>
            </a:pPr>
            <a:r>
              <a:rPr lang="en-US" sz="2000">
                <a:latin typeface="DengXian"/>
                <a:ea typeface="DengXian"/>
              </a:rPr>
              <a:t>The</a:t>
            </a:r>
            <a:r>
              <a:rPr lang="en-US" sz="2000">
                <a:latin typeface="DengXian"/>
                <a:ea typeface="DengXian"/>
                <a:cs typeface="+mn-lt"/>
              </a:rPr>
              <a:t> idea of the </a:t>
            </a:r>
            <a:r>
              <a:rPr lang="en-US" sz="2000">
                <a:latin typeface="DengXian"/>
                <a:ea typeface="DengXian"/>
              </a:rPr>
              <a:t>project </a:t>
            </a:r>
            <a:r>
              <a:rPr lang="en-US" sz="2000">
                <a:latin typeface="DengXian"/>
                <a:ea typeface="DengXian"/>
                <a:cs typeface="+mn-lt"/>
              </a:rPr>
              <a:t>is to build a lightweight server/client platform that can be run and utilized on hardware and software combination. </a:t>
            </a:r>
            <a:endParaRPr lang="en-US" sz="2000">
              <a:latin typeface="DengXian"/>
              <a:ea typeface="+mn-lt"/>
              <a:cs typeface="+mn-lt"/>
            </a:endParaRPr>
          </a:p>
          <a:p>
            <a:pPr>
              <a:lnSpc>
                <a:spcPct val="95000"/>
              </a:lnSpc>
              <a:spcBef>
                <a:spcPct val="20000"/>
              </a:spcBef>
              <a:spcAft>
                <a:spcPts val="600"/>
              </a:spcAft>
            </a:pPr>
            <a:r>
              <a:rPr lang="en-US" sz="2000">
                <a:latin typeface="DengXian"/>
                <a:ea typeface="DengXian"/>
                <a:cs typeface="+mn-lt"/>
              </a:rPr>
              <a:t>To give people the opportunity to have their own encrypted chat networks.</a:t>
            </a:r>
            <a:endParaRPr lang="en-US" sz="2000">
              <a:latin typeface="DengXian"/>
              <a:ea typeface="+mn-lt"/>
              <a:cs typeface="+mn-lt"/>
            </a:endParaRPr>
          </a:p>
          <a:p>
            <a:pPr>
              <a:lnSpc>
                <a:spcPct val="95000"/>
              </a:lnSpc>
              <a:spcBef>
                <a:spcPct val="20000"/>
              </a:spcBef>
              <a:spcAft>
                <a:spcPts val="600"/>
              </a:spcAft>
            </a:pPr>
            <a:r>
              <a:rPr lang="en-US" sz="2000">
                <a:latin typeface="DengXian"/>
                <a:ea typeface="DengXian"/>
                <a:cs typeface="+mn-lt"/>
              </a:rPr>
              <a:t>Privacy is a human right and extends to everyone in this world, and as such people should have access to a free way to ensure that right is upheld.</a:t>
            </a:r>
            <a:endParaRPr lang="en-US" sz="2000">
              <a:latin typeface="DengXian"/>
              <a:ea typeface="+mn-lt"/>
              <a:cs typeface="+mn-lt"/>
            </a:endParaRPr>
          </a:p>
          <a:p>
            <a:pPr>
              <a:lnSpc>
                <a:spcPct val="95000"/>
              </a:lnSpc>
              <a:spcBef>
                <a:spcPct val="20000"/>
              </a:spcBef>
              <a:spcAft>
                <a:spcPts val="600"/>
              </a:spcAft>
            </a:pPr>
            <a:endParaRPr lang="en-US" sz="2000">
              <a:latin typeface="DengXian"/>
              <a:ea typeface="DengXian"/>
              <a:cs typeface="+mn-lt"/>
            </a:endParaRPr>
          </a:p>
        </p:txBody>
      </p:sp>
      <p:pic>
        <p:nvPicPr>
          <p:cNvPr id="12" name="Picture 11">
            <a:extLst>
              <a:ext uri="{FF2B5EF4-FFF2-40B4-BE49-F238E27FC236}">
                <a16:creationId xmlns:a16="http://schemas.microsoft.com/office/drawing/2014/main" id="{6C9FACE0-E14D-448E-83C7-B20312D0A241}"/>
              </a:ext>
            </a:extLst>
          </p:cNvPr>
          <p:cNvPicPr>
            <a:picLocks noChangeAspect="1"/>
          </p:cNvPicPr>
          <p:nvPr/>
        </p:nvPicPr>
        <p:blipFill rotWithShape="1">
          <a:blip r:embed="rId2"/>
          <a:srcRect l="52994" r="10669" b="3"/>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405075406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4A9D-4A2B-4F92-A6E6-DEB9304D6B17}"/>
              </a:ext>
            </a:extLst>
          </p:cNvPr>
          <p:cNvSpPr>
            <a:spLocks noGrp="1"/>
          </p:cNvSpPr>
          <p:nvPr>
            <p:ph type="title"/>
          </p:nvPr>
        </p:nvSpPr>
        <p:spPr/>
        <p:txBody>
          <a:bodyPr/>
          <a:lstStyle/>
          <a:p>
            <a:r>
              <a:rPr lang="en-US" b="1">
                <a:latin typeface="Century Gothic"/>
              </a:rPr>
              <a:t>Future Scope</a:t>
            </a:r>
            <a:endParaRPr lang="en-US">
              <a:ea typeface="+mj-lt"/>
              <a:cs typeface="+mj-lt"/>
            </a:endParaRPr>
          </a:p>
        </p:txBody>
      </p:sp>
      <p:sp>
        <p:nvSpPr>
          <p:cNvPr id="3" name="Content Placeholder 2">
            <a:extLst>
              <a:ext uri="{FF2B5EF4-FFF2-40B4-BE49-F238E27FC236}">
                <a16:creationId xmlns:a16="http://schemas.microsoft.com/office/drawing/2014/main" id="{A543AF18-2B4F-4D30-9A2E-9207CB3C75BC}"/>
              </a:ext>
            </a:extLst>
          </p:cNvPr>
          <p:cNvSpPr>
            <a:spLocks noGrp="1"/>
          </p:cNvSpPr>
          <p:nvPr>
            <p:ph idx="1"/>
          </p:nvPr>
        </p:nvSpPr>
        <p:spPr/>
        <p:txBody>
          <a:bodyPr lIns="109728" tIns="109728" rIns="109728" bIns="91440" anchor="t">
            <a:normAutofit/>
          </a:bodyPr>
          <a:lstStyle/>
          <a:p>
            <a:pPr>
              <a:lnSpc>
                <a:spcPct val="100000"/>
              </a:lnSpc>
              <a:spcBef>
                <a:spcPct val="20000"/>
              </a:spcBef>
              <a:spcAft>
                <a:spcPts val="600"/>
              </a:spcAft>
            </a:pPr>
            <a:r>
              <a:rPr lang="en-US">
                <a:latin typeface="DengXian"/>
                <a:ea typeface="DengXian"/>
              </a:rPr>
              <a:t>In future research, this application with the text chat service could be extended to an encrypted voice and video chat service. </a:t>
            </a:r>
            <a:endParaRPr lang="en-US">
              <a:latin typeface="DengXian"/>
              <a:ea typeface="DengXian"/>
              <a:cs typeface="+mn-lt"/>
            </a:endParaRPr>
          </a:p>
          <a:p>
            <a:pPr>
              <a:lnSpc>
                <a:spcPct val="100000"/>
              </a:lnSpc>
              <a:spcBef>
                <a:spcPct val="20000"/>
              </a:spcBef>
              <a:spcAft>
                <a:spcPts val="600"/>
              </a:spcAft>
            </a:pPr>
            <a:endParaRPr lang="en-US">
              <a:latin typeface="DengXian"/>
              <a:ea typeface="DengXian"/>
              <a:cs typeface="+mn-lt"/>
            </a:endParaRPr>
          </a:p>
          <a:p>
            <a:pPr>
              <a:lnSpc>
                <a:spcPct val="100000"/>
              </a:lnSpc>
              <a:spcBef>
                <a:spcPct val="20000"/>
              </a:spcBef>
              <a:spcAft>
                <a:spcPts val="600"/>
              </a:spcAft>
            </a:pPr>
            <a:r>
              <a:rPr lang="en-US">
                <a:latin typeface="DengXian"/>
                <a:ea typeface="DengXian"/>
              </a:rPr>
              <a:t>Moreover, this project can be extended to android application for better reach and scalability and performance of the chat server can be modified.</a:t>
            </a:r>
            <a:endParaRPr lang="en-US">
              <a:latin typeface="DengXian"/>
              <a:ea typeface="DengXian"/>
              <a:cs typeface="+mn-lt"/>
            </a:endParaRPr>
          </a:p>
          <a:p>
            <a:endParaRPr lang="en-US">
              <a:latin typeface="DengXian"/>
              <a:ea typeface="DengXian Light"/>
            </a:endParaRPr>
          </a:p>
        </p:txBody>
      </p:sp>
    </p:spTree>
    <p:extLst>
      <p:ext uri="{BB962C8B-B14F-4D97-AF65-F5344CB8AC3E}">
        <p14:creationId xmlns:p14="http://schemas.microsoft.com/office/powerpoint/2010/main" val="392031804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915D013-807D-43DC-8A92-E31C8FB5EC30}"/>
              </a:ext>
            </a:extLst>
          </p:cNvPr>
          <p:cNvSpPr>
            <a:spLocks noGrp="1"/>
          </p:cNvSpPr>
          <p:nvPr>
            <p:ph type="title"/>
          </p:nvPr>
        </p:nvSpPr>
        <p:spPr>
          <a:xfrm>
            <a:off x="838200" y="401221"/>
            <a:ext cx="10515600" cy="1348065"/>
          </a:xfrm>
        </p:spPr>
        <p:txBody>
          <a:bodyPr>
            <a:normAutofit/>
          </a:bodyPr>
          <a:lstStyle/>
          <a:p>
            <a:r>
              <a:rPr lang="en-US" sz="6800" b="1">
                <a:solidFill>
                  <a:schemeClr val="bg1"/>
                </a:solidFill>
                <a:latin typeface="Century Gothic"/>
              </a:rPr>
              <a:t>References</a:t>
            </a:r>
            <a:endParaRPr lang="en-US" sz="6800">
              <a:solidFill>
                <a:schemeClr val="bg1"/>
              </a:solidFill>
              <a:ea typeface="+mj-lt"/>
              <a:cs typeface="+mj-lt"/>
            </a:endParaRPr>
          </a:p>
        </p:txBody>
      </p:sp>
      <p:sp>
        <p:nvSpPr>
          <p:cNvPr id="3" name="Content Placeholder 2">
            <a:extLst>
              <a:ext uri="{FF2B5EF4-FFF2-40B4-BE49-F238E27FC236}">
                <a16:creationId xmlns:a16="http://schemas.microsoft.com/office/drawing/2014/main" id="{202E17A4-B515-43BF-831F-9BC10C9BF76A}"/>
              </a:ext>
            </a:extLst>
          </p:cNvPr>
          <p:cNvSpPr>
            <a:spLocks noGrp="1"/>
          </p:cNvSpPr>
          <p:nvPr>
            <p:ph idx="1"/>
          </p:nvPr>
        </p:nvSpPr>
        <p:spPr>
          <a:xfrm>
            <a:off x="838200" y="2586789"/>
            <a:ext cx="10515600" cy="3906475"/>
          </a:xfrm>
        </p:spPr>
        <p:txBody>
          <a:bodyPr lIns="109728" tIns="109728" rIns="109728" bIns="91440" anchor="t">
            <a:normAutofit fontScale="77500" lnSpcReduction="20000"/>
          </a:bodyPr>
          <a:lstStyle/>
          <a:p>
            <a:pPr>
              <a:lnSpc>
                <a:spcPct val="95000"/>
              </a:lnSpc>
              <a:spcBef>
                <a:spcPct val="20000"/>
              </a:spcBef>
              <a:spcAft>
                <a:spcPts val="600"/>
              </a:spcAft>
            </a:pPr>
            <a:r>
              <a:rPr lang="en-US" sz="2200">
                <a:ea typeface="+mn-lt"/>
                <a:cs typeface="+mn-lt"/>
              </a:rPr>
              <a:t>[1] </a:t>
            </a:r>
            <a:r>
              <a:rPr lang="en-US" sz="2200">
                <a:latin typeface="DengXian"/>
                <a:ea typeface="+mn-lt"/>
                <a:cs typeface="+mn-lt"/>
              </a:rPr>
              <a:t>D. K. Senthil Kumar N, Saravanakumar K, “On privacy and security in social me-</a:t>
            </a:r>
            <a:r>
              <a:rPr lang="en-US" sz="2200" err="1">
                <a:latin typeface="DengXian"/>
                <a:ea typeface="+mn-lt"/>
                <a:cs typeface="+mn-lt"/>
              </a:rPr>
              <a:t>dia</a:t>
            </a:r>
            <a:r>
              <a:rPr lang="en-US" sz="2200">
                <a:latin typeface="DengXian"/>
                <a:ea typeface="+mn-lt"/>
                <a:cs typeface="+mn-lt"/>
              </a:rPr>
              <a:t> – a comprehensive study,” </a:t>
            </a:r>
            <a:r>
              <a:rPr lang="en-US" sz="2200" err="1">
                <a:latin typeface="DengXian"/>
                <a:ea typeface="+mn-lt"/>
                <a:cs typeface="+mn-lt"/>
              </a:rPr>
              <a:t>inInternational</a:t>
            </a:r>
            <a:r>
              <a:rPr lang="en-US" sz="2200">
                <a:latin typeface="DengXian"/>
                <a:ea typeface="+mn-lt"/>
                <a:cs typeface="+mn-lt"/>
              </a:rPr>
              <a:t> Conference on Information </a:t>
            </a:r>
            <a:r>
              <a:rPr lang="en-US" sz="2200" err="1">
                <a:latin typeface="DengXian"/>
                <a:ea typeface="+mn-lt"/>
                <a:cs typeface="+mn-lt"/>
              </a:rPr>
              <a:t>SecurityPrivacy</a:t>
            </a:r>
            <a:r>
              <a:rPr lang="en-US" sz="2200">
                <a:latin typeface="DengXian"/>
                <a:ea typeface="+mn-lt"/>
                <a:cs typeface="+mn-lt"/>
              </a:rPr>
              <a:t> (ICISP2015), 2016, p. 114 – 119.</a:t>
            </a:r>
            <a:endParaRPr lang="en-US" sz="2200">
              <a:latin typeface="DengXian"/>
              <a:ea typeface="DengXian"/>
            </a:endParaRPr>
          </a:p>
          <a:p>
            <a:pPr marL="0" indent="0">
              <a:lnSpc>
                <a:spcPct val="95000"/>
              </a:lnSpc>
              <a:spcBef>
                <a:spcPct val="20000"/>
              </a:spcBef>
              <a:spcAft>
                <a:spcPts val="600"/>
              </a:spcAft>
              <a:buNone/>
            </a:pPr>
            <a:endParaRPr lang="en-US" sz="2200">
              <a:latin typeface="DengXian Light"/>
              <a:ea typeface="DengXian Light"/>
            </a:endParaRPr>
          </a:p>
          <a:p>
            <a:pPr>
              <a:lnSpc>
                <a:spcPct val="95000"/>
              </a:lnSpc>
              <a:spcBef>
                <a:spcPct val="20000"/>
              </a:spcBef>
              <a:spcAft>
                <a:spcPts val="600"/>
              </a:spcAft>
            </a:pPr>
            <a:r>
              <a:rPr lang="en-US" sz="2200">
                <a:latin typeface="DengXian"/>
                <a:ea typeface="DengXian"/>
              </a:rPr>
              <a:t>[2] </a:t>
            </a:r>
            <a:r>
              <a:rPr lang="en-US" sz="2200" err="1">
                <a:latin typeface="DengXian"/>
                <a:ea typeface="DengXian"/>
              </a:rPr>
              <a:t>Ashwak</a:t>
            </a:r>
            <a:r>
              <a:rPr lang="en-US" sz="2200">
                <a:latin typeface="DengXian"/>
                <a:ea typeface="DengXian"/>
              </a:rPr>
              <a:t> M. AL-</a:t>
            </a:r>
            <a:r>
              <a:rPr lang="en-US" sz="2200" err="1">
                <a:latin typeface="DengXian"/>
                <a:ea typeface="DengXian"/>
              </a:rPr>
              <a:t>Abiachi</a:t>
            </a:r>
            <a:r>
              <a:rPr lang="en-US" sz="2200">
                <a:latin typeface="DengXian"/>
                <a:ea typeface="DengXian"/>
              </a:rPr>
              <a:t>, Faudziah Ahmad and Ku Ruhan (2011). "A Competitive Study of Cryptography Techniques over Block Cipher " 13th International Conference on Modelling and Simulation. DOI 10.1109/UKSIM.2011.85 </a:t>
            </a:r>
            <a:endParaRPr lang="en-US" sz="2200">
              <a:latin typeface="DengXian"/>
              <a:ea typeface="DengXian"/>
              <a:cs typeface="+mn-lt"/>
            </a:endParaRPr>
          </a:p>
          <a:p>
            <a:pPr>
              <a:lnSpc>
                <a:spcPct val="95000"/>
              </a:lnSpc>
              <a:spcBef>
                <a:spcPct val="20000"/>
              </a:spcBef>
              <a:spcAft>
                <a:spcPts val="600"/>
              </a:spcAft>
            </a:pPr>
            <a:endParaRPr lang="en-US" sz="2200">
              <a:latin typeface="DengXian"/>
              <a:ea typeface="DengXian"/>
              <a:cs typeface="+mn-lt"/>
            </a:endParaRPr>
          </a:p>
          <a:p>
            <a:pPr>
              <a:lnSpc>
                <a:spcPct val="95000"/>
              </a:lnSpc>
              <a:spcBef>
                <a:spcPct val="20000"/>
              </a:spcBef>
              <a:spcAft>
                <a:spcPts val="600"/>
              </a:spcAft>
            </a:pPr>
            <a:r>
              <a:rPr lang="en-US" sz="2200">
                <a:latin typeface="DengXian"/>
                <a:ea typeface="+mn-lt"/>
                <a:cs typeface="+mn-lt"/>
              </a:rPr>
              <a:t>[3] J. J. L. Shu Man Zhao, Xiao Ling Xia, “A real-time web application solution based on node.js and </a:t>
            </a:r>
            <a:r>
              <a:rPr lang="en-US" sz="2200" err="1">
                <a:latin typeface="DengXian"/>
                <a:ea typeface="+mn-lt"/>
                <a:cs typeface="+mn-lt"/>
              </a:rPr>
              <a:t>websocket</a:t>
            </a:r>
            <a:r>
              <a:rPr lang="en-US" sz="2200">
                <a:latin typeface="DengXian"/>
                <a:ea typeface="+mn-lt"/>
                <a:cs typeface="+mn-lt"/>
              </a:rPr>
              <a:t>,” </a:t>
            </a:r>
            <a:r>
              <a:rPr lang="en-US" sz="2200" err="1">
                <a:latin typeface="DengXian"/>
                <a:ea typeface="+mn-lt"/>
                <a:cs typeface="+mn-lt"/>
              </a:rPr>
              <a:t>inAdvanced</a:t>
            </a:r>
            <a:r>
              <a:rPr lang="en-US" sz="2200">
                <a:latin typeface="DengXian"/>
                <a:ea typeface="+mn-lt"/>
                <a:cs typeface="+mn-lt"/>
              </a:rPr>
              <a:t> Materials Research, 2013.</a:t>
            </a:r>
            <a:endParaRPr lang="en-US" sz="2200">
              <a:latin typeface="DengXian"/>
              <a:ea typeface="DengXian"/>
              <a:cs typeface="+mn-lt"/>
            </a:endParaRPr>
          </a:p>
          <a:p>
            <a:pPr>
              <a:lnSpc>
                <a:spcPct val="95000"/>
              </a:lnSpc>
              <a:spcBef>
                <a:spcPct val="20000"/>
              </a:spcBef>
              <a:spcAft>
                <a:spcPts val="600"/>
              </a:spcAft>
            </a:pPr>
            <a:endParaRPr lang="en-US" sz="2200">
              <a:latin typeface="DengXian Light"/>
              <a:ea typeface="DengXian Light"/>
            </a:endParaRPr>
          </a:p>
          <a:p>
            <a:pPr>
              <a:lnSpc>
                <a:spcPct val="95000"/>
              </a:lnSpc>
              <a:spcBef>
                <a:spcPct val="20000"/>
              </a:spcBef>
              <a:spcAft>
                <a:spcPts val="600"/>
              </a:spcAft>
            </a:pPr>
            <a:r>
              <a:rPr lang="en-US" sz="2200">
                <a:latin typeface="DengXian"/>
                <a:ea typeface="DengXian"/>
              </a:rPr>
              <a:t>[4] </a:t>
            </a:r>
            <a:r>
              <a:rPr lang="en-US" sz="2200" err="1">
                <a:latin typeface="DengXian"/>
                <a:ea typeface="DengXian"/>
              </a:rPr>
              <a:t>Kundankumar</a:t>
            </a:r>
            <a:r>
              <a:rPr lang="en-US" sz="2200">
                <a:latin typeface="DengXian"/>
                <a:ea typeface="DengXian"/>
              </a:rPr>
              <a:t> Rameshwar Saraf, Vishal Prakash Jagtap, and Amit Kumar Mishra (2014). "Text and Image Encryption Decryption Using Advanced Encryption Standard". International Journal of Emerging Trends Technology in Computer Science (IJETTCS). ISSN 2278-6856 </a:t>
            </a:r>
            <a:endParaRPr lang="en-US" sz="2200">
              <a:latin typeface="DengXian"/>
              <a:ea typeface="DengXian"/>
              <a:cs typeface="+mn-lt"/>
            </a:endParaRPr>
          </a:p>
        </p:txBody>
      </p:sp>
    </p:spTree>
    <p:extLst>
      <p:ext uri="{BB962C8B-B14F-4D97-AF65-F5344CB8AC3E}">
        <p14:creationId xmlns:p14="http://schemas.microsoft.com/office/powerpoint/2010/main" val="142100889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412A842-B9E7-4C3C-B662-F4D51B2DA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46F1031-33AF-48F9-9F84-ABD90CFA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01444"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C33D53-AD3C-4C88-B1E8-D0A373A70D3E}"/>
              </a:ext>
            </a:extLst>
          </p:cNvPr>
          <p:cNvSpPr>
            <a:spLocks noGrp="1"/>
          </p:cNvSpPr>
          <p:nvPr>
            <p:ph type="title"/>
          </p:nvPr>
        </p:nvSpPr>
        <p:spPr>
          <a:xfrm>
            <a:off x="8453805" y="640823"/>
            <a:ext cx="3103194" cy="5583148"/>
          </a:xfrm>
        </p:spPr>
        <p:txBody>
          <a:bodyPr anchor="ctr">
            <a:normAutofit/>
          </a:bodyPr>
          <a:lstStyle/>
          <a:p>
            <a:r>
              <a:rPr lang="en-US" sz="3700">
                <a:solidFill>
                  <a:schemeClr val="bg1"/>
                </a:solidFill>
                <a:ea typeface="DengXian"/>
              </a:rPr>
              <a:t>Introduction</a:t>
            </a:r>
            <a:endParaRPr lang="en-US" sz="3700">
              <a:solidFill>
                <a:schemeClr val="bg1"/>
              </a:solidFill>
            </a:endParaRPr>
          </a:p>
        </p:txBody>
      </p:sp>
      <p:graphicFrame>
        <p:nvGraphicFramePr>
          <p:cNvPr id="19" name="Content Placeholder 2">
            <a:extLst>
              <a:ext uri="{FF2B5EF4-FFF2-40B4-BE49-F238E27FC236}">
                <a16:creationId xmlns:a16="http://schemas.microsoft.com/office/drawing/2014/main" id="{5496D6E7-5C6B-4013-8467-DF339BFBC734}"/>
              </a:ext>
            </a:extLst>
          </p:cNvPr>
          <p:cNvGraphicFramePr>
            <a:graphicFrameLocks noGrp="1"/>
          </p:cNvGraphicFramePr>
          <p:nvPr>
            <p:ph idx="1"/>
            <p:extLst>
              <p:ext uri="{D42A27DB-BD31-4B8C-83A1-F6EECF244321}">
                <p14:modId xmlns:p14="http://schemas.microsoft.com/office/powerpoint/2010/main" val="1354291685"/>
              </p:ext>
            </p:extLst>
          </p:nvPr>
        </p:nvGraphicFramePr>
        <p:xfrm>
          <a:off x="643470"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5764312"/>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F78D1B-C196-405B-8EBB-8E1C41570447}"/>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6600">
                <a:solidFill>
                  <a:schemeClr val="bg1"/>
                </a:solidFill>
              </a:rPr>
              <a:t>Thank You</a:t>
            </a:r>
          </a:p>
        </p:txBody>
      </p:sp>
    </p:spTree>
    <p:extLst>
      <p:ext uri="{BB962C8B-B14F-4D97-AF65-F5344CB8AC3E}">
        <p14:creationId xmlns:p14="http://schemas.microsoft.com/office/powerpoint/2010/main" val="27803144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9412A842-B9E7-4C3C-B662-F4D51B2DA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7">
            <a:extLst>
              <a:ext uri="{FF2B5EF4-FFF2-40B4-BE49-F238E27FC236}">
                <a16:creationId xmlns:a16="http://schemas.microsoft.com/office/drawing/2014/main" id="{F46F1031-33AF-48F9-9F84-ABD90CFA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01444"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E6033B-B81E-43C8-BF21-E8E6D43E5FAA}"/>
              </a:ext>
            </a:extLst>
          </p:cNvPr>
          <p:cNvSpPr>
            <a:spLocks noGrp="1"/>
          </p:cNvSpPr>
          <p:nvPr>
            <p:ph type="title"/>
          </p:nvPr>
        </p:nvSpPr>
        <p:spPr>
          <a:xfrm>
            <a:off x="8453805" y="640823"/>
            <a:ext cx="3103194" cy="5583148"/>
          </a:xfrm>
        </p:spPr>
        <p:txBody>
          <a:bodyPr anchor="ctr">
            <a:normAutofit/>
          </a:bodyPr>
          <a:lstStyle/>
          <a:p>
            <a:r>
              <a:rPr lang="en-US" sz="3400" b="1">
                <a:solidFill>
                  <a:schemeClr val="bg1"/>
                </a:solidFill>
                <a:latin typeface="Century Gothic"/>
              </a:rPr>
              <a:t>Problem Formulation </a:t>
            </a:r>
            <a:endParaRPr lang="en-US" sz="3400">
              <a:solidFill>
                <a:schemeClr val="bg1"/>
              </a:solidFill>
              <a:ea typeface="+mj-lt"/>
              <a:cs typeface="+mj-lt"/>
            </a:endParaRPr>
          </a:p>
        </p:txBody>
      </p:sp>
      <p:graphicFrame>
        <p:nvGraphicFramePr>
          <p:cNvPr id="5" name="Content Placeholder 2">
            <a:extLst>
              <a:ext uri="{FF2B5EF4-FFF2-40B4-BE49-F238E27FC236}">
                <a16:creationId xmlns:a16="http://schemas.microsoft.com/office/drawing/2014/main" id="{AED55FF0-449D-4DBA-A4DC-EA79CA812EAD}"/>
              </a:ext>
            </a:extLst>
          </p:cNvPr>
          <p:cNvGraphicFramePr>
            <a:graphicFrameLocks noGrp="1"/>
          </p:cNvGraphicFramePr>
          <p:nvPr>
            <p:ph idx="1"/>
            <p:extLst>
              <p:ext uri="{D42A27DB-BD31-4B8C-83A1-F6EECF244321}">
                <p14:modId xmlns:p14="http://schemas.microsoft.com/office/powerpoint/2010/main" val="3783167553"/>
              </p:ext>
            </p:extLst>
          </p:nvPr>
        </p:nvGraphicFramePr>
        <p:xfrm>
          <a:off x="643470"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2468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21" name="Picture 21">
            <a:extLst>
              <a:ext uri="{FF2B5EF4-FFF2-40B4-BE49-F238E27FC236}">
                <a16:creationId xmlns:a16="http://schemas.microsoft.com/office/drawing/2014/main" id="{7D99DC15-7DDB-4DD2-9D97-07F3A40470D4}"/>
              </a:ext>
            </a:extLst>
          </p:cNvPr>
          <p:cNvPicPr>
            <a:picLocks noChangeAspect="1"/>
          </p:cNvPicPr>
          <p:nvPr/>
        </p:nvPicPr>
        <p:blipFill>
          <a:blip r:embed="rId2"/>
          <a:stretch>
            <a:fillRect/>
          </a:stretch>
        </p:blipFill>
        <p:spPr>
          <a:xfrm>
            <a:off x="8949388" y="4571412"/>
            <a:ext cx="506131" cy="506131"/>
          </a:xfrm>
          <a:prstGeom prst="rect">
            <a:avLst/>
          </a:prstGeom>
        </p:spPr>
      </p:pic>
      <p:pic>
        <p:nvPicPr>
          <p:cNvPr id="22" name="Picture 22">
            <a:extLst>
              <a:ext uri="{FF2B5EF4-FFF2-40B4-BE49-F238E27FC236}">
                <a16:creationId xmlns:a16="http://schemas.microsoft.com/office/drawing/2014/main" id="{9F378119-DB6F-4A45-9C7D-C9C3755E6543}"/>
              </a:ext>
            </a:extLst>
          </p:cNvPr>
          <p:cNvPicPr>
            <a:picLocks noChangeAspect="1"/>
          </p:cNvPicPr>
          <p:nvPr/>
        </p:nvPicPr>
        <p:blipFill>
          <a:blip r:embed="rId3"/>
          <a:stretch>
            <a:fillRect/>
          </a:stretch>
        </p:blipFill>
        <p:spPr>
          <a:xfrm rot="-5280000">
            <a:off x="7269714" y="2847043"/>
            <a:ext cx="1267392" cy="1267392"/>
          </a:xfrm>
          <a:prstGeom prst="rect">
            <a:avLst/>
          </a:prstGeom>
        </p:spPr>
      </p:pic>
      <p:pic>
        <p:nvPicPr>
          <p:cNvPr id="28" name="Picture 28">
            <a:extLst>
              <a:ext uri="{FF2B5EF4-FFF2-40B4-BE49-F238E27FC236}">
                <a16:creationId xmlns:a16="http://schemas.microsoft.com/office/drawing/2014/main" id="{B42E7375-4013-4C46-9EC0-41F01D8587F4}"/>
              </a:ext>
            </a:extLst>
          </p:cNvPr>
          <p:cNvPicPr>
            <a:picLocks noChangeAspect="1"/>
          </p:cNvPicPr>
          <p:nvPr/>
        </p:nvPicPr>
        <p:blipFill>
          <a:blip r:embed="rId4"/>
          <a:stretch>
            <a:fillRect/>
          </a:stretch>
        </p:blipFill>
        <p:spPr>
          <a:xfrm>
            <a:off x="3411907" y="115357"/>
            <a:ext cx="765914" cy="752579"/>
          </a:xfrm>
          <a:prstGeom prst="rect">
            <a:avLst/>
          </a:prstGeom>
        </p:spPr>
      </p:pic>
      <p:pic>
        <p:nvPicPr>
          <p:cNvPr id="29" name="Picture 29">
            <a:extLst>
              <a:ext uri="{FF2B5EF4-FFF2-40B4-BE49-F238E27FC236}">
                <a16:creationId xmlns:a16="http://schemas.microsoft.com/office/drawing/2014/main" id="{2673C702-E35E-4EB4-ABBE-FD6931F4E6B0}"/>
              </a:ext>
            </a:extLst>
          </p:cNvPr>
          <p:cNvPicPr>
            <a:picLocks noChangeAspect="1"/>
          </p:cNvPicPr>
          <p:nvPr/>
        </p:nvPicPr>
        <p:blipFill>
          <a:blip r:embed="rId5"/>
          <a:stretch>
            <a:fillRect/>
          </a:stretch>
        </p:blipFill>
        <p:spPr>
          <a:xfrm>
            <a:off x="6780755" y="147180"/>
            <a:ext cx="734469" cy="721674"/>
          </a:xfrm>
          <a:prstGeom prst="rect">
            <a:avLst/>
          </a:prstGeom>
        </p:spPr>
      </p:pic>
      <p:sp>
        <p:nvSpPr>
          <p:cNvPr id="2" name="AutoShape 4" descr="Up arr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6" descr="Up arr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8" descr="Up arr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Smartphone premium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6665" y="5256267"/>
            <a:ext cx="1448581" cy="14485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1">
            <a:extLst>
              <a:ext uri="{FF2B5EF4-FFF2-40B4-BE49-F238E27FC236}">
                <a16:creationId xmlns:a16="http://schemas.microsoft.com/office/drawing/2014/main" id="{7D99DC15-7DDB-4DD2-9D97-07F3A40470D4}"/>
              </a:ext>
            </a:extLst>
          </p:cNvPr>
          <p:cNvPicPr>
            <a:picLocks noChangeAspect="1"/>
          </p:cNvPicPr>
          <p:nvPr/>
        </p:nvPicPr>
        <p:blipFill>
          <a:blip r:embed="rId2"/>
          <a:stretch>
            <a:fillRect/>
          </a:stretch>
        </p:blipFill>
        <p:spPr>
          <a:xfrm>
            <a:off x="5006496" y="944800"/>
            <a:ext cx="506131" cy="506131"/>
          </a:xfrm>
          <a:prstGeom prst="rect">
            <a:avLst/>
          </a:prstGeom>
        </p:spPr>
      </p:pic>
      <p:pic>
        <p:nvPicPr>
          <p:cNvPr id="16" name="Picture 10" descr="Smartphone premium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2833" y="5256267"/>
            <a:ext cx="1448581" cy="144858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a:extLst>
              <a:ext uri="{FF2B5EF4-FFF2-40B4-BE49-F238E27FC236}">
                <a16:creationId xmlns:a16="http://schemas.microsoft.com/office/drawing/2014/main" id="{9F378119-DB6F-4A45-9C7D-C9C3755E6543}"/>
              </a:ext>
            </a:extLst>
          </p:cNvPr>
          <p:cNvPicPr>
            <a:picLocks noChangeAspect="1"/>
          </p:cNvPicPr>
          <p:nvPr/>
        </p:nvPicPr>
        <p:blipFill>
          <a:blip r:embed="rId3"/>
          <a:stretch>
            <a:fillRect/>
          </a:stretch>
        </p:blipFill>
        <p:spPr>
          <a:xfrm rot="10307986">
            <a:off x="3029775" y="2784866"/>
            <a:ext cx="1267392" cy="1267392"/>
          </a:xfrm>
          <a:prstGeom prst="rect">
            <a:avLst/>
          </a:prstGeom>
        </p:spPr>
      </p:pic>
      <p:pic>
        <p:nvPicPr>
          <p:cNvPr id="5" name="Picture 5">
            <a:extLst>
              <a:ext uri="{FF2B5EF4-FFF2-40B4-BE49-F238E27FC236}">
                <a16:creationId xmlns:a16="http://schemas.microsoft.com/office/drawing/2014/main" id="{3353EC33-F7F0-4325-9F19-8B7FCD16E624}"/>
              </a:ext>
            </a:extLst>
          </p:cNvPr>
          <p:cNvPicPr>
            <a:picLocks noChangeAspect="1"/>
          </p:cNvPicPr>
          <p:nvPr/>
        </p:nvPicPr>
        <p:blipFill>
          <a:blip r:embed="rId7"/>
          <a:stretch>
            <a:fillRect/>
          </a:stretch>
        </p:blipFill>
        <p:spPr>
          <a:xfrm>
            <a:off x="4734426" y="463215"/>
            <a:ext cx="1870911" cy="1900990"/>
          </a:xfrm>
          <a:prstGeom prst="rect">
            <a:avLst/>
          </a:prstGeom>
        </p:spPr>
      </p:pic>
      <p:sp>
        <p:nvSpPr>
          <p:cNvPr id="6" name="TextBox 5">
            <a:extLst>
              <a:ext uri="{FF2B5EF4-FFF2-40B4-BE49-F238E27FC236}">
                <a16:creationId xmlns:a16="http://schemas.microsoft.com/office/drawing/2014/main" id="{16A910C0-3EA6-40D7-8C45-702FF7D7F3AC}"/>
              </a:ext>
            </a:extLst>
          </p:cNvPr>
          <p:cNvSpPr txBox="1"/>
          <p:nvPr/>
        </p:nvSpPr>
        <p:spPr>
          <a:xfrm>
            <a:off x="2939715" y="5857374"/>
            <a:ext cx="16202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C6BB"/>
                </a:solidFill>
              </a:rPr>
              <a:t>User 2</a:t>
            </a:r>
          </a:p>
        </p:txBody>
      </p:sp>
      <p:sp>
        <p:nvSpPr>
          <p:cNvPr id="17" name="TextBox 16">
            <a:extLst>
              <a:ext uri="{FF2B5EF4-FFF2-40B4-BE49-F238E27FC236}">
                <a16:creationId xmlns:a16="http://schemas.microsoft.com/office/drawing/2014/main" id="{75DE200D-924E-457B-9A11-DF0227DE3486}"/>
              </a:ext>
            </a:extLst>
          </p:cNvPr>
          <p:cNvSpPr txBox="1"/>
          <p:nvPr/>
        </p:nvSpPr>
        <p:spPr>
          <a:xfrm>
            <a:off x="9747583" y="5857374"/>
            <a:ext cx="14397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C6BB"/>
                </a:solidFill>
              </a:rPr>
              <a:t>User 1</a:t>
            </a:r>
          </a:p>
        </p:txBody>
      </p:sp>
      <p:sp>
        <p:nvSpPr>
          <p:cNvPr id="19" name="TextBox 18">
            <a:extLst>
              <a:ext uri="{FF2B5EF4-FFF2-40B4-BE49-F238E27FC236}">
                <a16:creationId xmlns:a16="http://schemas.microsoft.com/office/drawing/2014/main" id="{2FF07B68-9191-4177-8AC5-D74A34FFD882}"/>
              </a:ext>
            </a:extLst>
          </p:cNvPr>
          <p:cNvSpPr txBox="1"/>
          <p:nvPr/>
        </p:nvSpPr>
        <p:spPr>
          <a:xfrm>
            <a:off x="5055267" y="2468478"/>
            <a:ext cx="162025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C6BB"/>
                </a:solidFill>
              </a:rPr>
              <a:t>Cloud / Server</a:t>
            </a:r>
          </a:p>
        </p:txBody>
      </p:sp>
      <p:sp>
        <p:nvSpPr>
          <p:cNvPr id="23" name="TextBox 22">
            <a:extLst>
              <a:ext uri="{FF2B5EF4-FFF2-40B4-BE49-F238E27FC236}">
                <a16:creationId xmlns:a16="http://schemas.microsoft.com/office/drawing/2014/main" id="{4C158E8A-17C9-4BAC-AC2C-F6E94413A23C}"/>
              </a:ext>
            </a:extLst>
          </p:cNvPr>
          <p:cNvSpPr txBox="1"/>
          <p:nvPr/>
        </p:nvSpPr>
        <p:spPr>
          <a:xfrm>
            <a:off x="242636" y="272716"/>
            <a:ext cx="33748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C6BB"/>
                </a:solidFill>
              </a:rPr>
              <a:t>Unauthorized Person</a:t>
            </a:r>
          </a:p>
        </p:txBody>
      </p:sp>
      <p:sp>
        <p:nvSpPr>
          <p:cNvPr id="24" name="TextBox 23">
            <a:extLst>
              <a:ext uri="{FF2B5EF4-FFF2-40B4-BE49-F238E27FC236}">
                <a16:creationId xmlns:a16="http://schemas.microsoft.com/office/drawing/2014/main" id="{87A3561E-BE66-448E-903F-C37FC6F0C4D8}"/>
              </a:ext>
            </a:extLst>
          </p:cNvPr>
          <p:cNvSpPr txBox="1"/>
          <p:nvPr/>
        </p:nvSpPr>
        <p:spPr>
          <a:xfrm>
            <a:off x="7601952" y="272716"/>
            <a:ext cx="33748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C6BB"/>
                </a:solidFill>
              </a:rPr>
              <a:t>Unauthorized Person</a:t>
            </a:r>
          </a:p>
        </p:txBody>
      </p:sp>
      <p:sp>
        <p:nvSpPr>
          <p:cNvPr id="7" name="TextBox 6">
            <a:extLst>
              <a:ext uri="{FF2B5EF4-FFF2-40B4-BE49-F238E27FC236}">
                <a16:creationId xmlns:a16="http://schemas.microsoft.com/office/drawing/2014/main" id="{884D3D96-BECC-49C1-847B-8C3D8CEE17C9}"/>
              </a:ext>
            </a:extLst>
          </p:cNvPr>
          <p:cNvSpPr txBox="1"/>
          <p:nvPr/>
        </p:nvSpPr>
        <p:spPr>
          <a:xfrm>
            <a:off x="7521742" y="1205163"/>
            <a:ext cx="41769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rgbClr val="EF755F"/>
                </a:solidFill>
              </a:rPr>
              <a:t>Unencrypted Message</a:t>
            </a:r>
          </a:p>
        </p:txBody>
      </p:sp>
    </p:spTree>
    <p:extLst>
      <p:ext uri="{BB962C8B-B14F-4D97-AF65-F5344CB8AC3E}">
        <p14:creationId xmlns:p14="http://schemas.microsoft.com/office/powerpoint/2010/main" val="3380421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nodeType="clickEffect">
                                  <p:stCondLst>
                                    <p:cond delay="0"/>
                                  </p:stCondLst>
                                  <p:childTnLst>
                                    <p:animMotion origin="layout" path="M -0.00013 -0.00069 L 0.00221 -0.18912 C 0.00364 -0.23009 -0.00599 -0.27893 -0.0211 -0.32569 C -0.03763 -0.37847 -0.0556 -0.41643 -0.07696 -0.43495 L -0.16966 -0.52916 " pathEditMode="relative" rAng="-7174514" ptsTypes="FffFF">
                                      <p:cBhvr>
                                        <p:cTn id="11" dur="2000" fill="hold"/>
                                        <p:tgtEl>
                                          <p:spTgt spid="21"/>
                                        </p:tgtEl>
                                        <p:attrNameLst>
                                          <p:attrName>ppt_x</p:attrName>
                                          <p:attrName>ppt_y</p:attrName>
                                        </p:attrNameLst>
                                      </p:cBhvr>
                                      <p:rCtr x="-5326" y="-29606"/>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7" presetClass="path" presetSubtype="0" accel="50000" decel="50000" fill="hold" nodeType="clickEffect">
                                  <p:stCondLst>
                                    <p:cond delay="0"/>
                                  </p:stCondLst>
                                  <p:childTnLst>
                                    <p:animMotion origin="layout" path="M 0.00951 -0.01435 L -0.10508 0.06574 C -0.12969 0.08148 -0.15638 0.12152 -0.18021 0.17152 C -0.20729 0.225 -0.22513 0.27523 -0.23047 0.32268 L -0.26081 0.53703 " pathEditMode="relative" rAng="7866355" ptsTypes="FffFF">
                                      <p:cBhvr>
                                        <p:cTn id="27" dur="2000" fill="hold"/>
                                        <p:tgtEl>
                                          <p:spTgt spid="15"/>
                                        </p:tgtEl>
                                        <p:attrNameLst>
                                          <p:attrName>ppt_x</p:attrName>
                                          <p:attrName>ppt_y</p:attrName>
                                        </p:attrNameLst>
                                      </p:cBhvr>
                                      <p:rCtr x="-16341" y="23194"/>
                                    </p:animMotion>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21D615A-D25A-46E8-BA1B-0ED5F4658C8D}"/>
              </a:ext>
            </a:extLst>
          </p:cNvPr>
          <p:cNvSpPr>
            <a:spLocks noGrp="1"/>
          </p:cNvSpPr>
          <p:nvPr>
            <p:ph type="title"/>
          </p:nvPr>
        </p:nvSpPr>
        <p:spPr>
          <a:xfrm>
            <a:off x="838200" y="401221"/>
            <a:ext cx="10515600" cy="1348065"/>
          </a:xfrm>
        </p:spPr>
        <p:txBody>
          <a:bodyPr>
            <a:normAutofit/>
          </a:bodyPr>
          <a:lstStyle/>
          <a:p>
            <a:r>
              <a:rPr lang="en-US" sz="6800" b="1">
                <a:solidFill>
                  <a:schemeClr val="bg1"/>
                </a:solidFill>
                <a:latin typeface="Century Gothic"/>
              </a:rPr>
              <a:t>Literature Survey</a:t>
            </a:r>
            <a:endParaRPr lang="en-US" sz="6800">
              <a:solidFill>
                <a:schemeClr val="bg1"/>
              </a:solidFill>
              <a:ea typeface="+mj-lt"/>
              <a:cs typeface="+mj-lt"/>
            </a:endParaRPr>
          </a:p>
        </p:txBody>
      </p:sp>
      <p:sp>
        <p:nvSpPr>
          <p:cNvPr id="3" name="Content Placeholder 2">
            <a:extLst>
              <a:ext uri="{FF2B5EF4-FFF2-40B4-BE49-F238E27FC236}">
                <a16:creationId xmlns:a16="http://schemas.microsoft.com/office/drawing/2014/main" id="{E7CE6245-2137-46B6-9346-2378A43865A4}"/>
              </a:ext>
            </a:extLst>
          </p:cNvPr>
          <p:cNvSpPr>
            <a:spLocks noGrp="1"/>
          </p:cNvSpPr>
          <p:nvPr>
            <p:ph idx="1"/>
          </p:nvPr>
        </p:nvSpPr>
        <p:spPr>
          <a:xfrm>
            <a:off x="838200" y="2858186"/>
            <a:ext cx="10515600" cy="3162202"/>
          </a:xfrm>
        </p:spPr>
        <p:txBody>
          <a:bodyPr lIns="109728" tIns="109728" rIns="109728" bIns="91440">
            <a:normAutofit/>
          </a:bodyPr>
          <a:lstStyle/>
          <a:p>
            <a:pPr>
              <a:lnSpc>
                <a:spcPct val="95000"/>
              </a:lnSpc>
              <a:spcBef>
                <a:spcPct val="20000"/>
              </a:spcBef>
              <a:spcAft>
                <a:spcPts val="600"/>
              </a:spcAft>
            </a:pPr>
            <a:r>
              <a:rPr lang="en-US" sz="2000">
                <a:latin typeface="DengXian"/>
                <a:ea typeface="DengXian"/>
              </a:rPr>
              <a:t>Traditionally, all chat platforms preferred to share information over a network as it is, creating loop holes for data leakage. For confidential messages, various codes such as </a:t>
            </a:r>
            <a:r>
              <a:rPr lang="en-US" sz="2000" err="1">
                <a:latin typeface="DengXian"/>
                <a:ea typeface="DengXian"/>
              </a:rPr>
              <a:t>caeser</a:t>
            </a:r>
            <a:r>
              <a:rPr lang="en-US" sz="2000">
                <a:latin typeface="DengXian"/>
                <a:ea typeface="DengXian"/>
              </a:rPr>
              <a:t> cipher, morse code and many more were used. But the use of these codes for sharing secret messages did not reach </a:t>
            </a:r>
            <a:r>
              <a:rPr lang="en-US" sz="2000" err="1">
                <a:latin typeface="DengXian"/>
                <a:ea typeface="DengXian"/>
              </a:rPr>
              <a:t>upto</a:t>
            </a:r>
            <a:r>
              <a:rPr lang="en-US" sz="2000">
                <a:latin typeface="DengXian"/>
                <a:ea typeface="DengXian"/>
              </a:rPr>
              <a:t> the mark. </a:t>
            </a:r>
            <a:endParaRPr lang="en-US" sz="2000">
              <a:latin typeface="DengXian"/>
              <a:ea typeface="DengXian"/>
              <a:cs typeface="+mn-lt"/>
            </a:endParaRPr>
          </a:p>
          <a:p>
            <a:pPr>
              <a:lnSpc>
                <a:spcPct val="95000"/>
              </a:lnSpc>
              <a:spcBef>
                <a:spcPct val="20000"/>
              </a:spcBef>
              <a:spcAft>
                <a:spcPts val="600"/>
              </a:spcAft>
            </a:pPr>
            <a:r>
              <a:rPr lang="en-US" sz="2000">
                <a:latin typeface="DengXian"/>
                <a:ea typeface="DengXian"/>
              </a:rPr>
              <a:t>There were issues of data breaching since these codes were easy to decode by the persons knowing how to decode them. Hence, there was a need of a cryptographic system to cipher information or data in order to achieve confidentiality of the information in a way that an unauthorized person would be unable to derive its meaning, ruling out the possibility of data breaching.</a:t>
            </a:r>
            <a:endParaRPr lang="en-US" sz="2000">
              <a:latin typeface="DengXian"/>
              <a:ea typeface="DengXian"/>
              <a:cs typeface="+mn-lt"/>
            </a:endParaRPr>
          </a:p>
          <a:p>
            <a:pPr>
              <a:lnSpc>
                <a:spcPct val="95000"/>
              </a:lnSpc>
            </a:pPr>
            <a:endParaRPr lang="en-US" sz="2000">
              <a:latin typeface="DengXian"/>
              <a:ea typeface="DengXian Light"/>
            </a:endParaRPr>
          </a:p>
        </p:txBody>
      </p:sp>
    </p:spTree>
    <p:extLst>
      <p:ext uri="{BB962C8B-B14F-4D97-AF65-F5344CB8AC3E}">
        <p14:creationId xmlns:p14="http://schemas.microsoft.com/office/powerpoint/2010/main" val="6584776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95D44-A730-43F2-B73C-30CB1F7B6579}"/>
              </a:ext>
            </a:extLst>
          </p:cNvPr>
          <p:cNvSpPr>
            <a:spLocks noGrp="1"/>
          </p:cNvSpPr>
          <p:nvPr>
            <p:ph idx="4294967295"/>
          </p:nvPr>
        </p:nvSpPr>
        <p:spPr>
          <a:xfrm>
            <a:off x="636740" y="300429"/>
            <a:ext cx="10818313" cy="6497158"/>
          </a:xfrm>
        </p:spPr>
        <p:txBody>
          <a:bodyPr lIns="109728" tIns="109728" rIns="109728" bIns="91440" anchor="t">
            <a:noAutofit/>
          </a:bodyPr>
          <a:lstStyle/>
          <a:p>
            <a:pPr algn="just">
              <a:lnSpc>
                <a:spcPct val="100000"/>
              </a:lnSpc>
              <a:spcBef>
                <a:spcPct val="20000"/>
              </a:spcBef>
              <a:spcAft>
                <a:spcPts val="600"/>
              </a:spcAft>
            </a:pPr>
            <a:r>
              <a:rPr lang="en-US" sz="2000">
                <a:latin typeface="DengXian"/>
                <a:ea typeface="DengXian"/>
              </a:rPr>
              <a:t>In cryptography, the concealed information is usually termed plain text, and the process of disguising the plain text is defined as “encryption”, the encrypted plain text is known as cipher text. The encryption process relies on an encryption key, which is then give to the encryption algorithm as input along with the information. Using a decryption algorithm, the receiving side can retrieve the information using the appropriate “decryption key. Cryptography process seeks to distribute an estimation of basic cryptographic primitives across a number of confluences in order to reduce security assumptions on individual nodes, which establish a level of fault-tolerance opposing to the node alteration. [1] </a:t>
            </a:r>
            <a:endParaRPr lang="en-US" sz="2000">
              <a:latin typeface="DengXian"/>
              <a:ea typeface="DengXian"/>
              <a:cs typeface="+mn-lt"/>
            </a:endParaRPr>
          </a:p>
          <a:p>
            <a:pPr algn="just">
              <a:lnSpc>
                <a:spcPct val="100000"/>
              </a:lnSpc>
              <a:spcBef>
                <a:spcPct val="20000"/>
              </a:spcBef>
              <a:spcAft>
                <a:spcPts val="600"/>
              </a:spcAft>
            </a:pPr>
            <a:endParaRPr lang="en-US" sz="2000">
              <a:latin typeface="DengXian"/>
              <a:ea typeface="+mn-lt"/>
              <a:cs typeface="+mn-lt"/>
            </a:endParaRPr>
          </a:p>
          <a:p>
            <a:pPr algn="just">
              <a:lnSpc>
                <a:spcPct val="100000"/>
              </a:lnSpc>
              <a:spcBef>
                <a:spcPct val="20000"/>
              </a:spcBef>
              <a:spcAft>
                <a:spcPts val="600"/>
              </a:spcAft>
            </a:pPr>
            <a:r>
              <a:rPr lang="en-US" sz="2000">
                <a:latin typeface="DengXian"/>
                <a:ea typeface="DengXian"/>
              </a:rPr>
              <a:t>AES algorithm provides confidentiality by block cipher modes by adding a key to the data as well as many rounds of substituting and transposing it using complex mathematical formulas. These algorithms make the final cipher text look completely alien from the data that it’s supposed to represent. Only authorized users that possess the key can decrypt the entire encrypted text sequence. AES encryption algorithm produces very good encryption results focusing towards the security against statistical attacks. [2]</a:t>
            </a:r>
            <a:endParaRPr lang="en-US" sz="2000">
              <a:latin typeface="DengXian"/>
              <a:ea typeface="DengXian"/>
              <a:cs typeface="+mn-lt"/>
            </a:endParaRPr>
          </a:p>
          <a:p>
            <a:pPr algn="just"/>
            <a:endParaRPr lang="en-US" sz="2000">
              <a:latin typeface="DengXian"/>
              <a:ea typeface="DengXian Light"/>
            </a:endParaRPr>
          </a:p>
        </p:txBody>
      </p:sp>
    </p:spTree>
    <p:extLst>
      <p:ext uri="{BB962C8B-B14F-4D97-AF65-F5344CB8AC3E}">
        <p14:creationId xmlns:p14="http://schemas.microsoft.com/office/powerpoint/2010/main" val="7369411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B46F42B-A36C-4D40-B585-68EBDCF3D8B9}"/>
              </a:ext>
            </a:extLst>
          </p:cNvPr>
          <p:cNvSpPr>
            <a:spLocks noGrp="1"/>
          </p:cNvSpPr>
          <p:nvPr>
            <p:ph type="title"/>
          </p:nvPr>
        </p:nvSpPr>
        <p:spPr>
          <a:xfrm>
            <a:off x="838200" y="401221"/>
            <a:ext cx="10515600" cy="1348065"/>
          </a:xfrm>
        </p:spPr>
        <p:txBody>
          <a:bodyPr>
            <a:normAutofit/>
          </a:bodyPr>
          <a:lstStyle/>
          <a:p>
            <a:r>
              <a:rPr lang="en-US" sz="6800" b="1">
                <a:solidFill>
                  <a:schemeClr val="bg1"/>
                </a:solidFill>
                <a:ea typeface="+mj-lt"/>
                <a:cs typeface="+mj-lt"/>
              </a:rPr>
              <a:t>Proposed System</a:t>
            </a:r>
            <a:endParaRPr lang="en-US" sz="6800">
              <a:solidFill>
                <a:schemeClr val="bg1"/>
              </a:solidFill>
              <a:ea typeface="+mj-lt"/>
              <a:cs typeface="+mj-lt"/>
            </a:endParaRPr>
          </a:p>
        </p:txBody>
      </p:sp>
      <p:sp>
        <p:nvSpPr>
          <p:cNvPr id="3" name="Content Placeholder 2">
            <a:extLst>
              <a:ext uri="{FF2B5EF4-FFF2-40B4-BE49-F238E27FC236}">
                <a16:creationId xmlns:a16="http://schemas.microsoft.com/office/drawing/2014/main" id="{81B6B44D-A24B-44F3-BD31-B8A191EBE325}"/>
              </a:ext>
            </a:extLst>
          </p:cNvPr>
          <p:cNvSpPr>
            <a:spLocks noGrp="1"/>
          </p:cNvSpPr>
          <p:nvPr>
            <p:ph idx="1"/>
          </p:nvPr>
        </p:nvSpPr>
        <p:spPr>
          <a:xfrm>
            <a:off x="838200" y="2586789"/>
            <a:ext cx="10515600" cy="3590174"/>
          </a:xfrm>
        </p:spPr>
        <p:txBody>
          <a:bodyPr lIns="109728" tIns="109728" rIns="109728" bIns="91440" anchor="t">
            <a:normAutofit/>
          </a:bodyPr>
          <a:lstStyle/>
          <a:p>
            <a:pPr>
              <a:lnSpc>
                <a:spcPct val="95000"/>
              </a:lnSpc>
              <a:spcBef>
                <a:spcPct val="20000"/>
              </a:spcBef>
              <a:spcAft>
                <a:spcPts val="600"/>
              </a:spcAft>
            </a:pPr>
            <a:r>
              <a:rPr lang="en-US" sz="1800" b="1">
                <a:solidFill>
                  <a:schemeClr val="accent1"/>
                </a:solidFill>
                <a:latin typeface="Century Gothic"/>
              </a:rPr>
              <a:t>Text Encryption :</a:t>
            </a:r>
            <a:r>
              <a:rPr lang="en-US" sz="1800">
                <a:latin typeface="Century Gothic"/>
              </a:rPr>
              <a:t> The aim is to implement Text encryption in chat application that encrypts all messages between participants rather than sending messages in clear text over the server. When app transmit sensitive or critical information over the network (private or public), it needs to encrypt the information to ensure information security. </a:t>
            </a:r>
            <a:endParaRPr lang="en-US" sz="1800">
              <a:ea typeface="+mn-lt"/>
              <a:cs typeface="+mn-lt"/>
            </a:endParaRPr>
          </a:p>
          <a:p>
            <a:pPr>
              <a:lnSpc>
                <a:spcPct val="95000"/>
              </a:lnSpc>
              <a:spcBef>
                <a:spcPct val="20000"/>
              </a:spcBef>
              <a:spcAft>
                <a:spcPts val="600"/>
              </a:spcAft>
            </a:pPr>
            <a:r>
              <a:rPr lang="en-US" sz="1800" b="1">
                <a:solidFill>
                  <a:schemeClr val="accent1"/>
                </a:solidFill>
                <a:latin typeface="Century Gothic"/>
              </a:rPr>
              <a:t>File Transfer Encryption :</a:t>
            </a:r>
            <a:r>
              <a:rPr lang="en-US" sz="1800" b="1">
                <a:latin typeface="Century Gothic"/>
              </a:rPr>
              <a:t> </a:t>
            </a:r>
            <a:r>
              <a:rPr lang="en-US" sz="1800">
                <a:latin typeface="Century Gothic"/>
              </a:rPr>
              <a:t>The aim is to develop a simple file transfer system in chat app that can obtain privacy, integrity and authentication for the file transfer process. File transfer encryption helps in preventing information gathering during a data transfer, from being able to read and understand what’s being transferred. This kind of encryption is accomplished by scrambling the data into a non-human readable format, and then decrypting it back to a readable form once it has reached its destination. </a:t>
            </a:r>
            <a:endParaRPr lang="en-US" sz="1800">
              <a:ea typeface="+mn-lt"/>
              <a:cs typeface="+mn-lt"/>
            </a:endParaRPr>
          </a:p>
        </p:txBody>
      </p:sp>
    </p:spTree>
    <p:extLst>
      <p:ext uri="{BB962C8B-B14F-4D97-AF65-F5344CB8AC3E}">
        <p14:creationId xmlns:p14="http://schemas.microsoft.com/office/powerpoint/2010/main" val="36567029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DE5D9-A846-42DE-9DD7-6755D4DE8AAF}"/>
              </a:ext>
            </a:extLst>
          </p:cNvPr>
          <p:cNvSpPr>
            <a:spLocks noGrp="1"/>
          </p:cNvSpPr>
          <p:nvPr>
            <p:ph idx="4294967295"/>
          </p:nvPr>
        </p:nvSpPr>
        <p:spPr>
          <a:xfrm>
            <a:off x="876822" y="582265"/>
            <a:ext cx="10515600" cy="5536829"/>
          </a:xfrm>
        </p:spPr>
        <p:txBody>
          <a:bodyPr lIns="109728" tIns="109728" rIns="109728" bIns="91440" anchor="t">
            <a:noAutofit/>
          </a:bodyPr>
          <a:lstStyle/>
          <a:p>
            <a:pPr algn="just">
              <a:lnSpc>
                <a:spcPct val="100000"/>
              </a:lnSpc>
              <a:spcBef>
                <a:spcPct val="20000"/>
              </a:spcBef>
              <a:spcAft>
                <a:spcPts val="600"/>
              </a:spcAft>
            </a:pPr>
            <a:r>
              <a:rPr lang="en-US" sz="2000" b="1" err="1">
                <a:solidFill>
                  <a:schemeClr val="accent1"/>
                </a:solidFill>
                <a:latin typeface="Century Gothic"/>
              </a:rPr>
              <a:t>ChatRooms</a:t>
            </a:r>
            <a:r>
              <a:rPr lang="en-US" sz="2000" b="1">
                <a:solidFill>
                  <a:schemeClr val="accent1"/>
                </a:solidFill>
                <a:latin typeface="Century Gothic"/>
              </a:rPr>
              <a:t> : </a:t>
            </a:r>
            <a:r>
              <a:rPr lang="en-US" sz="2000">
                <a:latin typeface="Century Gothic"/>
              </a:rPr>
              <a:t>The aim is to develop a platform where a group of people can communicate with each other. Multiple people can join a particular conversation ranging from 2 to 10 number of users.</a:t>
            </a:r>
            <a:endParaRPr lang="en-US" sz="2000">
              <a:ea typeface="+mn-lt"/>
              <a:cs typeface="+mn-lt"/>
            </a:endParaRPr>
          </a:p>
          <a:p>
            <a:pPr algn="just">
              <a:lnSpc>
                <a:spcPct val="100000"/>
              </a:lnSpc>
              <a:spcBef>
                <a:spcPct val="20000"/>
              </a:spcBef>
              <a:spcAft>
                <a:spcPts val="600"/>
              </a:spcAft>
            </a:pPr>
            <a:endParaRPr lang="en-US" sz="2000">
              <a:ea typeface="+mn-lt"/>
              <a:cs typeface="+mn-lt"/>
            </a:endParaRPr>
          </a:p>
          <a:p>
            <a:pPr algn="just">
              <a:lnSpc>
                <a:spcPct val="100000"/>
              </a:lnSpc>
              <a:spcBef>
                <a:spcPct val="20000"/>
              </a:spcBef>
              <a:spcAft>
                <a:spcPts val="600"/>
              </a:spcAft>
            </a:pPr>
            <a:r>
              <a:rPr lang="en-US" sz="2000" b="1">
                <a:solidFill>
                  <a:schemeClr val="accent1"/>
                </a:solidFill>
                <a:latin typeface="Century Gothic"/>
              </a:rPr>
              <a:t>Multiple Rooms :</a:t>
            </a:r>
            <a:r>
              <a:rPr lang="en-US" sz="2000">
                <a:latin typeface="Century Gothic"/>
              </a:rPr>
              <a:t> The aim is to develop multiple rooms for multiple groups to chat at the same time. This means that, the web application can be used simultaneously all over the world, providing everyone a secure and private platform to transmit their data.</a:t>
            </a:r>
            <a:endParaRPr lang="en-US" sz="2000">
              <a:ea typeface="+mn-lt"/>
              <a:cs typeface="+mn-lt"/>
            </a:endParaRPr>
          </a:p>
          <a:p>
            <a:pPr algn="just">
              <a:lnSpc>
                <a:spcPct val="100000"/>
              </a:lnSpc>
              <a:spcBef>
                <a:spcPct val="20000"/>
              </a:spcBef>
              <a:spcAft>
                <a:spcPts val="600"/>
              </a:spcAft>
            </a:pPr>
            <a:endParaRPr lang="en-US" sz="2000">
              <a:ea typeface="+mn-lt"/>
              <a:cs typeface="+mn-lt"/>
            </a:endParaRPr>
          </a:p>
          <a:p>
            <a:pPr algn="just">
              <a:lnSpc>
                <a:spcPct val="100000"/>
              </a:lnSpc>
              <a:spcBef>
                <a:spcPct val="20000"/>
              </a:spcBef>
              <a:spcAft>
                <a:spcPts val="600"/>
              </a:spcAft>
            </a:pPr>
            <a:r>
              <a:rPr lang="en-US" sz="2000" b="1" err="1">
                <a:solidFill>
                  <a:schemeClr val="accent1"/>
                </a:solidFill>
                <a:latin typeface="Century Gothic"/>
              </a:rPr>
              <a:t>Maintainance</a:t>
            </a:r>
            <a:r>
              <a:rPr lang="en-US" sz="2000" b="1">
                <a:solidFill>
                  <a:schemeClr val="accent1"/>
                </a:solidFill>
                <a:latin typeface="Century Gothic"/>
              </a:rPr>
              <a:t> of confidentiality :</a:t>
            </a:r>
            <a:r>
              <a:rPr lang="en-US" sz="2000">
                <a:latin typeface="Century Gothic"/>
              </a:rPr>
              <a:t> The aim is to provide a platform where there is no risk of data leakage from server side. No information will be saved in the database. This means that, even if anyone who has access to the server and the database will not be able to easily access user information. This rules out the idea of single point of failure which may cause a devastated damage in case of breaks in.</a:t>
            </a:r>
            <a:endParaRPr lang="en-US" sz="2000">
              <a:ea typeface="+mn-lt"/>
              <a:cs typeface="+mn-lt"/>
            </a:endParaRPr>
          </a:p>
          <a:p>
            <a:pPr algn="just"/>
            <a:endParaRPr lang="en-US" sz="2000">
              <a:ea typeface="DengXian Light"/>
            </a:endParaRPr>
          </a:p>
        </p:txBody>
      </p:sp>
    </p:spTree>
    <p:extLst>
      <p:ext uri="{BB962C8B-B14F-4D97-AF65-F5344CB8AC3E}">
        <p14:creationId xmlns:p14="http://schemas.microsoft.com/office/powerpoint/2010/main" val="210026377"/>
      </p:ext>
    </p:extLst>
  </p:cSld>
  <p:clrMapOvr>
    <a:masterClrMapping/>
  </p:clrMapOvr>
  <p:transition spd="slow">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SketchyVTI</vt:lpstr>
      <vt:lpstr>Quotable</vt:lpstr>
      <vt:lpstr>JS Crypt  A Secured Chat Platform</vt:lpstr>
      <vt:lpstr>Contents</vt:lpstr>
      <vt:lpstr>Introduction</vt:lpstr>
      <vt:lpstr>Problem Formulation </vt:lpstr>
      <vt:lpstr>PowerPoint Presentation</vt:lpstr>
      <vt:lpstr>Literature Survey</vt:lpstr>
      <vt:lpstr>PowerPoint Presentation</vt:lpstr>
      <vt:lpstr>Proposed System</vt:lpstr>
      <vt:lpstr>PowerPoint Presentation</vt:lpstr>
      <vt:lpstr>Technology Stack </vt:lpstr>
      <vt:lpstr> Methodology</vt:lpstr>
      <vt:lpstr>Advanced Encryption Standard (AES)</vt:lpstr>
      <vt:lpstr>How does AES work?</vt:lpstr>
      <vt:lpstr>PowerPoint Presentation</vt:lpstr>
      <vt:lpstr>Socket Programming</vt:lpstr>
      <vt:lpstr>PowerPoint Presentation</vt:lpstr>
      <vt:lpstr>Encrypted Chat</vt:lpstr>
      <vt:lpstr>Encrypted file sharing with AES</vt:lpstr>
      <vt:lpstr>Chat room Functionality</vt:lpstr>
      <vt:lpstr>Multiple room availability</vt:lpstr>
      <vt:lpstr>Confidentiality maintainance</vt:lpstr>
      <vt:lpstr>Result</vt:lpstr>
      <vt:lpstr>PowerPoint Presentation</vt:lpstr>
      <vt:lpstr>Encrypted text exchange</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50</cp:revision>
  <dcterms:created xsi:type="dcterms:W3CDTF">2020-12-19T12:37:59Z</dcterms:created>
  <dcterms:modified xsi:type="dcterms:W3CDTF">2020-12-21T04:13:08Z</dcterms:modified>
</cp:coreProperties>
</file>