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8" r:id="rId1"/>
  </p:sldMasterIdLst>
  <p:sldIdLst>
    <p:sldId id="256" r:id="rId2"/>
    <p:sldId id="263" r:id="rId3"/>
    <p:sldId id="258" r:id="rId4"/>
    <p:sldId id="262" r:id="rId5"/>
    <p:sldId id="259" r:id="rId6"/>
    <p:sldId id="260" r:id="rId7"/>
    <p:sldId id="265" r:id="rId8"/>
    <p:sldId id="264" r:id="rId9"/>
    <p:sldId id="261" r:id="rId10"/>
    <p:sldId id="266" r:id="rId11"/>
    <p:sldId id="267" r:id="rId12"/>
    <p:sldId id="268" r:id="rId13"/>
    <p:sldId id="269" r:id="rId14"/>
    <p:sldId id="275" r:id="rId15"/>
    <p:sldId id="277" r:id="rId16"/>
    <p:sldId id="271" r:id="rId17"/>
    <p:sldId id="278" r:id="rId18"/>
    <p:sldId id="272" r:id="rId19"/>
    <p:sldId id="273" r:id="rId20"/>
    <p:sldId id="279"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9D44"/>
    <a:srgbClr val="EC9230"/>
    <a:srgbClr val="F898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11/7/2017</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753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11/7/2017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7628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11/7/2017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6066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11/7/2017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6770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11/7/2017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4858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11/7/2017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60202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11/7/2017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950304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11/7/2017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22229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11/7/2017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0250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11/7/2017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1740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11/7/2017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109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11/7/2017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832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11/7/2017</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7958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11/7/2017</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5705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11/7/2017</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4489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11/7/2017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6100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11/7/2017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3868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E451C3-0FF4-47C4-B829-773ADF60F88C}" type="datetimeFigureOut">
              <a:rPr lang="en-US" smtClean="0"/>
              <a:t>11/7/2017</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
              </a:t>
            </a:r>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7211242"/>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127.0.0.1:6262/"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583F081-C947-4FFB-9B90-FA3A404EE840}"/>
              </a:ext>
            </a:extLst>
          </p:cNvPr>
          <p:cNvSpPr/>
          <p:nvPr/>
        </p:nvSpPr>
        <p:spPr>
          <a:xfrm>
            <a:off x="2682240" y="1027589"/>
            <a:ext cx="7437120" cy="1385673"/>
          </a:xfrm>
          <a:prstGeom prst="rect">
            <a:avLst/>
          </a:prstGeom>
          <a:solidFill>
            <a:srgbClr val="F8981D"/>
          </a:solidFill>
          <a:ln>
            <a:solidFill>
              <a:srgbClr val="EC92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31BA248E-C9AF-41CA-B2E8-82B70CAAEB89}"/>
              </a:ext>
            </a:extLst>
          </p:cNvPr>
          <p:cNvSpPr/>
          <p:nvPr/>
        </p:nvSpPr>
        <p:spPr>
          <a:xfrm>
            <a:off x="6787299" y="3337089"/>
            <a:ext cx="4232635" cy="2488676"/>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A0576659-CB45-4117-A864-75E22AA210DD}"/>
              </a:ext>
            </a:extLst>
          </p:cNvPr>
          <p:cNvSpPr/>
          <p:nvPr/>
        </p:nvSpPr>
        <p:spPr>
          <a:xfrm>
            <a:off x="6999401" y="3614393"/>
            <a:ext cx="3808429" cy="199848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DAA27D-ED12-4F44-A11F-B909924BB5EE}"/>
              </a:ext>
            </a:extLst>
          </p:cNvPr>
          <p:cNvSpPr>
            <a:spLocks noGrp="1"/>
          </p:cNvSpPr>
          <p:nvPr>
            <p:ph type="ctrTitle"/>
          </p:nvPr>
        </p:nvSpPr>
        <p:spPr>
          <a:xfrm>
            <a:off x="2125916" y="1213614"/>
            <a:ext cx="8825658" cy="1199648"/>
          </a:xfrm>
        </p:spPr>
        <p:txBody>
          <a:bodyPr>
            <a:normAutofit fontScale="90000"/>
          </a:bodyPr>
          <a:lstStyle/>
          <a:p>
            <a:pPr algn="l"/>
            <a:r>
              <a:rPr lang="en-US" dirty="0"/>
              <a:t>                 </a:t>
            </a:r>
            <a:r>
              <a:rPr lang="en-US" dirty="0">
                <a:solidFill>
                  <a:schemeClr val="bg1"/>
                </a:solidFill>
              </a:rPr>
              <a:t>Spot the Spot </a:t>
            </a:r>
            <a:br>
              <a:rPr lang="en-US" dirty="0">
                <a:solidFill>
                  <a:schemeClr val="bg1"/>
                </a:solidFill>
              </a:rPr>
            </a:br>
            <a:r>
              <a:rPr lang="en-US" sz="2700" dirty="0">
                <a:solidFill>
                  <a:schemeClr val="bg1"/>
                </a:solidFill>
              </a:rPr>
              <a:t> </a:t>
            </a:r>
          </a:p>
        </p:txBody>
      </p:sp>
      <p:sp>
        <p:nvSpPr>
          <p:cNvPr id="3" name="Subtitle 2">
            <a:extLst>
              <a:ext uri="{FF2B5EF4-FFF2-40B4-BE49-F238E27FC236}">
                <a16:creationId xmlns:a16="http://schemas.microsoft.com/office/drawing/2014/main" id="{738E14C4-810C-404B-81AD-9AB66D27FF5F}"/>
              </a:ext>
            </a:extLst>
          </p:cNvPr>
          <p:cNvSpPr>
            <a:spLocks noGrp="1"/>
          </p:cNvSpPr>
          <p:nvPr>
            <p:ph type="subTitle" idx="1"/>
          </p:nvPr>
        </p:nvSpPr>
        <p:spPr>
          <a:xfrm>
            <a:off x="7481355" y="3665455"/>
            <a:ext cx="2740827" cy="1896359"/>
          </a:xfrm>
        </p:spPr>
        <p:txBody>
          <a:bodyPr>
            <a:normAutofit/>
          </a:bodyPr>
          <a:lstStyle/>
          <a:p>
            <a:r>
              <a:rPr lang="en-US" b="1" dirty="0"/>
              <a:t>Project By – </a:t>
            </a:r>
            <a:br>
              <a:rPr lang="en-US" dirty="0"/>
            </a:br>
            <a:r>
              <a:rPr lang="en-US" dirty="0"/>
              <a:t>Anupam Bhattacharjee</a:t>
            </a:r>
            <a:br>
              <a:rPr lang="en-US" dirty="0"/>
            </a:br>
            <a:r>
              <a:rPr lang="en-US" dirty="0"/>
              <a:t>Aradhna Tiwari</a:t>
            </a:r>
            <a:br>
              <a:rPr lang="en-US" dirty="0"/>
            </a:br>
            <a:r>
              <a:rPr lang="en-US" dirty="0"/>
              <a:t>Pooja </a:t>
            </a:r>
            <a:r>
              <a:rPr lang="en-US" dirty="0" err="1"/>
              <a:t>Giri</a:t>
            </a:r>
            <a:br>
              <a:rPr lang="en-US" dirty="0"/>
            </a:br>
            <a:r>
              <a:rPr lang="en-US" dirty="0" err="1"/>
              <a:t>Soumil</a:t>
            </a:r>
            <a:r>
              <a:rPr lang="en-US" dirty="0"/>
              <a:t> Dhar</a:t>
            </a:r>
          </a:p>
        </p:txBody>
      </p:sp>
      <p:pic>
        <p:nvPicPr>
          <p:cNvPr id="7" name="Picture 6">
            <a:extLst>
              <a:ext uri="{FF2B5EF4-FFF2-40B4-BE49-F238E27FC236}">
                <a16:creationId xmlns:a16="http://schemas.microsoft.com/office/drawing/2014/main" id="{BBC01F79-787B-4128-916B-C7AB4F21623E}"/>
              </a:ext>
            </a:extLst>
          </p:cNvPr>
          <p:cNvPicPr>
            <a:picLocks noChangeAspect="1"/>
          </p:cNvPicPr>
          <p:nvPr/>
        </p:nvPicPr>
        <p:blipFill>
          <a:blip r:embed="rId2"/>
          <a:stretch>
            <a:fillRect/>
          </a:stretch>
        </p:blipFill>
        <p:spPr>
          <a:xfrm>
            <a:off x="2682240" y="1027589"/>
            <a:ext cx="1714549" cy="1385673"/>
          </a:xfrm>
          <a:prstGeom prst="rect">
            <a:avLst/>
          </a:prstGeom>
        </p:spPr>
      </p:pic>
      <p:sp>
        <p:nvSpPr>
          <p:cNvPr id="8" name="TextBox 7">
            <a:extLst>
              <a:ext uri="{FF2B5EF4-FFF2-40B4-BE49-F238E27FC236}">
                <a16:creationId xmlns:a16="http://schemas.microsoft.com/office/drawing/2014/main" id="{2CE432E7-B185-41CA-B732-E93419CF382F}"/>
              </a:ext>
            </a:extLst>
          </p:cNvPr>
          <p:cNvSpPr txBox="1"/>
          <p:nvPr/>
        </p:nvSpPr>
        <p:spPr>
          <a:xfrm>
            <a:off x="6360160" y="2043930"/>
            <a:ext cx="3992880" cy="369332"/>
          </a:xfrm>
          <a:prstGeom prst="rect">
            <a:avLst/>
          </a:prstGeom>
          <a:noFill/>
        </p:spPr>
        <p:txBody>
          <a:bodyPr wrap="square" rtlCol="0">
            <a:spAutoFit/>
          </a:bodyPr>
          <a:lstStyle/>
          <a:p>
            <a:r>
              <a:rPr lang="en-US" dirty="0">
                <a:solidFill>
                  <a:schemeClr val="bg1"/>
                </a:solidFill>
              </a:rPr>
              <a:t>- Predicting stable spot instance price</a:t>
            </a:r>
          </a:p>
        </p:txBody>
      </p:sp>
    </p:spTree>
    <p:extLst>
      <p:ext uri="{BB962C8B-B14F-4D97-AF65-F5344CB8AC3E}">
        <p14:creationId xmlns:p14="http://schemas.microsoft.com/office/powerpoint/2010/main" val="413587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par>
                          <p:cTn id="11" fill="hold">
                            <p:stCondLst>
                              <p:cond delay="1000"/>
                            </p:stCondLst>
                            <p:childTnLst>
                              <p:par>
                                <p:cTn id="12" presetID="34" presetClass="emph" presetSubtype="0" fill="hold" grpId="0" nodeType="afterEffect">
                                  <p:stCondLst>
                                    <p:cond delay="0"/>
                                  </p:stCondLst>
                                  <p:iterate type="lt">
                                    <p:tmPct val="10000"/>
                                  </p:iterate>
                                  <p:childTnLst>
                                    <p:animMotion origin="layout" path="M 0.0 0.0 L 0.0 -0.07213" pathEditMode="relative" ptsTypes="">
                                      <p:cBhvr>
                                        <p:cTn id="13" dur="250" accel="50000" decel="50000" autoRev="1" fill="hold">
                                          <p:stCondLst>
                                            <p:cond delay="0"/>
                                          </p:stCondLst>
                                        </p:cTn>
                                        <p:tgtEl>
                                          <p:spTgt spid="8"/>
                                        </p:tgtEl>
                                        <p:attrNameLst>
                                          <p:attrName>ppt_x</p:attrName>
                                          <p:attrName>ppt_y</p:attrName>
                                        </p:attrNameLst>
                                      </p:cBhvr>
                                    </p:animMotion>
                                    <p:animRot by="1500000">
                                      <p:cBhvr>
                                        <p:cTn id="14" dur="125" fill="hold">
                                          <p:stCondLst>
                                            <p:cond delay="0"/>
                                          </p:stCondLst>
                                        </p:cTn>
                                        <p:tgtEl>
                                          <p:spTgt spid="8"/>
                                        </p:tgtEl>
                                        <p:attrNameLst>
                                          <p:attrName>r</p:attrName>
                                        </p:attrNameLst>
                                      </p:cBhvr>
                                    </p:animRot>
                                    <p:animRot by="-1500000">
                                      <p:cBhvr>
                                        <p:cTn id="15" dur="125" fill="hold">
                                          <p:stCondLst>
                                            <p:cond delay="125"/>
                                          </p:stCondLst>
                                        </p:cTn>
                                        <p:tgtEl>
                                          <p:spTgt spid="8"/>
                                        </p:tgtEl>
                                        <p:attrNameLst>
                                          <p:attrName>r</p:attrName>
                                        </p:attrNameLst>
                                      </p:cBhvr>
                                    </p:animRot>
                                    <p:animRot by="-1500000">
                                      <p:cBhvr>
                                        <p:cTn id="16" dur="125" fill="hold">
                                          <p:stCondLst>
                                            <p:cond delay="250"/>
                                          </p:stCondLst>
                                        </p:cTn>
                                        <p:tgtEl>
                                          <p:spTgt spid="8"/>
                                        </p:tgtEl>
                                        <p:attrNameLst>
                                          <p:attrName>r</p:attrName>
                                        </p:attrNameLst>
                                      </p:cBhvr>
                                    </p:animRot>
                                    <p:animRot by="1500000">
                                      <p:cBhvr>
                                        <p:cTn id="17"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E6E4AE-EE94-4496-B326-E001C0B1764E}"/>
              </a:ext>
            </a:extLst>
          </p:cNvPr>
          <p:cNvSpPr txBox="1"/>
          <p:nvPr/>
        </p:nvSpPr>
        <p:spPr>
          <a:xfrm>
            <a:off x="3680365" y="334669"/>
            <a:ext cx="4215000" cy="769441"/>
          </a:xfrm>
          <a:prstGeom prst="rect">
            <a:avLst/>
          </a:prstGeom>
          <a:noFill/>
        </p:spPr>
        <p:txBody>
          <a:bodyPr wrap="none" rtlCol="0">
            <a:spAutoFit/>
          </a:bodyPr>
          <a:lstStyle/>
          <a:p>
            <a:r>
              <a:rPr lang="en-US" sz="4400" dirty="0">
                <a:latin typeface="+mj-lt"/>
              </a:rPr>
              <a:t>  Getting the data</a:t>
            </a:r>
          </a:p>
        </p:txBody>
      </p:sp>
      <p:sp>
        <p:nvSpPr>
          <p:cNvPr id="5" name="TextBox 4">
            <a:extLst>
              <a:ext uri="{FF2B5EF4-FFF2-40B4-BE49-F238E27FC236}">
                <a16:creationId xmlns:a16="http://schemas.microsoft.com/office/drawing/2014/main" id="{E44F108F-6763-4D2D-ABA2-89BCDA70F529}"/>
              </a:ext>
            </a:extLst>
          </p:cNvPr>
          <p:cNvSpPr txBox="1"/>
          <p:nvPr/>
        </p:nvSpPr>
        <p:spPr>
          <a:xfrm>
            <a:off x="1878762" y="1243395"/>
            <a:ext cx="9181707" cy="6186309"/>
          </a:xfrm>
          <a:prstGeom prst="rect">
            <a:avLst/>
          </a:prstGeom>
          <a:noFill/>
        </p:spPr>
        <p:txBody>
          <a:bodyPr wrap="square" rtlCol="0">
            <a:spAutoFit/>
          </a:bodyPr>
          <a:lstStyle/>
          <a:p>
            <a:pPr marL="285750" indent="-285750">
              <a:buFont typeface="Arial" panose="020B0604020202020204" pitchFamily="34" charset="0"/>
              <a:buChar char="•"/>
            </a:pPr>
            <a:r>
              <a:rPr lang="en-US" b="1" dirty="0"/>
              <a:t>Pre-requisites:</a:t>
            </a:r>
          </a:p>
          <a:p>
            <a:r>
              <a:rPr lang="en-US" b="1" dirty="0"/>
              <a:t>	-  AWS Account</a:t>
            </a:r>
          </a:p>
          <a:p>
            <a:r>
              <a:rPr lang="en-US" b="1" dirty="0"/>
              <a:t>	-  AWS CLI Package</a:t>
            </a:r>
          </a:p>
          <a:p>
            <a:endParaRPr lang="en-US" b="1" dirty="0"/>
          </a:p>
          <a:p>
            <a:pPr marL="285750" indent="-285750">
              <a:buFont typeface="Arial" panose="020B0604020202020204" pitchFamily="34" charset="0"/>
              <a:buChar char="•"/>
            </a:pPr>
            <a:r>
              <a:rPr lang="en-US" b="1" dirty="0"/>
              <a:t>Amazon CLI [Command line interface]</a:t>
            </a:r>
            <a:br>
              <a:rPr lang="en-US" b="1" dirty="0"/>
            </a:br>
            <a:r>
              <a:rPr lang="en-US" dirty="0"/>
              <a:t>It is a unified tool to access AWS services from command line and automate them through scripts.</a:t>
            </a:r>
          </a:p>
          <a:p>
            <a:endParaRPr lang="en-US" b="1" dirty="0"/>
          </a:p>
          <a:p>
            <a:pPr marL="285750" indent="-285750">
              <a:buFont typeface="Arial" panose="020B0604020202020204" pitchFamily="34" charset="0"/>
              <a:buChar char="•"/>
            </a:pPr>
            <a:r>
              <a:rPr lang="en-US" dirty="0"/>
              <a:t>We fetched data using </a:t>
            </a:r>
            <a:r>
              <a:rPr lang="en-US" b="1" dirty="0"/>
              <a:t>DESCRIBE-SPOT-PRICE-HISTORY API (AWS CLI)</a:t>
            </a:r>
            <a:endParaRPr lang="en-US"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 DESCRIBE-SPOT-PRICE-HISTORY </a:t>
            </a:r>
            <a:r>
              <a:rPr lang="en-US" dirty="0"/>
              <a:t>is one of the AWS API that returns the spot price history </a:t>
            </a:r>
            <a:r>
              <a:rPr lang="en-US" dirty="0" err="1"/>
              <a:t>upto</a:t>
            </a:r>
            <a:r>
              <a:rPr lang="en-US" dirty="0"/>
              <a:t> 90 days of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This API provides different filters :</a:t>
            </a:r>
          </a:p>
          <a:p>
            <a:r>
              <a:rPr lang="en-US" dirty="0"/>
              <a:t>          - </a:t>
            </a:r>
            <a:r>
              <a:rPr lang="en-US" dirty="0" err="1"/>
              <a:t>availibilty</a:t>
            </a:r>
            <a:r>
              <a:rPr lang="en-US" dirty="0"/>
              <a:t> zone</a:t>
            </a:r>
            <a:br>
              <a:rPr lang="en-US" dirty="0"/>
            </a:br>
            <a:r>
              <a:rPr lang="en-US" dirty="0"/>
              <a:t>	- instance type</a:t>
            </a:r>
          </a:p>
          <a:p>
            <a:r>
              <a:rPr lang="en-US" dirty="0"/>
              <a:t>	- product description</a:t>
            </a:r>
          </a:p>
          <a:p>
            <a:r>
              <a:rPr lang="en-US" dirty="0"/>
              <a:t>	- spot price</a:t>
            </a:r>
          </a:p>
          <a:p>
            <a:r>
              <a:rPr lang="en-US" dirty="0"/>
              <a:t>	- time stamp</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9850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424D16-709E-4D05-9EF7-937940C86120}"/>
              </a:ext>
            </a:extLst>
          </p:cNvPr>
          <p:cNvPicPr>
            <a:picLocks noChangeAspect="1"/>
          </p:cNvPicPr>
          <p:nvPr/>
        </p:nvPicPr>
        <p:blipFill>
          <a:blip r:embed="rId2"/>
          <a:stretch>
            <a:fillRect/>
          </a:stretch>
        </p:blipFill>
        <p:spPr>
          <a:xfrm>
            <a:off x="2718050" y="223520"/>
            <a:ext cx="7706109" cy="6431280"/>
          </a:xfrm>
          <a:prstGeom prst="rect">
            <a:avLst/>
          </a:prstGeom>
        </p:spPr>
      </p:pic>
    </p:spTree>
    <p:extLst>
      <p:ext uri="{BB962C8B-B14F-4D97-AF65-F5344CB8AC3E}">
        <p14:creationId xmlns:p14="http://schemas.microsoft.com/office/powerpoint/2010/main" val="3147065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71C849-1C81-4022-AB8C-AC1997793F5F}"/>
              </a:ext>
            </a:extLst>
          </p:cNvPr>
          <p:cNvSpPr txBox="1"/>
          <p:nvPr/>
        </p:nvSpPr>
        <p:spPr>
          <a:xfrm>
            <a:off x="3806894" y="814703"/>
            <a:ext cx="5202450" cy="769441"/>
          </a:xfrm>
          <a:prstGeom prst="rect">
            <a:avLst/>
          </a:prstGeom>
          <a:noFill/>
        </p:spPr>
        <p:txBody>
          <a:bodyPr wrap="none" rtlCol="0">
            <a:spAutoFit/>
          </a:bodyPr>
          <a:lstStyle/>
          <a:p>
            <a:r>
              <a:rPr lang="en-US" sz="4400" dirty="0">
                <a:latin typeface="+mj-lt"/>
              </a:rPr>
              <a:t>  Getting the data in R</a:t>
            </a:r>
          </a:p>
        </p:txBody>
      </p:sp>
      <p:sp>
        <p:nvSpPr>
          <p:cNvPr id="4" name="TextBox 3">
            <a:extLst>
              <a:ext uri="{FF2B5EF4-FFF2-40B4-BE49-F238E27FC236}">
                <a16:creationId xmlns:a16="http://schemas.microsoft.com/office/drawing/2014/main" id="{2958EB03-95C2-4CAE-A4C6-D02F9195FE44}"/>
              </a:ext>
            </a:extLst>
          </p:cNvPr>
          <p:cNvSpPr txBox="1"/>
          <p:nvPr/>
        </p:nvSpPr>
        <p:spPr>
          <a:xfrm>
            <a:off x="2235200" y="2096835"/>
            <a:ext cx="9489440" cy="4247317"/>
          </a:xfrm>
          <a:prstGeom prst="rect">
            <a:avLst/>
          </a:prstGeom>
          <a:noFill/>
        </p:spPr>
        <p:txBody>
          <a:bodyPr wrap="square" rtlCol="0">
            <a:spAutoFit/>
          </a:bodyPr>
          <a:lstStyle/>
          <a:p>
            <a:r>
              <a:rPr lang="en-US" dirty="0"/>
              <a:t>       No packages available for fetching data through </a:t>
            </a:r>
            <a:r>
              <a:rPr lang="en-US" b="1" dirty="0" err="1"/>
              <a:t>aws</a:t>
            </a:r>
            <a:r>
              <a:rPr lang="en-US" b="1" dirty="0"/>
              <a:t> describe-spot-price-history </a:t>
            </a:r>
            <a:r>
              <a:rPr lang="en-US" dirty="0" err="1"/>
              <a:t>api</a:t>
            </a:r>
            <a:r>
              <a:rPr lang="en-US" dirty="0"/>
              <a:t>.</a:t>
            </a:r>
          </a:p>
          <a:p>
            <a:pPr marL="285750" indent="-285750">
              <a:buFont typeface="Arial" panose="020B0604020202020204" pitchFamily="34" charset="0"/>
              <a:buChar char="•"/>
            </a:pPr>
            <a:endParaRPr lang="en-US" dirty="0"/>
          </a:p>
          <a:p>
            <a:r>
              <a:rPr lang="en-US" dirty="0"/>
              <a:t>       In order to hit this API indirectly, we used the command prompt using system() function in R.</a:t>
            </a:r>
          </a:p>
          <a:p>
            <a:endParaRPr lang="en-US" dirty="0"/>
          </a:p>
          <a:p>
            <a:endParaRPr lang="en-US" dirty="0"/>
          </a:p>
          <a:p>
            <a:r>
              <a:rPr lang="en-US" dirty="0"/>
              <a:t>       The data fetched is in JSON format </a:t>
            </a:r>
          </a:p>
          <a:p>
            <a:r>
              <a:rPr lang="en-US" dirty="0"/>
              <a:t>    </a:t>
            </a:r>
          </a:p>
          <a:p>
            <a:r>
              <a:rPr lang="en-US" dirty="0"/>
              <a:t>       We then converted into a data frame for our further analysis</a:t>
            </a:r>
          </a:p>
          <a:p>
            <a:endParaRPr lang="en-US" dirty="0"/>
          </a:p>
          <a:p>
            <a:endParaRPr lang="en-US" dirty="0"/>
          </a:p>
          <a:p>
            <a:r>
              <a:rPr lang="en-US" dirty="0"/>
              <a:t>       The data varies with small and irregular intervals of time.</a:t>
            </a:r>
          </a:p>
          <a:p>
            <a:r>
              <a:rPr lang="en-US" dirty="0"/>
              <a:t>	</a:t>
            </a:r>
          </a:p>
          <a:p>
            <a:r>
              <a:rPr lang="en-US" dirty="0"/>
              <a:t>       Data Cleaning</a:t>
            </a:r>
          </a:p>
          <a:p>
            <a:endParaRPr lang="en-US" dirty="0"/>
          </a:p>
          <a:p>
            <a:endParaRPr lang="en-US" dirty="0"/>
          </a:p>
        </p:txBody>
      </p:sp>
      <p:sp>
        <p:nvSpPr>
          <p:cNvPr id="6" name="Arrow: Curved Right 5">
            <a:extLst>
              <a:ext uri="{FF2B5EF4-FFF2-40B4-BE49-F238E27FC236}">
                <a16:creationId xmlns:a16="http://schemas.microsoft.com/office/drawing/2014/main" id="{4C468C81-0E49-4714-B075-DB19C541058F}"/>
              </a:ext>
            </a:extLst>
          </p:cNvPr>
          <p:cNvSpPr/>
          <p:nvPr/>
        </p:nvSpPr>
        <p:spPr>
          <a:xfrm>
            <a:off x="2235200" y="2450969"/>
            <a:ext cx="301658" cy="40535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urved Right 7">
            <a:extLst>
              <a:ext uri="{FF2B5EF4-FFF2-40B4-BE49-F238E27FC236}">
                <a16:creationId xmlns:a16="http://schemas.microsoft.com/office/drawing/2014/main" id="{B3E3EACB-B1AE-41F5-A045-E79AB00F5226}"/>
              </a:ext>
            </a:extLst>
          </p:cNvPr>
          <p:cNvSpPr/>
          <p:nvPr/>
        </p:nvSpPr>
        <p:spPr>
          <a:xfrm>
            <a:off x="2246195" y="3734588"/>
            <a:ext cx="301658" cy="40535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Curved Right 8">
            <a:extLst>
              <a:ext uri="{FF2B5EF4-FFF2-40B4-BE49-F238E27FC236}">
                <a16:creationId xmlns:a16="http://schemas.microsoft.com/office/drawing/2014/main" id="{CBCC863F-66F2-422B-91B3-1E73B952BEBB}"/>
              </a:ext>
            </a:extLst>
          </p:cNvPr>
          <p:cNvSpPr/>
          <p:nvPr/>
        </p:nvSpPr>
        <p:spPr>
          <a:xfrm>
            <a:off x="2266617" y="5103046"/>
            <a:ext cx="301658" cy="40535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9020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0"/>
                                  </p:stCondLst>
                                  <p:childTnLst>
                                    <p:set>
                                      <p:cBhvr>
                                        <p:cTn id="23" dur="1" fill="hold">
                                          <p:stCondLst>
                                            <p:cond delay="0"/>
                                          </p:stCondLst>
                                        </p:cTn>
                                        <p:tgtEl>
                                          <p:spTgt spid="4">
                                            <p:txEl>
                                              <p:pRg st="7" end="7"/>
                                            </p:txEl>
                                          </p:spTgt>
                                        </p:tgtEl>
                                        <p:attrNameLst>
                                          <p:attrName>style.visibility</p:attrName>
                                        </p:attrNameLst>
                                      </p:cBhvr>
                                      <p:to>
                                        <p:strVal val="visible"/>
                                      </p:to>
                                    </p:set>
                                    <p:animEffect transition="in" filter="fade">
                                      <p:cBhvr>
                                        <p:cTn id="24" dur="1000"/>
                                        <p:tgtEl>
                                          <p:spTgt spid="4">
                                            <p:txEl>
                                              <p:pRg st="7" end="7"/>
                                            </p:txEl>
                                          </p:spTgt>
                                        </p:tgtEl>
                                      </p:cBhvr>
                                    </p:animEffect>
                                    <p:anim calcmode="lin" valueType="num">
                                      <p:cBhvr>
                                        <p:cTn id="25"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47" presetClass="entr" presetSubtype="0" fill="hold" nodeType="withEffect">
                                  <p:stCondLst>
                                    <p:cond delay="0"/>
                                  </p:stCondLst>
                                  <p:childTnLst>
                                    <p:set>
                                      <p:cBhvr>
                                        <p:cTn id="35" dur="1" fill="hold">
                                          <p:stCondLst>
                                            <p:cond delay="0"/>
                                          </p:stCondLst>
                                        </p:cTn>
                                        <p:tgtEl>
                                          <p:spTgt spid="4">
                                            <p:txEl>
                                              <p:pRg st="12" end="12"/>
                                            </p:txEl>
                                          </p:spTgt>
                                        </p:tgtEl>
                                        <p:attrNameLst>
                                          <p:attrName>style.visibility</p:attrName>
                                        </p:attrNameLst>
                                      </p:cBhvr>
                                      <p:to>
                                        <p:strVal val="visible"/>
                                      </p:to>
                                    </p:set>
                                    <p:animEffect transition="in" filter="fade">
                                      <p:cBhvr>
                                        <p:cTn id="36" dur="1000"/>
                                        <p:tgtEl>
                                          <p:spTgt spid="4">
                                            <p:txEl>
                                              <p:pRg st="12" end="12"/>
                                            </p:txEl>
                                          </p:spTgt>
                                        </p:tgtEl>
                                      </p:cBhvr>
                                    </p:animEffect>
                                    <p:anim calcmode="lin" valueType="num">
                                      <p:cBhvr>
                                        <p:cTn id="37"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BA2A82-1952-4CCB-9EF7-6A4FF8F98D7D}"/>
              </a:ext>
            </a:extLst>
          </p:cNvPr>
          <p:cNvSpPr txBox="1"/>
          <p:nvPr/>
        </p:nvSpPr>
        <p:spPr>
          <a:xfrm>
            <a:off x="3966072" y="659876"/>
            <a:ext cx="4737253" cy="769441"/>
          </a:xfrm>
          <a:prstGeom prst="rect">
            <a:avLst/>
          </a:prstGeom>
          <a:noFill/>
        </p:spPr>
        <p:txBody>
          <a:bodyPr wrap="square" rtlCol="0">
            <a:spAutoFit/>
          </a:bodyPr>
          <a:lstStyle/>
          <a:p>
            <a:r>
              <a:rPr lang="en-US" sz="4400" dirty="0">
                <a:latin typeface="+mj-lt"/>
              </a:rPr>
              <a:t>  Data Cleaning</a:t>
            </a:r>
          </a:p>
        </p:txBody>
      </p:sp>
      <p:sp>
        <p:nvSpPr>
          <p:cNvPr id="3" name="TextBox 2">
            <a:extLst>
              <a:ext uri="{FF2B5EF4-FFF2-40B4-BE49-F238E27FC236}">
                <a16:creationId xmlns:a16="http://schemas.microsoft.com/office/drawing/2014/main" id="{B7250802-D977-4B3D-87CD-7A451F74AAF8}"/>
              </a:ext>
            </a:extLst>
          </p:cNvPr>
          <p:cNvSpPr txBox="1"/>
          <p:nvPr/>
        </p:nvSpPr>
        <p:spPr>
          <a:xfrm>
            <a:off x="1621523" y="1517034"/>
            <a:ext cx="9982985" cy="4801314"/>
          </a:xfrm>
          <a:prstGeom prst="rect">
            <a:avLst/>
          </a:prstGeom>
          <a:noFill/>
        </p:spPr>
        <p:txBody>
          <a:bodyPr wrap="square" rtlCol="0">
            <a:spAutoFit/>
          </a:bodyPr>
          <a:lstStyle/>
          <a:p>
            <a:pPr marL="285750" indent="-285750">
              <a:buFont typeface="Arial" panose="020B0604020202020204" pitchFamily="34" charset="0"/>
              <a:buChar char="•"/>
            </a:pPr>
            <a:r>
              <a:rPr lang="en-US" dirty="0"/>
              <a:t>To start with the data exploratory analysis, we included the following for data cleaning:</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Extracted the date and day of the week from timestamp.</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Categorized the timestamps having irregular intervals into the quarters of the day, as depicted in the table below:</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Finally, we chose maximum spot price against the categorical data. </a:t>
            </a:r>
          </a:p>
          <a:p>
            <a:pPr lvl="2"/>
            <a:endParaRPr lang="en-US" dirty="0"/>
          </a:p>
        </p:txBody>
      </p:sp>
      <p:graphicFrame>
        <p:nvGraphicFramePr>
          <p:cNvPr id="5" name="Table 4">
            <a:extLst>
              <a:ext uri="{FF2B5EF4-FFF2-40B4-BE49-F238E27FC236}">
                <a16:creationId xmlns:a16="http://schemas.microsoft.com/office/drawing/2014/main" id="{21111114-0D16-4364-8628-125B5169411B}"/>
              </a:ext>
            </a:extLst>
          </p:cNvPr>
          <p:cNvGraphicFramePr>
            <a:graphicFrameLocks noGrp="1"/>
          </p:cNvGraphicFramePr>
          <p:nvPr>
            <p:extLst>
              <p:ext uri="{D42A27DB-BD31-4B8C-83A1-F6EECF244321}">
                <p14:modId xmlns:p14="http://schemas.microsoft.com/office/powerpoint/2010/main" val="127456393"/>
              </p:ext>
            </p:extLst>
          </p:nvPr>
        </p:nvGraphicFramePr>
        <p:xfrm>
          <a:off x="2377142" y="3452715"/>
          <a:ext cx="3799004" cy="1828800"/>
        </p:xfrm>
        <a:graphic>
          <a:graphicData uri="http://schemas.openxmlformats.org/drawingml/2006/table">
            <a:tbl>
              <a:tblPr firstRow="1" bandRow="1">
                <a:tableStyleId>{F2DE63D5-997A-4646-A377-4702673A728D}</a:tableStyleId>
              </a:tblPr>
              <a:tblGrid>
                <a:gridCol w="1899502">
                  <a:extLst>
                    <a:ext uri="{9D8B030D-6E8A-4147-A177-3AD203B41FA5}">
                      <a16:colId xmlns:a16="http://schemas.microsoft.com/office/drawing/2014/main" val="698059441"/>
                    </a:ext>
                  </a:extLst>
                </a:gridCol>
                <a:gridCol w="1899502">
                  <a:extLst>
                    <a:ext uri="{9D8B030D-6E8A-4147-A177-3AD203B41FA5}">
                      <a16:colId xmlns:a16="http://schemas.microsoft.com/office/drawing/2014/main" val="2303025642"/>
                    </a:ext>
                  </a:extLst>
                </a:gridCol>
              </a:tblGrid>
              <a:tr h="363944">
                <a:tc>
                  <a:txBody>
                    <a:bodyPr/>
                    <a:lstStyle/>
                    <a:p>
                      <a:r>
                        <a:rPr lang="en-US" dirty="0">
                          <a:latin typeface="Arial Narrow" panose="020B0606020202030204" pitchFamily="34" charset="0"/>
                        </a:rPr>
                        <a:t>Categories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Arial Narrow" panose="020B0606020202030204" pitchFamily="34" charset="0"/>
                        </a:rPr>
                        <a:t>Time 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1790747"/>
                  </a:ext>
                </a:extLst>
              </a:tr>
              <a:tr h="348515">
                <a:tc>
                  <a:txBody>
                    <a:bodyPr/>
                    <a:lstStyle/>
                    <a:p>
                      <a:r>
                        <a:rPr lang="en-US" dirty="0">
                          <a:latin typeface="Arial Narrow" panose="020B0606020202030204" pitchFamily="34" charset="0"/>
                        </a:rPr>
                        <a:t>Morning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Arial Narrow" panose="020B0606020202030204" pitchFamily="34" charset="0"/>
                        </a:rPr>
                        <a:t>05:00 – 12:00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2664358"/>
                  </a:ext>
                </a:extLst>
              </a:tr>
              <a:tr h="363944">
                <a:tc>
                  <a:txBody>
                    <a:bodyPr/>
                    <a:lstStyle/>
                    <a:p>
                      <a:r>
                        <a:rPr lang="en-US" dirty="0">
                          <a:latin typeface="Arial Narrow" panose="020B0606020202030204" pitchFamily="34" charset="0"/>
                        </a:rPr>
                        <a:t>Afternoon =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Arial Narrow" panose="020B0606020202030204" pitchFamily="34" charset="0"/>
                        </a:rPr>
                        <a:t>12:00 – 17:00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7782539"/>
                  </a:ext>
                </a:extLst>
              </a:tr>
              <a:tr h="363944">
                <a:tc>
                  <a:txBody>
                    <a:bodyPr/>
                    <a:lstStyle/>
                    <a:p>
                      <a:r>
                        <a:rPr lang="en-US" dirty="0">
                          <a:latin typeface="Arial Narrow" panose="020B0606020202030204" pitchFamily="34" charset="0"/>
                        </a:rPr>
                        <a:t>Evening =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Arial Narrow" panose="020B0606020202030204" pitchFamily="34" charset="0"/>
                        </a:rPr>
                        <a:t>17:00 – 21:00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8201925"/>
                  </a:ext>
                </a:extLst>
              </a:tr>
              <a:tr h="363944">
                <a:tc>
                  <a:txBody>
                    <a:bodyPr/>
                    <a:lstStyle/>
                    <a:p>
                      <a:r>
                        <a:rPr lang="en-US" dirty="0">
                          <a:latin typeface="Arial Narrow" panose="020B0606020202030204" pitchFamily="34" charset="0"/>
                        </a:rPr>
                        <a:t>Night =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Arial Narrow" panose="020B0606020202030204" pitchFamily="34" charset="0"/>
                        </a:rPr>
                        <a:t>21:00 – 05:00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1543134"/>
                  </a:ext>
                </a:extLst>
              </a:tr>
            </a:tbl>
          </a:graphicData>
        </a:graphic>
      </p:graphicFrame>
    </p:spTree>
    <p:extLst>
      <p:ext uri="{BB962C8B-B14F-4D97-AF65-F5344CB8AC3E}">
        <p14:creationId xmlns:p14="http://schemas.microsoft.com/office/powerpoint/2010/main" val="3219874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86771E-407A-4B77-94CE-FC7050851E39}"/>
              </a:ext>
            </a:extLst>
          </p:cNvPr>
          <p:cNvSpPr txBox="1"/>
          <p:nvPr/>
        </p:nvSpPr>
        <p:spPr>
          <a:xfrm>
            <a:off x="4124960" y="264160"/>
            <a:ext cx="3657447" cy="769441"/>
          </a:xfrm>
          <a:prstGeom prst="rect">
            <a:avLst/>
          </a:prstGeom>
          <a:noFill/>
        </p:spPr>
        <p:txBody>
          <a:bodyPr wrap="square" rtlCol="0">
            <a:spAutoFit/>
          </a:bodyPr>
          <a:lstStyle/>
          <a:p>
            <a:r>
              <a:rPr lang="en-US" sz="4400" dirty="0">
                <a:latin typeface="+mj-lt"/>
              </a:rPr>
              <a:t>  Data Cleaning</a:t>
            </a:r>
          </a:p>
        </p:txBody>
      </p:sp>
      <p:pic>
        <p:nvPicPr>
          <p:cNvPr id="4" name="Picture 3">
            <a:extLst>
              <a:ext uri="{FF2B5EF4-FFF2-40B4-BE49-F238E27FC236}">
                <a16:creationId xmlns:a16="http://schemas.microsoft.com/office/drawing/2014/main" id="{A7F80847-69E6-46AE-8D79-9EC687BA0986}"/>
              </a:ext>
            </a:extLst>
          </p:cNvPr>
          <p:cNvPicPr>
            <a:picLocks noChangeAspect="1"/>
          </p:cNvPicPr>
          <p:nvPr/>
        </p:nvPicPr>
        <p:blipFill>
          <a:blip r:embed="rId2"/>
          <a:stretch>
            <a:fillRect/>
          </a:stretch>
        </p:blipFill>
        <p:spPr>
          <a:xfrm>
            <a:off x="1534161" y="1879600"/>
            <a:ext cx="4876799" cy="3749040"/>
          </a:xfrm>
          <a:prstGeom prst="rect">
            <a:avLst/>
          </a:prstGeom>
        </p:spPr>
      </p:pic>
      <p:pic>
        <p:nvPicPr>
          <p:cNvPr id="5" name="Picture 4">
            <a:extLst>
              <a:ext uri="{FF2B5EF4-FFF2-40B4-BE49-F238E27FC236}">
                <a16:creationId xmlns:a16="http://schemas.microsoft.com/office/drawing/2014/main" id="{6A97E9EC-1DE6-484D-BFE2-BBD31912DDB6}"/>
              </a:ext>
            </a:extLst>
          </p:cNvPr>
          <p:cNvPicPr>
            <a:picLocks noChangeAspect="1"/>
          </p:cNvPicPr>
          <p:nvPr/>
        </p:nvPicPr>
        <p:blipFill>
          <a:blip r:embed="rId3"/>
          <a:stretch>
            <a:fillRect/>
          </a:stretch>
        </p:blipFill>
        <p:spPr>
          <a:xfrm>
            <a:off x="6750367" y="1879600"/>
            <a:ext cx="5106353" cy="3749039"/>
          </a:xfrm>
          <a:prstGeom prst="rect">
            <a:avLst/>
          </a:prstGeom>
        </p:spPr>
      </p:pic>
      <p:sp>
        <p:nvSpPr>
          <p:cNvPr id="6" name="TextBox 5">
            <a:extLst>
              <a:ext uri="{FF2B5EF4-FFF2-40B4-BE49-F238E27FC236}">
                <a16:creationId xmlns:a16="http://schemas.microsoft.com/office/drawing/2014/main" id="{4F2F7103-C937-47C8-B997-4FC919BC771A}"/>
              </a:ext>
            </a:extLst>
          </p:cNvPr>
          <p:cNvSpPr txBox="1"/>
          <p:nvPr/>
        </p:nvSpPr>
        <p:spPr>
          <a:xfrm>
            <a:off x="3460205" y="1389720"/>
            <a:ext cx="1024709" cy="369332"/>
          </a:xfrm>
          <a:prstGeom prst="rect">
            <a:avLst/>
          </a:prstGeom>
          <a:noFill/>
        </p:spPr>
        <p:txBody>
          <a:bodyPr wrap="square" rtlCol="0">
            <a:spAutoFit/>
          </a:bodyPr>
          <a:lstStyle/>
          <a:p>
            <a:r>
              <a:rPr lang="en-US" b="1" u="sng" dirty="0"/>
              <a:t>Before</a:t>
            </a:r>
            <a:r>
              <a:rPr lang="en-US" u="sng" dirty="0"/>
              <a:t> </a:t>
            </a:r>
          </a:p>
        </p:txBody>
      </p:sp>
      <p:sp>
        <p:nvSpPr>
          <p:cNvPr id="7" name="TextBox 6">
            <a:extLst>
              <a:ext uri="{FF2B5EF4-FFF2-40B4-BE49-F238E27FC236}">
                <a16:creationId xmlns:a16="http://schemas.microsoft.com/office/drawing/2014/main" id="{1FDFFDA2-BF00-48D2-9BC8-F330AFE919E3}"/>
              </a:ext>
            </a:extLst>
          </p:cNvPr>
          <p:cNvSpPr txBox="1"/>
          <p:nvPr/>
        </p:nvSpPr>
        <p:spPr>
          <a:xfrm flipH="1">
            <a:off x="8853488" y="1370182"/>
            <a:ext cx="900110" cy="369332"/>
          </a:xfrm>
          <a:prstGeom prst="rect">
            <a:avLst/>
          </a:prstGeom>
          <a:noFill/>
        </p:spPr>
        <p:txBody>
          <a:bodyPr wrap="square" rtlCol="0">
            <a:spAutoFit/>
          </a:bodyPr>
          <a:lstStyle/>
          <a:p>
            <a:r>
              <a:rPr lang="en-US" b="1" u="sng" dirty="0"/>
              <a:t>After</a:t>
            </a:r>
          </a:p>
        </p:txBody>
      </p:sp>
    </p:spTree>
    <p:extLst>
      <p:ext uri="{BB962C8B-B14F-4D97-AF65-F5344CB8AC3E}">
        <p14:creationId xmlns:p14="http://schemas.microsoft.com/office/powerpoint/2010/main" val="3443607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E7CE03-8EEC-4E4F-9966-09853FD3B077}"/>
              </a:ext>
            </a:extLst>
          </p:cNvPr>
          <p:cNvSpPr txBox="1"/>
          <p:nvPr/>
        </p:nvSpPr>
        <p:spPr>
          <a:xfrm>
            <a:off x="4136832" y="249092"/>
            <a:ext cx="3065247" cy="769441"/>
          </a:xfrm>
          <a:prstGeom prst="rect">
            <a:avLst/>
          </a:prstGeom>
          <a:noFill/>
        </p:spPr>
        <p:txBody>
          <a:bodyPr wrap="square" rtlCol="0">
            <a:spAutoFit/>
          </a:bodyPr>
          <a:lstStyle/>
          <a:p>
            <a:r>
              <a:rPr lang="en-US" sz="4400" dirty="0">
                <a:latin typeface="+mj-lt"/>
              </a:rPr>
              <a:t>  Time Series</a:t>
            </a:r>
          </a:p>
        </p:txBody>
      </p:sp>
      <p:sp>
        <p:nvSpPr>
          <p:cNvPr id="3" name="TextBox 2">
            <a:extLst>
              <a:ext uri="{FF2B5EF4-FFF2-40B4-BE49-F238E27FC236}">
                <a16:creationId xmlns:a16="http://schemas.microsoft.com/office/drawing/2014/main" id="{564275DE-41BC-46E1-99CC-69872FE5F105}"/>
              </a:ext>
            </a:extLst>
          </p:cNvPr>
          <p:cNvSpPr txBox="1"/>
          <p:nvPr/>
        </p:nvSpPr>
        <p:spPr>
          <a:xfrm>
            <a:off x="1847654" y="981264"/>
            <a:ext cx="9822729" cy="563231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Fixing the instance type ,availability zone and product description , the dependent variable Spot Price Bid varies with time making it a time series problem.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Instance type, availability zone and product description are categorical variables which is used to filter the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categorize a day into 4 quarters, Morning, Afternoon, Evening and Night.</a:t>
            </a:r>
            <a:br>
              <a:rPr lang="en-US" dirty="0"/>
            </a:br>
            <a:r>
              <a:rPr lang="en-US" dirty="0"/>
              <a:t>It is intuitive that the demand would differ in different timings of the day (broadly classified above) and also in different days of the week. (Seasonality)</a:t>
            </a:r>
          </a:p>
        </p:txBody>
      </p:sp>
      <p:pic>
        <p:nvPicPr>
          <p:cNvPr id="5" name="Picture 4">
            <a:extLst>
              <a:ext uri="{FF2B5EF4-FFF2-40B4-BE49-F238E27FC236}">
                <a16:creationId xmlns:a16="http://schemas.microsoft.com/office/drawing/2014/main" id="{80EBFC6F-CE04-42AA-800F-55A4F5BC3165}"/>
              </a:ext>
            </a:extLst>
          </p:cNvPr>
          <p:cNvPicPr>
            <a:picLocks noChangeAspect="1"/>
          </p:cNvPicPr>
          <p:nvPr/>
        </p:nvPicPr>
        <p:blipFill>
          <a:blip r:embed="rId2"/>
          <a:stretch>
            <a:fillRect/>
          </a:stretch>
        </p:blipFill>
        <p:spPr>
          <a:xfrm>
            <a:off x="2177592" y="2818618"/>
            <a:ext cx="9304255" cy="2658355"/>
          </a:xfrm>
          <a:prstGeom prst="rect">
            <a:avLst/>
          </a:prstGeom>
        </p:spPr>
      </p:pic>
    </p:spTree>
    <p:extLst>
      <p:ext uri="{BB962C8B-B14F-4D97-AF65-F5344CB8AC3E}">
        <p14:creationId xmlns:p14="http://schemas.microsoft.com/office/powerpoint/2010/main" val="4157181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3187E8-E725-42D3-8CD4-0D9A4DA47012}"/>
              </a:ext>
            </a:extLst>
          </p:cNvPr>
          <p:cNvSpPr txBox="1"/>
          <p:nvPr/>
        </p:nvSpPr>
        <p:spPr>
          <a:xfrm>
            <a:off x="1508289" y="292230"/>
            <a:ext cx="10605404" cy="769441"/>
          </a:xfrm>
          <a:prstGeom prst="rect">
            <a:avLst/>
          </a:prstGeom>
          <a:noFill/>
        </p:spPr>
        <p:txBody>
          <a:bodyPr wrap="square" rtlCol="0">
            <a:spAutoFit/>
          </a:bodyPr>
          <a:lstStyle/>
          <a:p>
            <a:r>
              <a:rPr lang="en-US" sz="4400" dirty="0">
                <a:latin typeface="+mj-lt"/>
              </a:rPr>
              <a:t> Time Series Analysis- Introduction to Models</a:t>
            </a:r>
          </a:p>
        </p:txBody>
      </p:sp>
      <p:sp>
        <p:nvSpPr>
          <p:cNvPr id="4" name="TextBox 3">
            <a:extLst>
              <a:ext uri="{FF2B5EF4-FFF2-40B4-BE49-F238E27FC236}">
                <a16:creationId xmlns:a16="http://schemas.microsoft.com/office/drawing/2014/main" id="{710D9D6F-1F65-4C3A-A38E-FB61B6824954}"/>
              </a:ext>
            </a:extLst>
          </p:cNvPr>
          <p:cNvSpPr txBox="1"/>
          <p:nvPr/>
        </p:nvSpPr>
        <p:spPr>
          <a:xfrm>
            <a:off x="1857080" y="1250207"/>
            <a:ext cx="9634194" cy="5016758"/>
          </a:xfrm>
          <a:prstGeom prst="rect">
            <a:avLst/>
          </a:prstGeom>
          <a:noFill/>
        </p:spPr>
        <p:txBody>
          <a:bodyPr wrap="square" rtlCol="0">
            <a:spAutoFit/>
          </a:bodyPr>
          <a:lstStyle/>
          <a:p>
            <a:pPr marL="285750" indent="-285750">
              <a:buFont typeface="Arial" panose="020B0604020202020204" pitchFamily="34" charset="0"/>
              <a:buChar char="•"/>
            </a:pPr>
            <a:r>
              <a:rPr lang="en-US" sz="1600" dirty="0"/>
              <a:t>Implemented 4 models considering the seasonality of the time series: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Holt Winters: </a:t>
            </a:r>
          </a:p>
          <a:p>
            <a:pPr lvl="1"/>
            <a:r>
              <a:rPr lang="en-US" sz="1600" dirty="0"/>
              <a:t>Holt's model captured level and trend. </a:t>
            </a:r>
          </a:p>
          <a:p>
            <a:pPr lvl="1"/>
            <a:r>
              <a:rPr lang="en-US" sz="1600" dirty="0"/>
              <a:t>Winter's model improved the Holt's model by adding seasonality, this came to be known</a:t>
            </a:r>
            <a:br>
              <a:rPr lang="en-US" sz="1600" dirty="0"/>
            </a:br>
            <a:r>
              <a:rPr lang="en-US" sz="1600" dirty="0"/>
              <a:t>as the </a:t>
            </a:r>
            <a:r>
              <a:rPr lang="en-US" sz="1600" b="1" dirty="0"/>
              <a:t>Triple Exponential Smoothing or Holt-Winter's Model</a:t>
            </a:r>
          </a:p>
          <a:p>
            <a:pPr lvl="1"/>
            <a:endParaRPr lang="en-US" sz="1600" dirty="0"/>
          </a:p>
          <a:p>
            <a:pPr marL="285750" indent="-285750">
              <a:buFont typeface="Arial" panose="020B0604020202020204" pitchFamily="34" charset="0"/>
              <a:buChar char="•"/>
            </a:pPr>
            <a:r>
              <a:rPr lang="en-US" sz="1600" b="1" dirty="0"/>
              <a:t>Seasonal Naïve:</a:t>
            </a:r>
          </a:p>
          <a:p>
            <a:pPr lvl="1"/>
            <a:r>
              <a:rPr lang="en-US" sz="1600" dirty="0"/>
              <a:t>The seasonal naïve method accounts for seasonality by setting each prediction to be equal to the last observed value of the same season. For example, the prediction value for today’s spot price will be equal to the previous day’s spot price. </a:t>
            </a:r>
          </a:p>
          <a:p>
            <a:pPr lvl="1"/>
            <a:endParaRPr lang="en-US" sz="1600" dirty="0"/>
          </a:p>
          <a:p>
            <a:pPr marL="285750" indent="-285750">
              <a:buFont typeface="Arial" panose="020B0604020202020204" pitchFamily="34" charset="0"/>
              <a:buChar char="•"/>
            </a:pPr>
            <a:r>
              <a:rPr lang="en-US" sz="1600" b="1" dirty="0"/>
              <a:t>ARIMA:</a:t>
            </a:r>
          </a:p>
          <a:p>
            <a:pPr lvl="1"/>
            <a:r>
              <a:rPr lang="en-US" sz="1600" dirty="0"/>
              <a:t>ARIMA is an acronym that stands for </a:t>
            </a:r>
            <a:r>
              <a:rPr lang="en-US" sz="1600" b="1" dirty="0" err="1"/>
              <a:t>AutoRegressive</a:t>
            </a:r>
            <a:r>
              <a:rPr lang="en-US" sz="1600" b="1" dirty="0"/>
              <a:t> Integrated Moving Average </a:t>
            </a:r>
            <a:r>
              <a:rPr lang="en-US" sz="1600" dirty="0"/>
              <a:t>which extends ARMA model in order to make the time series stationary. It makes use of differencing of raw observations i.e. subtracting an observation from an observation at the previous time step.</a:t>
            </a:r>
          </a:p>
          <a:p>
            <a:pPr lvl="1"/>
            <a:endParaRPr lang="en-US" sz="1600" dirty="0"/>
          </a:p>
          <a:p>
            <a:pPr marL="285750" indent="-285750">
              <a:buFont typeface="Arial" panose="020B0604020202020204" pitchFamily="34" charset="0"/>
              <a:buChar char="•"/>
            </a:pPr>
            <a:r>
              <a:rPr lang="en-US" sz="1600" b="1" dirty="0"/>
              <a:t>Seasonal ARIMA:</a:t>
            </a:r>
          </a:p>
          <a:p>
            <a:pPr lvl="1"/>
            <a:r>
              <a:rPr lang="en-US" sz="1600" dirty="0"/>
              <a:t>SARIMA is an acronym that stands for </a:t>
            </a:r>
            <a:r>
              <a:rPr lang="en-US" sz="1600" b="1" dirty="0"/>
              <a:t>Seasonal </a:t>
            </a:r>
            <a:r>
              <a:rPr lang="en-US" sz="1600" b="1" dirty="0" err="1"/>
              <a:t>AutoRegressive</a:t>
            </a:r>
            <a:r>
              <a:rPr lang="en-US" sz="1600" b="1" dirty="0"/>
              <a:t> Integrated Moving Average</a:t>
            </a:r>
            <a:r>
              <a:rPr lang="en-US" sz="1600" dirty="0"/>
              <a:t>. The model extends the ARIMA model to introduce the seasonality parameter.</a:t>
            </a:r>
          </a:p>
        </p:txBody>
      </p:sp>
    </p:spTree>
    <p:extLst>
      <p:ext uri="{BB962C8B-B14F-4D97-AF65-F5344CB8AC3E}">
        <p14:creationId xmlns:p14="http://schemas.microsoft.com/office/powerpoint/2010/main" val="2669757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B1C7ED-D75D-4E22-9099-3AD2C228317C}"/>
              </a:ext>
            </a:extLst>
          </p:cNvPr>
          <p:cNvSpPr txBox="1"/>
          <p:nvPr/>
        </p:nvSpPr>
        <p:spPr>
          <a:xfrm>
            <a:off x="1517716" y="612741"/>
            <a:ext cx="10605404" cy="769441"/>
          </a:xfrm>
          <a:prstGeom prst="rect">
            <a:avLst/>
          </a:prstGeom>
          <a:noFill/>
        </p:spPr>
        <p:txBody>
          <a:bodyPr wrap="square" rtlCol="0">
            <a:spAutoFit/>
          </a:bodyPr>
          <a:lstStyle/>
          <a:p>
            <a:r>
              <a:rPr lang="en-US" sz="4400" dirty="0">
                <a:latin typeface="+mj-lt"/>
              </a:rPr>
              <a:t> Time Series Analysis- Comparing the Models</a:t>
            </a:r>
          </a:p>
        </p:txBody>
      </p:sp>
      <p:sp>
        <p:nvSpPr>
          <p:cNvPr id="3" name="TextBox 2">
            <a:extLst>
              <a:ext uri="{FF2B5EF4-FFF2-40B4-BE49-F238E27FC236}">
                <a16:creationId xmlns:a16="http://schemas.microsoft.com/office/drawing/2014/main" id="{BB27F435-D4E4-4756-B956-75953B81FD25}"/>
              </a:ext>
            </a:extLst>
          </p:cNvPr>
          <p:cNvSpPr txBox="1"/>
          <p:nvPr/>
        </p:nvSpPr>
        <p:spPr>
          <a:xfrm>
            <a:off x="1517716" y="2622207"/>
            <a:ext cx="592616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We compare the models based on the root mean square error(RMSE) value which defines the accuracy.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model with minimum RMSE value is considered to be the best.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figure below depicts this value against the 4 models being used: </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7F64F33E-7410-4F63-A6B4-BCEFFCE18E92}"/>
              </a:ext>
            </a:extLst>
          </p:cNvPr>
          <p:cNvPicPr>
            <a:picLocks noChangeAspect="1"/>
          </p:cNvPicPr>
          <p:nvPr/>
        </p:nvPicPr>
        <p:blipFill>
          <a:blip r:embed="rId2"/>
          <a:stretch>
            <a:fillRect/>
          </a:stretch>
        </p:blipFill>
        <p:spPr>
          <a:xfrm>
            <a:off x="7723573" y="1740023"/>
            <a:ext cx="3790764" cy="4305669"/>
          </a:xfrm>
          <a:prstGeom prst="rect">
            <a:avLst/>
          </a:prstGeom>
        </p:spPr>
      </p:pic>
    </p:spTree>
    <p:extLst>
      <p:ext uri="{BB962C8B-B14F-4D97-AF65-F5344CB8AC3E}">
        <p14:creationId xmlns:p14="http://schemas.microsoft.com/office/powerpoint/2010/main" val="1663912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5B8E493-3A80-42AD-9EBB-0EB994C7487D}"/>
              </a:ext>
            </a:extLst>
          </p:cNvPr>
          <p:cNvSpPr/>
          <p:nvPr/>
        </p:nvSpPr>
        <p:spPr>
          <a:xfrm>
            <a:off x="3393650" y="2064470"/>
            <a:ext cx="5533534" cy="2064470"/>
          </a:xfrm>
          <a:prstGeom prst="roundRect">
            <a:avLst/>
          </a:prstGeom>
          <a:solidFill>
            <a:srgbClr val="EE9D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1632095-597B-44CF-AAF8-31196927A648}"/>
              </a:ext>
            </a:extLst>
          </p:cNvPr>
          <p:cNvSpPr/>
          <p:nvPr/>
        </p:nvSpPr>
        <p:spPr>
          <a:xfrm>
            <a:off x="3803716" y="2479249"/>
            <a:ext cx="4713402" cy="123491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tx1"/>
                </a:solidFill>
                <a:hlinkClick r:id="rId2"/>
              </a:rPr>
              <a:t>DEMO</a:t>
            </a:r>
            <a:endParaRPr lang="en-US" sz="8000" dirty="0">
              <a:solidFill>
                <a:schemeClr val="tx1"/>
              </a:solidFill>
            </a:endParaRPr>
          </a:p>
        </p:txBody>
      </p:sp>
    </p:spTree>
    <p:extLst>
      <p:ext uri="{BB962C8B-B14F-4D97-AF65-F5344CB8AC3E}">
        <p14:creationId xmlns:p14="http://schemas.microsoft.com/office/powerpoint/2010/main" val="341423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CEAFAA-732F-46F4-83C2-221E0E9E4C71}"/>
              </a:ext>
            </a:extLst>
          </p:cNvPr>
          <p:cNvSpPr txBox="1"/>
          <p:nvPr/>
        </p:nvSpPr>
        <p:spPr>
          <a:xfrm>
            <a:off x="3365369" y="612742"/>
            <a:ext cx="6325806" cy="764012"/>
          </a:xfrm>
          <a:prstGeom prst="rect">
            <a:avLst/>
          </a:prstGeom>
          <a:noFill/>
        </p:spPr>
        <p:txBody>
          <a:bodyPr wrap="square" rtlCol="0">
            <a:spAutoFit/>
          </a:bodyPr>
          <a:lstStyle/>
          <a:p>
            <a:r>
              <a:rPr lang="en-US" sz="4400" dirty="0">
                <a:latin typeface="+mj-lt"/>
              </a:rPr>
              <a:t>  Future Enhancements</a:t>
            </a:r>
          </a:p>
        </p:txBody>
      </p:sp>
      <p:sp>
        <p:nvSpPr>
          <p:cNvPr id="3" name="TextBox 2">
            <a:extLst>
              <a:ext uri="{FF2B5EF4-FFF2-40B4-BE49-F238E27FC236}">
                <a16:creationId xmlns:a16="http://schemas.microsoft.com/office/drawing/2014/main" id="{3F786C18-045A-454C-8F7B-3324443F0225}"/>
              </a:ext>
            </a:extLst>
          </p:cNvPr>
          <p:cNvSpPr txBox="1"/>
          <p:nvPr/>
        </p:nvSpPr>
        <p:spPr>
          <a:xfrm>
            <a:off x="1602557" y="2366128"/>
            <a:ext cx="8908331" cy="2585323"/>
          </a:xfrm>
          <a:prstGeom prst="rect">
            <a:avLst/>
          </a:prstGeom>
          <a:noFill/>
        </p:spPr>
        <p:txBody>
          <a:bodyPr wrap="square" rtlCol="0">
            <a:spAutoFit/>
          </a:bodyPr>
          <a:lstStyle/>
          <a:p>
            <a:pPr marL="285750" indent="-285750">
              <a:buFont typeface="Arial" panose="020B0604020202020204" pitchFamily="34" charset="0"/>
              <a:buChar char="•"/>
            </a:pPr>
            <a:r>
              <a:rPr lang="en-US" dirty="0"/>
              <a:t>Extending the prediction feature to predict the price for up to 10 days.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Expanding the scope to include spot price range with respect to availability zones.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Enhancing the visual aspects of app.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Achieve higher accuracy by using different models or mixed modelling.</a:t>
            </a:r>
          </a:p>
          <a:p>
            <a:endParaRPr lang="en-US" dirty="0"/>
          </a:p>
          <a:p>
            <a:endParaRPr lang="en-US" dirty="0"/>
          </a:p>
        </p:txBody>
      </p:sp>
    </p:spTree>
    <p:extLst>
      <p:ext uri="{BB962C8B-B14F-4D97-AF65-F5344CB8AC3E}">
        <p14:creationId xmlns:p14="http://schemas.microsoft.com/office/powerpoint/2010/main" val="3822334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A341024-CC05-4445-AC61-0BB7D06A6785}"/>
              </a:ext>
            </a:extLst>
          </p:cNvPr>
          <p:cNvSpPr txBox="1">
            <a:spLocks/>
          </p:cNvSpPr>
          <p:nvPr/>
        </p:nvSpPr>
        <p:spPr>
          <a:xfrm>
            <a:off x="1414460" y="403022"/>
            <a:ext cx="9720899" cy="93024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Amazon Web Services</a:t>
            </a:r>
          </a:p>
        </p:txBody>
      </p:sp>
      <p:sp>
        <p:nvSpPr>
          <p:cNvPr id="7" name="Content Placeholder 2">
            <a:extLst>
              <a:ext uri="{FF2B5EF4-FFF2-40B4-BE49-F238E27FC236}">
                <a16:creationId xmlns:a16="http://schemas.microsoft.com/office/drawing/2014/main" id="{91D4BE2D-4CDE-44D4-ADCD-58F0015E976C}"/>
              </a:ext>
            </a:extLst>
          </p:cNvPr>
          <p:cNvSpPr txBox="1">
            <a:spLocks/>
          </p:cNvSpPr>
          <p:nvPr/>
        </p:nvSpPr>
        <p:spPr>
          <a:xfrm>
            <a:off x="1348033" y="320511"/>
            <a:ext cx="10661087" cy="603433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nSpc>
                <a:spcPct val="90000"/>
              </a:lnSpc>
            </a:pPr>
            <a:r>
              <a:rPr lang="en-US" sz="1500" b="1" dirty="0"/>
              <a:t>Amazon Web Services</a:t>
            </a:r>
            <a:r>
              <a:rPr lang="en-US" sz="1500" dirty="0"/>
              <a:t> (</a:t>
            </a:r>
            <a:r>
              <a:rPr lang="en-US" sz="1500" b="1" dirty="0"/>
              <a:t>AWS</a:t>
            </a:r>
            <a:r>
              <a:rPr lang="en-US" sz="1500" dirty="0"/>
              <a:t>) is a comprehensive, evolving cloud computing platform provided by Amazon.com.</a:t>
            </a:r>
          </a:p>
          <a:p>
            <a:pPr>
              <a:lnSpc>
                <a:spcPct val="90000"/>
              </a:lnSpc>
            </a:pPr>
            <a:r>
              <a:rPr lang="en-US" sz="1500" dirty="0"/>
              <a:t>Collection of Remote Computing Services (web services) that together make up a cloud computing platform</a:t>
            </a:r>
          </a:p>
          <a:p>
            <a:pPr>
              <a:lnSpc>
                <a:spcPct val="90000"/>
              </a:lnSpc>
            </a:pPr>
            <a:r>
              <a:rPr lang="en-US" sz="1500" b="1" dirty="0"/>
              <a:t>Located in 9 geographical regions : </a:t>
            </a:r>
            <a:r>
              <a:rPr lang="en-US" sz="1500" dirty="0"/>
              <a:t>Each region is wholly contained within a single country and all of its data stay within the designated Region.</a:t>
            </a:r>
          </a:p>
          <a:p>
            <a:pPr>
              <a:lnSpc>
                <a:spcPct val="90000"/>
              </a:lnSpc>
            </a:pPr>
            <a:r>
              <a:rPr lang="en-US" sz="1500" dirty="0"/>
              <a:t>Each region has multiple availability zones </a:t>
            </a:r>
          </a:p>
          <a:p>
            <a:pPr>
              <a:lnSpc>
                <a:spcPct val="90000"/>
              </a:lnSpc>
            </a:pPr>
            <a:r>
              <a:rPr lang="en-US" sz="1500" dirty="0"/>
              <a:t>These zones are </a:t>
            </a:r>
            <a:r>
              <a:rPr lang="en-US" sz="1500" b="1" dirty="0"/>
              <a:t>data centers </a:t>
            </a:r>
            <a:r>
              <a:rPr lang="en-US" sz="1500" dirty="0"/>
              <a:t>providing AWS </a:t>
            </a:r>
          </a:p>
          <a:p>
            <a:pPr marL="0" indent="0">
              <a:lnSpc>
                <a:spcPct val="90000"/>
              </a:lnSpc>
              <a:buNone/>
            </a:pPr>
            <a:r>
              <a:rPr lang="en-US" sz="1500" dirty="0"/>
              <a:t>        services </a:t>
            </a:r>
          </a:p>
          <a:p>
            <a:pPr>
              <a:lnSpc>
                <a:spcPct val="90000"/>
              </a:lnSpc>
            </a:pPr>
            <a:r>
              <a:rPr lang="en-US" sz="1500" dirty="0"/>
              <a:t>They are isolated from each other to prevent</a:t>
            </a:r>
            <a:br>
              <a:rPr lang="en-US" sz="1500" dirty="0"/>
            </a:br>
            <a:r>
              <a:rPr lang="en-US" sz="1500" dirty="0"/>
              <a:t> spreading between zones.</a:t>
            </a:r>
          </a:p>
          <a:p>
            <a:pPr>
              <a:lnSpc>
                <a:spcPct val="90000"/>
              </a:lnSpc>
            </a:pPr>
            <a:endParaRPr lang="en-US" sz="1500" dirty="0"/>
          </a:p>
          <a:p>
            <a:pPr>
              <a:lnSpc>
                <a:spcPct val="90000"/>
              </a:lnSpc>
              <a:buFontTx/>
              <a:buChar char="-"/>
            </a:pPr>
            <a:endParaRPr lang="en-US" sz="1500" dirty="0"/>
          </a:p>
          <a:p>
            <a:pPr>
              <a:lnSpc>
                <a:spcPct val="90000"/>
              </a:lnSpc>
            </a:pPr>
            <a:endParaRPr lang="en-US" sz="1500" dirty="0"/>
          </a:p>
        </p:txBody>
      </p:sp>
      <p:pic>
        <p:nvPicPr>
          <p:cNvPr id="2" name="Picture 1">
            <a:extLst>
              <a:ext uri="{FF2B5EF4-FFF2-40B4-BE49-F238E27FC236}">
                <a16:creationId xmlns:a16="http://schemas.microsoft.com/office/drawing/2014/main" id="{35A878D7-A6B8-48CE-B2EF-91B3ADBB98D1}"/>
              </a:ext>
            </a:extLst>
          </p:cNvPr>
          <p:cNvPicPr>
            <a:picLocks noChangeAspect="1"/>
          </p:cNvPicPr>
          <p:nvPr/>
        </p:nvPicPr>
        <p:blipFill>
          <a:blip r:embed="rId2"/>
          <a:stretch>
            <a:fillRect/>
          </a:stretch>
        </p:blipFill>
        <p:spPr>
          <a:xfrm>
            <a:off x="5410986" y="2555895"/>
            <a:ext cx="6325385" cy="3798950"/>
          </a:xfrm>
          <a:prstGeom prst="rect">
            <a:avLst/>
          </a:prstGeom>
        </p:spPr>
      </p:pic>
      <p:pic>
        <p:nvPicPr>
          <p:cNvPr id="8" name="Picture 7" descr="A screenshot of a cell phone&#10;&#10;Description generated with very high confidence">
            <a:extLst>
              <a:ext uri="{FF2B5EF4-FFF2-40B4-BE49-F238E27FC236}">
                <a16:creationId xmlns:a16="http://schemas.microsoft.com/office/drawing/2014/main" id="{3C1D89A4-B80E-41D9-9683-07CA8D0D9ED0}"/>
              </a:ext>
            </a:extLst>
          </p:cNvPr>
          <p:cNvPicPr>
            <a:picLocks noChangeAspect="1"/>
          </p:cNvPicPr>
          <p:nvPr/>
        </p:nvPicPr>
        <p:blipFill>
          <a:blip r:embed="rId3"/>
          <a:stretch>
            <a:fillRect/>
          </a:stretch>
        </p:blipFill>
        <p:spPr>
          <a:xfrm>
            <a:off x="2198692" y="4283679"/>
            <a:ext cx="2361635" cy="2071166"/>
          </a:xfrm>
          <a:prstGeom prst="rect">
            <a:avLst/>
          </a:prstGeom>
        </p:spPr>
      </p:pic>
    </p:spTree>
    <p:extLst>
      <p:ext uri="{BB962C8B-B14F-4D97-AF65-F5344CB8AC3E}">
        <p14:creationId xmlns:p14="http://schemas.microsoft.com/office/powerpoint/2010/main" val="1522786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BA772E-777E-407F-A2D3-B7261B51FAB6}"/>
              </a:ext>
            </a:extLst>
          </p:cNvPr>
          <p:cNvSpPr/>
          <p:nvPr/>
        </p:nvSpPr>
        <p:spPr>
          <a:xfrm>
            <a:off x="4499629" y="2172017"/>
            <a:ext cx="3796424" cy="923330"/>
          </a:xfrm>
          <a:prstGeom prst="rect">
            <a:avLst/>
          </a:prstGeom>
          <a:noFill/>
        </p:spPr>
        <p:txBody>
          <a:bodyPr wrap="none" lIns="91440" tIns="45720" rIns="91440" bIns="45720">
            <a:spAutoFit/>
          </a:bodyPr>
          <a:lstStyle/>
          <a:p>
            <a:pPr algn="ctr"/>
            <a:r>
              <a:rPr lang="en-US" sz="5400" dirty="0">
                <a:ln w="0"/>
                <a:solidFill>
                  <a:srgbClr val="EE9D44"/>
                </a:solidFill>
                <a:effectLst>
                  <a:reflection blurRad="6350" stA="53000" endA="300" endPos="35500" dir="5400000" sy="-90000" algn="bl" rotWithShape="0"/>
                </a:effectLst>
              </a:rPr>
              <a:t>Questions</a:t>
            </a:r>
            <a:r>
              <a:rPr lang="en-US" sz="5400" b="0" cap="none" spc="0" dirty="0">
                <a:ln w="0"/>
                <a:solidFill>
                  <a:srgbClr val="EE9D44"/>
                </a:solidFill>
                <a:effectLst>
                  <a:outerShdw blurRad="38100" dist="25400" dir="5400000" algn="ctr" rotWithShape="0">
                    <a:srgbClr val="6E747A">
                      <a:alpha val="43000"/>
                    </a:srgbClr>
                  </a:outerShdw>
                </a:effectLst>
              </a:rPr>
              <a:t>??</a:t>
            </a:r>
          </a:p>
        </p:txBody>
      </p:sp>
    </p:spTree>
    <p:extLst>
      <p:ext uri="{BB962C8B-B14F-4D97-AF65-F5344CB8AC3E}">
        <p14:creationId xmlns:p14="http://schemas.microsoft.com/office/powerpoint/2010/main" val="1694888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F39CDC-E150-4C46-AB86-08EFDE87AD73}"/>
              </a:ext>
            </a:extLst>
          </p:cNvPr>
          <p:cNvSpPr/>
          <p:nvPr/>
        </p:nvSpPr>
        <p:spPr>
          <a:xfrm>
            <a:off x="3403076" y="1725104"/>
            <a:ext cx="6636470" cy="2988297"/>
          </a:xfrm>
          <a:prstGeom prst="rect">
            <a:avLst/>
          </a:prstGeom>
          <a:solidFill>
            <a:srgbClr val="F8981D"/>
          </a:solidFill>
          <a:ln>
            <a:solidFill>
              <a:srgbClr val="EC92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t>THANK </a:t>
            </a:r>
          </a:p>
          <a:p>
            <a:pPr algn="ctr"/>
            <a:r>
              <a:rPr lang="en-US" sz="7200" dirty="0"/>
              <a:t>YOU</a:t>
            </a:r>
          </a:p>
        </p:txBody>
      </p:sp>
    </p:spTree>
    <p:extLst>
      <p:ext uri="{BB962C8B-B14F-4D97-AF65-F5344CB8AC3E}">
        <p14:creationId xmlns:p14="http://schemas.microsoft.com/office/powerpoint/2010/main" val="1263655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B0344-17D4-4351-BC23-CFCF5FC80BC7}"/>
              </a:ext>
            </a:extLst>
          </p:cNvPr>
          <p:cNvSpPr>
            <a:spLocks noGrp="1"/>
          </p:cNvSpPr>
          <p:nvPr>
            <p:ph type="title"/>
          </p:nvPr>
        </p:nvSpPr>
        <p:spPr>
          <a:xfrm>
            <a:off x="1258068" y="0"/>
            <a:ext cx="10018713" cy="1752599"/>
          </a:xfrm>
        </p:spPr>
        <p:txBody>
          <a:bodyPr/>
          <a:lstStyle/>
          <a:p>
            <a:pPr algn="ctr"/>
            <a:r>
              <a:rPr lang="en-US" dirty="0"/>
              <a:t>Amazon Elastic Compute Cloud</a:t>
            </a:r>
          </a:p>
        </p:txBody>
      </p:sp>
      <p:sp>
        <p:nvSpPr>
          <p:cNvPr id="3" name="Content Placeholder 2">
            <a:extLst>
              <a:ext uri="{FF2B5EF4-FFF2-40B4-BE49-F238E27FC236}">
                <a16:creationId xmlns:a16="http://schemas.microsoft.com/office/drawing/2014/main" id="{D66AD499-3FB9-44D3-9F68-7F0017E6D39B}"/>
              </a:ext>
            </a:extLst>
          </p:cNvPr>
          <p:cNvSpPr>
            <a:spLocks noGrp="1"/>
          </p:cNvSpPr>
          <p:nvPr>
            <p:ph idx="1"/>
          </p:nvPr>
        </p:nvSpPr>
        <p:spPr>
          <a:xfrm>
            <a:off x="1616867" y="2320061"/>
            <a:ext cx="6141392" cy="3416300"/>
          </a:xfrm>
        </p:spPr>
        <p:txBody>
          <a:bodyPr>
            <a:noAutofit/>
          </a:bodyPr>
          <a:lstStyle/>
          <a:p>
            <a:r>
              <a:rPr lang="en-US" sz="1500" b="1" dirty="0"/>
              <a:t>Amazon EC2 = Virtual Machine </a:t>
            </a:r>
          </a:p>
          <a:p>
            <a:r>
              <a:rPr lang="en-US" sz="1500" b="1" dirty="0"/>
              <a:t>Amazon EC2 : on-demand compute power</a:t>
            </a:r>
          </a:p>
          <a:p>
            <a:pPr lvl="1"/>
            <a:r>
              <a:rPr lang="en-US" sz="1500" dirty="0"/>
              <a:t>Obtain and boot new server instances in minutes.</a:t>
            </a:r>
          </a:p>
          <a:p>
            <a:pPr lvl="1"/>
            <a:r>
              <a:rPr lang="en-US" sz="1500" dirty="0"/>
              <a:t>Quickly scale capacity up or down</a:t>
            </a:r>
          </a:p>
          <a:p>
            <a:pPr lvl="1"/>
            <a:r>
              <a:rPr lang="en-US" sz="1500" dirty="0"/>
              <a:t>Servers from $0.02 (2 cents) per hour</a:t>
            </a:r>
          </a:p>
          <a:p>
            <a:pPr lvl="1"/>
            <a:r>
              <a:rPr lang="en-US" sz="1500" dirty="0"/>
              <a:t>On Demand, Reserved, and Spot Pricing</a:t>
            </a:r>
          </a:p>
          <a:p>
            <a:r>
              <a:rPr lang="en-US" sz="1500" b="1" dirty="0"/>
              <a:t>Key features:</a:t>
            </a:r>
          </a:p>
          <a:p>
            <a:pPr lvl="1"/>
            <a:r>
              <a:rPr lang="en-US" sz="1500" dirty="0"/>
              <a:t>Supports for Windows, Linux, FreeBSD and </a:t>
            </a:r>
            <a:r>
              <a:rPr lang="en-US" sz="1500" dirty="0" err="1"/>
              <a:t>OpenSolaris</a:t>
            </a:r>
            <a:r>
              <a:rPr lang="en-US" sz="1500" dirty="0"/>
              <a:t>.</a:t>
            </a:r>
          </a:p>
          <a:p>
            <a:pPr lvl="1"/>
            <a:r>
              <a:rPr lang="en-US" sz="1500" dirty="0"/>
              <a:t>Supports all majors web and application platforms.</a:t>
            </a:r>
          </a:p>
          <a:p>
            <a:pPr lvl="1"/>
            <a:r>
              <a:rPr lang="en-US" sz="1500" dirty="0"/>
              <a:t>Deploy across </a:t>
            </a:r>
            <a:r>
              <a:rPr lang="en-US" sz="1500" dirty="0" err="1"/>
              <a:t>Availabilty</a:t>
            </a:r>
            <a:r>
              <a:rPr lang="en-US" sz="1500" dirty="0"/>
              <a:t> Zones for reliability.</a:t>
            </a:r>
          </a:p>
          <a:p>
            <a:pPr lvl="1"/>
            <a:r>
              <a:rPr lang="en-US" sz="1500" dirty="0"/>
              <a:t>Monitors status and usage. </a:t>
            </a:r>
          </a:p>
          <a:p>
            <a:endParaRPr lang="en-US" sz="1500" dirty="0"/>
          </a:p>
          <a:p>
            <a:endParaRPr lang="en-US" sz="1500" dirty="0"/>
          </a:p>
        </p:txBody>
      </p:sp>
      <p:pic>
        <p:nvPicPr>
          <p:cNvPr id="4" name="Picture 3">
            <a:extLst>
              <a:ext uri="{FF2B5EF4-FFF2-40B4-BE49-F238E27FC236}">
                <a16:creationId xmlns:a16="http://schemas.microsoft.com/office/drawing/2014/main" id="{8A436655-71A1-4331-ACF9-88196A16B934}"/>
              </a:ext>
            </a:extLst>
          </p:cNvPr>
          <p:cNvPicPr>
            <a:picLocks noChangeAspect="1"/>
          </p:cNvPicPr>
          <p:nvPr/>
        </p:nvPicPr>
        <p:blipFill>
          <a:blip r:embed="rId2"/>
          <a:stretch>
            <a:fillRect/>
          </a:stretch>
        </p:blipFill>
        <p:spPr>
          <a:xfrm>
            <a:off x="7109641" y="2320061"/>
            <a:ext cx="4167139" cy="1765391"/>
          </a:xfrm>
          <a:prstGeom prst="rect">
            <a:avLst/>
          </a:prstGeom>
        </p:spPr>
      </p:pic>
    </p:spTree>
    <p:extLst>
      <p:ext uri="{BB962C8B-B14F-4D97-AF65-F5344CB8AC3E}">
        <p14:creationId xmlns:p14="http://schemas.microsoft.com/office/powerpoint/2010/main" val="3174495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1EFE8-5087-435A-A05C-1F0EBC13CFBE}"/>
              </a:ext>
            </a:extLst>
          </p:cNvPr>
          <p:cNvSpPr>
            <a:spLocks noGrp="1"/>
          </p:cNvSpPr>
          <p:nvPr>
            <p:ph type="title"/>
          </p:nvPr>
        </p:nvSpPr>
        <p:spPr>
          <a:xfrm>
            <a:off x="1154374" y="0"/>
            <a:ext cx="10018713" cy="1752599"/>
          </a:xfrm>
        </p:spPr>
        <p:txBody>
          <a:bodyPr/>
          <a:lstStyle/>
          <a:p>
            <a:pPr algn="ctr"/>
            <a:r>
              <a:rPr lang="en-US" dirty="0"/>
              <a:t>EC2 Instance Types</a:t>
            </a:r>
          </a:p>
        </p:txBody>
      </p:sp>
      <p:sp>
        <p:nvSpPr>
          <p:cNvPr id="3" name="Content Placeholder 2">
            <a:extLst>
              <a:ext uri="{FF2B5EF4-FFF2-40B4-BE49-F238E27FC236}">
                <a16:creationId xmlns:a16="http://schemas.microsoft.com/office/drawing/2014/main" id="{90846BED-90A3-4EB7-9CA8-E6C611C53DAF}"/>
              </a:ext>
            </a:extLst>
          </p:cNvPr>
          <p:cNvSpPr>
            <a:spLocks noGrp="1"/>
          </p:cNvSpPr>
          <p:nvPr>
            <p:ph idx="1"/>
          </p:nvPr>
        </p:nvSpPr>
        <p:spPr>
          <a:xfrm>
            <a:off x="1644565" y="1527142"/>
            <a:ext cx="10018713" cy="4694549"/>
          </a:xfrm>
        </p:spPr>
        <p:txBody>
          <a:bodyPr>
            <a:noAutofit/>
          </a:bodyPr>
          <a:lstStyle/>
          <a:p>
            <a:r>
              <a:rPr lang="en-US" sz="1500" b="1" dirty="0"/>
              <a:t>General Purpose:</a:t>
            </a:r>
          </a:p>
          <a:p>
            <a:pPr lvl="1"/>
            <a:r>
              <a:rPr lang="en-US" sz="1500" dirty="0"/>
              <a:t>provides a balance of compute, memory, and network resources, and it is a good choice for many applications</a:t>
            </a:r>
          </a:p>
          <a:p>
            <a:pPr lvl="1"/>
            <a:r>
              <a:rPr lang="en-US" sz="1500" dirty="0"/>
              <a:t>Example: M3</a:t>
            </a:r>
          </a:p>
          <a:p>
            <a:r>
              <a:rPr lang="en-US" sz="1500" b="1" dirty="0"/>
              <a:t>Computer Optimized:</a:t>
            </a:r>
          </a:p>
          <a:p>
            <a:pPr lvl="1"/>
            <a:r>
              <a:rPr lang="en-US" sz="1500" dirty="0"/>
              <a:t>optimized for compute-intensive workloads</a:t>
            </a:r>
          </a:p>
          <a:p>
            <a:pPr lvl="1"/>
            <a:r>
              <a:rPr lang="en-US" sz="1500" dirty="0"/>
              <a:t>Example: C3</a:t>
            </a:r>
          </a:p>
          <a:p>
            <a:r>
              <a:rPr lang="en-US" sz="1500" b="1" dirty="0"/>
              <a:t>Memory Optimized:</a:t>
            </a:r>
          </a:p>
          <a:p>
            <a:pPr lvl="1"/>
            <a:r>
              <a:rPr lang="en-US" sz="1500" dirty="0"/>
              <a:t>optimized for memory-intensive applications and offer lower price per GB of RAM</a:t>
            </a:r>
          </a:p>
          <a:p>
            <a:pPr lvl="1"/>
            <a:r>
              <a:rPr lang="en-US" sz="1500" dirty="0"/>
              <a:t>Example: R3</a:t>
            </a:r>
          </a:p>
          <a:p>
            <a:r>
              <a:rPr lang="en-US" sz="1500" b="1" dirty="0"/>
              <a:t>Storage Optimized:</a:t>
            </a:r>
          </a:p>
          <a:p>
            <a:pPr lvl="1"/>
            <a:r>
              <a:rPr lang="en-US" sz="1500" dirty="0"/>
              <a:t>provide Non-Volatile Memory Express (</a:t>
            </a:r>
            <a:r>
              <a:rPr lang="en-US" sz="1500" dirty="0" err="1"/>
              <a:t>NVMe</a:t>
            </a:r>
            <a:r>
              <a:rPr lang="en-US" sz="1500" dirty="0"/>
              <a:t>) SSD backed instance storage optimized for low latency, very high random I/O</a:t>
            </a:r>
          </a:p>
          <a:p>
            <a:pPr lvl="1"/>
            <a:r>
              <a:rPr lang="en-US" sz="1500" dirty="0"/>
              <a:t>Example: I3 </a:t>
            </a:r>
          </a:p>
          <a:p>
            <a:pPr marL="457200" lvl="1" indent="0">
              <a:buNone/>
            </a:pPr>
            <a:endParaRPr lang="en-US" sz="1500" dirty="0"/>
          </a:p>
        </p:txBody>
      </p:sp>
    </p:spTree>
    <p:extLst>
      <p:ext uri="{BB962C8B-B14F-4D97-AF65-F5344CB8AC3E}">
        <p14:creationId xmlns:p14="http://schemas.microsoft.com/office/powerpoint/2010/main" val="569431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0E036-AC97-411F-8E3E-64234CBEAAEF}"/>
              </a:ext>
            </a:extLst>
          </p:cNvPr>
          <p:cNvSpPr>
            <a:spLocks noGrp="1"/>
          </p:cNvSpPr>
          <p:nvPr>
            <p:ph type="title"/>
          </p:nvPr>
        </p:nvSpPr>
        <p:spPr>
          <a:xfrm>
            <a:off x="1493736" y="271020"/>
            <a:ext cx="10018713" cy="1752599"/>
          </a:xfrm>
        </p:spPr>
        <p:txBody>
          <a:bodyPr/>
          <a:lstStyle/>
          <a:p>
            <a:pPr algn="ctr"/>
            <a:r>
              <a:rPr lang="en-US" dirty="0"/>
              <a:t>EC2 Price Types</a:t>
            </a:r>
          </a:p>
        </p:txBody>
      </p:sp>
      <p:pic>
        <p:nvPicPr>
          <p:cNvPr id="6" name="Picture 5">
            <a:extLst>
              <a:ext uri="{FF2B5EF4-FFF2-40B4-BE49-F238E27FC236}">
                <a16:creationId xmlns:a16="http://schemas.microsoft.com/office/drawing/2014/main" id="{666DCFCA-EB96-48AB-9428-70164150EB2E}"/>
              </a:ext>
            </a:extLst>
          </p:cNvPr>
          <p:cNvPicPr>
            <a:picLocks noChangeAspect="1"/>
          </p:cNvPicPr>
          <p:nvPr/>
        </p:nvPicPr>
        <p:blipFill>
          <a:blip r:embed="rId2"/>
          <a:stretch>
            <a:fillRect/>
          </a:stretch>
        </p:blipFill>
        <p:spPr>
          <a:xfrm>
            <a:off x="2095072" y="2258241"/>
            <a:ext cx="9417377" cy="3693741"/>
          </a:xfrm>
          <a:prstGeom prst="rect">
            <a:avLst/>
          </a:prstGeom>
        </p:spPr>
      </p:pic>
    </p:spTree>
    <p:extLst>
      <p:ext uri="{BB962C8B-B14F-4D97-AF65-F5344CB8AC3E}">
        <p14:creationId xmlns:p14="http://schemas.microsoft.com/office/powerpoint/2010/main" val="3202866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5EAF3-0753-4B58-9783-EBF73113EB20}"/>
              </a:ext>
            </a:extLst>
          </p:cNvPr>
          <p:cNvSpPr>
            <a:spLocks noGrp="1"/>
          </p:cNvSpPr>
          <p:nvPr>
            <p:ph type="title"/>
          </p:nvPr>
        </p:nvSpPr>
        <p:spPr>
          <a:xfrm>
            <a:off x="1209798" y="-64586"/>
            <a:ext cx="10018713" cy="1752599"/>
          </a:xfrm>
        </p:spPr>
        <p:txBody>
          <a:bodyPr/>
          <a:lstStyle/>
          <a:p>
            <a:pPr algn="ctr"/>
            <a:r>
              <a:rPr lang="en-US" dirty="0"/>
              <a:t>Spot Instances - Working</a:t>
            </a:r>
          </a:p>
        </p:txBody>
      </p:sp>
      <p:sp>
        <p:nvSpPr>
          <p:cNvPr id="3" name="Content Placeholder 2">
            <a:extLst>
              <a:ext uri="{FF2B5EF4-FFF2-40B4-BE49-F238E27FC236}">
                <a16:creationId xmlns:a16="http://schemas.microsoft.com/office/drawing/2014/main" id="{D067707E-22CE-4D5A-9E89-654C7EFCEE41}"/>
              </a:ext>
            </a:extLst>
          </p:cNvPr>
          <p:cNvSpPr>
            <a:spLocks noGrp="1"/>
          </p:cNvSpPr>
          <p:nvPr>
            <p:ph idx="1"/>
          </p:nvPr>
        </p:nvSpPr>
        <p:spPr>
          <a:xfrm>
            <a:off x="1498868" y="1403153"/>
            <a:ext cx="10018713" cy="4610494"/>
          </a:xfrm>
        </p:spPr>
        <p:txBody>
          <a:bodyPr>
            <a:normAutofit/>
          </a:bodyPr>
          <a:lstStyle/>
          <a:p>
            <a:r>
              <a:rPr lang="en-US" sz="1800" b="1" dirty="0"/>
              <a:t>Concept:</a:t>
            </a:r>
            <a:endParaRPr lang="en-US" sz="1500" b="1" dirty="0"/>
          </a:p>
          <a:p>
            <a:pPr lvl="1"/>
            <a:r>
              <a:rPr lang="en-US" sz="1500" dirty="0"/>
              <a:t>To use Spot Instances, you place a Spot Instance request specifying the maximum price you are willing to pay per instance hour.</a:t>
            </a:r>
          </a:p>
          <a:p>
            <a:pPr lvl="1"/>
            <a:r>
              <a:rPr lang="en-US" sz="1500" dirty="0"/>
              <a:t>If your maximum price bid exceeds the current Spot Price, your request is fulfilled and your instances will run until either you choose to terminate them or the Spot Price increases above your maximum price (whichever is sooner). </a:t>
            </a:r>
          </a:p>
          <a:p>
            <a:endParaRPr lang="en-US" sz="1500" b="1" dirty="0"/>
          </a:p>
          <a:p>
            <a:r>
              <a:rPr lang="en-US" sz="1800" b="1" dirty="0"/>
              <a:t>Pricing:</a:t>
            </a:r>
            <a:endParaRPr lang="en-US" sz="1500" b="1" dirty="0"/>
          </a:p>
          <a:p>
            <a:pPr lvl="1"/>
            <a:r>
              <a:rPr lang="en-US" sz="1500" dirty="0"/>
              <a:t>You will often pay less per hour than your maximum bid price. Amazon EC2 adjusts the Spot Price periodically as requests come in and available supply changes. Everyone pays that same Spot Price for that period regardless of whether their maximum bid price was higher. You will never pay more than your maximum bid price per hour. </a:t>
            </a:r>
          </a:p>
          <a:p>
            <a:pPr lvl="1"/>
            <a:r>
              <a:rPr lang="en-US" sz="1500" dirty="0"/>
              <a:t>If you’re running Spot Instances and your maximum price no longer meets or exceeds the current Spot Price, your instances will be terminated. This means that you will want to make sure that your workloads and applications are flexible enough to take advantage of this opportunistic capacity. </a:t>
            </a:r>
          </a:p>
          <a:p>
            <a:pPr lvl="1"/>
            <a:r>
              <a:rPr lang="en-US" sz="1500" dirty="0"/>
              <a:t>Spot Instance Requests can be one-time or persistent. A one-time request will only be satisfied once; a persistent request is eligible for consideration again after the associated Spot Instance is terminated. </a:t>
            </a:r>
          </a:p>
        </p:txBody>
      </p:sp>
      <p:sp>
        <p:nvSpPr>
          <p:cNvPr id="4" name="Rectangle: Rounded Corners 3">
            <a:extLst>
              <a:ext uri="{FF2B5EF4-FFF2-40B4-BE49-F238E27FC236}">
                <a16:creationId xmlns:a16="http://schemas.microsoft.com/office/drawing/2014/main" id="{8F775A97-2D70-42E9-A995-FF2BB513975C}"/>
              </a:ext>
            </a:extLst>
          </p:cNvPr>
          <p:cNvSpPr/>
          <p:nvPr/>
        </p:nvSpPr>
        <p:spPr>
          <a:xfrm>
            <a:off x="1509029" y="1821781"/>
            <a:ext cx="10246091" cy="13213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5DD3EA91-28C0-4AAD-914B-8AF95DD23E67}"/>
              </a:ext>
            </a:extLst>
          </p:cNvPr>
          <p:cNvSpPr/>
          <p:nvPr/>
        </p:nvSpPr>
        <p:spPr>
          <a:xfrm>
            <a:off x="1498868" y="3708400"/>
            <a:ext cx="10246091" cy="23230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8616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139515-F1D8-4AE3-9F48-C5C2F6B62DF7}"/>
              </a:ext>
            </a:extLst>
          </p:cNvPr>
          <p:cNvSpPr/>
          <p:nvPr/>
        </p:nvSpPr>
        <p:spPr>
          <a:xfrm>
            <a:off x="2185970" y="1339466"/>
            <a:ext cx="8748074" cy="6678751"/>
          </a:xfrm>
          <a:prstGeom prst="rect">
            <a:avLst/>
          </a:prstGeom>
        </p:spPr>
        <p:txBody>
          <a:bodyPr wrap="square">
            <a:spAutoFit/>
          </a:bodyPr>
          <a:lstStyle/>
          <a:p>
            <a:r>
              <a:rPr lang="en-US" sz="3200" b="1" dirty="0"/>
              <a:t>AWS ec2 Spot Market</a:t>
            </a:r>
          </a:p>
          <a:p>
            <a:endParaRPr lang="en-US" dirty="0"/>
          </a:p>
          <a:p>
            <a:pPr marL="285750" indent="-285750">
              <a:buFont typeface="Arial" panose="020B0604020202020204" pitchFamily="34" charset="0"/>
              <a:buChar char="•"/>
            </a:pPr>
            <a:r>
              <a:rPr lang="en-US" dirty="0"/>
              <a:t>The ec2 spot market fluctuates based on the supply and demand for ec2 instances. </a:t>
            </a:r>
          </a:p>
          <a:p>
            <a:endParaRPr lang="en-US" dirty="0"/>
          </a:p>
          <a:p>
            <a:pPr marL="285750" indent="-285750">
              <a:buFont typeface="Arial" panose="020B0604020202020204" pitchFamily="34" charset="0"/>
              <a:buChar char="•"/>
            </a:pPr>
            <a:r>
              <a:rPr lang="en-US" dirty="0"/>
              <a:t>We can save a lot of money by analyzing the market and using more computing resources when they’re cheap.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Spot instances are available at up to 90% discount compared to On-demand instances.</a:t>
            </a:r>
          </a:p>
          <a:p>
            <a:r>
              <a:rPr lang="en-US" sz="3600" dirty="0"/>
              <a:t>                          </a:t>
            </a:r>
            <a:endParaRPr lang="en-US" sz="3600" u="sng" dirty="0"/>
          </a:p>
          <a:p>
            <a:endParaRPr lang="en-US" sz="3600" u="sng" dirty="0"/>
          </a:p>
          <a:p>
            <a:endParaRPr lang="en-US" sz="3600" u="sng" dirty="0"/>
          </a:p>
        </p:txBody>
      </p:sp>
      <p:sp>
        <p:nvSpPr>
          <p:cNvPr id="5" name="Rectangle 4">
            <a:extLst>
              <a:ext uri="{FF2B5EF4-FFF2-40B4-BE49-F238E27FC236}">
                <a16:creationId xmlns:a16="http://schemas.microsoft.com/office/drawing/2014/main" id="{FEB77A11-E5B8-472A-A617-231521B8973B}"/>
              </a:ext>
            </a:extLst>
          </p:cNvPr>
          <p:cNvSpPr/>
          <p:nvPr/>
        </p:nvSpPr>
        <p:spPr>
          <a:xfrm>
            <a:off x="5354426" y="475756"/>
            <a:ext cx="2601798" cy="769441"/>
          </a:xfrm>
          <a:prstGeom prst="rect">
            <a:avLst/>
          </a:prstGeom>
        </p:spPr>
        <p:txBody>
          <a:bodyPr wrap="square">
            <a:spAutoFit/>
          </a:bodyPr>
          <a:lstStyle/>
          <a:p>
            <a:r>
              <a:rPr lang="en-US" sz="4400" dirty="0">
                <a:latin typeface="+mj-lt"/>
              </a:rPr>
              <a:t>WHY</a:t>
            </a:r>
            <a:r>
              <a:rPr lang="en-US" sz="4400" dirty="0"/>
              <a:t> </a:t>
            </a:r>
            <a:r>
              <a:rPr 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endParaRPr lang="en-US" sz="4400" dirty="0"/>
          </a:p>
        </p:txBody>
      </p:sp>
      <p:graphicFrame>
        <p:nvGraphicFramePr>
          <p:cNvPr id="7" name="Table 6">
            <a:extLst>
              <a:ext uri="{FF2B5EF4-FFF2-40B4-BE49-F238E27FC236}">
                <a16:creationId xmlns:a16="http://schemas.microsoft.com/office/drawing/2014/main" id="{AE390972-5A79-4ED9-8B7F-477D54C2727E}"/>
              </a:ext>
            </a:extLst>
          </p:cNvPr>
          <p:cNvGraphicFramePr>
            <a:graphicFrameLocks noGrp="1"/>
          </p:cNvGraphicFramePr>
          <p:nvPr>
            <p:extLst>
              <p:ext uri="{D42A27DB-BD31-4B8C-83A1-F6EECF244321}">
                <p14:modId xmlns:p14="http://schemas.microsoft.com/office/powerpoint/2010/main" val="3005951954"/>
              </p:ext>
            </p:extLst>
          </p:nvPr>
        </p:nvGraphicFramePr>
        <p:xfrm>
          <a:off x="2496008" y="3455289"/>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09645560"/>
                    </a:ext>
                  </a:extLst>
                </a:gridCol>
                <a:gridCol w="2709333">
                  <a:extLst>
                    <a:ext uri="{9D8B030D-6E8A-4147-A177-3AD203B41FA5}">
                      <a16:colId xmlns:a16="http://schemas.microsoft.com/office/drawing/2014/main" val="2873654840"/>
                    </a:ext>
                  </a:extLst>
                </a:gridCol>
                <a:gridCol w="2709333">
                  <a:extLst>
                    <a:ext uri="{9D8B030D-6E8A-4147-A177-3AD203B41FA5}">
                      <a16:colId xmlns:a16="http://schemas.microsoft.com/office/drawing/2014/main" val="4028934488"/>
                    </a:ext>
                  </a:extLst>
                </a:gridCol>
              </a:tblGrid>
              <a:tr h="370840">
                <a:tc>
                  <a:txBody>
                    <a:bodyPr/>
                    <a:lstStyle/>
                    <a:p>
                      <a:r>
                        <a:rPr lang="en-US" dirty="0"/>
                        <a:t>Instance Type</a:t>
                      </a:r>
                    </a:p>
                  </a:txBody>
                  <a:tcPr>
                    <a:solidFill>
                      <a:srgbClr val="EC9230"/>
                    </a:solidFill>
                  </a:tcPr>
                </a:tc>
                <a:tc>
                  <a:txBody>
                    <a:bodyPr/>
                    <a:lstStyle/>
                    <a:p>
                      <a:r>
                        <a:rPr lang="en-US" dirty="0"/>
                        <a:t>On-Demand ($)</a:t>
                      </a:r>
                    </a:p>
                  </a:txBody>
                  <a:tcPr>
                    <a:solidFill>
                      <a:srgbClr val="EC9230"/>
                    </a:solidFill>
                  </a:tcPr>
                </a:tc>
                <a:tc>
                  <a:txBody>
                    <a:bodyPr/>
                    <a:lstStyle/>
                    <a:p>
                      <a:r>
                        <a:rPr lang="en-US" dirty="0"/>
                        <a:t>Spot ($)</a:t>
                      </a:r>
                    </a:p>
                  </a:txBody>
                  <a:tcPr>
                    <a:solidFill>
                      <a:srgbClr val="EC9230"/>
                    </a:solidFill>
                  </a:tcPr>
                </a:tc>
                <a:extLst>
                  <a:ext uri="{0D108BD9-81ED-4DB2-BD59-A6C34878D82A}">
                    <a16:rowId xmlns:a16="http://schemas.microsoft.com/office/drawing/2014/main" val="891430398"/>
                  </a:ext>
                </a:extLst>
              </a:tr>
              <a:tr h="370840">
                <a:tc>
                  <a:txBody>
                    <a:bodyPr/>
                    <a:lstStyle/>
                    <a:p>
                      <a:r>
                        <a:rPr lang="en-US" dirty="0"/>
                        <a:t>m4.large</a:t>
                      </a:r>
                    </a:p>
                  </a:txBody>
                  <a:tcPr>
                    <a:solidFill>
                      <a:schemeClr val="accent3">
                        <a:lumMod val="40000"/>
                        <a:lumOff val="60000"/>
                      </a:schemeClr>
                    </a:solidFill>
                  </a:tcPr>
                </a:tc>
                <a:tc>
                  <a:txBody>
                    <a:bodyPr/>
                    <a:lstStyle/>
                    <a:p>
                      <a:r>
                        <a:rPr lang="en-US" dirty="0"/>
                        <a:t>0.126</a:t>
                      </a:r>
                    </a:p>
                  </a:txBody>
                  <a:tcPr>
                    <a:solidFill>
                      <a:schemeClr val="accent3">
                        <a:lumMod val="40000"/>
                        <a:lumOff val="60000"/>
                      </a:schemeClr>
                    </a:solidFill>
                  </a:tcPr>
                </a:tc>
                <a:tc>
                  <a:txBody>
                    <a:bodyPr/>
                    <a:lstStyle/>
                    <a:p>
                      <a:r>
                        <a:rPr lang="en-US" dirty="0"/>
                        <a:t>0.0147</a:t>
                      </a:r>
                    </a:p>
                  </a:txBody>
                  <a:tcPr>
                    <a:solidFill>
                      <a:schemeClr val="accent3">
                        <a:lumMod val="40000"/>
                        <a:lumOff val="60000"/>
                      </a:schemeClr>
                    </a:solidFill>
                  </a:tcPr>
                </a:tc>
                <a:extLst>
                  <a:ext uri="{0D108BD9-81ED-4DB2-BD59-A6C34878D82A}">
                    <a16:rowId xmlns:a16="http://schemas.microsoft.com/office/drawing/2014/main" val="20853320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m4.xlarge</a:t>
                      </a:r>
                    </a:p>
                  </a:txBody>
                  <a:tcPr>
                    <a:solidFill>
                      <a:schemeClr val="accent3">
                        <a:lumMod val="40000"/>
                        <a:lumOff val="60000"/>
                      </a:schemeClr>
                    </a:solidFill>
                  </a:tcPr>
                </a:tc>
                <a:tc>
                  <a:txBody>
                    <a:bodyPr/>
                    <a:lstStyle/>
                    <a:p>
                      <a:r>
                        <a:rPr lang="en-US" dirty="0"/>
                        <a:t>0.252</a:t>
                      </a:r>
                    </a:p>
                  </a:txBody>
                  <a:tcPr>
                    <a:solidFill>
                      <a:schemeClr val="accent3">
                        <a:lumMod val="40000"/>
                        <a:lumOff val="60000"/>
                      </a:schemeClr>
                    </a:solidFill>
                  </a:tcPr>
                </a:tc>
                <a:tc>
                  <a:txBody>
                    <a:bodyPr/>
                    <a:lstStyle/>
                    <a:p>
                      <a:r>
                        <a:rPr lang="en-US" dirty="0"/>
                        <a:t>0.0289</a:t>
                      </a:r>
                    </a:p>
                  </a:txBody>
                  <a:tcPr>
                    <a:solidFill>
                      <a:schemeClr val="accent3">
                        <a:lumMod val="40000"/>
                        <a:lumOff val="60000"/>
                      </a:schemeClr>
                    </a:solidFill>
                  </a:tcPr>
                </a:tc>
                <a:extLst>
                  <a:ext uri="{0D108BD9-81ED-4DB2-BD59-A6C34878D82A}">
                    <a16:rowId xmlns:a16="http://schemas.microsoft.com/office/drawing/2014/main" val="322223652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m4.2xlarge</a:t>
                      </a:r>
                    </a:p>
                  </a:txBody>
                  <a:tcPr>
                    <a:solidFill>
                      <a:schemeClr val="accent3">
                        <a:lumMod val="40000"/>
                        <a:lumOff val="60000"/>
                      </a:schemeClr>
                    </a:solidFill>
                  </a:tcPr>
                </a:tc>
                <a:tc>
                  <a:txBody>
                    <a:bodyPr/>
                    <a:lstStyle/>
                    <a:p>
                      <a:r>
                        <a:rPr lang="en-US" dirty="0"/>
                        <a:t>0.504</a:t>
                      </a:r>
                    </a:p>
                  </a:txBody>
                  <a:tcPr>
                    <a:solidFill>
                      <a:schemeClr val="accent3">
                        <a:lumMod val="40000"/>
                        <a:lumOff val="60000"/>
                      </a:schemeClr>
                    </a:solidFill>
                  </a:tcPr>
                </a:tc>
                <a:tc>
                  <a:txBody>
                    <a:bodyPr/>
                    <a:lstStyle/>
                    <a:p>
                      <a:r>
                        <a:rPr lang="en-US" dirty="0"/>
                        <a:t>0.0531</a:t>
                      </a:r>
                    </a:p>
                  </a:txBody>
                  <a:tcPr>
                    <a:solidFill>
                      <a:schemeClr val="accent3">
                        <a:lumMod val="40000"/>
                        <a:lumOff val="60000"/>
                      </a:schemeClr>
                    </a:solidFill>
                  </a:tcPr>
                </a:tc>
                <a:extLst>
                  <a:ext uri="{0D108BD9-81ED-4DB2-BD59-A6C34878D82A}">
                    <a16:rowId xmlns:a16="http://schemas.microsoft.com/office/drawing/2014/main" val="319203037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m4.4xlarge</a:t>
                      </a:r>
                    </a:p>
                  </a:txBody>
                  <a:tcPr>
                    <a:solidFill>
                      <a:schemeClr val="accent3">
                        <a:lumMod val="40000"/>
                        <a:lumOff val="60000"/>
                      </a:schemeClr>
                    </a:solidFill>
                  </a:tcPr>
                </a:tc>
                <a:tc>
                  <a:txBody>
                    <a:bodyPr/>
                    <a:lstStyle/>
                    <a:p>
                      <a:r>
                        <a:rPr lang="en-US" dirty="0"/>
                        <a:t>1.008</a:t>
                      </a:r>
                    </a:p>
                  </a:txBody>
                  <a:tcPr>
                    <a:solidFill>
                      <a:schemeClr val="accent3">
                        <a:lumMod val="40000"/>
                        <a:lumOff val="60000"/>
                      </a:schemeClr>
                    </a:solidFill>
                  </a:tcPr>
                </a:tc>
                <a:tc>
                  <a:txBody>
                    <a:bodyPr/>
                    <a:lstStyle/>
                    <a:p>
                      <a:r>
                        <a:rPr lang="en-US" dirty="0"/>
                        <a:t>0.1155</a:t>
                      </a:r>
                    </a:p>
                  </a:txBody>
                  <a:tcPr>
                    <a:solidFill>
                      <a:schemeClr val="accent3">
                        <a:lumMod val="40000"/>
                        <a:lumOff val="60000"/>
                      </a:schemeClr>
                    </a:solidFill>
                  </a:tcPr>
                </a:tc>
                <a:extLst>
                  <a:ext uri="{0D108BD9-81ED-4DB2-BD59-A6C34878D82A}">
                    <a16:rowId xmlns:a16="http://schemas.microsoft.com/office/drawing/2014/main" val="215905352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m4.10xlarge</a:t>
                      </a:r>
                    </a:p>
                  </a:txBody>
                  <a:tcPr>
                    <a:solidFill>
                      <a:schemeClr val="accent3">
                        <a:lumMod val="40000"/>
                        <a:lumOff val="60000"/>
                      </a:schemeClr>
                    </a:solidFill>
                  </a:tcPr>
                </a:tc>
                <a:tc>
                  <a:txBody>
                    <a:bodyPr/>
                    <a:lstStyle/>
                    <a:p>
                      <a:r>
                        <a:rPr lang="en-US" dirty="0"/>
                        <a:t>2.52</a:t>
                      </a:r>
                    </a:p>
                  </a:txBody>
                  <a:tcPr>
                    <a:solidFill>
                      <a:schemeClr val="accent3">
                        <a:lumMod val="40000"/>
                        <a:lumOff val="60000"/>
                      </a:schemeClr>
                    </a:solidFill>
                  </a:tcPr>
                </a:tc>
                <a:tc>
                  <a:txBody>
                    <a:bodyPr/>
                    <a:lstStyle/>
                    <a:p>
                      <a:r>
                        <a:rPr lang="en-US" dirty="0"/>
                        <a:t>0.2863</a:t>
                      </a:r>
                    </a:p>
                  </a:txBody>
                  <a:tcPr>
                    <a:solidFill>
                      <a:schemeClr val="accent3">
                        <a:lumMod val="40000"/>
                        <a:lumOff val="60000"/>
                      </a:schemeClr>
                    </a:solidFill>
                  </a:tcPr>
                </a:tc>
                <a:extLst>
                  <a:ext uri="{0D108BD9-81ED-4DB2-BD59-A6C34878D82A}">
                    <a16:rowId xmlns:a16="http://schemas.microsoft.com/office/drawing/2014/main" val="1781462462"/>
                  </a:ext>
                </a:extLst>
              </a:tr>
            </a:tbl>
          </a:graphicData>
        </a:graphic>
      </p:graphicFrame>
    </p:spTree>
    <p:extLst>
      <p:ext uri="{BB962C8B-B14F-4D97-AF65-F5344CB8AC3E}">
        <p14:creationId xmlns:p14="http://schemas.microsoft.com/office/powerpoint/2010/main" val="1453831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2196A-2609-4B6F-B3F3-692BE53764B3}"/>
              </a:ext>
            </a:extLst>
          </p:cNvPr>
          <p:cNvSpPr>
            <a:spLocks noGrp="1"/>
          </p:cNvSpPr>
          <p:nvPr>
            <p:ph type="title"/>
          </p:nvPr>
        </p:nvSpPr>
        <p:spPr>
          <a:xfrm>
            <a:off x="1335455" y="-3957"/>
            <a:ext cx="10018713" cy="1752599"/>
          </a:xfrm>
        </p:spPr>
        <p:txBody>
          <a:bodyPr>
            <a:normAutofit/>
          </a:bodyPr>
          <a:lstStyle/>
          <a:p>
            <a:b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endParaRPr lang="en-US" dirty="0"/>
          </a:p>
        </p:txBody>
      </p:sp>
      <p:sp>
        <p:nvSpPr>
          <p:cNvPr id="3" name="Content Placeholder 2">
            <a:extLst>
              <a:ext uri="{FF2B5EF4-FFF2-40B4-BE49-F238E27FC236}">
                <a16:creationId xmlns:a16="http://schemas.microsoft.com/office/drawing/2014/main" id="{B4122073-CAE8-4000-888A-A94B2F029D54}"/>
              </a:ext>
            </a:extLst>
          </p:cNvPr>
          <p:cNvSpPr>
            <a:spLocks noGrp="1"/>
          </p:cNvSpPr>
          <p:nvPr>
            <p:ph idx="1"/>
          </p:nvPr>
        </p:nvSpPr>
        <p:spPr>
          <a:xfrm>
            <a:off x="1621894" y="832757"/>
            <a:ext cx="10483507" cy="5192485"/>
          </a:xfrm>
        </p:spPr>
        <p:txBody>
          <a:bodyPr/>
          <a:lstStyle/>
          <a:p>
            <a:pPr marL="0" indent="0">
              <a:buNone/>
            </a:pPr>
            <a:endParaRPr lang="en-US" sz="3200" u="sng" dirty="0"/>
          </a:p>
          <a:p>
            <a:pPr marL="0" indent="0">
              <a:buNone/>
            </a:pPr>
            <a:endParaRPr lang="en-US" sz="3200" u="sng" dirty="0"/>
          </a:p>
          <a:p>
            <a:endParaRPr lang="en-US" sz="3200" u="sng" dirty="0"/>
          </a:p>
          <a:p>
            <a:endParaRPr lang="en-US" dirty="0"/>
          </a:p>
        </p:txBody>
      </p:sp>
      <p:pic>
        <p:nvPicPr>
          <p:cNvPr id="12" name="Picture 11">
            <a:extLst>
              <a:ext uri="{FF2B5EF4-FFF2-40B4-BE49-F238E27FC236}">
                <a16:creationId xmlns:a16="http://schemas.microsoft.com/office/drawing/2014/main" id="{A3532443-7E7E-4995-90D9-4417F5F0BD93}"/>
              </a:ext>
            </a:extLst>
          </p:cNvPr>
          <p:cNvPicPr>
            <a:picLocks noChangeAspect="1"/>
          </p:cNvPicPr>
          <p:nvPr/>
        </p:nvPicPr>
        <p:blipFill>
          <a:blip r:embed="rId2"/>
          <a:stretch>
            <a:fillRect/>
          </a:stretch>
        </p:blipFill>
        <p:spPr>
          <a:xfrm>
            <a:off x="2069528" y="1217036"/>
            <a:ext cx="9060435" cy="4921870"/>
          </a:xfrm>
          <a:prstGeom prst="rect">
            <a:avLst/>
          </a:prstGeom>
        </p:spPr>
      </p:pic>
      <p:sp>
        <p:nvSpPr>
          <p:cNvPr id="13" name="TextBox 12">
            <a:extLst>
              <a:ext uri="{FF2B5EF4-FFF2-40B4-BE49-F238E27FC236}">
                <a16:creationId xmlns:a16="http://schemas.microsoft.com/office/drawing/2014/main" id="{9C0B6C5D-0F9E-4300-AE52-6976B777F69D}"/>
              </a:ext>
            </a:extLst>
          </p:cNvPr>
          <p:cNvSpPr txBox="1"/>
          <p:nvPr/>
        </p:nvSpPr>
        <p:spPr>
          <a:xfrm>
            <a:off x="3322146" y="164987"/>
            <a:ext cx="5934638" cy="769441"/>
          </a:xfrm>
          <a:prstGeom prst="rect">
            <a:avLst/>
          </a:prstGeom>
          <a:noFill/>
        </p:spPr>
        <p:txBody>
          <a:bodyPr wrap="none" rtlCol="0">
            <a:spAutoFit/>
          </a:bodyPr>
          <a:lstStyle/>
          <a:p>
            <a:r>
              <a:rPr lang="en-US" sz="4400" dirty="0">
                <a:latin typeface="+mj-lt"/>
              </a:rPr>
              <a:t>  AWS Spot Market Trend</a:t>
            </a:r>
          </a:p>
        </p:txBody>
      </p:sp>
    </p:spTree>
    <p:extLst>
      <p:ext uri="{BB962C8B-B14F-4D97-AF65-F5344CB8AC3E}">
        <p14:creationId xmlns:p14="http://schemas.microsoft.com/office/powerpoint/2010/main" val="4240104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D006C-34B7-4E3C-8F9D-F969F29A11B5}"/>
              </a:ext>
            </a:extLst>
          </p:cNvPr>
          <p:cNvSpPr>
            <a:spLocks noGrp="1"/>
          </p:cNvSpPr>
          <p:nvPr>
            <p:ph type="title"/>
          </p:nvPr>
        </p:nvSpPr>
        <p:spPr/>
        <p:txBody>
          <a:bodyPr/>
          <a:lstStyle/>
          <a:p>
            <a:pPr algn="ctr"/>
            <a:r>
              <a:rPr lang="en-US" b="1" u="sng" dirty="0"/>
              <a:t>Objective</a:t>
            </a:r>
          </a:p>
        </p:txBody>
      </p:sp>
      <p:sp>
        <p:nvSpPr>
          <p:cNvPr id="3" name="Content Placeholder 2">
            <a:extLst>
              <a:ext uri="{FF2B5EF4-FFF2-40B4-BE49-F238E27FC236}">
                <a16:creationId xmlns:a16="http://schemas.microsoft.com/office/drawing/2014/main" id="{7D1AA910-9909-4FF4-80CC-CE8584EDBC70}"/>
              </a:ext>
            </a:extLst>
          </p:cNvPr>
          <p:cNvSpPr>
            <a:spLocks noGrp="1"/>
          </p:cNvSpPr>
          <p:nvPr>
            <p:ph idx="1"/>
          </p:nvPr>
        </p:nvSpPr>
        <p:spPr>
          <a:xfrm>
            <a:off x="1178352" y="2130459"/>
            <a:ext cx="10475502" cy="2116421"/>
          </a:xfrm>
        </p:spPr>
        <p:txBody>
          <a:bodyPr>
            <a:normAutofit/>
          </a:bodyPr>
          <a:lstStyle/>
          <a:p>
            <a:pPr marL="0" indent="0" algn="ctr">
              <a:buNone/>
            </a:pPr>
            <a:r>
              <a:rPr lang="en-US" b="1" dirty="0"/>
              <a:t>Prediction of a stable spot bidding price range for the next 24 hours for a given instance type, availability zone, product description and execution duration.</a:t>
            </a:r>
          </a:p>
        </p:txBody>
      </p:sp>
      <p:sp>
        <p:nvSpPr>
          <p:cNvPr id="5" name="Rectangle: Rounded Corners 4">
            <a:extLst>
              <a:ext uri="{FF2B5EF4-FFF2-40B4-BE49-F238E27FC236}">
                <a16:creationId xmlns:a16="http://schemas.microsoft.com/office/drawing/2014/main" id="{C9A6B12C-710F-473E-9FBF-EF90F1B059B3}"/>
              </a:ext>
            </a:extLst>
          </p:cNvPr>
          <p:cNvSpPr/>
          <p:nvPr/>
        </p:nvSpPr>
        <p:spPr>
          <a:xfrm>
            <a:off x="1253766" y="2438399"/>
            <a:ext cx="10400088" cy="16151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9296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TM03457496[[fn=Parallax]]</Template>
  <TotalTime>1787</TotalTime>
  <Words>858</Words>
  <Application>Microsoft Office PowerPoint</Application>
  <PresentationFormat>Widescreen</PresentationFormat>
  <Paragraphs>199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Arial Narrow</vt:lpstr>
      <vt:lpstr>Corbel</vt:lpstr>
      <vt:lpstr>Parallax</vt:lpstr>
      <vt:lpstr>                 Spot the Spot   </vt:lpstr>
      <vt:lpstr>PowerPoint Presentation</vt:lpstr>
      <vt:lpstr>Amazon Elastic Compute Cloud</vt:lpstr>
      <vt:lpstr>EC2 Instance Types</vt:lpstr>
      <vt:lpstr>EC2 Price Types</vt:lpstr>
      <vt:lpstr>Spot Instances - Working</vt:lpstr>
      <vt:lpstr>PowerPoint Presentation</vt:lpstr>
      <vt:lpstr> </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Spot Pricing Model</dc:title>
  <dc:creator>Aradhna Tiwari</dc:creator>
  <cp:lastModifiedBy>bhattacharjeeanupam2@gmail.com</cp:lastModifiedBy>
  <cp:revision>92</cp:revision>
  <dcterms:created xsi:type="dcterms:W3CDTF">2017-10-27T22:52:48Z</dcterms:created>
  <dcterms:modified xsi:type="dcterms:W3CDTF">2017-11-08T17:51:02Z</dcterms:modified>
</cp:coreProperties>
</file>