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3" r:id="rId2"/>
    <p:sldId id="264" r:id="rId3"/>
    <p:sldId id="257" r:id="rId4"/>
    <p:sldId id="258" r:id="rId5"/>
    <p:sldId id="259" r:id="rId6"/>
    <p:sldId id="261" r:id="rId7"/>
    <p:sldId id="260" r:id="rId8"/>
    <p:sldId id="262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95CF-AAA7-46EC-92A3-313966167869}" type="datetimeFigureOut">
              <a:rPr lang="en-US" smtClean="0"/>
              <a:pPr/>
              <a:t>1/6/2019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B9D4641-D912-402E-BE40-FDF7FD95D2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95CF-AAA7-46EC-92A3-313966167869}" type="datetimeFigureOut">
              <a:rPr lang="en-US" smtClean="0"/>
              <a:pPr/>
              <a:t>1/6/2019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4641-D912-402E-BE40-FDF7FD95D2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B9D4641-D912-402E-BE40-FDF7FD95D2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95CF-AAA7-46EC-92A3-313966167869}" type="datetimeFigureOut">
              <a:rPr lang="en-US" smtClean="0"/>
              <a:pPr/>
              <a:t>1/6/2019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95CF-AAA7-46EC-92A3-313966167869}" type="datetimeFigureOut">
              <a:rPr lang="en-US" smtClean="0"/>
              <a:pPr/>
              <a:t>1/6/2019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B9D4641-D912-402E-BE40-FDF7FD95D2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95CF-AAA7-46EC-92A3-313966167869}" type="datetimeFigureOut">
              <a:rPr lang="en-US" smtClean="0"/>
              <a:pPr/>
              <a:t>1/6/2019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B9D4641-D912-402E-BE40-FDF7FD95D2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C0D95CF-AAA7-46EC-92A3-313966167869}" type="datetimeFigureOut">
              <a:rPr lang="en-US" smtClean="0"/>
              <a:pPr/>
              <a:t>1/6/2019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4641-D912-402E-BE40-FDF7FD95D2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95CF-AAA7-46EC-92A3-313966167869}" type="datetimeFigureOut">
              <a:rPr lang="en-US" smtClean="0"/>
              <a:pPr/>
              <a:t>1/6/2019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B9D4641-D912-402E-BE40-FDF7FD95D2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95CF-AAA7-46EC-92A3-313966167869}" type="datetimeFigureOut">
              <a:rPr lang="en-US" smtClean="0"/>
              <a:pPr/>
              <a:t>1/6/2019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B9D4641-D912-402E-BE40-FDF7FD95D2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95CF-AAA7-46EC-92A3-313966167869}" type="datetimeFigureOut">
              <a:rPr lang="en-US" smtClean="0"/>
              <a:pPr/>
              <a:t>1/6/2019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9D4641-D912-402E-BE40-FDF7FD95D28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B9D4641-D912-402E-BE40-FDF7FD95D2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95CF-AAA7-46EC-92A3-313966167869}" type="datetimeFigureOut">
              <a:rPr lang="en-US" smtClean="0"/>
              <a:pPr/>
              <a:t>1/6/2019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B9D4641-D912-402E-BE40-FDF7FD95D2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C0D95CF-AAA7-46EC-92A3-313966167869}" type="datetimeFigureOut">
              <a:rPr lang="en-US" smtClean="0"/>
              <a:pPr/>
              <a:t>1/6/2019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C0D95CF-AAA7-46EC-92A3-313966167869}" type="datetimeFigureOut">
              <a:rPr lang="en-US" smtClean="0"/>
              <a:pPr/>
              <a:t>1/6/2019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B9D4641-D912-402E-BE40-FDF7FD95D28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71538" y="450057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IN" sz="2800" b="0" u="sng" dirty="0" smtClean="0"/>
              <a:t>TEAM - 24</a:t>
            </a:r>
            <a:endParaRPr lang="en-IN" sz="2800" b="0" u="sng" dirty="0" smtClean="0"/>
          </a:p>
          <a:p>
            <a:pPr algn="l"/>
            <a:r>
              <a:rPr lang="en-IN" sz="2800" b="0" dirty="0" err="1" smtClean="0"/>
              <a:t>Salay</a:t>
            </a:r>
            <a:r>
              <a:rPr lang="en-IN" sz="2800" b="0" dirty="0" smtClean="0"/>
              <a:t> </a:t>
            </a:r>
            <a:r>
              <a:rPr lang="en-IN" sz="2800" b="0" dirty="0" smtClean="0"/>
              <a:t>Jain (20171078)</a:t>
            </a:r>
          </a:p>
          <a:p>
            <a:pPr algn="l"/>
            <a:r>
              <a:rPr lang="en-IN" sz="2800" b="0" dirty="0" err="1" smtClean="0"/>
              <a:t>Aradhya</a:t>
            </a:r>
            <a:r>
              <a:rPr lang="en-IN" sz="2800" b="0" dirty="0" smtClean="0"/>
              <a:t> </a:t>
            </a:r>
            <a:r>
              <a:rPr lang="en-IN" sz="2800" b="0" dirty="0" err="1" smtClean="0"/>
              <a:t>Tongia</a:t>
            </a:r>
            <a:r>
              <a:rPr lang="en-IN" sz="2800" b="0" dirty="0" smtClean="0"/>
              <a:t> (20171049)</a:t>
            </a:r>
            <a:endParaRPr lang="en-IN" sz="2800" b="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14348" y="428604"/>
            <a:ext cx="7772400" cy="1347806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Electronic Workshop - 2</a:t>
            </a:r>
            <a:endParaRPr lang="en-IN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3000372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 smtClean="0">
                <a:solidFill>
                  <a:srgbClr val="FF0000"/>
                </a:solidFill>
              </a:rPr>
              <a:t>Audio Amplifier</a:t>
            </a:r>
            <a:endParaRPr lang="en-IN" sz="36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rgbClr val="0070C0"/>
                </a:solidFill>
              </a:rPr>
              <a:t>END OF PRESENTATION</a:t>
            </a:r>
            <a:endParaRPr lang="en-IN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2571744"/>
            <a:ext cx="8503920" cy="378618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4400" dirty="0" smtClean="0">
                <a:latin typeface="Cambria" pitchFamily="18" charset="0"/>
              </a:rPr>
              <a:t>THANK  YOU</a:t>
            </a:r>
            <a:endParaRPr lang="en-IN" sz="44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Block Diagram</a:t>
            </a:r>
            <a:endParaRPr lang="en-IN" b="1" u="sng" dirty="0"/>
          </a:p>
        </p:txBody>
      </p:sp>
      <p:sp>
        <p:nvSpPr>
          <p:cNvPr id="4" name="Rectangle 3"/>
          <p:cNvSpPr/>
          <p:nvPr/>
        </p:nvSpPr>
        <p:spPr>
          <a:xfrm>
            <a:off x="1000100" y="1857364"/>
            <a:ext cx="157163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571868" y="1857364"/>
            <a:ext cx="157163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15074" y="1857364"/>
            <a:ext cx="157163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15074" y="3929066"/>
            <a:ext cx="157163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71868" y="3929066"/>
            <a:ext cx="157163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00100" y="3929066"/>
            <a:ext cx="157163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2786050" y="2143116"/>
            <a:ext cx="642942" cy="5715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5429256" y="2143116"/>
            <a:ext cx="642942" cy="57150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>
            <a:off x="6643702" y="3143248"/>
            <a:ext cx="642942" cy="57150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 Arrow 18"/>
          <p:cNvSpPr/>
          <p:nvPr/>
        </p:nvSpPr>
        <p:spPr>
          <a:xfrm>
            <a:off x="5357818" y="4214818"/>
            <a:ext cx="642942" cy="571504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Left Arrow 20"/>
          <p:cNvSpPr/>
          <p:nvPr/>
        </p:nvSpPr>
        <p:spPr>
          <a:xfrm>
            <a:off x="2786050" y="4214818"/>
            <a:ext cx="642942" cy="571504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1428728" y="2214554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MIC</a:t>
            </a:r>
            <a:endParaRPr lang="en-IN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6572264" y="2214554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GAIN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6500826" y="428625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FILTER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3714744" y="4143380"/>
            <a:ext cx="1357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POWER</a:t>
            </a:r>
          </a:p>
          <a:p>
            <a:pPr algn="ctr"/>
            <a:r>
              <a:rPr lang="en-IN" sz="1600" dirty="0"/>
              <a:t>A</a:t>
            </a:r>
            <a:r>
              <a:rPr lang="en-IN" sz="1600" dirty="0" smtClean="0"/>
              <a:t>MPLIFIER</a:t>
            </a:r>
            <a:endParaRPr lang="en-IN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3643306" y="2143116"/>
            <a:ext cx="14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/>
              <a:t>PRE-</a:t>
            </a:r>
          </a:p>
          <a:p>
            <a:pPr algn="ctr"/>
            <a:r>
              <a:rPr lang="en-IN" sz="1600" dirty="0" smtClean="0"/>
              <a:t>AMPLIFIER</a:t>
            </a:r>
            <a:endParaRPr lang="en-IN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142976" y="428625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LOAD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Preamplifier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492922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An audio preamplifier is designed in a way to amplify very weak signals before feeding them to further gain stages and to cancel the irrelevant noise.</a:t>
            </a:r>
          </a:p>
          <a:p>
            <a:pPr>
              <a:buNone/>
            </a:pPr>
            <a:r>
              <a:rPr lang="en-IN" sz="2000" dirty="0" smtClean="0"/>
              <a:t>     </a:t>
            </a:r>
          </a:p>
          <a:p>
            <a:pPr>
              <a:buNone/>
            </a:pPr>
            <a:r>
              <a:rPr lang="en-IN" sz="2000" dirty="0" smtClean="0"/>
              <a:t>    To achieve this, we will be using </a:t>
            </a:r>
            <a:r>
              <a:rPr lang="en-IN" sz="2000" dirty="0" err="1" smtClean="0"/>
              <a:t>bjt</a:t>
            </a:r>
            <a:r>
              <a:rPr lang="en-IN" sz="2000" dirty="0" smtClean="0"/>
              <a:t> based differential amplifiers as it can be used to cancel the common noise which is coming, as well as it can amplify the weak signals a bit so that it can be sent to next stage for getting a better gain.</a:t>
            </a:r>
          </a:p>
          <a:p>
            <a:pPr>
              <a:buNone/>
            </a:pPr>
            <a:r>
              <a:rPr lang="en-IN" sz="2000" dirty="0" smtClean="0"/>
              <a:t>     </a:t>
            </a:r>
          </a:p>
        </p:txBody>
      </p:sp>
      <p:pic>
        <p:nvPicPr>
          <p:cNvPr id="1026" name="Picture 2" descr="C:\Users\Windows\Desktop\diffam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928802"/>
            <a:ext cx="3571900" cy="3929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Gain stage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484562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 In this stage our motive will be to get as much voltage gain as possible.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    In this stage, we will amplify the weak signals in a considerable amount to get a large gain, so that it becomes a strong signal which may not attenuate easily.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   So we use common emitter amplifier here which can amplify the weak signals with a huge gain.</a:t>
            </a:r>
            <a:endParaRPr lang="en-IN" sz="2000" dirty="0"/>
          </a:p>
        </p:txBody>
      </p:sp>
      <p:pic>
        <p:nvPicPr>
          <p:cNvPr id="2050" name="Picture 2" descr="C:\Users\Windows\Desktop\comem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143116"/>
            <a:ext cx="4122393" cy="3357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Filters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643998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 </a:t>
            </a:r>
          </a:p>
          <a:p>
            <a:pPr>
              <a:buNone/>
            </a:pPr>
            <a:r>
              <a:rPr lang="en-IN" sz="2000" dirty="0" smtClean="0"/>
              <a:t>     An </a:t>
            </a:r>
            <a:r>
              <a:rPr lang="en-IN" sz="2000" dirty="0" smtClean="0"/>
              <a:t>audio filter circuit consists of a bandpass filter for the audio frequency band, and it filters the unwanted noise signals.</a:t>
            </a:r>
          </a:p>
          <a:p>
            <a:pPr>
              <a:buNone/>
            </a:pPr>
            <a:r>
              <a:rPr lang="en-IN" sz="2000" dirty="0" smtClean="0"/>
              <a:t>    </a:t>
            </a:r>
          </a:p>
          <a:p>
            <a:pPr>
              <a:buNone/>
            </a:pPr>
            <a:r>
              <a:rPr lang="en-IN" sz="2000" dirty="0" smtClean="0"/>
              <a:t>    We use an active filter instead of a passive filter because an active amplifier has a high input impedance due to which our signal can not be destroyed.</a:t>
            </a:r>
          </a:p>
          <a:p>
            <a:pPr>
              <a:buNone/>
            </a:pPr>
            <a:r>
              <a:rPr lang="en-IN" sz="2000" dirty="0" smtClean="0"/>
              <a:t>     </a:t>
            </a:r>
          </a:p>
          <a:p>
            <a:pPr>
              <a:buNone/>
            </a:pPr>
            <a:r>
              <a:rPr lang="en-IN" sz="2000" dirty="0" smtClean="0"/>
              <a:t>    Using an active amplifier gives us the flexibility of choosing  different values for gain and other specifications using different op-amps.</a:t>
            </a:r>
          </a:p>
          <a:p>
            <a:pPr>
              <a:buNone/>
            </a:pPr>
            <a:r>
              <a:rPr lang="en-IN" sz="2000" dirty="0" smtClean="0"/>
              <a:t>     </a:t>
            </a:r>
          </a:p>
          <a:p>
            <a:pPr>
              <a:buNone/>
            </a:pPr>
            <a:r>
              <a:rPr lang="en-IN" sz="2000" dirty="0" smtClean="0"/>
              <a:t>     Also passive filters consume the energy of the signal without giving any power gain, but in the case of active filters, we get a power gain.</a:t>
            </a:r>
          </a:p>
          <a:p>
            <a:pPr>
              <a:buNone/>
            </a:pPr>
            <a:endParaRPr lang="en-IN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Windows\Desktop\fil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786058"/>
            <a:ext cx="4951115" cy="302432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85720" y="571480"/>
            <a:ext cx="857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We </a:t>
            </a:r>
            <a:r>
              <a:rPr lang="en-IN" sz="2000" dirty="0" smtClean="0"/>
              <a:t>can use a high pass filter in combination with a low pass filter to make a bandpass filter.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Power amplifiers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7048"/>
            <a:ext cx="4643438" cy="49023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900" dirty="0" smtClean="0"/>
              <a:t>     A power amplifier is designed to increase the power of a signal which should be sufficient enough to drive </a:t>
            </a:r>
            <a:r>
              <a:rPr lang="en-IN" sz="1900" dirty="0" smtClean="0"/>
              <a:t>loads .</a:t>
            </a:r>
          </a:p>
          <a:p>
            <a:pPr>
              <a:buNone/>
            </a:pPr>
            <a:r>
              <a:rPr lang="en-IN" sz="1900" dirty="0" smtClean="0"/>
              <a:t> </a:t>
            </a:r>
            <a:r>
              <a:rPr lang="en-IN" sz="1900" dirty="0" smtClean="0"/>
              <a:t>    A</a:t>
            </a:r>
            <a:r>
              <a:rPr lang="en-IN" sz="1900" dirty="0" smtClean="0"/>
              <a:t>s we have been amplifying voltage till now but as load is of 8ohm only so collector current will not provide the high load current leading to loading effect . Thus we use Power amplifier.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    </a:t>
            </a:r>
            <a:endParaRPr lang="en-IN" sz="1900" dirty="0" smtClean="0"/>
          </a:p>
          <a:p>
            <a:pPr>
              <a:buNone/>
            </a:pPr>
            <a:r>
              <a:rPr lang="en-IN" sz="1900" dirty="0" smtClean="0"/>
              <a:t> </a:t>
            </a:r>
            <a:r>
              <a:rPr lang="en-IN" sz="1900" dirty="0" smtClean="0"/>
              <a:t>   We are using AB type power amplifier to get distortion free as A type and high efficiency as B type . Also we use BJT instead of resistor to reduce power and for temperature ineffective. </a:t>
            </a:r>
            <a:endParaRPr lang="en-IN" sz="1900" dirty="0" smtClean="0"/>
          </a:p>
        </p:txBody>
      </p:sp>
      <p:pic>
        <p:nvPicPr>
          <p:cNvPr id="1028" name="Picture 4" descr="C:\Users\Windows\Desktop\amppow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071678"/>
            <a:ext cx="4067174" cy="3357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Buffers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00174"/>
            <a:ext cx="5572132" cy="478634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dirty="0" smtClean="0"/>
              <a:t>     A </a:t>
            </a:r>
            <a:r>
              <a:rPr lang="en-IN" sz="1800" dirty="0" smtClean="0"/>
              <a:t>buffer is used to transfer some voltage/current from one stage in a circuit to another stage.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     We </a:t>
            </a:r>
            <a:r>
              <a:rPr lang="en-IN" sz="1800" dirty="0" smtClean="0"/>
              <a:t>are using voltage buffers here so that our audio signal is not affected by whatever  current the load delivers, i.e. Loading effect.</a:t>
            </a:r>
          </a:p>
          <a:p>
            <a:pPr>
              <a:buNone/>
            </a:pPr>
            <a:r>
              <a:rPr lang="en-IN" sz="1800" dirty="0" smtClean="0"/>
              <a:t>     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     Also </a:t>
            </a:r>
            <a:r>
              <a:rPr lang="en-IN" sz="1800" dirty="0" smtClean="0"/>
              <a:t>we use the unity gain voltage buffer, so that whatever signal is being produced by the previous stage </a:t>
            </a:r>
            <a:r>
              <a:rPr lang="en-IN" sz="1800" dirty="0" smtClean="0"/>
              <a:t>is fully </a:t>
            </a:r>
            <a:r>
              <a:rPr lang="en-IN" sz="1800" dirty="0" smtClean="0"/>
              <a:t>gained by the next stage.</a:t>
            </a:r>
          </a:p>
          <a:p>
            <a:pPr>
              <a:buNone/>
            </a:pPr>
            <a:r>
              <a:rPr lang="en-IN" sz="1800" dirty="0" smtClean="0"/>
              <a:t>     </a:t>
            </a:r>
          </a:p>
          <a:p>
            <a:pPr>
              <a:buNone/>
            </a:pPr>
            <a:r>
              <a:rPr lang="en-IN" sz="1800" dirty="0" smtClean="0"/>
              <a:t> </a:t>
            </a:r>
            <a:r>
              <a:rPr lang="en-IN" sz="1800" dirty="0" smtClean="0"/>
              <a:t>    </a:t>
            </a:r>
            <a:r>
              <a:rPr lang="en-IN" sz="1800" dirty="0" smtClean="0"/>
              <a:t>This </a:t>
            </a:r>
            <a:r>
              <a:rPr lang="en-IN" sz="1800" dirty="0" smtClean="0"/>
              <a:t>can be achieved with the </a:t>
            </a:r>
            <a:r>
              <a:rPr lang="en-IN" sz="1800" dirty="0" smtClean="0"/>
              <a:t>help </a:t>
            </a:r>
            <a:r>
              <a:rPr lang="en-IN" sz="1800" dirty="0" smtClean="0"/>
              <a:t>of common collector amplifier as its voltage gain is nearly 1.</a:t>
            </a:r>
          </a:p>
          <a:p>
            <a:pPr>
              <a:buNone/>
            </a:pPr>
            <a:r>
              <a:rPr lang="en-IN" sz="1800" dirty="0" smtClean="0"/>
              <a:t>     So</a:t>
            </a:r>
            <a:r>
              <a:rPr lang="en-IN" sz="1800" dirty="0" smtClean="0"/>
              <a:t>, we can use this buffer between every 2 stages of our circuit.</a:t>
            </a:r>
            <a:endParaRPr lang="en-IN" sz="1800" dirty="0"/>
          </a:p>
        </p:txBody>
      </p:sp>
      <p:pic>
        <p:nvPicPr>
          <p:cNvPr id="4098" name="Picture 2" descr="C:\Users\Windows\Desktop\comcol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2000240"/>
            <a:ext cx="3214694" cy="34974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Bass and Treble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7048"/>
            <a:ext cx="4857752" cy="48309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     The bass and treble settings can help in controlling the lower and higher frequency sounds in the music that is being played through the speakers.</a:t>
            </a:r>
            <a:endParaRPr lang="en-IN" sz="2000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Bass and treble implement a first order response and provide an adjustable boost or cut to frequencies above or lower than a certain point.</a:t>
            </a:r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     We are using passive devices to control the bass and treble of the audio, because it makes a much smoother cut and boost to it.</a:t>
            </a:r>
          </a:p>
        </p:txBody>
      </p:sp>
      <p:pic>
        <p:nvPicPr>
          <p:cNvPr id="1029" name="Picture 5" descr="C:\Users\Windows\Desktop\b&amp;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928802"/>
            <a:ext cx="3019429" cy="37361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553</TotalTime>
  <Words>619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Electronic Workshop - 2</vt:lpstr>
      <vt:lpstr>Block Diagram</vt:lpstr>
      <vt:lpstr>Preamplifier</vt:lpstr>
      <vt:lpstr>Gain stage</vt:lpstr>
      <vt:lpstr>Filters</vt:lpstr>
      <vt:lpstr>Slide 6</vt:lpstr>
      <vt:lpstr>Power amplifiers</vt:lpstr>
      <vt:lpstr>Buffers</vt:lpstr>
      <vt:lpstr>Bass and Treble control</vt:lpstr>
      <vt:lpstr>END OF PRESENTATION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PreAmplifier</dc:title>
  <dc:creator>Windows</dc:creator>
  <cp:lastModifiedBy>Windows</cp:lastModifiedBy>
  <cp:revision>40</cp:revision>
  <dcterms:created xsi:type="dcterms:W3CDTF">2019-01-04T10:39:46Z</dcterms:created>
  <dcterms:modified xsi:type="dcterms:W3CDTF">2019-01-06T17:58:28Z</dcterms:modified>
</cp:coreProperties>
</file>