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ileron Heavy" charset="1" panose="00000A00000000000000"/>
      <p:regular r:id="rId19"/>
    </p:embeddedFont>
    <p:embeddedFont>
      <p:font typeface="Aileron Light" charset="1" panose="00000400000000000000"/>
      <p:regular r:id="rId20"/>
    </p:embeddedFont>
    <p:embeddedFont>
      <p:font typeface="Aileron" charset="1" panose="00000500000000000000"/>
      <p:regular r:id="rId21"/>
    </p:embeddedFont>
    <p:embeddedFont>
      <p:font typeface="Aileron Bold" charset="1" panose="00000800000000000000"/>
      <p:regular r:id="rId22"/>
    </p:embeddedFont>
    <p:embeddedFont>
      <p:font typeface="Aileron Ultra-Bold" charset="1" panose="00000A00000000000000"/>
      <p:regular r:id="rId23"/>
    </p:embeddedFont>
    <p:embeddedFont>
      <p:font typeface="Inter Bold" charset="1" panose="020B0802030000000004"/>
      <p:regular r:id="rId24"/>
    </p:embeddedFont>
    <p:embeddedFont>
      <p:font typeface="Inter" charset="1" panose="020B05020300000000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9.jpeg" Type="http://schemas.openxmlformats.org/officeDocument/2006/relationships/image"/><Relationship Id="rId5"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3.jpeg" Type="http://schemas.openxmlformats.org/officeDocument/2006/relationships/image"/><Relationship Id="rId5" Target="https://console.cloud.google.com/bigquery?sq=662935619809:e379d43cd99e4935b13cecc8ed2028d7"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144000" cy="6576265"/>
            <a:chOff x="0" y="0"/>
            <a:chExt cx="2408296" cy="1732021"/>
          </a:xfrm>
        </p:grpSpPr>
        <p:sp>
          <p:nvSpPr>
            <p:cNvPr name="Freeform 3" id="3"/>
            <p:cNvSpPr/>
            <p:nvPr/>
          </p:nvSpPr>
          <p:spPr>
            <a:xfrm flipH="false" flipV="false" rot="0">
              <a:off x="0" y="0"/>
              <a:ext cx="2408296" cy="1732021"/>
            </a:xfrm>
            <a:custGeom>
              <a:avLst/>
              <a:gdLst/>
              <a:ahLst/>
              <a:cxnLst/>
              <a:rect r="r" b="b" t="t" l="l"/>
              <a:pathLst>
                <a:path h="1732021" w="2408296">
                  <a:moveTo>
                    <a:pt x="0" y="0"/>
                  </a:moveTo>
                  <a:lnTo>
                    <a:pt x="2408296" y="0"/>
                  </a:lnTo>
                  <a:lnTo>
                    <a:pt x="2408296" y="1732021"/>
                  </a:lnTo>
                  <a:lnTo>
                    <a:pt x="0" y="1732021"/>
                  </a:lnTo>
                  <a:close/>
                </a:path>
              </a:pathLst>
            </a:custGeom>
            <a:solidFill>
              <a:srgbClr val="F8DFD4"/>
            </a:solidFill>
          </p:spPr>
        </p:sp>
        <p:sp>
          <p:nvSpPr>
            <p:cNvPr name="TextBox 4" id="4"/>
            <p:cNvSpPr txBox="true"/>
            <p:nvPr/>
          </p:nvSpPr>
          <p:spPr>
            <a:xfrm>
              <a:off x="0" y="-38100"/>
              <a:ext cx="2408296" cy="17701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1514476"/>
            <a:ext cx="6401577" cy="10253771"/>
            <a:chOff x="0" y="0"/>
            <a:chExt cx="4476679" cy="7170552"/>
          </a:xfrm>
        </p:grpSpPr>
        <p:sp>
          <p:nvSpPr>
            <p:cNvPr name="Freeform 6" id="6"/>
            <p:cNvSpPr/>
            <p:nvPr/>
          </p:nvSpPr>
          <p:spPr>
            <a:xfrm flipH="false" flipV="false" rot="0">
              <a:off x="0" y="0"/>
              <a:ext cx="4476679" cy="7170552"/>
            </a:xfrm>
            <a:custGeom>
              <a:avLst/>
              <a:gdLst/>
              <a:ahLst/>
              <a:cxnLst/>
              <a:rect r="r" b="b" t="t" l="l"/>
              <a:pathLst>
                <a:path h="7170552" w="4476679">
                  <a:moveTo>
                    <a:pt x="2861813" y="7170552"/>
                  </a:moveTo>
                  <a:lnTo>
                    <a:pt x="0" y="7170552"/>
                  </a:lnTo>
                  <a:lnTo>
                    <a:pt x="0" y="1165430"/>
                  </a:lnTo>
                  <a:cubicBezTo>
                    <a:pt x="0" y="520999"/>
                    <a:pt x="721917" y="0"/>
                    <a:pt x="1614866" y="0"/>
                  </a:cubicBezTo>
                  <a:lnTo>
                    <a:pt x="4476679" y="0"/>
                  </a:lnTo>
                  <a:lnTo>
                    <a:pt x="4476679" y="6005122"/>
                  </a:lnTo>
                  <a:cubicBezTo>
                    <a:pt x="4476679" y="6649553"/>
                    <a:pt x="3754762" y="7170552"/>
                    <a:pt x="2861813" y="7170552"/>
                  </a:cubicBezTo>
                  <a:close/>
                </a:path>
              </a:pathLst>
            </a:custGeom>
            <a:blipFill>
              <a:blip r:embed="rId2"/>
              <a:stretch>
                <a:fillRect l="-92378" t="0" r="-92378" b="0"/>
              </a:stretch>
            </a:blipFill>
          </p:spPr>
        </p:sp>
      </p:grpSp>
      <p:sp>
        <p:nvSpPr>
          <p:cNvPr name="Freeform 7" id="7"/>
          <p:cNvSpPr/>
          <p:nvPr/>
        </p:nvSpPr>
        <p:spPr>
          <a:xfrm flipH="false" flipV="false" rot="0">
            <a:off x="7923233" y="1948787"/>
            <a:ext cx="620235" cy="511694"/>
          </a:xfrm>
          <a:custGeom>
            <a:avLst/>
            <a:gdLst/>
            <a:ahLst/>
            <a:cxnLst/>
            <a:rect r="r" b="b" t="t" l="l"/>
            <a:pathLst>
              <a:path h="511694" w="620235">
                <a:moveTo>
                  <a:pt x="0" y="0"/>
                </a:moveTo>
                <a:lnTo>
                  <a:pt x="620235" y="0"/>
                </a:lnTo>
                <a:lnTo>
                  <a:pt x="620235" y="511694"/>
                </a:lnTo>
                <a:lnTo>
                  <a:pt x="0" y="5116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5400000">
            <a:off x="15054639" y="3193852"/>
            <a:ext cx="5118099" cy="1759346"/>
          </a:xfrm>
          <a:custGeom>
            <a:avLst/>
            <a:gdLst/>
            <a:ahLst/>
            <a:cxnLst/>
            <a:rect r="r" b="b" t="t" l="l"/>
            <a:pathLst>
              <a:path h="1759346" w="5118099">
                <a:moveTo>
                  <a:pt x="0" y="0"/>
                </a:moveTo>
                <a:lnTo>
                  <a:pt x="5118098" y="0"/>
                </a:lnTo>
                <a:lnTo>
                  <a:pt x="5118098" y="1759347"/>
                </a:lnTo>
                <a:lnTo>
                  <a:pt x="0" y="17593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263713" y="8409547"/>
            <a:ext cx="1529973" cy="1359764"/>
          </a:xfrm>
          <a:custGeom>
            <a:avLst/>
            <a:gdLst/>
            <a:ahLst/>
            <a:cxnLst/>
            <a:rect r="r" b="b" t="t" l="l"/>
            <a:pathLst>
              <a:path h="1359764" w="1529973">
                <a:moveTo>
                  <a:pt x="0" y="0"/>
                </a:moveTo>
                <a:lnTo>
                  <a:pt x="1529974" y="0"/>
                </a:lnTo>
                <a:lnTo>
                  <a:pt x="1529974" y="1359764"/>
                </a:lnTo>
                <a:lnTo>
                  <a:pt x="0" y="13597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0" id="10"/>
          <p:cNvGrpSpPr/>
          <p:nvPr/>
        </p:nvGrpSpPr>
        <p:grpSpPr>
          <a:xfrm rot="-5400000">
            <a:off x="10518594" y="6249028"/>
            <a:ext cx="391724" cy="5696747"/>
            <a:chOff x="0" y="0"/>
            <a:chExt cx="103170" cy="1500378"/>
          </a:xfrm>
        </p:grpSpPr>
        <p:sp>
          <p:nvSpPr>
            <p:cNvPr name="Freeform 11" id="11"/>
            <p:cNvSpPr/>
            <p:nvPr/>
          </p:nvSpPr>
          <p:spPr>
            <a:xfrm flipH="false" flipV="false" rot="0">
              <a:off x="0" y="0"/>
              <a:ext cx="103170" cy="1500378"/>
            </a:xfrm>
            <a:custGeom>
              <a:avLst/>
              <a:gdLst/>
              <a:ahLst/>
              <a:cxnLst/>
              <a:rect r="r" b="b" t="t" l="l"/>
              <a:pathLst>
                <a:path h="1500378" w="103170">
                  <a:moveTo>
                    <a:pt x="0" y="0"/>
                  </a:moveTo>
                  <a:lnTo>
                    <a:pt x="103170" y="0"/>
                  </a:lnTo>
                  <a:lnTo>
                    <a:pt x="103170" y="1500378"/>
                  </a:lnTo>
                  <a:lnTo>
                    <a:pt x="0" y="1500378"/>
                  </a:lnTo>
                  <a:close/>
                </a:path>
              </a:pathLst>
            </a:custGeom>
            <a:solidFill>
              <a:srgbClr val="637E76"/>
            </a:solidFill>
          </p:spPr>
        </p:sp>
        <p:sp>
          <p:nvSpPr>
            <p:cNvPr name="TextBox 12" id="12"/>
            <p:cNvSpPr txBox="true"/>
            <p:nvPr/>
          </p:nvSpPr>
          <p:spPr>
            <a:xfrm>
              <a:off x="0" y="-38100"/>
              <a:ext cx="103170" cy="1538478"/>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400000">
            <a:off x="13826651" y="8901793"/>
            <a:ext cx="391724" cy="391217"/>
            <a:chOff x="0" y="0"/>
            <a:chExt cx="103170" cy="103037"/>
          </a:xfrm>
        </p:grpSpPr>
        <p:sp>
          <p:nvSpPr>
            <p:cNvPr name="Freeform 14" id="14"/>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C69774"/>
            </a:solidFill>
          </p:spPr>
        </p:sp>
        <p:sp>
          <p:nvSpPr>
            <p:cNvPr name="TextBox 15" id="15"/>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5400000">
            <a:off x="14484568" y="8901793"/>
            <a:ext cx="391724" cy="391217"/>
            <a:chOff x="0" y="0"/>
            <a:chExt cx="103170" cy="103037"/>
          </a:xfrm>
        </p:grpSpPr>
        <p:sp>
          <p:nvSpPr>
            <p:cNvPr name="Freeform 17" id="17"/>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F8DFD4"/>
            </a:solidFill>
          </p:spPr>
        </p:sp>
        <p:sp>
          <p:nvSpPr>
            <p:cNvPr name="TextBox 18" id="18"/>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7866083" y="3617166"/>
            <a:ext cx="9393217" cy="2940050"/>
          </a:xfrm>
          <a:prstGeom prst="rect">
            <a:avLst/>
          </a:prstGeom>
        </p:spPr>
        <p:txBody>
          <a:bodyPr anchor="t" rtlCol="false" tIns="0" lIns="0" bIns="0" rIns="0">
            <a:spAutoFit/>
          </a:bodyPr>
          <a:lstStyle/>
          <a:p>
            <a:pPr algn="l" marL="0" indent="0" lvl="0">
              <a:lnSpc>
                <a:spcPts val="11499"/>
              </a:lnSpc>
            </a:pPr>
            <a:r>
              <a:rPr lang="en-US" b="true" sz="9999">
                <a:solidFill>
                  <a:srgbClr val="113946"/>
                </a:solidFill>
                <a:latin typeface="Aileron Heavy"/>
                <a:ea typeface="Aileron Heavy"/>
                <a:cs typeface="Aileron Heavy"/>
                <a:sym typeface="Aileron Heavy"/>
              </a:rPr>
              <a:t>SCHOOL DATA  REPORT</a:t>
            </a:r>
          </a:p>
        </p:txBody>
      </p:sp>
      <p:sp>
        <p:nvSpPr>
          <p:cNvPr name="TextBox 20" id="20"/>
          <p:cNvSpPr txBox="true"/>
          <p:nvPr/>
        </p:nvSpPr>
        <p:spPr>
          <a:xfrm rot="0">
            <a:off x="7866083" y="6908611"/>
            <a:ext cx="8725057" cy="821055"/>
          </a:xfrm>
          <a:prstGeom prst="rect">
            <a:avLst/>
          </a:prstGeom>
        </p:spPr>
        <p:txBody>
          <a:bodyPr anchor="t" rtlCol="false" tIns="0" lIns="0" bIns="0" rIns="0">
            <a:spAutoFit/>
          </a:bodyPr>
          <a:lstStyle/>
          <a:p>
            <a:pPr algn="l" marL="0" indent="0" lvl="0">
              <a:lnSpc>
                <a:spcPts val="6719"/>
              </a:lnSpc>
              <a:spcBef>
                <a:spcPct val="0"/>
              </a:spcBef>
            </a:pPr>
            <a:r>
              <a:rPr lang="en-US" sz="4800">
                <a:solidFill>
                  <a:srgbClr val="637E76"/>
                </a:solidFill>
                <a:latin typeface="Aileron Light"/>
                <a:ea typeface="Aileron Light"/>
                <a:cs typeface="Aileron Light"/>
                <a:sym typeface="Aileron Light"/>
              </a:rPr>
              <a:t>2019-2021</a:t>
            </a:r>
          </a:p>
        </p:txBody>
      </p:sp>
      <p:sp>
        <p:nvSpPr>
          <p:cNvPr name="TextBox 21" id="21"/>
          <p:cNvSpPr txBox="true"/>
          <p:nvPr/>
        </p:nvSpPr>
        <p:spPr>
          <a:xfrm rot="0">
            <a:off x="15143559" y="8837969"/>
            <a:ext cx="2986947" cy="455295"/>
          </a:xfrm>
          <a:prstGeom prst="rect">
            <a:avLst/>
          </a:prstGeom>
        </p:spPr>
        <p:txBody>
          <a:bodyPr anchor="t" rtlCol="false" tIns="0" lIns="0" bIns="0" rIns="0">
            <a:spAutoFit/>
          </a:bodyPr>
          <a:lstStyle/>
          <a:p>
            <a:pPr algn="l" marL="0" indent="0" lvl="0">
              <a:lnSpc>
                <a:spcPts val="3780"/>
              </a:lnSpc>
              <a:spcBef>
                <a:spcPct val="0"/>
              </a:spcBef>
            </a:pPr>
            <a:r>
              <a:rPr lang="en-US" sz="2700">
                <a:solidFill>
                  <a:srgbClr val="637E76"/>
                </a:solidFill>
                <a:latin typeface="Aileron"/>
                <a:ea typeface="Aileron"/>
                <a:cs typeface="Aileron"/>
                <a:sym typeface="Aileron"/>
              </a:rPr>
              <a:t>Aradhya Srivastava</a:t>
            </a:r>
          </a:p>
        </p:txBody>
      </p:sp>
      <p:sp>
        <p:nvSpPr>
          <p:cNvPr name="TextBox 22" id="22"/>
          <p:cNvSpPr txBox="true"/>
          <p:nvPr/>
        </p:nvSpPr>
        <p:spPr>
          <a:xfrm rot="0">
            <a:off x="8684698" y="1953174"/>
            <a:ext cx="3543914" cy="455295"/>
          </a:xfrm>
          <a:prstGeom prst="rect">
            <a:avLst/>
          </a:prstGeom>
        </p:spPr>
        <p:txBody>
          <a:bodyPr anchor="t" rtlCol="false" tIns="0" lIns="0" bIns="0" rIns="0">
            <a:spAutoFit/>
          </a:bodyPr>
          <a:lstStyle/>
          <a:p>
            <a:pPr algn="l" marL="0" indent="0" lvl="0">
              <a:lnSpc>
                <a:spcPts val="3779"/>
              </a:lnSpc>
              <a:spcBef>
                <a:spcPct val="0"/>
              </a:spcBef>
            </a:pPr>
            <a:r>
              <a:rPr lang="en-US" sz="2700">
                <a:solidFill>
                  <a:srgbClr val="637E76"/>
                </a:solidFill>
                <a:latin typeface="Aileron"/>
                <a:ea typeface="Aileron"/>
                <a:cs typeface="Aileron"/>
                <a:sym typeface="Aileron"/>
              </a:rPr>
              <a:t>School Buddy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0" y="432696"/>
            <a:ext cx="391724" cy="9854304"/>
            <a:chOff x="0" y="0"/>
            <a:chExt cx="522299" cy="13139073"/>
          </a:xfrm>
        </p:grpSpPr>
        <p:grpSp>
          <p:nvGrpSpPr>
            <p:cNvPr name="Group 3" id="3"/>
            <p:cNvGrpSpPr/>
            <p:nvPr/>
          </p:nvGrpSpPr>
          <p:grpSpPr>
            <a:xfrm rot="0">
              <a:off x="0" y="0"/>
              <a:ext cx="522299" cy="11388127"/>
              <a:chOff x="0" y="0"/>
              <a:chExt cx="103170" cy="2249507"/>
            </a:xfrm>
          </p:grpSpPr>
          <p:sp>
            <p:nvSpPr>
              <p:cNvPr name="Freeform 4" id="4"/>
              <p:cNvSpPr/>
              <p:nvPr/>
            </p:nvSpPr>
            <p:spPr>
              <a:xfrm flipH="false" flipV="false" rot="0">
                <a:off x="0" y="0"/>
                <a:ext cx="103170" cy="2249506"/>
              </a:xfrm>
              <a:custGeom>
                <a:avLst/>
                <a:gdLst/>
                <a:ahLst/>
                <a:cxnLst/>
                <a:rect r="r" b="b" t="t" l="l"/>
                <a:pathLst>
                  <a:path h="2249506" w="103170">
                    <a:moveTo>
                      <a:pt x="0" y="0"/>
                    </a:moveTo>
                    <a:lnTo>
                      <a:pt x="103170" y="0"/>
                    </a:lnTo>
                    <a:lnTo>
                      <a:pt x="103170" y="2249506"/>
                    </a:lnTo>
                    <a:lnTo>
                      <a:pt x="0" y="2249506"/>
                    </a:lnTo>
                    <a:close/>
                  </a:path>
                </a:pathLst>
              </a:custGeom>
              <a:solidFill>
                <a:srgbClr val="637E76"/>
              </a:solidFill>
            </p:spPr>
          </p:sp>
          <p:sp>
            <p:nvSpPr>
              <p:cNvPr name="TextBox 5" id="5"/>
              <p:cNvSpPr txBox="true"/>
              <p:nvPr/>
            </p:nvSpPr>
            <p:spPr>
              <a:xfrm>
                <a:off x="0" y="-38100"/>
                <a:ext cx="103170" cy="228760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11740227"/>
              <a:ext cx="522299" cy="521623"/>
              <a:chOff x="0" y="0"/>
              <a:chExt cx="103170" cy="103037"/>
            </a:xfrm>
          </p:grpSpPr>
          <p:sp>
            <p:nvSpPr>
              <p:cNvPr name="Freeform 7" id="7"/>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C69774"/>
              </a:solidFill>
            </p:spPr>
          </p:sp>
          <p:sp>
            <p:nvSpPr>
              <p:cNvPr name="TextBox 8" id="8"/>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2617450"/>
              <a:ext cx="522299" cy="521623"/>
              <a:chOff x="0" y="0"/>
              <a:chExt cx="103170" cy="103037"/>
            </a:xfrm>
          </p:grpSpPr>
          <p:sp>
            <p:nvSpPr>
              <p:cNvPr name="Freeform 10" id="10"/>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F8DFD4"/>
              </a:solidFill>
            </p:spPr>
          </p:sp>
          <p:sp>
            <p:nvSpPr>
              <p:cNvPr name="TextBox 11" id="11"/>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grpSp>
        <p:nvGrpSpPr>
          <p:cNvPr name="Group 12" id="12"/>
          <p:cNvGrpSpPr/>
          <p:nvPr/>
        </p:nvGrpSpPr>
        <p:grpSpPr>
          <a:xfrm rot="0">
            <a:off x="9219722" y="0"/>
            <a:ext cx="10574751" cy="10287000"/>
            <a:chOff x="0" y="0"/>
            <a:chExt cx="2785120" cy="2709333"/>
          </a:xfrm>
        </p:grpSpPr>
        <p:sp>
          <p:nvSpPr>
            <p:cNvPr name="Freeform 13" id="13"/>
            <p:cNvSpPr/>
            <p:nvPr/>
          </p:nvSpPr>
          <p:spPr>
            <a:xfrm flipH="false" flipV="false" rot="0">
              <a:off x="0" y="0"/>
              <a:ext cx="2785120" cy="2709333"/>
            </a:xfrm>
            <a:custGeom>
              <a:avLst/>
              <a:gdLst/>
              <a:ahLst/>
              <a:cxnLst/>
              <a:rect r="r" b="b" t="t" l="l"/>
              <a:pathLst>
                <a:path h="2709333" w="2785120">
                  <a:moveTo>
                    <a:pt x="0" y="0"/>
                  </a:moveTo>
                  <a:lnTo>
                    <a:pt x="2785120" y="0"/>
                  </a:lnTo>
                  <a:lnTo>
                    <a:pt x="2785120" y="2709333"/>
                  </a:lnTo>
                  <a:lnTo>
                    <a:pt x="0" y="2709333"/>
                  </a:lnTo>
                  <a:close/>
                </a:path>
              </a:pathLst>
            </a:custGeom>
            <a:solidFill>
              <a:srgbClr val="FFF9F6"/>
            </a:solidFill>
          </p:spPr>
        </p:sp>
        <p:sp>
          <p:nvSpPr>
            <p:cNvPr name="TextBox 14" id="14"/>
            <p:cNvSpPr txBox="true"/>
            <p:nvPr/>
          </p:nvSpPr>
          <p:spPr>
            <a:xfrm>
              <a:off x="0" y="-38100"/>
              <a:ext cx="2785120" cy="2747433"/>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3484082" y="9939655"/>
            <a:ext cx="4553664" cy="656590"/>
          </a:xfrm>
          <a:prstGeom prst="rect">
            <a:avLst/>
          </a:prstGeom>
        </p:spPr>
        <p:txBody>
          <a:bodyPr anchor="t" rtlCol="false" tIns="0" lIns="0" bIns="0" rIns="0">
            <a:spAutoFit/>
          </a:bodyPr>
          <a:lstStyle/>
          <a:p>
            <a:pPr algn="ctr">
              <a:lnSpc>
                <a:spcPts val="2659"/>
              </a:lnSpc>
            </a:pPr>
            <a:r>
              <a:rPr lang="en-US" sz="1899">
                <a:solidFill>
                  <a:srgbClr val="113946"/>
                </a:solidFill>
                <a:latin typeface="Inter"/>
                <a:ea typeface="Inter"/>
                <a:cs typeface="Inter"/>
                <a:sym typeface="Inter"/>
              </a:rPr>
              <a:t>Graph daal skte apan ek histogram type</a:t>
            </a:r>
          </a:p>
          <a:p>
            <a:pPr algn="ctr">
              <a:lnSpc>
                <a:spcPts val="2659"/>
              </a:lnSpc>
              <a:spcBef>
                <a:spcPct val="0"/>
              </a:spcBef>
            </a:pPr>
          </a:p>
        </p:txBody>
      </p:sp>
      <p:grpSp>
        <p:nvGrpSpPr>
          <p:cNvPr name="Group 16" id="16"/>
          <p:cNvGrpSpPr/>
          <p:nvPr/>
        </p:nvGrpSpPr>
        <p:grpSpPr>
          <a:xfrm rot="0">
            <a:off x="11878415" y="2212959"/>
            <a:ext cx="7448612" cy="9683125"/>
            <a:chOff x="0" y="0"/>
            <a:chExt cx="660400" cy="858514"/>
          </a:xfrm>
        </p:grpSpPr>
        <p:sp>
          <p:nvSpPr>
            <p:cNvPr name="Freeform 17" id="17"/>
            <p:cNvSpPr/>
            <p:nvPr/>
          </p:nvSpPr>
          <p:spPr>
            <a:xfrm flipH="false" flipV="false" rot="0">
              <a:off x="0" y="0"/>
              <a:ext cx="660400" cy="858514"/>
            </a:xfrm>
            <a:custGeom>
              <a:avLst/>
              <a:gdLst/>
              <a:ahLst/>
              <a:cxnLst/>
              <a:rect r="r" b="b" t="t" l="l"/>
              <a:pathLst>
                <a:path h="85851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9517"/>
                  </a:cubicBezTo>
                  <a:lnTo>
                    <a:pt x="660400" y="858514"/>
                  </a:lnTo>
                  <a:lnTo>
                    <a:pt x="0" y="858514"/>
                  </a:lnTo>
                  <a:lnTo>
                    <a:pt x="0" y="329910"/>
                  </a:lnTo>
                  <a:cubicBezTo>
                    <a:pt x="1782" y="185660"/>
                    <a:pt x="93019" y="64045"/>
                    <a:pt x="220252" y="19070"/>
                  </a:cubicBezTo>
                  <a:close/>
                </a:path>
              </a:pathLst>
            </a:custGeom>
            <a:solidFill>
              <a:srgbClr val="F8DFD4"/>
            </a:solidFill>
          </p:spPr>
        </p:sp>
        <p:sp>
          <p:nvSpPr>
            <p:cNvPr name="TextBox 18" id="18"/>
            <p:cNvSpPr txBox="true"/>
            <p:nvPr/>
          </p:nvSpPr>
          <p:spPr>
            <a:xfrm>
              <a:off x="0" y="88900"/>
              <a:ext cx="660400" cy="769614"/>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514350" y="1839841"/>
            <a:ext cx="8161510" cy="6047889"/>
          </a:xfrm>
          <a:custGeom>
            <a:avLst/>
            <a:gdLst/>
            <a:ahLst/>
            <a:cxnLst/>
            <a:rect r="r" b="b" t="t" l="l"/>
            <a:pathLst>
              <a:path h="6047889" w="8161510">
                <a:moveTo>
                  <a:pt x="0" y="0"/>
                </a:moveTo>
                <a:lnTo>
                  <a:pt x="8161510" y="0"/>
                </a:lnTo>
                <a:lnTo>
                  <a:pt x="8161510" y="6047888"/>
                </a:lnTo>
                <a:lnTo>
                  <a:pt x="0" y="6047888"/>
                </a:lnTo>
                <a:lnTo>
                  <a:pt x="0" y="0"/>
                </a:lnTo>
                <a:close/>
              </a:path>
            </a:pathLst>
          </a:custGeom>
          <a:blipFill>
            <a:blip r:embed="rId2"/>
            <a:stretch>
              <a:fillRect l="0" t="0" r="0" b="0"/>
            </a:stretch>
          </a:blipFill>
        </p:spPr>
      </p:sp>
      <p:sp>
        <p:nvSpPr>
          <p:cNvPr name="Freeform 20" id="20"/>
          <p:cNvSpPr/>
          <p:nvPr/>
        </p:nvSpPr>
        <p:spPr>
          <a:xfrm flipH="false" flipV="false" rot="0">
            <a:off x="9119792" y="2020986"/>
            <a:ext cx="9447873" cy="5774715"/>
          </a:xfrm>
          <a:custGeom>
            <a:avLst/>
            <a:gdLst/>
            <a:ahLst/>
            <a:cxnLst/>
            <a:rect r="r" b="b" t="t" l="l"/>
            <a:pathLst>
              <a:path h="5774715" w="9447873">
                <a:moveTo>
                  <a:pt x="0" y="0"/>
                </a:moveTo>
                <a:lnTo>
                  <a:pt x="9447872" y="0"/>
                </a:lnTo>
                <a:lnTo>
                  <a:pt x="9447872" y="5774715"/>
                </a:lnTo>
                <a:lnTo>
                  <a:pt x="0" y="5774715"/>
                </a:lnTo>
                <a:lnTo>
                  <a:pt x="0" y="0"/>
                </a:lnTo>
                <a:close/>
              </a:path>
            </a:pathLst>
          </a:custGeom>
          <a:blipFill>
            <a:blip r:embed="rId3"/>
            <a:stretch>
              <a:fillRect l="0" t="0" r="0" b="0"/>
            </a:stretch>
          </a:blipFill>
        </p:spPr>
      </p:sp>
      <p:sp>
        <p:nvSpPr>
          <p:cNvPr name="TextBox 21" id="21"/>
          <p:cNvSpPr txBox="true"/>
          <p:nvPr/>
        </p:nvSpPr>
        <p:spPr>
          <a:xfrm rot="0">
            <a:off x="514350" y="375546"/>
            <a:ext cx="17259300" cy="537845"/>
          </a:xfrm>
          <a:prstGeom prst="rect">
            <a:avLst/>
          </a:prstGeom>
        </p:spPr>
        <p:txBody>
          <a:bodyPr anchor="t" rtlCol="false" tIns="0" lIns="0" bIns="0" rIns="0">
            <a:spAutoFit/>
          </a:bodyPr>
          <a:lstStyle/>
          <a:p>
            <a:pPr algn="l" marL="0" indent="0" lvl="0">
              <a:lnSpc>
                <a:spcPts val="4480"/>
              </a:lnSpc>
              <a:spcBef>
                <a:spcPct val="0"/>
              </a:spcBef>
            </a:pPr>
            <a:r>
              <a:rPr lang="en-US" b="true" sz="3200">
                <a:solidFill>
                  <a:srgbClr val="113946"/>
                </a:solidFill>
                <a:latin typeface="Aileron Bold"/>
                <a:ea typeface="Aileron Bold"/>
                <a:cs typeface="Aileron Bold"/>
                <a:sym typeface="Aileron Bold"/>
              </a:rPr>
              <a:t>Which is the fastest-growing School in Bangalore (Overall and Streamwise)?</a:t>
            </a:r>
          </a:p>
        </p:txBody>
      </p:sp>
      <p:sp>
        <p:nvSpPr>
          <p:cNvPr name="TextBox 22" id="22"/>
          <p:cNvSpPr txBox="true"/>
          <p:nvPr/>
        </p:nvSpPr>
        <p:spPr>
          <a:xfrm rot="0">
            <a:off x="514350" y="981075"/>
            <a:ext cx="1343501" cy="455296"/>
          </a:xfrm>
          <a:prstGeom prst="rect">
            <a:avLst/>
          </a:prstGeom>
        </p:spPr>
        <p:txBody>
          <a:bodyPr anchor="t" rtlCol="false" tIns="0" lIns="0" bIns="0" rIns="0">
            <a:spAutoFit/>
          </a:bodyPr>
          <a:lstStyle/>
          <a:p>
            <a:pPr algn="ctr">
              <a:lnSpc>
                <a:spcPts val="3779"/>
              </a:lnSpc>
              <a:spcBef>
                <a:spcPct val="0"/>
              </a:spcBef>
            </a:pPr>
            <a:r>
              <a:rPr lang="en-US" b="true" sz="2699">
                <a:solidFill>
                  <a:srgbClr val="113946"/>
                </a:solidFill>
                <a:latin typeface="Inter Bold"/>
                <a:ea typeface="Inter Bold"/>
                <a:cs typeface="Inter Bold"/>
                <a:sym typeface="Inter Bold"/>
              </a:rPr>
              <a:t>Science</a:t>
            </a:r>
          </a:p>
        </p:txBody>
      </p:sp>
      <p:sp>
        <p:nvSpPr>
          <p:cNvPr name="TextBox 23" id="23"/>
          <p:cNvSpPr txBox="true"/>
          <p:nvPr/>
        </p:nvSpPr>
        <p:spPr>
          <a:xfrm rot="0">
            <a:off x="10779756" y="8419971"/>
            <a:ext cx="5408652" cy="412750"/>
          </a:xfrm>
          <a:prstGeom prst="rect">
            <a:avLst/>
          </a:prstGeom>
        </p:spPr>
        <p:txBody>
          <a:bodyPr anchor="t" rtlCol="false" tIns="0" lIns="0" bIns="0" rIns="0">
            <a:spAutoFit/>
          </a:bodyPr>
          <a:lstStyle/>
          <a:p>
            <a:pPr algn="ctr">
              <a:lnSpc>
                <a:spcPts val="3499"/>
              </a:lnSpc>
              <a:spcBef>
                <a:spcPct val="0"/>
              </a:spcBef>
            </a:pPr>
            <a:r>
              <a:rPr lang="en-US" b="true" sz="2499">
                <a:solidFill>
                  <a:srgbClr val="113946"/>
                </a:solidFill>
                <a:latin typeface="Inter Bold"/>
                <a:ea typeface="Inter Bold"/>
                <a:cs typeface="Inter Bold"/>
                <a:sym typeface="Inter Bold"/>
              </a:rPr>
              <a:t>For Science stream Birla HS is best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0" y="432696"/>
            <a:ext cx="391724" cy="9854304"/>
            <a:chOff x="0" y="0"/>
            <a:chExt cx="522299" cy="13139073"/>
          </a:xfrm>
        </p:grpSpPr>
        <p:grpSp>
          <p:nvGrpSpPr>
            <p:cNvPr name="Group 3" id="3"/>
            <p:cNvGrpSpPr/>
            <p:nvPr/>
          </p:nvGrpSpPr>
          <p:grpSpPr>
            <a:xfrm rot="0">
              <a:off x="0" y="0"/>
              <a:ext cx="522299" cy="11388127"/>
              <a:chOff x="0" y="0"/>
              <a:chExt cx="103170" cy="2249507"/>
            </a:xfrm>
          </p:grpSpPr>
          <p:sp>
            <p:nvSpPr>
              <p:cNvPr name="Freeform 4" id="4"/>
              <p:cNvSpPr/>
              <p:nvPr/>
            </p:nvSpPr>
            <p:spPr>
              <a:xfrm flipH="false" flipV="false" rot="0">
                <a:off x="0" y="0"/>
                <a:ext cx="103170" cy="2249506"/>
              </a:xfrm>
              <a:custGeom>
                <a:avLst/>
                <a:gdLst/>
                <a:ahLst/>
                <a:cxnLst/>
                <a:rect r="r" b="b" t="t" l="l"/>
                <a:pathLst>
                  <a:path h="2249506" w="103170">
                    <a:moveTo>
                      <a:pt x="0" y="0"/>
                    </a:moveTo>
                    <a:lnTo>
                      <a:pt x="103170" y="0"/>
                    </a:lnTo>
                    <a:lnTo>
                      <a:pt x="103170" y="2249506"/>
                    </a:lnTo>
                    <a:lnTo>
                      <a:pt x="0" y="2249506"/>
                    </a:lnTo>
                    <a:close/>
                  </a:path>
                </a:pathLst>
              </a:custGeom>
              <a:solidFill>
                <a:srgbClr val="637E76"/>
              </a:solidFill>
            </p:spPr>
          </p:sp>
          <p:sp>
            <p:nvSpPr>
              <p:cNvPr name="TextBox 5" id="5"/>
              <p:cNvSpPr txBox="true"/>
              <p:nvPr/>
            </p:nvSpPr>
            <p:spPr>
              <a:xfrm>
                <a:off x="0" y="-38100"/>
                <a:ext cx="103170" cy="228760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11740227"/>
              <a:ext cx="522299" cy="521623"/>
              <a:chOff x="0" y="0"/>
              <a:chExt cx="103170" cy="103037"/>
            </a:xfrm>
          </p:grpSpPr>
          <p:sp>
            <p:nvSpPr>
              <p:cNvPr name="Freeform 7" id="7"/>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C69774"/>
              </a:solidFill>
            </p:spPr>
          </p:sp>
          <p:sp>
            <p:nvSpPr>
              <p:cNvPr name="TextBox 8" id="8"/>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2617450"/>
              <a:ext cx="522299" cy="521623"/>
              <a:chOff x="0" y="0"/>
              <a:chExt cx="103170" cy="103037"/>
            </a:xfrm>
          </p:grpSpPr>
          <p:sp>
            <p:nvSpPr>
              <p:cNvPr name="Freeform 10" id="10"/>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F8DFD4"/>
              </a:solidFill>
            </p:spPr>
          </p:sp>
          <p:sp>
            <p:nvSpPr>
              <p:cNvPr name="TextBox 11" id="11"/>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grpSp>
        <p:nvGrpSpPr>
          <p:cNvPr name="Group 12" id="12"/>
          <p:cNvGrpSpPr/>
          <p:nvPr/>
        </p:nvGrpSpPr>
        <p:grpSpPr>
          <a:xfrm rot="0">
            <a:off x="9219722" y="0"/>
            <a:ext cx="10574751" cy="10287000"/>
            <a:chOff x="0" y="0"/>
            <a:chExt cx="2785120" cy="2709333"/>
          </a:xfrm>
        </p:grpSpPr>
        <p:sp>
          <p:nvSpPr>
            <p:cNvPr name="Freeform 13" id="13"/>
            <p:cNvSpPr/>
            <p:nvPr/>
          </p:nvSpPr>
          <p:spPr>
            <a:xfrm flipH="false" flipV="false" rot="0">
              <a:off x="0" y="0"/>
              <a:ext cx="2785120" cy="2709333"/>
            </a:xfrm>
            <a:custGeom>
              <a:avLst/>
              <a:gdLst/>
              <a:ahLst/>
              <a:cxnLst/>
              <a:rect r="r" b="b" t="t" l="l"/>
              <a:pathLst>
                <a:path h="2709333" w="2785120">
                  <a:moveTo>
                    <a:pt x="0" y="0"/>
                  </a:moveTo>
                  <a:lnTo>
                    <a:pt x="2785120" y="0"/>
                  </a:lnTo>
                  <a:lnTo>
                    <a:pt x="2785120" y="2709333"/>
                  </a:lnTo>
                  <a:lnTo>
                    <a:pt x="0" y="2709333"/>
                  </a:lnTo>
                  <a:close/>
                </a:path>
              </a:pathLst>
            </a:custGeom>
            <a:solidFill>
              <a:srgbClr val="FFF9F6"/>
            </a:solidFill>
          </p:spPr>
        </p:sp>
        <p:sp>
          <p:nvSpPr>
            <p:cNvPr name="TextBox 14" id="14"/>
            <p:cNvSpPr txBox="true"/>
            <p:nvPr/>
          </p:nvSpPr>
          <p:spPr>
            <a:xfrm>
              <a:off x="0" y="-38100"/>
              <a:ext cx="2785120" cy="2747433"/>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3484082" y="9939655"/>
            <a:ext cx="4553664" cy="656590"/>
          </a:xfrm>
          <a:prstGeom prst="rect">
            <a:avLst/>
          </a:prstGeom>
        </p:spPr>
        <p:txBody>
          <a:bodyPr anchor="t" rtlCol="false" tIns="0" lIns="0" bIns="0" rIns="0">
            <a:spAutoFit/>
          </a:bodyPr>
          <a:lstStyle/>
          <a:p>
            <a:pPr algn="ctr">
              <a:lnSpc>
                <a:spcPts val="2659"/>
              </a:lnSpc>
            </a:pPr>
            <a:r>
              <a:rPr lang="en-US" sz="1899">
                <a:solidFill>
                  <a:srgbClr val="113946"/>
                </a:solidFill>
                <a:latin typeface="Inter"/>
                <a:ea typeface="Inter"/>
                <a:cs typeface="Inter"/>
                <a:sym typeface="Inter"/>
              </a:rPr>
              <a:t>Graph daal skte apan ek histogram type</a:t>
            </a:r>
          </a:p>
          <a:p>
            <a:pPr algn="ctr">
              <a:lnSpc>
                <a:spcPts val="2659"/>
              </a:lnSpc>
              <a:spcBef>
                <a:spcPct val="0"/>
              </a:spcBef>
            </a:pPr>
          </a:p>
        </p:txBody>
      </p:sp>
      <p:grpSp>
        <p:nvGrpSpPr>
          <p:cNvPr name="Group 16" id="16"/>
          <p:cNvGrpSpPr/>
          <p:nvPr/>
        </p:nvGrpSpPr>
        <p:grpSpPr>
          <a:xfrm rot="0">
            <a:off x="11878415" y="2212959"/>
            <a:ext cx="7448612" cy="9683125"/>
            <a:chOff x="0" y="0"/>
            <a:chExt cx="660400" cy="858514"/>
          </a:xfrm>
        </p:grpSpPr>
        <p:sp>
          <p:nvSpPr>
            <p:cNvPr name="Freeform 17" id="17"/>
            <p:cNvSpPr/>
            <p:nvPr/>
          </p:nvSpPr>
          <p:spPr>
            <a:xfrm flipH="false" flipV="false" rot="0">
              <a:off x="0" y="0"/>
              <a:ext cx="660400" cy="858514"/>
            </a:xfrm>
            <a:custGeom>
              <a:avLst/>
              <a:gdLst/>
              <a:ahLst/>
              <a:cxnLst/>
              <a:rect r="r" b="b" t="t" l="l"/>
              <a:pathLst>
                <a:path h="85851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9517"/>
                  </a:cubicBezTo>
                  <a:lnTo>
                    <a:pt x="660400" y="858514"/>
                  </a:lnTo>
                  <a:lnTo>
                    <a:pt x="0" y="858514"/>
                  </a:lnTo>
                  <a:lnTo>
                    <a:pt x="0" y="329910"/>
                  </a:lnTo>
                  <a:cubicBezTo>
                    <a:pt x="1782" y="185660"/>
                    <a:pt x="93019" y="64045"/>
                    <a:pt x="220252" y="19070"/>
                  </a:cubicBezTo>
                  <a:close/>
                </a:path>
              </a:pathLst>
            </a:custGeom>
            <a:solidFill>
              <a:srgbClr val="F8DFD4"/>
            </a:solidFill>
          </p:spPr>
        </p:sp>
        <p:sp>
          <p:nvSpPr>
            <p:cNvPr name="TextBox 18" id="18"/>
            <p:cNvSpPr txBox="true"/>
            <p:nvPr/>
          </p:nvSpPr>
          <p:spPr>
            <a:xfrm>
              <a:off x="0" y="88900"/>
              <a:ext cx="660400" cy="769614"/>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514350" y="1835802"/>
            <a:ext cx="7671093" cy="8141953"/>
          </a:xfrm>
          <a:custGeom>
            <a:avLst/>
            <a:gdLst/>
            <a:ahLst/>
            <a:cxnLst/>
            <a:rect r="r" b="b" t="t" l="l"/>
            <a:pathLst>
              <a:path h="8141953" w="7671093">
                <a:moveTo>
                  <a:pt x="0" y="0"/>
                </a:moveTo>
                <a:lnTo>
                  <a:pt x="7671093" y="0"/>
                </a:lnTo>
                <a:lnTo>
                  <a:pt x="7671093" y="8141953"/>
                </a:lnTo>
                <a:lnTo>
                  <a:pt x="0" y="8141953"/>
                </a:lnTo>
                <a:lnTo>
                  <a:pt x="0" y="0"/>
                </a:lnTo>
                <a:close/>
              </a:path>
            </a:pathLst>
          </a:custGeom>
          <a:blipFill>
            <a:blip r:embed="rId2"/>
            <a:stretch>
              <a:fillRect l="0" t="0" r="0" b="0"/>
            </a:stretch>
          </a:blipFill>
        </p:spPr>
      </p:sp>
      <p:sp>
        <p:nvSpPr>
          <p:cNvPr name="Freeform 20" id="20"/>
          <p:cNvSpPr/>
          <p:nvPr/>
        </p:nvSpPr>
        <p:spPr>
          <a:xfrm flipH="false" flipV="false" rot="0">
            <a:off x="8568552" y="1835802"/>
            <a:ext cx="10032049" cy="6010259"/>
          </a:xfrm>
          <a:custGeom>
            <a:avLst/>
            <a:gdLst/>
            <a:ahLst/>
            <a:cxnLst/>
            <a:rect r="r" b="b" t="t" l="l"/>
            <a:pathLst>
              <a:path h="6010259" w="10032049">
                <a:moveTo>
                  <a:pt x="0" y="0"/>
                </a:moveTo>
                <a:lnTo>
                  <a:pt x="10032049" y="0"/>
                </a:lnTo>
                <a:lnTo>
                  <a:pt x="10032049" y="6010259"/>
                </a:lnTo>
                <a:lnTo>
                  <a:pt x="0" y="6010259"/>
                </a:lnTo>
                <a:lnTo>
                  <a:pt x="0" y="0"/>
                </a:lnTo>
                <a:close/>
              </a:path>
            </a:pathLst>
          </a:custGeom>
          <a:blipFill>
            <a:blip r:embed="rId3"/>
            <a:stretch>
              <a:fillRect l="0" t="0" r="0" b="0"/>
            </a:stretch>
          </a:blipFill>
        </p:spPr>
      </p:sp>
      <p:sp>
        <p:nvSpPr>
          <p:cNvPr name="TextBox 21" id="21"/>
          <p:cNvSpPr txBox="true"/>
          <p:nvPr/>
        </p:nvSpPr>
        <p:spPr>
          <a:xfrm rot="0">
            <a:off x="514350" y="375546"/>
            <a:ext cx="17259300" cy="537845"/>
          </a:xfrm>
          <a:prstGeom prst="rect">
            <a:avLst/>
          </a:prstGeom>
        </p:spPr>
        <p:txBody>
          <a:bodyPr anchor="t" rtlCol="false" tIns="0" lIns="0" bIns="0" rIns="0">
            <a:spAutoFit/>
          </a:bodyPr>
          <a:lstStyle/>
          <a:p>
            <a:pPr algn="l" marL="0" indent="0" lvl="0">
              <a:lnSpc>
                <a:spcPts val="4480"/>
              </a:lnSpc>
              <a:spcBef>
                <a:spcPct val="0"/>
              </a:spcBef>
            </a:pPr>
            <a:r>
              <a:rPr lang="en-US" b="true" sz="3200">
                <a:solidFill>
                  <a:srgbClr val="113946"/>
                </a:solidFill>
                <a:latin typeface="Aileron Bold"/>
                <a:ea typeface="Aileron Bold"/>
                <a:cs typeface="Aileron Bold"/>
                <a:sym typeface="Aileron Bold"/>
              </a:rPr>
              <a:t>Which is the fastest-growing School in Bangalore (Overall and Streamwise)?</a:t>
            </a:r>
          </a:p>
        </p:txBody>
      </p:sp>
      <p:sp>
        <p:nvSpPr>
          <p:cNvPr name="TextBox 22" id="22"/>
          <p:cNvSpPr txBox="true"/>
          <p:nvPr/>
        </p:nvSpPr>
        <p:spPr>
          <a:xfrm rot="0">
            <a:off x="821531" y="981075"/>
            <a:ext cx="729139" cy="455296"/>
          </a:xfrm>
          <a:prstGeom prst="rect">
            <a:avLst/>
          </a:prstGeom>
        </p:spPr>
        <p:txBody>
          <a:bodyPr anchor="t" rtlCol="false" tIns="0" lIns="0" bIns="0" rIns="0">
            <a:spAutoFit/>
          </a:bodyPr>
          <a:lstStyle/>
          <a:p>
            <a:pPr algn="ctr">
              <a:lnSpc>
                <a:spcPts val="3779"/>
              </a:lnSpc>
              <a:spcBef>
                <a:spcPct val="0"/>
              </a:spcBef>
            </a:pPr>
            <a:r>
              <a:rPr lang="en-US" b="true" sz="2699">
                <a:solidFill>
                  <a:srgbClr val="113946"/>
                </a:solidFill>
                <a:latin typeface="Inter Bold"/>
                <a:ea typeface="Inter Bold"/>
                <a:cs typeface="Inter Bold"/>
                <a:sym typeface="Inter Bold"/>
              </a:rPr>
              <a:t>Arts</a:t>
            </a:r>
          </a:p>
        </p:txBody>
      </p:sp>
      <p:sp>
        <p:nvSpPr>
          <p:cNvPr name="TextBox 23" id="23"/>
          <p:cNvSpPr txBox="true"/>
          <p:nvPr/>
        </p:nvSpPr>
        <p:spPr>
          <a:xfrm rot="0">
            <a:off x="9805574" y="8307544"/>
            <a:ext cx="6659166" cy="412750"/>
          </a:xfrm>
          <a:prstGeom prst="rect">
            <a:avLst/>
          </a:prstGeom>
        </p:spPr>
        <p:txBody>
          <a:bodyPr anchor="t" rtlCol="false" tIns="0" lIns="0" bIns="0" rIns="0">
            <a:spAutoFit/>
          </a:bodyPr>
          <a:lstStyle/>
          <a:p>
            <a:pPr algn="ctr">
              <a:lnSpc>
                <a:spcPts val="3499"/>
              </a:lnSpc>
              <a:spcBef>
                <a:spcPct val="0"/>
              </a:spcBef>
            </a:pPr>
            <a:r>
              <a:rPr lang="en-US" b="true" sz="2499">
                <a:solidFill>
                  <a:srgbClr val="113946"/>
                </a:solidFill>
                <a:latin typeface="Inter Bold"/>
                <a:ea typeface="Inter Bold"/>
                <a:cs typeface="Inter Bold"/>
                <a:sym typeface="Inter Bold"/>
              </a:rPr>
              <a:t>for Arts stream International school is best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0" y="432696"/>
            <a:ext cx="391724" cy="9854304"/>
            <a:chOff x="0" y="0"/>
            <a:chExt cx="522299" cy="13139073"/>
          </a:xfrm>
        </p:grpSpPr>
        <p:grpSp>
          <p:nvGrpSpPr>
            <p:cNvPr name="Group 3" id="3"/>
            <p:cNvGrpSpPr/>
            <p:nvPr/>
          </p:nvGrpSpPr>
          <p:grpSpPr>
            <a:xfrm rot="0">
              <a:off x="0" y="0"/>
              <a:ext cx="522299" cy="11388127"/>
              <a:chOff x="0" y="0"/>
              <a:chExt cx="103170" cy="2249507"/>
            </a:xfrm>
          </p:grpSpPr>
          <p:sp>
            <p:nvSpPr>
              <p:cNvPr name="Freeform 4" id="4"/>
              <p:cNvSpPr/>
              <p:nvPr/>
            </p:nvSpPr>
            <p:spPr>
              <a:xfrm flipH="false" flipV="false" rot="0">
                <a:off x="0" y="0"/>
                <a:ext cx="103170" cy="2249506"/>
              </a:xfrm>
              <a:custGeom>
                <a:avLst/>
                <a:gdLst/>
                <a:ahLst/>
                <a:cxnLst/>
                <a:rect r="r" b="b" t="t" l="l"/>
                <a:pathLst>
                  <a:path h="2249506" w="103170">
                    <a:moveTo>
                      <a:pt x="0" y="0"/>
                    </a:moveTo>
                    <a:lnTo>
                      <a:pt x="103170" y="0"/>
                    </a:lnTo>
                    <a:lnTo>
                      <a:pt x="103170" y="2249506"/>
                    </a:lnTo>
                    <a:lnTo>
                      <a:pt x="0" y="2249506"/>
                    </a:lnTo>
                    <a:close/>
                  </a:path>
                </a:pathLst>
              </a:custGeom>
              <a:solidFill>
                <a:srgbClr val="637E76"/>
              </a:solidFill>
            </p:spPr>
          </p:sp>
          <p:sp>
            <p:nvSpPr>
              <p:cNvPr name="TextBox 5" id="5"/>
              <p:cNvSpPr txBox="true"/>
              <p:nvPr/>
            </p:nvSpPr>
            <p:spPr>
              <a:xfrm>
                <a:off x="0" y="-38100"/>
                <a:ext cx="103170" cy="228760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11740227"/>
              <a:ext cx="522299" cy="521623"/>
              <a:chOff x="0" y="0"/>
              <a:chExt cx="103170" cy="103037"/>
            </a:xfrm>
          </p:grpSpPr>
          <p:sp>
            <p:nvSpPr>
              <p:cNvPr name="Freeform 7" id="7"/>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C69774"/>
              </a:solidFill>
            </p:spPr>
          </p:sp>
          <p:sp>
            <p:nvSpPr>
              <p:cNvPr name="TextBox 8" id="8"/>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2617450"/>
              <a:ext cx="522299" cy="521623"/>
              <a:chOff x="0" y="0"/>
              <a:chExt cx="103170" cy="103037"/>
            </a:xfrm>
          </p:grpSpPr>
          <p:sp>
            <p:nvSpPr>
              <p:cNvPr name="Freeform 10" id="10"/>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F8DFD4"/>
              </a:solidFill>
            </p:spPr>
          </p:sp>
          <p:sp>
            <p:nvSpPr>
              <p:cNvPr name="TextBox 11" id="11"/>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grpSp>
        <p:nvGrpSpPr>
          <p:cNvPr name="Group 12" id="12"/>
          <p:cNvGrpSpPr/>
          <p:nvPr/>
        </p:nvGrpSpPr>
        <p:grpSpPr>
          <a:xfrm rot="0">
            <a:off x="9219722" y="0"/>
            <a:ext cx="10574751" cy="10287000"/>
            <a:chOff x="0" y="0"/>
            <a:chExt cx="2785120" cy="2709333"/>
          </a:xfrm>
        </p:grpSpPr>
        <p:sp>
          <p:nvSpPr>
            <p:cNvPr name="Freeform 13" id="13"/>
            <p:cNvSpPr/>
            <p:nvPr/>
          </p:nvSpPr>
          <p:spPr>
            <a:xfrm flipH="false" flipV="false" rot="0">
              <a:off x="0" y="0"/>
              <a:ext cx="2785120" cy="2709333"/>
            </a:xfrm>
            <a:custGeom>
              <a:avLst/>
              <a:gdLst/>
              <a:ahLst/>
              <a:cxnLst/>
              <a:rect r="r" b="b" t="t" l="l"/>
              <a:pathLst>
                <a:path h="2709333" w="2785120">
                  <a:moveTo>
                    <a:pt x="0" y="0"/>
                  </a:moveTo>
                  <a:lnTo>
                    <a:pt x="2785120" y="0"/>
                  </a:lnTo>
                  <a:lnTo>
                    <a:pt x="2785120" y="2709333"/>
                  </a:lnTo>
                  <a:lnTo>
                    <a:pt x="0" y="2709333"/>
                  </a:lnTo>
                  <a:close/>
                </a:path>
              </a:pathLst>
            </a:custGeom>
            <a:solidFill>
              <a:srgbClr val="FFF9F6"/>
            </a:solidFill>
          </p:spPr>
        </p:sp>
        <p:sp>
          <p:nvSpPr>
            <p:cNvPr name="TextBox 14" id="14"/>
            <p:cNvSpPr txBox="true"/>
            <p:nvPr/>
          </p:nvSpPr>
          <p:spPr>
            <a:xfrm>
              <a:off x="0" y="-38100"/>
              <a:ext cx="2785120" cy="2747433"/>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3484082" y="9939655"/>
            <a:ext cx="4553664" cy="656590"/>
          </a:xfrm>
          <a:prstGeom prst="rect">
            <a:avLst/>
          </a:prstGeom>
        </p:spPr>
        <p:txBody>
          <a:bodyPr anchor="t" rtlCol="false" tIns="0" lIns="0" bIns="0" rIns="0">
            <a:spAutoFit/>
          </a:bodyPr>
          <a:lstStyle/>
          <a:p>
            <a:pPr algn="ctr">
              <a:lnSpc>
                <a:spcPts val="2659"/>
              </a:lnSpc>
            </a:pPr>
            <a:r>
              <a:rPr lang="en-US" sz="1899">
                <a:solidFill>
                  <a:srgbClr val="113946"/>
                </a:solidFill>
                <a:latin typeface="Inter"/>
                <a:ea typeface="Inter"/>
                <a:cs typeface="Inter"/>
                <a:sym typeface="Inter"/>
              </a:rPr>
              <a:t>Graph daal skte apan ek histogram type</a:t>
            </a:r>
          </a:p>
          <a:p>
            <a:pPr algn="ctr">
              <a:lnSpc>
                <a:spcPts val="2659"/>
              </a:lnSpc>
              <a:spcBef>
                <a:spcPct val="0"/>
              </a:spcBef>
            </a:pPr>
          </a:p>
        </p:txBody>
      </p:sp>
      <p:grpSp>
        <p:nvGrpSpPr>
          <p:cNvPr name="Group 16" id="16"/>
          <p:cNvGrpSpPr/>
          <p:nvPr/>
        </p:nvGrpSpPr>
        <p:grpSpPr>
          <a:xfrm rot="0">
            <a:off x="11878415" y="2212959"/>
            <a:ext cx="7448612" cy="9683125"/>
            <a:chOff x="0" y="0"/>
            <a:chExt cx="660400" cy="858514"/>
          </a:xfrm>
        </p:grpSpPr>
        <p:sp>
          <p:nvSpPr>
            <p:cNvPr name="Freeform 17" id="17"/>
            <p:cNvSpPr/>
            <p:nvPr/>
          </p:nvSpPr>
          <p:spPr>
            <a:xfrm flipH="false" flipV="false" rot="0">
              <a:off x="0" y="0"/>
              <a:ext cx="660400" cy="858514"/>
            </a:xfrm>
            <a:custGeom>
              <a:avLst/>
              <a:gdLst/>
              <a:ahLst/>
              <a:cxnLst/>
              <a:rect r="r" b="b" t="t" l="l"/>
              <a:pathLst>
                <a:path h="85851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9517"/>
                  </a:cubicBezTo>
                  <a:lnTo>
                    <a:pt x="660400" y="858514"/>
                  </a:lnTo>
                  <a:lnTo>
                    <a:pt x="0" y="858514"/>
                  </a:lnTo>
                  <a:lnTo>
                    <a:pt x="0" y="329910"/>
                  </a:lnTo>
                  <a:cubicBezTo>
                    <a:pt x="1782" y="185660"/>
                    <a:pt x="93019" y="64045"/>
                    <a:pt x="220252" y="19070"/>
                  </a:cubicBezTo>
                  <a:close/>
                </a:path>
              </a:pathLst>
            </a:custGeom>
            <a:solidFill>
              <a:srgbClr val="F8DFD4"/>
            </a:solidFill>
          </p:spPr>
        </p:sp>
        <p:sp>
          <p:nvSpPr>
            <p:cNvPr name="TextBox 18" id="18"/>
            <p:cNvSpPr txBox="true"/>
            <p:nvPr/>
          </p:nvSpPr>
          <p:spPr>
            <a:xfrm>
              <a:off x="0" y="88900"/>
              <a:ext cx="660400" cy="769614"/>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514350" y="1839841"/>
            <a:ext cx="8255604" cy="6101968"/>
          </a:xfrm>
          <a:custGeom>
            <a:avLst/>
            <a:gdLst/>
            <a:ahLst/>
            <a:cxnLst/>
            <a:rect r="r" b="b" t="t" l="l"/>
            <a:pathLst>
              <a:path h="6101968" w="8255604">
                <a:moveTo>
                  <a:pt x="0" y="0"/>
                </a:moveTo>
                <a:lnTo>
                  <a:pt x="8255604" y="0"/>
                </a:lnTo>
                <a:lnTo>
                  <a:pt x="8255604" y="6101967"/>
                </a:lnTo>
                <a:lnTo>
                  <a:pt x="0" y="6101967"/>
                </a:lnTo>
                <a:lnTo>
                  <a:pt x="0" y="0"/>
                </a:lnTo>
                <a:close/>
              </a:path>
            </a:pathLst>
          </a:custGeom>
          <a:blipFill>
            <a:blip r:embed="rId2"/>
            <a:stretch>
              <a:fillRect l="0" t="0" r="0" b="0"/>
            </a:stretch>
          </a:blipFill>
        </p:spPr>
      </p:sp>
      <p:sp>
        <p:nvSpPr>
          <p:cNvPr name="Freeform 20" id="20"/>
          <p:cNvSpPr/>
          <p:nvPr/>
        </p:nvSpPr>
        <p:spPr>
          <a:xfrm flipH="false" flipV="false" rot="0">
            <a:off x="8893779" y="1839841"/>
            <a:ext cx="9729193" cy="5964814"/>
          </a:xfrm>
          <a:custGeom>
            <a:avLst/>
            <a:gdLst/>
            <a:ahLst/>
            <a:cxnLst/>
            <a:rect r="r" b="b" t="t" l="l"/>
            <a:pathLst>
              <a:path h="5964814" w="9729193">
                <a:moveTo>
                  <a:pt x="0" y="0"/>
                </a:moveTo>
                <a:lnTo>
                  <a:pt x="9729193" y="0"/>
                </a:lnTo>
                <a:lnTo>
                  <a:pt x="9729193" y="5964813"/>
                </a:lnTo>
                <a:lnTo>
                  <a:pt x="0" y="5964813"/>
                </a:lnTo>
                <a:lnTo>
                  <a:pt x="0" y="0"/>
                </a:lnTo>
                <a:close/>
              </a:path>
            </a:pathLst>
          </a:custGeom>
          <a:blipFill>
            <a:blip r:embed="rId3"/>
            <a:stretch>
              <a:fillRect l="0" t="0" r="0" b="0"/>
            </a:stretch>
          </a:blipFill>
        </p:spPr>
      </p:sp>
      <p:sp>
        <p:nvSpPr>
          <p:cNvPr name="TextBox 21" id="21"/>
          <p:cNvSpPr txBox="true"/>
          <p:nvPr/>
        </p:nvSpPr>
        <p:spPr>
          <a:xfrm rot="0">
            <a:off x="514350" y="375546"/>
            <a:ext cx="17259300" cy="537845"/>
          </a:xfrm>
          <a:prstGeom prst="rect">
            <a:avLst/>
          </a:prstGeom>
        </p:spPr>
        <p:txBody>
          <a:bodyPr anchor="t" rtlCol="false" tIns="0" lIns="0" bIns="0" rIns="0">
            <a:spAutoFit/>
          </a:bodyPr>
          <a:lstStyle/>
          <a:p>
            <a:pPr algn="l" marL="0" indent="0" lvl="0">
              <a:lnSpc>
                <a:spcPts val="4480"/>
              </a:lnSpc>
              <a:spcBef>
                <a:spcPct val="0"/>
              </a:spcBef>
            </a:pPr>
            <a:r>
              <a:rPr lang="en-US" b="true" sz="3200">
                <a:solidFill>
                  <a:srgbClr val="113946"/>
                </a:solidFill>
                <a:latin typeface="Aileron Bold"/>
                <a:ea typeface="Aileron Bold"/>
                <a:cs typeface="Aileron Bold"/>
                <a:sym typeface="Aileron Bold"/>
              </a:rPr>
              <a:t>Which is the fastest-growing School in Bangalore (Overall and Streamwise)?</a:t>
            </a:r>
          </a:p>
        </p:txBody>
      </p:sp>
      <p:sp>
        <p:nvSpPr>
          <p:cNvPr name="TextBox 22" id="22"/>
          <p:cNvSpPr txBox="true"/>
          <p:nvPr/>
        </p:nvSpPr>
        <p:spPr>
          <a:xfrm rot="0">
            <a:off x="514350" y="981075"/>
            <a:ext cx="1851660" cy="455296"/>
          </a:xfrm>
          <a:prstGeom prst="rect">
            <a:avLst/>
          </a:prstGeom>
        </p:spPr>
        <p:txBody>
          <a:bodyPr anchor="t" rtlCol="false" tIns="0" lIns="0" bIns="0" rIns="0">
            <a:spAutoFit/>
          </a:bodyPr>
          <a:lstStyle/>
          <a:p>
            <a:pPr algn="ctr">
              <a:lnSpc>
                <a:spcPts val="3779"/>
              </a:lnSpc>
              <a:spcBef>
                <a:spcPct val="0"/>
              </a:spcBef>
            </a:pPr>
            <a:r>
              <a:rPr lang="en-US" b="true" sz="2699">
                <a:solidFill>
                  <a:srgbClr val="113946"/>
                </a:solidFill>
                <a:latin typeface="Inter Bold"/>
                <a:ea typeface="Inter Bold"/>
                <a:cs typeface="Inter Bold"/>
                <a:sym typeface="Inter Bold"/>
              </a:rPr>
              <a:t>Commerce</a:t>
            </a:r>
          </a:p>
        </p:txBody>
      </p:sp>
      <p:sp>
        <p:nvSpPr>
          <p:cNvPr name="TextBox 23" id="23"/>
          <p:cNvSpPr txBox="true"/>
          <p:nvPr/>
        </p:nvSpPr>
        <p:spPr>
          <a:xfrm rot="0">
            <a:off x="9583590" y="8613709"/>
            <a:ext cx="7159347" cy="497841"/>
          </a:xfrm>
          <a:prstGeom prst="rect">
            <a:avLst/>
          </a:prstGeom>
        </p:spPr>
        <p:txBody>
          <a:bodyPr anchor="t" rtlCol="false" tIns="0" lIns="0" bIns="0" rIns="0">
            <a:spAutoFit/>
          </a:bodyPr>
          <a:lstStyle/>
          <a:p>
            <a:pPr algn="ctr">
              <a:lnSpc>
                <a:spcPts val="4059"/>
              </a:lnSpc>
              <a:spcBef>
                <a:spcPct val="0"/>
              </a:spcBef>
            </a:pPr>
            <a:r>
              <a:rPr lang="en-US" b="true" sz="2899">
                <a:solidFill>
                  <a:srgbClr val="113946"/>
                </a:solidFill>
                <a:latin typeface="Inter Bold"/>
                <a:ea typeface="Inter Bold"/>
                <a:cs typeface="Inter Bold"/>
                <a:sym typeface="Inter Bold"/>
              </a:rPr>
              <a:t>-for commerce Vidya Mandir is the best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DFD4"/>
        </a:solidFill>
      </p:bgPr>
    </p:bg>
    <p:spTree>
      <p:nvGrpSpPr>
        <p:cNvPr id="1" name=""/>
        <p:cNvGrpSpPr/>
        <p:nvPr/>
      </p:nvGrpSpPr>
      <p:grpSpPr>
        <a:xfrm>
          <a:off x="0" y="0"/>
          <a:ext cx="0" cy="0"/>
          <a:chOff x="0" y="0"/>
          <a:chExt cx="0" cy="0"/>
        </a:xfrm>
      </p:grpSpPr>
      <p:grpSp>
        <p:nvGrpSpPr>
          <p:cNvPr name="Group 2" id="2"/>
          <p:cNvGrpSpPr/>
          <p:nvPr/>
        </p:nvGrpSpPr>
        <p:grpSpPr>
          <a:xfrm rot="0">
            <a:off x="0" y="0"/>
            <a:ext cx="9144000" cy="6576265"/>
            <a:chOff x="0" y="0"/>
            <a:chExt cx="2408296" cy="1732021"/>
          </a:xfrm>
        </p:grpSpPr>
        <p:sp>
          <p:nvSpPr>
            <p:cNvPr name="Freeform 3" id="3"/>
            <p:cNvSpPr/>
            <p:nvPr/>
          </p:nvSpPr>
          <p:spPr>
            <a:xfrm flipH="false" flipV="false" rot="0">
              <a:off x="0" y="0"/>
              <a:ext cx="2408296" cy="1732021"/>
            </a:xfrm>
            <a:custGeom>
              <a:avLst/>
              <a:gdLst/>
              <a:ahLst/>
              <a:cxnLst/>
              <a:rect r="r" b="b" t="t" l="l"/>
              <a:pathLst>
                <a:path h="1732021" w="2408296">
                  <a:moveTo>
                    <a:pt x="0" y="0"/>
                  </a:moveTo>
                  <a:lnTo>
                    <a:pt x="2408296" y="0"/>
                  </a:lnTo>
                  <a:lnTo>
                    <a:pt x="2408296" y="1732021"/>
                  </a:lnTo>
                  <a:lnTo>
                    <a:pt x="0" y="1732021"/>
                  </a:lnTo>
                  <a:close/>
                </a:path>
              </a:pathLst>
            </a:custGeom>
            <a:solidFill>
              <a:srgbClr val="FFF9F6"/>
            </a:solidFill>
          </p:spPr>
        </p:sp>
        <p:sp>
          <p:nvSpPr>
            <p:cNvPr name="TextBox 4" id="4"/>
            <p:cNvSpPr txBox="true"/>
            <p:nvPr/>
          </p:nvSpPr>
          <p:spPr>
            <a:xfrm>
              <a:off x="0" y="-38100"/>
              <a:ext cx="2408296" cy="1770121"/>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7923233" y="1948787"/>
            <a:ext cx="620235" cy="511694"/>
          </a:xfrm>
          <a:custGeom>
            <a:avLst/>
            <a:gdLst/>
            <a:ahLst/>
            <a:cxnLst/>
            <a:rect r="r" b="b" t="t" l="l"/>
            <a:pathLst>
              <a:path h="511694" w="620235">
                <a:moveTo>
                  <a:pt x="0" y="0"/>
                </a:moveTo>
                <a:lnTo>
                  <a:pt x="620235" y="0"/>
                </a:lnTo>
                <a:lnTo>
                  <a:pt x="620235" y="511694"/>
                </a:lnTo>
                <a:lnTo>
                  <a:pt x="0" y="5116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5054639" y="3193852"/>
            <a:ext cx="5118099" cy="1759346"/>
          </a:xfrm>
          <a:custGeom>
            <a:avLst/>
            <a:gdLst/>
            <a:ahLst/>
            <a:cxnLst/>
            <a:rect r="r" b="b" t="t" l="l"/>
            <a:pathLst>
              <a:path h="1759346" w="5118099">
                <a:moveTo>
                  <a:pt x="0" y="0"/>
                </a:moveTo>
                <a:lnTo>
                  <a:pt x="5118098" y="0"/>
                </a:lnTo>
                <a:lnTo>
                  <a:pt x="5118098" y="1759347"/>
                </a:lnTo>
                <a:lnTo>
                  <a:pt x="0" y="17593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63713" y="8409547"/>
            <a:ext cx="1529973" cy="1359764"/>
          </a:xfrm>
          <a:custGeom>
            <a:avLst/>
            <a:gdLst/>
            <a:ahLst/>
            <a:cxnLst/>
            <a:rect r="r" b="b" t="t" l="l"/>
            <a:pathLst>
              <a:path h="1359764" w="1529973">
                <a:moveTo>
                  <a:pt x="0" y="0"/>
                </a:moveTo>
                <a:lnTo>
                  <a:pt x="1529974" y="0"/>
                </a:lnTo>
                <a:lnTo>
                  <a:pt x="1529974" y="1359764"/>
                </a:lnTo>
                <a:lnTo>
                  <a:pt x="0" y="13597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5400000">
            <a:off x="10518594" y="6249028"/>
            <a:ext cx="391724" cy="5696747"/>
            <a:chOff x="0" y="0"/>
            <a:chExt cx="103170" cy="1500378"/>
          </a:xfrm>
        </p:grpSpPr>
        <p:sp>
          <p:nvSpPr>
            <p:cNvPr name="Freeform 9" id="9"/>
            <p:cNvSpPr/>
            <p:nvPr/>
          </p:nvSpPr>
          <p:spPr>
            <a:xfrm flipH="false" flipV="false" rot="0">
              <a:off x="0" y="0"/>
              <a:ext cx="103170" cy="1500378"/>
            </a:xfrm>
            <a:custGeom>
              <a:avLst/>
              <a:gdLst/>
              <a:ahLst/>
              <a:cxnLst/>
              <a:rect r="r" b="b" t="t" l="l"/>
              <a:pathLst>
                <a:path h="1500378" w="103170">
                  <a:moveTo>
                    <a:pt x="0" y="0"/>
                  </a:moveTo>
                  <a:lnTo>
                    <a:pt x="103170" y="0"/>
                  </a:lnTo>
                  <a:lnTo>
                    <a:pt x="103170" y="1500378"/>
                  </a:lnTo>
                  <a:lnTo>
                    <a:pt x="0" y="1500378"/>
                  </a:lnTo>
                  <a:close/>
                </a:path>
              </a:pathLst>
            </a:custGeom>
            <a:solidFill>
              <a:srgbClr val="637E76"/>
            </a:solidFill>
          </p:spPr>
        </p:sp>
        <p:sp>
          <p:nvSpPr>
            <p:cNvPr name="TextBox 10" id="10"/>
            <p:cNvSpPr txBox="true"/>
            <p:nvPr/>
          </p:nvSpPr>
          <p:spPr>
            <a:xfrm>
              <a:off x="0" y="-38100"/>
              <a:ext cx="103170" cy="153847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5400000">
            <a:off x="13826651" y="8901793"/>
            <a:ext cx="391724" cy="391217"/>
            <a:chOff x="0" y="0"/>
            <a:chExt cx="103170" cy="103037"/>
          </a:xfrm>
        </p:grpSpPr>
        <p:sp>
          <p:nvSpPr>
            <p:cNvPr name="Freeform 12" id="12"/>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C69774"/>
            </a:solidFill>
          </p:spPr>
        </p:sp>
        <p:sp>
          <p:nvSpPr>
            <p:cNvPr name="TextBox 13" id="13"/>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5400000">
            <a:off x="14484568" y="8901793"/>
            <a:ext cx="391724" cy="391217"/>
            <a:chOff x="0" y="0"/>
            <a:chExt cx="103170" cy="103037"/>
          </a:xfrm>
        </p:grpSpPr>
        <p:sp>
          <p:nvSpPr>
            <p:cNvPr name="Freeform 15" id="15"/>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FFFFFF"/>
            </a:solidFill>
          </p:spPr>
        </p:sp>
        <p:sp>
          <p:nvSpPr>
            <p:cNvPr name="TextBox 16" id="16"/>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8684698" y="1953174"/>
            <a:ext cx="4039236" cy="455295"/>
          </a:xfrm>
          <a:prstGeom prst="rect">
            <a:avLst/>
          </a:prstGeom>
        </p:spPr>
        <p:txBody>
          <a:bodyPr anchor="t" rtlCol="false" tIns="0" lIns="0" bIns="0" rIns="0">
            <a:spAutoFit/>
          </a:bodyPr>
          <a:lstStyle/>
          <a:p>
            <a:pPr algn="l" marL="0" indent="0" lvl="0">
              <a:lnSpc>
                <a:spcPts val="3779"/>
              </a:lnSpc>
              <a:spcBef>
                <a:spcPct val="0"/>
              </a:spcBef>
            </a:pPr>
            <a:r>
              <a:rPr lang="en-US" sz="2700">
                <a:solidFill>
                  <a:srgbClr val="637E76"/>
                </a:solidFill>
                <a:latin typeface="Aileron"/>
                <a:ea typeface="Aileron"/>
                <a:cs typeface="Aileron"/>
                <a:sym typeface="Aileron"/>
              </a:rPr>
              <a:t>School Buddy</a:t>
            </a:r>
          </a:p>
        </p:txBody>
      </p:sp>
      <p:sp>
        <p:nvSpPr>
          <p:cNvPr name="TextBox 18" id="18"/>
          <p:cNvSpPr txBox="true"/>
          <p:nvPr/>
        </p:nvSpPr>
        <p:spPr>
          <a:xfrm rot="0">
            <a:off x="7866083" y="4950374"/>
            <a:ext cx="8335347" cy="1482725"/>
          </a:xfrm>
          <a:prstGeom prst="rect">
            <a:avLst/>
          </a:prstGeom>
        </p:spPr>
        <p:txBody>
          <a:bodyPr anchor="t" rtlCol="false" tIns="0" lIns="0" bIns="0" rIns="0">
            <a:spAutoFit/>
          </a:bodyPr>
          <a:lstStyle/>
          <a:p>
            <a:pPr algn="l" marL="0" indent="0" lvl="0">
              <a:lnSpc>
                <a:spcPts val="11499"/>
              </a:lnSpc>
            </a:pPr>
            <a:r>
              <a:rPr lang="en-US" b="true" sz="9999">
                <a:solidFill>
                  <a:srgbClr val="113946"/>
                </a:solidFill>
                <a:latin typeface="Aileron Heavy"/>
                <a:ea typeface="Aileron Heavy"/>
                <a:cs typeface="Aileron Heavy"/>
                <a:sym typeface="Aileron Heavy"/>
              </a:rPr>
              <a:t>Thank You</a:t>
            </a:r>
          </a:p>
        </p:txBody>
      </p:sp>
      <p:sp>
        <p:nvSpPr>
          <p:cNvPr name="TextBox 19" id="19"/>
          <p:cNvSpPr txBox="true"/>
          <p:nvPr/>
        </p:nvSpPr>
        <p:spPr>
          <a:xfrm rot="0">
            <a:off x="7866083" y="6572609"/>
            <a:ext cx="8335347" cy="821055"/>
          </a:xfrm>
          <a:prstGeom prst="rect">
            <a:avLst/>
          </a:prstGeom>
        </p:spPr>
        <p:txBody>
          <a:bodyPr anchor="t" rtlCol="false" tIns="0" lIns="0" bIns="0" rIns="0">
            <a:spAutoFit/>
          </a:bodyPr>
          <a:lstStyle/>
          <a:p>
            <a:pPr algn="l" marL="0" indent="0" lvl="0">
              <a:lnSpc>
                <a:spcPts val="6719"/>
              </a:lnSpc>
              <a:spcBef>
                <a:spcPct val="0"/>
              </a:spcBef>
            </a:pPr>
            <a:r>
              <a:rPr lang="en-US" sz="4800">
                <a:solidFill>
                  <a:srgbClr val="637E76"/>
                </a:solidFill>
                <a:latin typeface="Aileron Light"/>
                <a:ea typeface="Aileron Light"/>
                <a:cs typeface="Aileron Light"/>
                <a:sym typeface="Aileron Light"/>
              </a:rPr>
              <a:t>For your attention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109129" y="-17425"/>
            <a:ext cx="5264593" cy="10304425"/>
            <a:chOff x="0" y="0"/>
            <a:chExt cx="1386559" cy="2713923"/>
          </a:xfrm>
        </p:grpSpPr>
        <p:sp>
          <p:nvSpPr>
            <p:cNvPr name="Freeform 3" id="3"/>
            <p:cNvSpPr/>
            <p:nvPr/>
          </p:nvSpPr>
          <p:spPr>
            <a:xfrm flipH="false" flipV="false" rot="0">
              <a:off x="0" y="0"/>
              <a:ext cx="1386559" cy="2713923"/>
            </a:xfrm>
            <a:custGeom>
              <a:avLst/>
              <a:gdLst/>
              <a:ahLst/>
              <a:cxnLst/>
              <a:rect r="r" b="b" t="t" l="l"/>
              <a:pathLst>
                <a:path h="2713923" w="1386559">
                  <a:moveTo>
                    <a:pt x="0" y="0"/>
                  </a:moveTo>
                  <a:lnTo>
                    <a:pt x="1386559" y="0"/>
                  </a:lnTo>
                  <a:lnTo>
                    <a:pt x="1386559" y="2713923"/>
                  </a:lnTo>
                  <a:lnTo>
                    <a:pt x="0" y="2713923"/>
                  </a:lnTo>
                  <a:close/>
                </a:path>
              </a:pathLst>
            </a:custGeom>
            <a:solidFill>
              <a:srgbClr val="F8DFD4"/>
            </a:solidFill>
          </p:spPr>
        </p:sp>
        <p:sp>
          <p:nvSpPr>
            <p:cNvPr name="TextBox 4" id="4"/>
            <p:cNvSpPr txBox="true"/>
            <p:nvPr/>
          </p:nvSpPr>
          <p:spPr>
            <a:xfrm>
              <a:off x="0" y="-38100"/>
              <a:ext cx="1386559" cy="275202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088986" y="133491"/>
            <a:ext cx="8754445" cy="7334883"/>
            <a:chOff x="0" y="0"/>
            <a:chExt cx="6831989" cy="5724159"/>
          </a:xfrm>
        </p:grpSpPr>
        <p:sp>
          <p:nvSpPr>
            <p:cNvPr name="Freeform 6" id="6"/>
            <p:cNvSpPr/>
            <p:nvPr/>
          </p:nvSpPr>
          <p:spPr>
            <a:xfrm flipH="false" flipV="false" rot="0">
              <a:off x="0" y="0"/>
              <a:ext cx="6830850" cy="5724159"/>
            </a:xfrm>
            <a:custGeom>
              <a:avLst/>
              <a:gdLst/>
              <a:ahLst/>
              <a:cxnLst/>
              <a:rect r="r" b="b" t="t" l="l"/>
              <a:pathLst>
                <a:path h="5724159" w="6830850">
                  <a:moveTo>
                    <a:pt x="5669412" y="0"/>
                  </a:moveTo>
                  <a:lnTo>
                    <a:pt x="1162577" y="0"/>
                  </a:lnTo>
                  <a:cubicBezTo>
                    <a:pt x="520370" y="0"/>
                    <a:pt x="0" y="609776"/>
                    <a:pt x="0" y="1362323"/>
                  </a:cubicBezTo>
                  <a:lnTo>
                    <a:pt x="0" y="5724159"/>
                  </a:lnTo>
                  <a:lnTo>
                    <a:pt x="5668273" y="5724159"/>
                  </a:lnTo>
                  <a:cubicBezTo>
                    <a:pt x="6310480" y="5724159"/>
                    <a:pt x="6830850" y="5114382"/>
                    <a:pt x="6830850" y="4361836"/>
                  </a:cubicBezTo>
                  <a:lnTo>
                    <a:pt x="6830850" y="0"/>
                  </a:lnTo>
                  <a:lnTo>
                    <a:pt x="5669412" y="0"/>
                  </a:lnTo>
                  <a:close/>
                </a:path>
              </a:pathLst>
            </a:custGeom>
            <a:blipFill>
              <a:blip r:embed="rId2"/>
              <a:stretch>
                <a:fillRect l="0" t="0" r="-25776" b="0"/>
              </a:stretch>
            </a:blipFill>
          </p:spPr>
        </p:sp>
      </p:grpSp>
      <p:grpSp>
        <p:nvGrpSpPr>
          <p:cNvPr name="Group 7" id="7"/>
          <p:cNvGrpSpPr/>
          <p:nvPr/>
        </p:nvGrpSpPr>
        <p:grpSpPr>
          <a:xfrm rot="0">
            <a:off x="391724" y="2852388"/>
            <a:ext cx="13074484" cy="6806308"/>
            <a:chOff x="0" y="0"/>
            <a:chExt cx="3443485" cy="1792608"/>
          </a:xfrm>
        </p:grpSpPr>
        <p:sp>
          <p:nvSpPr>
            <p:cNvPr name="Freeform 8" id="8"/>
            <p:cNvSpPr/>
            <p:nvPr/>
          </p:nvSpPr>
          <p:spPr>
            <a:xfrm flipH="false" flipV="false" rot="0">
              <a:off x="0" y="0"/>
              <a:ext cx="3443486" cy="1792608"/>
            </a:xfrm>
            <a:custGeom>
              <a:avLst/>
              <a:gdLst/>
              <a:ahLst/>
              <a:cxnLst/>
              <a:rect r="r" b="b" t="t" l="l"/>
              <a:pathLst>
                <a:path h="1792608" w="3443486">
                  <a:moveTo>
                    <a:pt x="52108" y="0"/>
                  </a:moveTo>
                  <a:lnTo>
                    <a:pt x="3391377" y="0"/>
                  </a:lnTo>
                  <a:cubicBezTo>
                    <a:pt x="3420156" y="0"/>
                    <a:pt x="3443486" y="23330"/>
                    <a:pt x="3443486" y="52108"/>
                  </a:cubicBezTo>
                  <a:lnTo>
                    <a:pt x="3443486" y="1740500"/>
                  </a:lnTo>
                  <a:cubicBezTo>
                    <a:pt x="3443486" y="1754320"/>
                    <a:pt x="3437996" y="1767574"/>
                    <a:pt x="3428223" y="1777346"/>
                  </a:cubicBezTo>
                  <a:cubicBezTo>
                    <a:pt x="3418451" y="1787118"/>
                    <a:pt x="3405197" y="1792608"/>
                    <a:pt x="3391377" y="1792608"/>
                  </a:cubicBezTo>
                  <a:lnTo>
                    <a:pt x="52108" y="1792608"/>
                  </a:lnTo>
                  <a:cubicBezTo>
                    <a:pt x="23330" y="1792608"/>
                    <a:pt x="0" y="1769278"/>
                    <a:pt x="0" y="1740500"/>
                  </a:cubicBezTo>
                  <a:lnTo>
                    <a:pt x="0" y="52108"/>
                  </a:lnTo>
                  <a:cubicBezTo>
                    <a:pt x="0" y="38288"/>
                    <a:pt x="5490" y="25034"/>
                    <a:pt x="15262" y="15262"/>
                  </a:cubicBezTo>
                  <a:cubicBezTo>
                    <a:pt x="25034" y="5490"/>
                    <a:pt x="38288" y="0"/>
                    <a:pt x="52108" y="0"/>
                  </a:cubicBezTo>
                  <a:close/>
                </a:path>
              </a:pathLst>
            </a:custGeom>
            <a:solidFill>
              <a:srgbClr val="FFFFFF"/>
            </a:solidFill>
          </p:spPr>
        </p:sp>
        <p:sp>
          <p:nvSpPr>
            <p:cNvPr name="TextBox 9" id="9"/>
            <p:cNvSpPr txBox="true"/>
            <p:nvPr/>
          </p:nvSpPr>
          <p:spPr>
            <a:xfrm>
              <a:off x="0" y="-38100"/>
              <a:ext cx="3443485" cy="1830708"/>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710212" y="2795238"/>
            <a:ext cx="12080429" cy="7281545"/>
          </a:xfrm>
          <a:prstGeom prst="rect">
            <a:avLst/>
          </a:prstGeom>
        </p:spPr>
        <p:txBody>
          <a:bodyPr anchor="t" rtlCol="false" tIns="0" lIns="0" bIns="0" rIns="0">
            <a:spAutoFit/>
          </a:bodyPr>
          <a:lstStyle/>
          <a:p>
            <a:pPr algn="l">
              <a:lnSpc>
                <a:spcPts val="4480"/>
              </a:lnSpc>
            </a:pPr>
            <a:r>
              <a:rPr lang="en-US" sz="3200" b="true">
                <a:solidFill>
                  <a:srgbClr val="637E76"/>
                </a:solidFill>
                <a:latin typeface="Aileron Bold"/>
                <a:ea typeface="Aileron Bold"/>
                <a:cs typeface="Aileron Bold"/>
                <a:sym typeface="Aileron Bold"/>
              </a:rPr>
              <a:t>School Buddy is a new startup that helps students in identifying best schools as per their stream preferences. There are three streams in which students seek admission after passing their 10th board exams. Subjects for each of these streams are as follows:</a:t>
            </a:r>
          </a:p>
          <a:p>
            <a:pPr algn="l">
              <a:lnSpc>
                <a:spcPts val="4480"/>
              </a:lnSpc>
            </a:pPr>
            <a:r>
              <a:rPr lang="en-US" sz="3200" b="true">
                <a:solidFill>
                  <a:srgbClr val="637E76"/>
                </a:solidFill>
                <a:latin typeface="Aileron Bold"/>
                <a:ea typeface="Aileron Bold"/>
                <a:cs typeface="Aileron Bold"/>
                <a:sym typeface="Aileron Bold"/>
              </a:rPr>
              <a:t>Arts - Hindi, English, History, Geography and Civics</a:t>
            </a:r>
          </a:p>
          <a:p>
            <a:pPr algn="l">
              <a:lnSpc>
                <a:spcPts val="4480"/>
              </a:lnSpc>
            </a:pPr>
            <a:r>
              <a:rPr lang="en-US" sz="3200" b="true">
                <a:solidFill>
                  <a:srgbClr val="637E76"/>
                </a:solidFill>
                <a:latin typeface="Aileron Bold"/>
                <a:ea typeface="Aileron Bold"/>
                <a:cs typeface="Aileron Bold"/>
                <a:sym typeface="Aileron Bold"/>
              </a:rPr>
              <a:t>Science - Mathematics, Physics, Chemistry, Biology and Computer Science</a:t>
            </a:r>
          </a:p>
          <a:p>
            <a:pPr algn="l">
              <a:lnSpc>
                <a:spcPts val="4480"/>
              </a:lnSpc>
            </a:pPr>
            <a:r>
              <a:rPr lang="en-US" sz="3200" b="true">
                <a:solidFill>
                  <a:srgbClr val="637E76"/>
                </a:solidFill>
                <a:latin typeface="Aileron Bold"/>
                <a:ea typeface="Aileron Bold"/>
                <a:cs typeface="Aileron Bold"/>
                <a:sym typeface="Aileron Bold"/>
              </a:rPr>
              <a:t>Commerce - Hindi, English, Mathematics, Computer Science and Physical Education</a:t>
            </a:r>
          </a:p>
          <a:p>
            <a:pPr algn="l">
              <a:lnSpc>
                <a:spcPts val="4480"/>
              </a:lnSpc>
            </a:pPr>
            <a:r>
              <a:rPr lang="en-US" sz="3200" b="true">
                <a:solidFill>
                  <a:srgbClr val="637E76"/>
                </a:solidFill>
                <a:latin typeface="Aileron Bold"/>
                <a:ea typeface="Aileron Bold"/>
                <a:cs typeface="Aileron Bold"/>
                <a:sym typeface="Aileron Bold"/>
              </a:rPr>
              <a:t>School Buddy has collected marks scored by the same students for all the subjects for 3 consecutive years.</a:t>
            </a:r>
          </a:p>
          <a:p>
            <a:pPr algn="l" marL="0" indent="0" lvl="0">
              <a:lnSpc>
                <a:spcPts val="4480"/>
              </a:lnSpc>
              <a:spcBef>
                <a:spcPct val="0"/>
              </a:spcBef>
            </a:pPr>
          </a:p>
        </p:txBody>
      </p:sp>
      <p:sp>
        <p:nvSpPr>
          <p:cNvPr name="TextBox 11" id="11"/>
          <p:cNvSpPr txBox="true"/>
          <p:nvPr/>
        </p:nvSpPr>
        <p:spPr>
          <a:xfrm rot="0">
            <a:off x="949232" y="700927"/>
            <a:ext cx="6383028" cy="1193800"/>
          </a:xfrm>
          <a:prstGeom prst="rect">
            <a:avLst/>
          </a:prstGeom>
        </p:spPr>
        <p:txBody>
          <a:bodyPr anchor="t" rtlCol="false" tIns="0" lIns="0" bIns="0" rIns="0">
            <a:spAutoFit/>
          </a:bodyPr>
          <a:lstStyle/>
          <a:p>
            <a:pPr algn="l" marL="0" indent="0" lvl="0">
              <a:lnSpc>
                <a:spcPts val="9799"/>
              </a:lnSpc>
              <a:spcBef>
                <a:spcPct val="0"/>
              </a:spcBef>
            </a:pPr>
            <a:r>
              <a:rPr lang="en-US" b="true" sz="6999">
                <a:solidFill>
                  <a:srgbClr val="113946"/>
                </a:solidFill>
                <a:latin typeface="Aileron Ultra-Bold"/>
                <a:ea typeface="Aileron Ultra-Bold"/>
                <a:cs typeface="Aileron Ultra-Bold"/>
                <a:sym typeface="Aileron Ultra-Bold"/>
              </a:rPr>
              <a:t>Introduction</a:t>
            </a:r>
          </a:p>
        </p:txBody>
      </p:sp>
      <p:grpSp>
        <p:nvGrpSpPr>
          <p:cNvPr name="Group 12" id="12"/>
          <p:cNvGrpSpPr/>
          <p:nvPr/>
        </p:nvGrpSpPr>
        <p:grpSpPr>
          <a:xfrm rot="0">
            <a:off x="0" y="0"/>
            <a:ext cx="391724" cy="8541095"/>
            <a:chOff x="0" y="0"/>
            <a:chExt cx="103170" cy="2249507"/>
          </a:xfrm>
        </p:grpSpPr>
        <p:sp>
          <p:nvSpPr>
            <p:cNvPr name="Freeform 13" id="13"/>
            <p:cNvSpPr/>
            <p:nvPr/>
          </p:nvSpPr>
          <p:spPr>
            <a:xfrm flipH="false" flipV="false" rot="0">
              <a:off x="0" y="0"/>
              <a:ext cx="103170" cy="2249506"/>
            </a:xfrm>
            <a:custGeom>
              <a:avLst/>
              <a:gdLst/>
              <a:ahLst/>
              <a:cxnLst/>
              <a:rect r="r" b="b" t="t" l="l"/>
              <a:pathLst>
                <a:path h="2249506" w="103170">
                  <a:moveTo>
                    <a:pt x="0" y="0"/>
                  </a:moveTo>
                  <a:lnTo>
                    <a:pt x="103170" y="0"/>
                  </a:lnTo>
                  <a:lnTo>
                    <a:pt x="103170" y="2249506"/>
                  </a:lnTo>
                  <a:lnTo>
                    <a:pt x="0" y="2249506"/>
                  </a:lnTo>
                  <a:close/>
                </a:path>
              </a:pathLst>
            </a:custGeom>
            <a:solidFill>
              <a:srgbClr val="637E76"/>
            </a:solidFill>
          </p:spPr>
        </p:sp>
        <p:sp>
          <p:nvSpPr>
            <p:cNvPr name="TextBox 14" id="14"/>
            <p:cNvSpPr txBox="true"/>
            <p:nvPr/>
          </p:nvSpPr>
          <p:spPr>
            <a:xfrm>
              <a:off x="0" y="-38100"/>
              <a:ext cx="103170" cy="2287607"/>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0" y="8805171"/>
            <a:ext cx="391724" cy="391217"/>
            <a:chOff x="0" y="0"/>
            <a:chExt cx="103170" cy="103037"/>
          </a:xfrm>
        </p:grpSpPr>
        <p:sp>
          <p:nvSpPr>
            <p:cNvPr name="Freeform 16" id="16"/>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C69774"/>
            </a:solidFill>
          </p:spPr>
        </p:sp>
        <p:sp>
          <p:nvSpPr>
            <p:cNvPr name="TextBox 17" id="17"/>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0" y="9463088"/>
            <a:ext cx="391724" cy="391217"/>
            <a:chOff x="0" y="0"/>
            <a:chExt cx="103170" cy="103037"/>
          </a:xfrm>
        </p:grpSpPr>
        <p:sp>
          <p:nvSpPr>
            <p:cNvPr name="Freeform 19" id="19"/>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F8DFD4"/>
            </a:solidFill>
          </p:spPr>
        </p:sp>
        <p:sp>
          <p:nvSpPr>
            <p:cNvPr name="TextBox 20" id="20"/>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7332259" y="497731"/>
            <a:ext cx="3513453" cy="1207749"/>
          </a:xfrm>
          <a:custGeom>
            <a:avLst/>
            <a:gdLst/>
            <a:ahLst/>
            <a:cxnLst/>
            <a:rect r="r" b="b" t="t" l="l"/>
            <a:pathLst>
              <a:path h="1207749" w="3513453">
                <a:moveTo>
                  <a:pt x="0" y="0"/>
                </a:moveTo>
                <a:lnTo>
                  <a:pt x="3513453" y="0"/>
                </a:lnTo>
                <a:lnTo>
                  <a:pt x="3513453" y="1207749"/>
                </a:lnTo>
                <a:lnTo>
                  <a:pt x="0" y="12077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8683256" cy="5143500"/>
            <a:chOff x="0" y="0"/>
            <a:chExt cx="2286948" cy="1354667"/>
          </a:xfrm>
        </p:grpSpPr>
        <p:sp>
          <p:nvSpPr>
            <p:cNvPr name="Freeform 3" id="3"/>
            <p:cNvSpPr/>
            <p:nvPr/>
          </p:nvSpPr>
          <p:spPr>
            <a:xfrm flipH="false" flipV="false" rot="0">
              <a:off x="0" y="0"/>
              <a:ext cx="2286948" cy="1354667"/>
            </a:xfrm>
            <a:custGeom>
              <a:avLst/>
              <a:gdLst/>
              <a:ahLst/>
              <a:cxnLst/>
              <a:rect r="r" b="b" t="t" l="l"/>
              <a:pathLst>
                <a:path h="1354667" w="2286948">
                  <a:moveTo>
                    <a:pt x="0" y="0"/>
                  </a:moveTo>
                  <a:lnTo>
                    <a:pt x="2286948" y="0"/>
                  </a:lnTo>
                  <a:lnTo>
                    <a:pt x="2286948" y="1354667"/>
                  </a:lnTo>
                  <a:lnTo>
                    <a:pt x="0" y="1354667"/>
                  </a:lnTo>
                  <a:close/>
                </a:path>
              </a:pathLst>
            </a:custGeom>
            <a:solidFill>
              <a:srgbClr val="FFF9F6"/>
            </a:solidFill>
          </p:spPr>
        </p:sp>
        <p:sp>
          <p:nvSpPr>
            <p:cNvPr name="TextBox 4" id="4"/>
            <p:cNvSpPr txBox="true"/>
            <p:nvPr/>
          </p:nvSpPr>
          <p:spPr>
            <a:xfrm>
              <a:off x="0" y="-38100"/>
              <a:ext cx="2286948" cy="139276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896276" y="0"/>
            <a:ext cx="391724" cy="8541095"/>
            <a:chOff x="0" y="0"/>
            <a:chExt cx="103170" cy="2249507"/>
          </a:xfrm>
        </p:grpSpPr>
        <p:sp>
          <p:nvSpPr>
            <p:cNvPr name="Freeform 6" id="6"/>
            <p:cNvSpPr/>
            <p:nvPr/>
          </p:nvSpPr>
          <p:spPr>
            <a:xfrm flipH="false" flipV="false" rot="0">
              <a:off x="0" y="0"/>
              <a:ext cx="103170" cy="2249506"/>
            </a:xfrm>
            <a:custGeom>
              <a:avLst/>
              <a:gdLst/>
              <a:ahLst/>
              <a:cxnLst/>
              <a:rect r="r" b="b" t="t" l="l"/>
              <a:pathLst>
                <a:path h="2249506" w="103170">
                  <a:moveTo>
                    <a:pt x="0" y="0"/>
                  </a:moveTo>
                  <a:lnTo>
                    <a:pt x="103170" y="0"/>
                  </a:lnTo>
                  <a:lnTo>
                    <a:pt x="103170" y="2249506"/>
                  </a:lnTo>
                  <a:lnTo>
                    <a:pt x="0" y="2249506"/>
                  </a:lnTo>
                  <a:close/>
                </a:path>
              </a:pathLst>
            </a:custGeom>
            <a:solidFill>
              <a:srgbClr val="637E76"/>
            </a:solidFill>
          </p:spPr>
        </p:sp>
        <p:sp>
          <p:nvSpPr>
            <p:cNvPr name="TextBox 7" id="7"/>
            <p:cNvSpPr txBox="true"/>
            <p:nvPr/>
          </p:nvSpPr>
          <p:spPr>
            <a:xfrm>
              <a:off x="0" y="-38100"/>
              <a:ext cx="103170" cy="228760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896276" y="8805171"/>
            <a:ext cx="391724" cy="391217"/>
            <a:chOff x="0" y="0"/>
            <a:chExt cx="103170" cy="103037"/>
          </a:xfrm>
        </p:grpSpPr>
        <p:sp>
          <p:nvSpPr>
            <p:cNvPr name="Freeform 9" id="9"/>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C69774"/>
            </a:solidFill>
          </p:spPr>
        </p:sp>
        <p:sp>
          <p:nvSpPr>
            <p:cNvPr name="TextBox 10" id="10"/>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7896276" y="9463088"/>
            <a:ext cx="391724" cy="391217"/>
            <a:chOff x="0" y="0"/>
            <a:chExt cx="103170" cy="103037"/>
          </a:xfrm>
        </p:grpSpPr>
        <p:sp>
          <p:nvSpPr>
            <p:cNvPr name="Freeform 12" id="12"/>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F8DFD4"/>
            </a:solidFill>
          </p:spPr>
        </p:sp>
        <p:sp>
          <p:nvSpPr>
            <p:cNvPr name="TextBox 13" id="13"/>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5630547" y="9346016"/>
            <a:ext cx="3513453" cy="1207749"/>
          </a:xfrm>
          <a:custGeom>
            <a:avLst/>
            <a:gdLst/>
            <a:ahLst/>
            <a:cxnLst/>
            <a:rect r="r" b="b" t="t" l="l"/>
            <a:pathLst>
              <a:path h="1207749" w="3513453">
                <a:moveTo>
                  <a:pt x="0" y="0"/>
                </a:moveTo>
                <a:lnTo>
                  <a:pt x="3513453" y="0"/>
                </a:lnTo>
                <a:lnTo>
                  <a:pt x="3513453" y="1207749"/>
                </a:lnTo>
                <a:lnTo>
                  <a:pt x="0" y="1207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317396" y="2945104"/>
            <a:ext cx="11317784" cy="5441242"/>
          </a:xfrm>
          <a:custGeom>
            <a:avLst/>
            <a:gdLst/>
            <a:ahLst/>
            <a:cxnLst/>
            <a:rect r="r" b="b" t="t" l="l"/>
            <a:pathLst>
              <a:path h="5441242" w="11317784">
                <a:moveTo>
                  <a:pt x="0" y="0"/>
                </a:moveTo>
                <a:lnTo>
                  <a:pt x="11317784" y="0"/>
                </a:lnTo>
                <a:lnTo>
                  <a:pt x="11317784" y="5441243"/>
                </a:lnTo>
                <a:lnTo>
                  <a:pt x="0" y="5441243"/>
                </a:lnTo>
                <a:lnTo>
                  <a:pt x="0" y="0"/>
                </a:lnTo>
                <a:close/>
              </a:path>
            </a:pathLst>
          </a:custGeom>
          <a:blipFill>
            <a:blip r:embed="rId4"/>
            <a:stretch>
              <a:fillRect l="0" t="0" r="0" b="0"/>
            </a:stretch>
          </a:blipFill>
          <a:ln w="38100" cap="sq">
            <a:solidFill>
              <a:srgbClr val="000000"/>
            </a:solidFill>
            <a:prstDash val="solid"/>
            <a:miter/>
          </a:ln>
        </p:spPr>
      </p:sp>
      <p:sp>
        <p:nvSpPr>
          <p:cNvPr name="Freeform 16" id="16"/>
          <p:cNvSpPr/>
          <p:nvPr/>
        </p:nvSpPr>
        <p:spPr>
          <a:xfrm flipH="false" flipV="false" rot="0">
            <a:off x="12294147" y="3767721"/>
            <a:ext cx="4965153" cy="3308033"/>
          </a:xfrm>
          <a:custGeom>
            <a:avLst/>
            <a:gdLst/>
            <a:ahLst/>
            <a:cxnLst/>
            <a:rect r="r" b="b" t="t" l="l"/>
            <a:pathLst>
              <a:path h="3308033" w="4965153">
                <a:moveTo>
                  <a:pt x="0" y="0"/>
                </a:moveTo>
                <a:lnTo>
                  <a:pt x="4965153" y="0"/>
                </a:lnTo>
                <a:lnTo>
                  <a:pt x="4965153" y="3308034"/>
                </a:lnTo>
                <a:lnTo>
                  <a:pt x="0" y="3308034"/>
                </a:lnTo>
                <a:lnTo>
                  <a:pt x="0" y="0"/>
                </a:lnTo>
                <a:close/>
              </a:path>
            </a:pathLst>
          </a:custGeom>
          <a:blipFill>
            <a:blip r:embed="rId5"/>
            <a:stretch>
              <a:fillRect l="0" t="0" r="0" b="0"/>
            </a:stretch>
          </a:blipFill>
        </p:spPr>
      </p:sp>
      <p:sp>
        <p:nvSpPr>
          <p:cNvPr name="TextBox 17" id="17"/>
          <p:cNvSpPr txBox="true"/>
          <p:nvPr/>
        </p:nvSpPr>
        <p:spPr>
          <a:xfrm rot="0">
            <a:off x="805114" y="553173"/>
            <a:ext cx="16454186" cy="1099820"/>
          </a:xfrm>
          <a:prstGeom prst="rect">
            <a:avLst/>
          </a:prstGeom>
        </p:spPr>
        <p:txBody>
          <a:bodyPr anchor="t" rtlCol="false" tIns="0" lIns="0" bIns="0" rIns="0">
            <a:spAutoFit/>
          </a:bodyPr>
          <a:lstStyle/>
          <a:p>
            <a:pPr algn="l" marL="0" indent="0" lvl="0">
              <a:lnSpc>
                <a:spcPts val="4480"/>
              </a:lnSpc>
              <a:spcBef>
                <a:spcPct val="0"/>
              </a:spcBef>
            </a:pPr>
            <a:r>
              <a:rPr lang="en-US" b="true" sz="3200">
                <a:solidFill>
                  <a:srgbClr val="113946"/>
                </a:solidFill>
                <a:latin typeface="Aileron Ultra-Bold"/>
                <a:ea typeface="Aileron Ultra-Bold"/>
                <a:cs typeface="Aileron Ultra-Bold"/>
                <a:sym typeface="Aileron Ultra-Bold"/>
              </a:rPr>
              <a:t>The top performer (student) of each school based on cumulative marks scored in last three years for all the subjects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0" y="432696"/>
            <a:ext cx="391724" cy="9854304"/>
            <a:chOff x="0" y="0"/>
            <a:chExt cx="522299" cy="13139073"/>
          </a:xfrm>
        </p:grpSpPr>
        <p:grpSp>
          <p:nvGrpSpPr>
            <p:cNvPr name="Group 3" id="3"/>
            <p:cNvGrpSpPr/>
            <p:nvPr/>
          </p:nvGrpSpPr>
          <p:grpSpPr>
            <a:xfrm rot="0">
              <a:off x="0" y="0"/>
              <a:ext cx="522299" cy="11388127"/>
              <a:chOff x="0" y="0"/>
              <a:chExt cx="103170" cy="2249507"/>
            </a:xfrm>
          </p:grpSpPr>
          <p:sp>
            <p:nvSpPr>
              <p:cNvPr name="Freeform 4" id="4"/>
              <p:cNvSpPr/>
              <p:nvPr/>
            </p:nvSpPr>
            <p:spPr>
              <a:xfrm flipH="false" flipV="false" rot="0">
                <a:off x="0" y="0"/>
                <a:ext cx="103170" cy="2249506"/>
              </a:xfrm>
              <a:custGeom>
                <a:avLst/>
                <a:gdLst/>
                <a:ahLst/>
                <a:cxnLst/>
                <a:rect r="r" b="b" t="t" l="l"/>
                <a:pathLst>
                  <a:path h="2249506" w="103170">
                    <a:moveTo>
                      <a:pt x="0" y="0"/>
                    </a:moveTo>
                    <a:lnTo>
                      <a:pt x="103170" y="0"/>
                    </a:lnTo>
                    <a:lnTo>
                      <a:pt x="103170" y="2249506"/>
                    </a:lnTo>
                    <a:lnTo>
                      <a:pt x="0" y="2249506"/>
                    </a:lnTo>
                    <a:close/>
                  </a:path>
                </a:pathLst>
              </a:custGeom>
              <a:solidFill>
                <a:srgbClr val="637E76"/>
              </a:solidFill>
            </p:spPr>
          </p:sp>
          <p:sp>
            <p:nvSpPr>
              <p:cNvPr name="TextBox 5" id="5"/>
              <p:cNvSpPr txBox="true"/>
              <p:nvPr/>
            </p:nvSpPr>
            <p:spPr>
              <a:xfrm>
                <a:off x="0" y="-38100"/>
                <a:ext cx="103170" cy="228760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11740227"/>
              <a:ext cx="522299" cy="521623"/>
              <a:chOff x="0" y="0"/>
              <a:chExt cx="103170" cy="103037"/>
            </a:xfrm>
          </p:grpSpPr>
          <p:sp>
            <p:nvSpPr>
              <p:cNvPr name="Freeform 7" id="7"/>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C69774"/>
              </a:solidFill>
            </p:spPr>
          </p:sp>
          <p:sp>
            <p:nvSpPr>
              <p:cNvPr name="TextBox 8" id="8"/>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2617450"/>
              <a:ext cx="522299" cy="521623"/>
              <a:chOff x="0" y="0"/>
              <a:chExt cx="103170" cy="103037"/>
            </a:xfrm>
          </p:grpSpPr>
          <p:sp>
            <p:nvSpPr>
              <p:cNvPr name="Freeform 10" id="10"/>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F8DFD4"/>
              </a:solidFill>
            </p:spPr>
          </p:sp>
          <p:sp>
            <p:nvSpPr>
              <p:cNvPr name="TextBox 11" id="11"/>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sp>
        <p:nvSpPr>
          <p:cNvPr name="Freeform 12" id="12"/>
          <p:cNvSpPr/>
          <p:nvPr/>
        </p:nvSpPr>
        <p:spPr>
          <a:xfrm flipH="false" flipV="false" rot="0">
            <a:off x="9144000" y="2092579"/>
            <a:ext cx="8649184" cy="7875789"/>
          </a:xfrm>
          <a:custGeom>
            <a:avLst/>
            <a:gdLst/>
            <a:ahLst/>
            <a:cxnLst/>
            <a:rect r="r" b="b" t="t" l="l"/>
            <a:pathLst>
              <a:path h="7875789" w="8649184">
                <a:moveTo>
                  <a:pt x="0" y="0"/>
                </a:moveTo>
                <a:lnTo>
                  <a:pt x="8649184" y="0"/>
                </a:lnTo>
                <a:lnTo>
                  <a:pt x="8649184" y="7875789"/>
                </a:lnTo>
                <a:lnTo>
                  <a:pt x="0" y="7875789"/>
                </a:lnTo>
                <a:lnTo>
                  <a:pt x="0" y="0"/>
                </a:lnTo>
                <a:close/>
              </a:path>
            </a:pathLst>
          </a:custGeom>
          <a:blipFill>
            <a:blip r:embed="rId2"/>
            <a:stretch>
              <a:fillRect l="-622" t="0" r="0" b="0"/>
            </a:stretch>
          </a:blipFill>
        </p:spPr>
      </p:sp>
      <p:sp>
        <p:nvSpPr>
          <p:cNvPr name="Freeform 13" id="13"/>
          <p:cNvSpPr/>
          <p:nvPr/>
        </p:nvSpPr>
        <p:spPr>
          <a:xfrm flipH="false" flipV="false" rot="0">
            <a:off x="610567" y="3911641"/>
            <a:ext cx="7543047" cy="4237667"/>
          </a:xfrm>
          <a:custGeom>
            <a:avLst/>
            <a:gdLst/>
            <a:ahLst/>
            <a:cxnLst/>
            <a:rect r="r" b="b" t="t" l="l"/>
            <a:pathLst>
              <a:path h="4237667" w="7543047">
                <a:moveTo>
                  <a:pt x="0" y="0"/>
                </a:moveTo>
                <a:lnTo>
                  <a:pt x="7543047" y="0"/>
                </a:lnTo>
                <a:lnTo>
                  <a:pt x="7543047" y="4237666"/>
                </a:lnTo>
                <a:lnTo>
                  <a:pt x="0" y="4237666"/>
                </a:lnTo>
                <a:lnTo>
                  <a:pt x="0" y="0"/>
                </a:lnTo>
                <a:close/>
              </a:path>
            </a:pathLst>
          </a:custGeom>
          <a:blipFill>
            <a:blip r:embed="rId3"/>
            <a:stretch>
              <a:fillRect l="0" t="0" r="0" b="0"/>
            </a:stretch>
          </a:blipFill>
        </p:spPr>
      </p:sp>
      <p:sp>
        <p:nvSpPr>
          <p:cNvPr name="TextBox 14" id="14"/>
          <p:cNvSpPr txBox="true"/>
          <p:nvPr/>
        </p:nvSpPr>
        <p:spPr>
          <a:xfrm rot="0">
            <a:off x="1028700" y="698309"/>
            <a:ext cx="17259300" cy="1661795"/>
          </a:xfrm>
          <a:prstGeom prst="rect">
            <a:avLst/>
          </a:prstGeom>
        </p:spPr>
        <p:txBody>
          <a:bodyPr anchor="t" rtlCol="false" tIns="0" lIns="0" bIns="0" rIns="0">
            <a:spAutoFit/>
          </a:bodyPr>
          <a:lstStyle/>
          <a:p>
            <a:pPr algn="l" marL="0" indent="0" lvl="0">
              <a:lnSpc>
                <a:spcPts val="4480"/>
              </a:lnSpc>
              <a:spcBef>
                <a:spcPct val="0"/>
              </a:spcBef>
            </a:pPr>
            <a:r>
              <a:rPr lang="en-US" b="true" sz="3200">
                <a:solidFill>
                  <a:srgbClr val="113946"/>
                </a:solidFill>
                <a:latin typeface="Aileron Ultra-Bold"/>
                <a:ea typeface="Aileron Ultra-Bold"/>
                <a:cs typeface="Aileron Ultra-Bold"/>
                <a:sym typeface="Aileron Ultra-Bold"/>
              </a:rPr>
              <a:t>Rank each student within their own school based on their total marks scored in the year 2020 and compare the marks of Rank 10 for each school by arranging them in descending order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8683256" cy="5143500"/>
            <a:chOff x="0" y="0"/>
            <a:chExt cx="2286948" cy="1354667"/>
          </a:xfrm>
        </p:grpSpPr>
        <p:sp>
          <p:nvSpPr>
            <p:cNvPr name="Freeform 3" id="3"/>
            <p:cNvSpPr/>
            <p:nvPr/>
          </p:nvSpPr>
          <p:spPr>
            <a:xfrm flipH="false" flipV="false" rot="0">
              <a:off x="0" y="0"/>
              <a:ext cx="2286948" cy="1354667"/>
            </a:xfrm>
            <a:custGeom>
              <a:avLst/>
              <a:gdLst/>
              <a:ahLst/>
              <a:cxnLst/>
              <a:rect r="r" b="b" t="t" l="l"/>
              <a:pathLst>
                <a:path h="1354667" w="2286948">
                  <a:moveTo>
                    <a:pt x="0" y="0"/>
                  </a:moveTo>
                  <a:lnTo>
                    <a:pt x="2286948" y="0"/>
                  </a:lnTo>
                  <a:lnTo>
                    <a:pt x="2286948" y="1354667"/>
                  </a:lnTo>
                  <a:lnTo>
                    <a:pt x="0" y="1354667"/>
                  </a:lnTo>
                  <a:close/>
                </a:path>
              </a:pathLst>
            </a:custGeom>
            <a:solidFill>
              <a:srgbClr val="FFF9F6"/>
            </a:solidFill>
          </p:spPr>
        </p:sp>
        <p:sp>
          <p:nvSpPr>
            <p:cNvPr name="TextBox 4" id="4"/>
            <p:cNvSpPr txBox="true"/>
            <p:nvPr/>
          </p:nvSpPr>
          <p:spPr>
            <a:xfrm>
              <a:off x="0" y="-38100"/>
              <a:ext cx="2286948" cy="139276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896276" y="0"/>
            <a:ext cx="391724" cy="8541095"/>
            <a:chOff x="0" y="0"/>
            <a:chExt cx="103170" cy="2249507"/>
          </a:xfrm>
        </p:grpSpPr>
        <p:sp>
          <p:nvSpPr>
            <p:cNvPr name="Freeform 6" id="6"/>
            <p:cNvSpPr/>
            <p:nvPr/>
          </p:nvSpPr>
          <p:spPr>
            <a:xfrm flipH="false" flipV="false" rot="0">
              <a:off x="0" y="0"/>
              <a:ext cx="103170" cy="2249506"/>
            </a:xfrm>
            <a:custGeom>
              <a:avLst/>
              <a:gdLst/>
              <a:ahLst/>
              <a:cxnLst/>
              <a:rect r="r" b="b" t="t" l="l"/>
              <a:pathLst>
                <a:path h="2249506" w="103170">
                  <a:moveTo>
                    <a:pt x="0" y="0"/>
                  </a:moveTo>
                  <a:lnTo>
                    <a:pt x="103170" y="0"/>
                  </a:lnTo>
                  <a:lnTo>
                    <a:pt x="103170" y="2249506"/>
                  </a:lnTo>
                  <a:lnTo>
                    <a:pt x="0" y="2249506"/>
                  </a:lnTo>
                  <a:close/>
                </a:path>
              </a:pathLst>
            </a:custGeom>
            <a:solidFill>
              <a:srgbClr val="637E76"/>
            </a:solidFill>
          </p:spPr>
        </p:sp>
        <p:sp>
          <p:nvSpPr>
            <p:cNvPr name="TextBox 7" id="7"/>
            <p:cNvSpPr txBox="true"/>
            <p:nvPr/>
          </p:nvSpPr>
          <p:spPr>
            <a:xfrm>
              <a:off x="0" y="-38100"/>
              <a:ext cx="103170" cy="228760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896276" y="8805171"/>
            <a:ext cx="391724" cy="391217"/>
            <a:chOff x="0" y="0"/>
            <a:chExt cx="103170" cy="103037"/>
          </a:xfrm>
        </p:grpSpPr>
        <p:sp>
          <p:nvSpPr>
            <p:cNvPr name="Freeform 9" id="9"/>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C69774"/>
            </a:solidFill>
          </p:spPr>
        </p:sp>
        <p:sp>
          <p:nvSpPr>
            <p:cNvPr name="TextBox 10" id="10"/>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7896276" y="9463088"/>
            <a:ext cx="391724" cy="391217"/>
            <a:chOff x="0" y="0"/>
            <a:chExt cx="103170" cy="103037"/>
          </a:xfrm>
        </p:grpSpPr>
        <p:sp>
          <p:nvSpPr>
            <p:cNvPr name="Freeform 12" id="12"/>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F8DFD4"/>
            </a:solidFill>
          </p:spPr>
        </p:sp>
        <p:sp>
          <p:nvSpPr>
            <p:cNvPr name="TextBox 13" id="13"/>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5630547" y="9346016"/>
            <a:ext cx="3513453" cy="1207749"/>
          </a:xfrm>
          <a:custGeom>
            <a:avLst/>
            <a:gdLst/>
            <a:ahLst/>
            <a:cxnLst/>
            <a:rect r="r" b="b" t="t" l="l"/>
            <a:pathLst>
              <a:path h="1207749" w="3513453">
                <a:moveTo>
                  <a:pt x="0" y="0"/>
                </a:moveTo>
                <a:lnTo>
                  <a:pt x="3513453" y="0"/>
                </a:lnTo>
                <a:lnTo>
                  <a:pt x="3513453" y="1207749"/>
                </a:lnTo>
                <a:lnTo>
                  <a:pt x="0" y="1207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028700" y="1985184"/>
            <a:ext cx="15768754" cy="6819986"/>
          </a:xfrm>
          <a:custGeom>
            <a:avLst/>
            <a:gdLst/>
            <a:ahLst/>
            <a:cxnLst/>
            <a:rect r="r" b="b" t="t" l="l"/>
            <a:pathLst>
              <a:path h="6819986" w="15768754">
                <a:moveTo>
                  <a:pt x="0" y="0"/>
                </a:moveTo>
                <a:lnTo>
                  <a:pt x="15768754" y="0"/>
                </a:lnTo>
                <a:lnTo>
                  <a:pt x="15768754" y="6819987"/>
                </a:lnTo>
                <a:lnTo>
                  <a:pt x="0" y="6819987"/>
                </a:lnTo>
                <a:lnTo>
                  <a:pt x="0" y="0"/>
                </a:lnTo>
                <a:close/>
              </a:path>
            </a:pathLst>
          </a:custGeom>
          <a:blipFill>
            <a:blip r:embed="rId4"/>
            <a:stretch>
              <a:fillRect l="0" t="0" r="0" b="0"/>
            </a:stretch>
          </a:blipFill>
          <a:ln w="38100" cap="sq">
            <a:solidFill>
              <a:srgbClr val="000000"/>
            </a:solidFill>
            <a:prstDash val="solid"/>
            <a:miter/>
          </a:ln>
        </p:spPr>
      </p:sp>
      <p:sp>
        <p:nvSpPr>
          <p:cNvPr name="TextBox 16" id="16"/>
          <p:cNvSpPr txBox="true"/>
          <p:nvPr/>
        </p:nvSpPr>
        <p:spPr>
          <a:xfrm rot="0">
            <a:off x="1028700" y="169228"/>
            <a:ext cx="14961829" cy="1099820"/>
          </a:xfrm>
          <a:prstGeom prst="rect">
            <a:avLst/>
          </a:prstGeom>
        </p:spPr>
        <p:txBody>
          <a:bodyPr anchor="t" rtlCol="false" tIns="0" lIns="0" bIns="0" rIns="0">
            <a:spAutoFit/>
          </a:bodyPr>
          <a:lstStyle/>
          <a:p>
            <a:pPr algn="l" marL="0" indent="0" lvl="0">
              <a:lnSpc>
                <a:spcPts val="4480"/>
              </a:lnSpc>
              <a:spcBef>
                <a:spcPct val="0"/>
              </a:spcBef>
            </a:pPr>
            <a:r>
              <a:rPr lang="en-US" b="true" sz="3200">
                <a:solidFill>
                  <a:srgbClr val="113946"/>
                </a:solidFill>
                <a:latin typeface="Aileron Ultra-Bold"/>
                <a:ea typeface="Aileron Ultra-Bold"/>
                <a:cs typeface="Aileron Ultra-Bold"/>
                <a:sym typeface="Aileron Ultra-Bold"/>
              </a:rPr>
              <a:t>Find out students with the highest improvement for each subject from 2019-21 combining all the schools together</a:t>
            </a:r>
          </a:p>
        </p:txBody>
      </p:sp>
      <p:sp>
        <p:nvSpPr>
          <p:cNvPr name="TextBox 17" id="17"/>
          <p:cNvSpPr txBox="true"/>
          <p:nvPr/>
        </p:nvSpPr>
        <p:spPr>
          <a:xfrm rot="0">
            <a:off x="10888285" y="8960167"/>
            <a:ext cx="4606171" cy="521336"/>
          </a:xfrm>
          <a:prstGeom prst="rect">
            <a:avLst/>
          </a:prstGeom>
        </p:spPr>
        <p:txBody>
          <a:bodyPr anchor="t" rtlCol="false" tIns="0" lIns="0" bIns="0" rIns="0">
            <a:spAutoFit/>
          </a:bodyPr>
          <a:lstStyle/>
          <a:p>
            <a:pPr algn="ctr">
              <a:lnSpc>
                <a:spcPts val="4339"/>
              </a:lnSpc>
              <a:spcBef>
                <a:spcPct val="0"/>
              </a:spcBef>
            </a:pPr>
            <a:r>
              <a:rPr lang="en-US" b="true" sz="3099">
                <a:solidFill>
                  <a:srgbClr val="113946"/>
                </a:solidFill>
                <a:latin typeface="Inter Bold"/>
                <a:ea typeface="Inter Bold"/>
                <a:cs typeface="Inter Bold"/>
                <a:sym typeface="Inter Bold"/>
              </a:rPr>
              <a:t>For Bigquery code- </a:t>
            </a:r>
            <a:r>
              <a:rPr lang="en-US" b="true" sz="3099" u="sng">
                <a:solidFill>
                  <a:srgbClr val="113946"/>
                </a:solidFill>
                <a:latin typeface="Inter Bold"/>
                <a:ea typeface="Inter Bold"/>
                <a:cs typeface="Inter Bold"/>
                <a:sym typeface="Inter Bold"/>
                <a:hlinkClick r:id="rId5" tooltip="https://console.cloud.google.com/bigquery?sq=662935619809:e379d43cd99e4935b13cecc8ed2028d7"/>
              </a:rPr>
              <a:t>Link</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0" y="432696"/>
            <a:ext cx="391724" cy="9854304"/>
            <a:chOff x="0" y="0"/>
            <a:chExt cx="522299" cy="13139073"/>
          </a:xfrm>
        </p:grpSpPr>
        <p:grpSp>
          <p:nvGrpSpPr>
            <p:cNvPr name="Group 3" id="3"/>
            <p:cNvGrpSpPr/>
            <p:nvPr/>
          </p:nvGrpSpPr>
          <p:grpSpPr>
            <a:xfrm rot="0">
              <a:off x="0" y="0"/>
              <a:ext cx="522299" cy="11388127"/>
              <a:chOff x="0" y="0"/>
              <a:chExt cx="103170" cy="2249507"/>
            </a:xfrm>
          </p:grpSpPr>
          <p:sp>
            <p:nvSpPr>
              <p:cNvPr name="Freeform 4" id="4"/>
              <p:cNvSpPr/>
              <p:nvPr/>
            </p:nvSpPr>
            <p:spPr>
              <a:xfrm flipH="false" flipV="false" rot="0">
                <a:off x="0" y="0"/>
                <a:ext cx="103170" cy="2249506"/>
              </a:xfrm>
              <a:custGeom>
                <a:avLst/>
                <a:gdLst/>
                <a:ahLst/>
                <a:cxnLst/>
                <a:rect r="r" b="b" t="t" l="l"/>
                <a:pathLst>
                  <a:path h="2249506" w="103170">
                    <a:moveTo>
                      <a:pt x="0" y="0"/>
                    </a:moveTo>
                    <a:lnTo>
                      <a:pt x="103170" y="0"/>
                    </a:lnTo>
                    <a:lnTo>
                      <a:pt x="103170" y="2249506"/>
                    </a:lnTo>
                    <a:lnTo>
                      <a:pt x="0" y="2249506"/>
                    </a:lnTo>
                    <a:close/>
                  </a:path>
                </a:pathLst>
              </a:custGeom>
              <a:solidFill>
                <a:srgbClr val="637E76"/>
              </a:solidFill>
            </p:spPr>
          </p:sp>
          <p:sp>
            <p:nvSpPr>
              <p:cNvPr name="TextBox 5" id="5"/>
              <p:cNvSpPr txBox="true"/>
              <p:nvPr/>
            </p:nvSpPr>
            <p:spPr>
              <a:xfrm>
                <a:off x="0" y="-38100"/>
                <a:ext cx="103170" cy="228760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11740227"/>
              <a:ext cx="522299" cy="521623"/>
              <a:chOff x="0" y="0"/>
              <a:chExt cx="103170" cy="103037"/>
            </a:xfrm>
          </p:grpSpPr>
          <p:sp>
            <p:nvSpPr>
              <p:cNvPr name="Freeform 7" id="7"/>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C69774"/>
              </a:solidFill>
            </p:spPr>
          </p:sp>
          <p:sp>
            <p:nvSpPr>
              <p:cNvPr name="TextBox 8" id="8"/>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2617450"/>
              <a:ext cx="522299" cy="521623"/>
              <a:chOff x="0" y="0"/>
              <a:chExt cx="103170" cy="103037"/>
            </a:xfrm>
          </p:grpSpPr>
          <p:sp>
            <p:nvSpPr>
              <p:cNvPr name="Freeform 10" id="10"/>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F8DFD4"/>
              </a:solidFill>
            </p:spPr>
          </p:sp>
          <p:sp>
            <p:nvSpPr>
              <p:cNvPr name="TextBox 11" id="11"/>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grpSp>
        <p:nvGrpSpPr>
          <p:cNvPr name="Group 12" id="12"/>
          <p:cNvGrpSpPr/>
          <p:nvPr/>
        </p:nvGrpSpPr>
        <p:grpSpPr>
          <a:xfrm rot="0">
            <a:off x="9219722" y="0"/>
            <a:ext cx="10574751" cy="10287000"/>
            <a:chOff x="0" y="0"/>
            <a:chExt cx="2785120" cy="2709333"/>
          </a:xfrm>
        </p:grpSpPr>
        <p:sp>
          <p:nvSpPr>
            <p:cNvPr name="Freeform 13" id="13"/>
            <p:cNvSpPr/>
            <p:nvPr/>
          </p:nvSpPr>
          <p:spPr>
            <a:xfrm flipH="false" flipV="false" rot="0">
              <a:off x="0" y="0"/>
              <a:ext cx="2785120" cy="2709333"/>
            </a:xfrm>
            <a:custGeom>
              <a:avLst/>
              <a:gdLst/>
              <a:ahLst/>
              <a:cxnLst/>
              <a:rect r="r" b="b" t="t" l="l"/>
              <a:pathLst>
                <a:path h="2709333" w="2785120">
                  <a:moveTo>
                    <a:pt x="0" y="0"/>
                  </a:moveTo>
                  <a:lnTo>
                    <a:pt x="2785120" y="0"/>
                  </a:lnTo>
                  <a:lnTo>
                    <a:pt x="2785120" y="2709333"/>
                  </a:lnTo>
                  <a:lnTo>
                    <a:pt x="0" y="2709333"/>
                  </a:lnTo>
                  <a:close/>
                </a:path>
              </a:pathLst>
            </a:custGeom>
            <a:solidFill>
              <a:srgbClr val="FFF9F6"/>
            </a:solidFill>
          </p:spPr>
        </p:sp>
        <p:sp>
          <p:nvSpPr>
            <p:cNvPr name="TextBox 14" id="14"/>
            <p:cNvSpPr txBox="true"/>
            <p:nvPr/>
          </p:nvSpPr>
          <p:spPr>
            <a:xfrm>
              <a:off x="0" y="-38100"/>
              <a:ext cx="2785120" cy="2747433"/>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3484082" y="9939655"/>
            <a:ext cx="4553664" cy="656590"/>
          </a:xfrm>
          <a:prstGeom prst="rect">
            <a:avLst/>
          </a:prstGeom>
        </p:spPr>
        <p:txBody>
          <a:bodyPr anchor="t" rtlCol="false" tIns="0" lIns="0" bIns="0" rIns="0">
            <a:spAutoFit/>
          </a:bodyPr>
          <a:lstStyle/>
          <a:p>
            <a:pPr algn="ctr">
              <a:lnSpc>
                <a:spcPts val="2659"/>
              </a:lnSpc>
            </a:pPr>
            <a:r>
              <a:rPr lang="en-US" sz="1899">
                <a:solidFill>
                  <a:srgbClr val="113946"/>
                </a:solidFill>
                <a:latin typeface="Inter"/>
                <a:ea typeface="Inter"/>
                <a:cs typeface="Inter"/>
                <a:sym typeface="Inter"/>
              </a:rPr>
              <a:t>Graph daal skte apan ek histogram type</a:t>
            </a:r>
          </a:p>
          <a:p>
            <a:pPr algn="ctr">
              <a:lnSpc>
                <a:spcPts val="2659"/>
              </a:lnSpc>
              <a:spcBef>
                <a:spcPct val="0"/>
              </a:spcBef>
            </a:pPr>
          </a:p>
        </p:txBody>
      </p:sp>
      <p:grpSp>
        <p:nvGrpSpPr>
          <p:cNvPr name="Group 16" id="16"/>
          <p:cNvGrpSpPr/>
          <p:nvPr/>
        </p:nvGrpSpPr>
        <p:grpSpPr>
          <a:xfrm rot="0">
            <a:off x="11878415" y="2212959"/>
            <a:ext cx="7448612" cy="9683125"/>
            <a:chOff x="0" y="0"/>
            <a:chExt cx="660400" cy="858514"/>
          </a:xfrm>
        </p:grpSpPr>
        <p:sp>
          <p:nvSpPr>
            <p:cNvPr name="Freeform 17" id="17"/>
            <p:cNvSpPr/>
            <p:nvPr/>
          </p:nvSpPr>
          <p:spPr>
            <a:xfrm flipH="false" flipV="false" rot="0">
              <a:off x="0" y="0"/>
              <a:ext cx="660400" cy="858514"/>
            </a:xfrm>
            <a:custGeom>
              <a:avLst/>
              <a:gdLst/>
              <a:ahLst/>
              <a:cxnLst/>
              <a:rect r="r" b="b" t="t" l="l"/>
              <a:pathLst>
                <a:path h="85851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9517"/>
                  </a:cubicBezTo>
                  <a:lnTo>
                    <a:pt x="660400" y="858514"/>
                  </a:lnTo>
                  <a:lnTo>
                    <a:pt x="0" y="858514"/>
                  </a:lnTo>
                  <a:lnTo>
                    <a:pt x="0" y="329910"/>
                  </a:lnTo>
                  <a:cubicBezTo>
                    <a:pt x="1782" y="185660"/>
                    <a:pt x="93019" y="64045"/>
                    <a:pt x="220252" y="19070"/>
                  </a:cubicBezTo>
                  <a:close/>
                </a:path>
              </a:pathLst>
            </a:custGeom>
            <a:solidFill>
              <a:srgbClr val="F8DFD4"/>
            </a:solidFill>
          </p:spPr>
        </p:sp>
        <p:sp>
          <p:nvSpPr>
            <p:cNvPr name="TextBox 18" id="18"/>
            <p:cNvSpPr txBox="true"/>
            <p:nvPr/>
          </p:nvSpPr>
          <p:spPr>
            <a:xfrm>
              <a:off x="0" y="88900"/>
              <a:ext cx="660400" cy="769614"/>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9144000" y="3183535"/>
            <a:ext cx="9882392" cy="6074765"/>
          </a:xfrm>
          <a:custGeom>
            <a:avLst/>
            <a:gdLst/>
            <a:ahLst/>
            <a:cxnLst/>
            <a:rect r="r" b="b" t="t" l="l"/>
            <a:pathLst>
              <a:path h="6074765" w="9882392">
                <a:moveTo>
                  <a:pt x="0" y="0"/>
                </a:moveTo>
                <a:lnTo>
                  <a:pt x="9882392" y="0"/>
                </a:lnTo>
                <a:lnTo>
                  <a:pt x="9882392" y="6074765"/>
                </a:lnTo>
                <a:lnTo>
                  <a:pt x="0" y="6074765"/>
                </a:lnTo>
                <a:lnTo>
                  <a:pt x="0" y="0"/>
                </a:lnTo>
                <a:close/>
              </a:path>
            </a:pathLst>
          </a:custGeom>
          <a:blipFill>
            <a:blip r:embed="rId2"/>
            <a:stretch>
              <a:fillRect l="0" t="0" r="0" b="0"/>
            </a:stretch>
          </a:blipFill>
        </p:spPr>
      </p:sp>
      <p:sp>
        <p:nvSpPr>
          <p:cNvPr name="Freeform 20" id="20"/>
          <p:cNvSpPr/>
          <p:nvPr/>
        </p:nvSpPr>
        <p:spPr>
          <a:xfrm flipH="false" flipV="false" rot="0">
            <a:off x="570175" y="3216069"/>
            <a:ext cx="8573825" cy="2339567"/>
          </a:xfrm>
          <a:custGeom>
            <a:avLst/>
            <a:gdLst/>
            <a:ahLst/>
            <a:cxnLst/>
            <a:rect r="r" b="b" t="t" l="l"/>
            <a:pathLst>
              <a:path h="2339567" w="8573825">
                <a:moveTo>
                  <a:pt x="0" y="0"/>
                </a:moveTo>
                <a:lnTo>
                  <a:pt x="8573825" y="0"/>
                </a:lnTo>
                <a:lnTo>
                  <a:pt x="8573825" y="2339567"/>
                </a:lnTo>
                <a:lnTo>
                  <a:pt x="0" y="2339567"/>
                </a:lnTo>
                <a:lnTo>
                  <a:pt x="0" y="0"/>
                </a:lnTo>
                <a:close/>
              </a:path>
            </a:pathLst>
          </a:custGeom>
          <a:blipFill>
            <a:blip r:embed="rId3"/>
            <a:stretch>
              <a:fillRect l="0" t="0" r="0" b="0"/>
            </a:stretch>
          </a:blipFill>
        </p:spPr>
      </p:sp>
      <p:grpSp>
        <p:nvGrpSpPr>
          <p:cNvPr name="Group 21" id="21"/>
          <p:cNvGrpSpPr/>
          <p:nvPr/>
        </p:nvGrpSpPr>
        <p:grpSpPr>
          <a:xfrm rot="0">
            <a:off x="1059096" y="6759571"/>
            <a:ext cx="7023766" cy="1801172"/>
            <a:chOff x="0" y="0"/>
            <a:chExt cx="1849881" cy="474383"/>
          </a:xfrm>
        </p:grpSpPr>
        <p:sp>
          <p:nvSpPr>
            <p:cNvPr name="Freeform 22" id="22"/>
            <p:cNvSpPr/>
            <p:nvPr/>
          </p:nvSpPr>
          <p:spPr>
            <a:xfrm flipH="false" flipV="false" rot="0">
              <a:off x="0" y="0"/>
              <a:ext cx="1849881" cy="474383"/>
            </a:xfrm>
            <a:custGeom>
              <a:avLst/>
              <a:gdLst/>
              <a:ahLst/>
              <a:cxnLst/>
              <a:rect r="r" b="b" t="t" l="l"/>
              <a:pathLst>
                <a:path h="474383" w="1849881">
                  <a:moveTo>
                    <a:pt x="35272" y="0"/>
                  </a:moveTo>
                  <a:lnTo>
                    <a:pt x="1814609" y="0"/>
                  </a:lnTo>
                  <a:cubicBezTo>
                    <a:pt x="1834089" y="0"/>
                    <a:pt x="1849881" y="15792"/>
                    <a:pt x="1849881" y="35272"/>
                  </a:cubicBezTo>
                  <a:lnTo>
                    <a:pt x="1849881" y="439111"/>
                  </a:lnTo>
                  <a:cubicBezTo>
                    <a:pt x="1849881" y="458591"/>
                    <a:pt x="1834089" y="474383"/>
                    <a:pt x="1814609" y="474383"/>
                  </a:cubicBezTo>
                  <a:lnTo>
                    <a:pt x="35272" y="474383"/>
                  </a:lnTo>
                  <a:cubicBezTo>
                    <a:pt x="15792" y="474383"/>
                    <a:pt x="0" y="458591"/>
                    <a:pt x="0" y="439111"/>
                  </a:cubicBezTo>
                  <a:lnTo>
                    <a:pt x="0" y="35272"/>
                  </a:lnTo>
                  <a:cubicBezTo>
                    <a:pt x="0" y="15792"/>
                    <a:pt x="15792" y="0"/>
                    <a:pt x="35272" y="0"/>
                  </a:cubicBezTo>
                  <a:close/>
                </a:path>
              </a:pathLst>
            </a:custGeom>
            <a:solidFill>
              <a:srgbClr val="FFF9F6"/>
            </a:solidFill>
            <a:ln w="38100" cap="rnd">
              <a:solidFill>
                <a:srgbClr val="000000"/>
              </a:solidFill>
              <a:prstDash val="solid"/>
              <a:round/>
            </a:ln>
          </p:spPr>
        </p:sp>
        <p:sp>
          <p:nvSpPr>
            <p:cNvPr name="TextBox 23" id="23"/>
            <p:cNvSpPr txBox="true"/>
            <p:nvPr/>
          </p:nvSpPr>
          <p:spPr>
            <a:xfrm>
              <a:off x="0" y="-38100"/>
              <a:ext cx="1849881" cy="512483"/>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028700" y="698309"/>
            <a:ext cx="17259300" cy="1099820"/>
          </a:xfrm>
          <a:prstGeom prst="rect">
            <a:avLst/>
          </a:prstGeom>
        </p:spPr>
        <p:txBody>
          <a:bodyPr anchor="t" rtlCol="false" tIns="0" lIns="0" bIns="0" rIns="0">
            <a:spAutoFit/>
          </a:bodyPr>
          <a:lstStyle/>
          <a:p>
            <a:pPr algn="l" marL="0" indent="0" lvl="0">
              <a:lnSpc>
                <a:spcPts val="4480"/>
              </a:lnSpc>
              <a:spcBef>
                <a:spcPct val="0"/>
              </a:spcBef>
            </a:pPr>
            <a:r>
              <a:rPr lang="en-US" b="true" sz="3200">
                <a:solidFill>
                  <a:srgbClr val="113946"/>
                </a:solidFill>
                <a:latin typeface="Aileron Ultra-Bold"/>
                <a:ea typeface="Aileron Ultra-Bold"/>
                <a:cs typeface="Aileron Ultra-Bold"/>
                <a:sym typeface="Aileron Ultra-Bold"/>
              </a:rPr>
              <a:t>Identify best school for Arts, Science and Commerce streams based on marks scored by students in respective subjects for those streams in last three years</a:t>
            </a:r>
          </a:p>
        </p:txBody>
      </p:sp>
      <p:sp>
        <p:nvSpPr>
          <p:cNvPr name="TextBox 25" id="25"/>
          <p:cNvSpPr txBox="true"/>
          <p:nvPr/>
        </p:nvSpPr>
        <p:spPr>
          <a:xfrm rot="0">
            <a:off x="1369984" y="7016422"/>
            <a:ext cx="6401991" cy="1544320"/>
          </a:xfrm>
          <a:prstGeom prst="rect">
            <a:avLst/>
          </a:prstGeom>
        </p:spPr>
        <p:txBody>
          <a:bodyPr anchor="t" rtlCol="false" tIns="0" lIns="0" bIns="0" rIns="0">
            <a:spAutoFit/>
          </a:bodyPr>
          <a:lstStyle/>
          <a:p>
            <a:pPr algn="ctr">
              <a:lnSpc>
                <a:spcPts val="3079"/>
              </a:lnSpc>
            </a:pPr>
            <a:r>
              <a:rPr lang="en-US" b="true" sz="2199">
                <a:solidFill>
                  <a:srgbClr val="113946"/>
                </a:solidFill>
                <a:latin typeface="Inter Bold"/>
                <a:ea typeface="Inter Bold"/>
                <a:cs typeface="Inter Bold"/>
                <a:sym typeface="Inter Bold"/>
              </a:rPr>
              <a:t>BEST SCHOOL FOR ARTS- BIRLA HS</a:t>
            </a:r>
          </a:p>
          <a:p>
            <a:pPr algn="ctr">
              <a:lnSpc>
                <a:spcPts val="3079"/>
              </a:lnSpc>
            </a:pPr>
            <a:r>
              <a:rPr lang="en-US" b="true" sz="2199">
                <a:solidFill>
                  <a:srgbClr val="113946"/>
                </a:solidFill>
                <a:latin typeface="Inter Bold"/>
                <a:ea typeface="Inter Bold"/>
                <a:cs typeface="Inter Bold"/>
                <a:sym typeface="Inter Bold"/>
              </a:rPr>
              <a:t>BEST SCHOOL FOR SCIENCE- INTERNATIONAL</a:t>
            </a:r>
          </a:p>
          <a:p>
            <a:pPr algn="ctr">
              <a:lnSpc>
                <a:spcPts val="3079"/>
              </a:lnSpc>
            </a:pPr>
            <a:r>
              <a:rPr lang="en-US" b="true" sz="2199">
                <a:solidFill>
                  <a:srgbClr val="113946"/>
                </a:solidFill>
                <a:latin typeface="Inter Bold"/>
                <a:ea typeface="Inter Bold"/>
                <a:cs typeface="Inter Bold"/>
                <a:sym typeface="Inter Bold"/>
              </a:rPr>
              <a:t>BEST SCHOOL FOR COMMERCE-ST.JOSEPH</a:t>
            </a:r>
          </a:p>
          <a:p>
            <a:pPr algn="ctr">
              <a:lnSpc>
                <a:spcPts val="307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0" y="432696"/>
            <a:ext cx="391724" cy="9854304"/>
            <a:chOff x="0" y="0"/>
            <a:chExt cx="522299" cy="13139073"/>
          </a:xfrm>
        </p:grpSpPr>
        <p:grpSp>
          <p:nvGrpSpPr>
            <p:cNvPr name="Group 3" id="3"/>
            <p:cNvGrpSpPr/>
            <p:nvPr/>
          </p:nvGrpSpPr>
          <p:grpSpPr>
            <a:xfrm rot="0">
              <a:off x="0" y="0"/>
              <a:ext cx="522299" cy="11388127"/>
              <a:chOff x="0" y="0"/>
              <a:chExt cx="103170" cy="2249507"/>
            </a:xfrm>
          </p:grpSpPr>
          <p:sp>
            <p:nvSpPr>
              <p:cNvPr name="Freeform 4" id="4"/>
              <p:cNvSpPr/>
              <p:nvPr/>
            </p:nvSpPr>
            <p:spPr>
              <a:xfrm flipH="false" flipV="false" rot="0">
                <a:off x="0" y="0"/>
                <a:ext cx="103170" cy="2249506"/>
              </a:xfrm>
              <a:custGeom>
                <a:avLst/>
                <a:gdLst/>
                <a:ahLst/>
                <a:cxnLst/>
                <a:rect r="r" b="b" t="t" l="l"/>
                <a:pathLst>
                  <a:path h="2249506" w="103170">
                    <a:moveTo>
                      <a:pt x="0" y="0"/>
                    </a:moveTo>
                    <a:lnTo>
                      <a:pt x="103170" y="0"/>
                    </a:lnTo>
                    <a:lnTo>
                      <a:pt x="103170" y="2249506"/>
                    </a:lnTo>
                    <a:lnTo>
                      <a:pt x="0" y="2249506"/>
                    </a:lnTo>
                    <a:close/>
                  </a:path>
                </a:pathLst>
              </a:custGeom>
              <a:solidFill>
                <a:srgbClr val="637E76"/>
              </a:solidFill>
            </p:spPr>
          </p:sp>
          <p:sp>
            <p:nvSpPr>
              <p:cNvPr name="TextBox 5" id="5"/>
              <p:cNvSpPr txBox="true"/>
              <p:nvPr/>
            </p:nvSpPr>
            <p:spPr>
              <a:xfrm>
                <a:off x="0" y="-38100"/>
                <a:ext cx="103170" cy="228760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11740227"/>
              <a:ext cx="522299" cy="521623"/>
              <a:chOff x="0" y="0"/>
              <a:chExt cx="103170" cy="103037"/>
            </a:xfrm>
          </p:grpSpPr>
          <p:sp>
            <p:nvSpPr>
              <p:cNvPr name="Freeform 7" id="7"/>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C69774"/>
              </a:solidFill>
            </p:spPr>
          </p:sp>
          <p:sp>
            <p:nvSpPr>
              <p:cNvPr name="TextBox 8" id="8"/>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2617450"/>
              <a:ext cx="522299" cy="521623"/>
              <a:chOff x="0" y="0"/>
              <a:chExt cx="103170" cy="103037"/>
            </a:xfrm>
          </p:grpSpPr>
          <p:sp>
            <p:nvSpPr>
              <p:cNvPr name="Freeform 10" id="10"/>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F8DFD4"/>
              </a:solidFill>
            </p:spPr>
          </p:sp>
          <p:sp>
            <p:nvSpPr>
              <p:cNvPr name="TextBox 11" id="11"/>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grpSp>
        <p:nvGrpSpPr>
          <p:cNvPr name="Group 12" id="12"/>
          <p:cNvGrpSpPr/>
          <p:nvPr/>
        </p:nvGrpSpPr>
        <p:grpSpPr>
          <a:xfrm rot="0">
            <a:off x="9219722" y="0"/>
            <a:ext cx="10574751" cy="10287000"/>
            <a:chOff x="0" y="0"/>
            <a:chExt cx="2785120" cy="2709333"/>
          </a:xfrm>
        </p:grpSpPr>
        <p:sp>
          <p:nvSpPr>
            <p:cNvPr name="Freeform 13" id="13"/>
            <p:cNvSpPr/>
            <p:nvPr/>
          </p:nvSpPr>
          <p:spPr>
            <a:xfrm flipH="false" flipV="false" rot="0">
              <a:off x="0" y="0"/>
              <a:ext cx="2785120" cy="2709333"/>
            </a:xfrm>
            <a:custGeom>
              <a:avLst/>
              <a:gdLst/>
              <a:ahLst/>
              <a:cxnLst/>
              <a:rect r="r" b="b" t="t" l="l"/>
              <a:pathLst>
                <a:path h="2709333" w="2785120">
                  <a:moveTo>
                    <a:pt x="0" y="0"/>
                  </a:moveTo>
                  <a:lnTo>
                    <a:pt x="2785120" y="0"/>
                  </a:lnTo>
                  <a:lnTo>
                    <a:pt x="2785120" y="2709333"/>
                  </a:lnTo>
                  <a:lnTo>
                    <a:pt x="0" y="2709333"/>
                  </a:lnTo>
                  <a:close/>
                </a:path>
              </a:pathLst>
            </a:custGeom>
            <a:solidFill>
              <a:srgbClr val="FFF9F6"/>
            </a:solidFill>
          </p:spPr>
        </p:sp>
        <p:sp>
          <p:nvSpPr>
            <p:cNvPr name="TextBox 14" id="14"/>
            <p:cNvSpPr txBox="true"/>
            <p:nvPr/>
          </p:nvSpPr>
          <p:spPr>
            <a:xfrm>
              <a:off x="0" y="-38100"/>
              <a:ext cx="2785120" cy="2747433"/>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3484082" y="9939655"/>
            <a:ext cx="4553664" cy="656590"/>
          </a:xfrm>
          <a:prstGeom prst="rect">
            <a:avLst/>
          </a:prstGeom>
        </p:spPr>
        <p:txBody>
          <a:bodyPr anchor="t" rtlCol="false" tIns="0" lIns="0" bIns="0" rIns="0">
            <a:spAutoFit/>
          </a:bodyPr>
          <a:lstStyle/>
          <a:p>
            <a:pPr algn="ctr">
              <a:lnSpc>
                <a:spcPts val="2659"/>
              </a:lnSpc>
            </a:pPr>
            <a:r>
              <a:rPr lang="en-US" sz="1899">
                <a:solidFill>
                  <a:srgbClr val="113946"/>
                </a:solidFill>
                <a:latin typeface="Inter"/>
                <a:ea typeface="Inter"/>
                <a:cs typeface="Inter"/>
                <a:sym typeface="Inter"/>
              </a:rPr>
              <a:t>Graph daal skte apan ek histogram type</a:t>
            </a:r>
          </a:p>
          <a:p>
            <a:pPr algn="ctr">
              <a:lnSpc>
                <a:spcPts val="2659"/>
              </a:lnSpc>
              <a:spcBef>
                <a:spcPct val="0"/>
              </a:spcBef>
            </a:pPr>
          </a:p>
        </p:txBody>
      </p:sp>
      <p:grpSp>
        <p:nvGrpSpPr>
          <p:cNvPr name="Group 16" id="16"/>
          <p:cNvGrpSpPr/>
          <p:nvPr/>
        </p:nvGrpSpPr>
        <p:grpSpPr>
          <a:xfrm rot="0">
            <a:off x="11878415" y="2212959"/>
            <a:ext cx="7448612" cy="9683125"/>
            <a:chOff x="0" y="0"/>
            <a:chExt cx="660400" cy="858514"/>
          </a:xfrm>
        </p:grpSpPr>
        <p:sp>
          <p:nvSpPr>
            <p:cNvPr name="Freeform 17" id="17"/>
            <p:cNvSpPr/>
            <p:nvPr/>
          </p:nvSpPr>
          <p:spPr>
            <a:xfrm flipH="false" flipV="false" rot="0">
              <a:off x="0" y="0"/>
              <a:ext cx="660400" cy="858514"/>
            </a:xfrm>
            <a:custGeom>
              <a:avLst/>
              <a:gdLst/>
              <a:ahLst/>
              <a:cxnLst/>
              <a:rect r="r" b="b" t="t" l="l"/>
              <a:pathLst>
                <a:path h="85851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9517"/>
                  </a:cubicBezTo>
                  <a:lnTo>
                    <a:pt x="660400" y="858514"/>
                  </a:lnTo>
                  <a:lnTo>
                    <a:pt x="0" y="858514"/>
                  </a:lnTo>
                  <a:lnTo>
                    <a:pt x="0" y="329910"/>
                  </a:lnTo>
                  <a:cubicBezTo>
                    <a:pt x="1782" y="185660"/>
                    <a:pt x="93019" y="64045"/>
                    <a:pt x="220252" y="19070"/>
                  </a:cubicBezTo>
                  <a:close/>
                </a:path>
              </a:pathLst>
            </a:custGeom>
            <a:solidFill>
              <a:srgbClr val="F8DFD4"/>
            </a:solidFill>
          </p:spPr>
        </p:sp>
        <p:sp>
          <p:nvSpPr>
            <p:cNvPr name="TextBox 18" id="18"/>
            <p:cNvSpPr txBox="true"/>
            <p:nvPr/>
          </p:nvSpPr>
          <p:spPr>
            <a:xfrm>
              <a:off x="0" y="88900"/>
              <a:ext cx="660400" cy="769614"/>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809884" y="1344620"/>
            <a:ext cx="9710326" cy="8633135"/>
          </a:xfrm>
          <a:custGeom>
            <a:avLst/>
            <a:gdLst/>
            <a:ahLst/>
            <a:cxnLst/>
            <a:rect r="r" b="b" t="t" l="l"/>
            <a:pathLst>
              <a:path h="8633135" w="9710326">
                <a:moveTo>
                  <a:pt x="0" y="0"/>
                </a:moveTo>
                <a:lnTo>
                  <a:pt x="9710326" y="0"/>
                </a:lnTo>
                <a:lnTo>
                  <a:pt x="9710326" y="8633135"/>
                </a:lnTo>
                <a:lnTo>
                  <a:pt x="0" y="8633135"/>
                </a:lnTo>
                <a:lnTo>
                  <a:pt x="0" y="0"/>
                </a:lnTo>
                <a:close/>
              </a:path>
            </a:pathLst>
          </a:custGeom>
          <a:blipFill>
            <a:blip r:embed="rId2"/>
            <a:stretch>
              <a:fillRect l="0" t="0" r="0" b="0"/>
            </a:stretch>
          </a:blipFill>
        </p:spPr>
      </p:sp>
      <p:sp>
        <p:nvSpPr>
          <p:cNvPr name="TextBox 20" id="20"/>
          <p:cNvSpPr txBox="true"/>
          <p:nvPr/>
        </p:nvSpPr>
        <p:spPr>
          <a:xfrm rot="0">
            <a:off x="514350" y="375546"/>
            <a:ext cx="17259300" cy="1099820"/>
          </a:xfrm>
          <a:prstGeom prst="rect">
            <a:avLst/>
          </a:prstGeom>
        </p:spPr>
        <p:txBody>
          <a:bodyPr anchor="t" rtlCol="false" tIns="0" lIns="0" bIns="0" rIns="0">
            <a:spAutoFit/>
          </a:bodyPr>
          <a:lstStyle/>
          <a:p>
            <a:pPr algn="l">
              <a:lnSpc>
                <a:spcPts val="4480"/>
              </a:lnSpc>
            </a:pPr>
            <a:r>
              <a:rPr lang="en-US" sz="3200" b="true">
                <a:solidFill>
                  <a:srgbClr val="113946"/>
                </a:solidFill>
                <a:latin typeface="Aileron Bold"/>
                <a:ea typeface="Aileron Bold"/>
                <a:cs typeface="Aileron Bold"/>
                <a:sym typeface="Aileron Bold"/>
              </a:rPr>
              <a:t>Counts of Students</a:t>
            </a:r>
          </a:p>
          <a:p>
            <a:pPr algn="l" marL="0" indent="0" lvl="0">
              <a:lnSpc>
                <a:spcPts val="4480"/>
              </a:lnSpc>
              <a:spcBef>
                <a:spcPct val="0"/>
              </a:spcBef>
            </a:pPr>
          </a:p>
        </p:txBody>
      </p:sp>
      <p:sp>
        <p:nvSpPr>
          <p:cNvPr name="TextBox 21" id="21"/>
          <p:cNvSpPr txBox="true"/>
          <p:nvPr/>
        </p:nvSpPr>
        <p:spPr>
          <a:xfrm rot="0">
            <a:off x="13182584" y="6286182"/>
            <a:ext cx="9710326" cy="2501265"/>
          </a:xfrm>
          <a:prstGeom prst="rect">
            <a:avLst/>
          </a:prstGeom>
        </p:spPr>
        <p:txBody>
          <a:bodyPr anchor="t" rtlCol="false" tIns="0" lIns="0" bIns="0" rIns="0">
            <a:spAutoFit/>
          </a:bodyPr>
          <a:lstStyle/>
          <a:p>
            <a:pPr algn="l" marL="518157" indent="-259078" lvl="1">
              <a:lnSpc>
                <a:spcPts val="3359"/>
              </a:lnSpc>
              <a:buAutoNum type="arabicPeriod" startAt="1"/>
            </a:pPr>
            <a:r>
              <a:rPr lang="en-US" b="true" sz="2399">
                <a:solidFill>
                  <a:srgbClr val="113946"/>
                </a:solidFill>
                <a:latin typeface="Inter Bold"/>
                <a:ea typeface="Inter Bold"/>
                <a:cs typeface="Inter Bold"/>
                <a:sym typeface="Inter Bold"/>
              </a:rPr>
              <a:t>&lt;=20 - Very Poor</a:t>
            </a:r>
          </a:p>
          <a:p>
            <a:pPr algn="l" marL="518157" indent="-259078" lvl="1">
              <a:lnSpc>
                <a:spcPts val="3359"/>
              </a:lnSpc>
              <a:buAutoNum type="arabicPeriod" startAt="1"/>
            </a:pPr>
            <a:r>
              <a:rPr lang="en-US" b="true" sz="2399">
                <a:solidFill>
                  <a:srgbClr val="113946"/>
                </a:solidFill>
                <a:latin typeface="Inter Bold"/>
                <a:ea typeface="Inter Bold"/>
                <a:cs typeface="Inter Bold"/>
                <a:sym typeface="Inter Bold"/>
              </a:rPr>
              <a:t>20 - &lt;=40 - P</a:t>
            </a:r>
            <a:r>
              <a:rPr lang="en-US" b="true" sz="2399">
                <a:solidFill>
                  <a:srgbClr val="113946"/>
                </a:solidFill>
                <a:latin typeface="Inter Bold"/>
                <a:ea typeface="Inter Bold"/>
                <a:cs typeface="Inter Bold"/>
                <a:sym typeface="Inter Bold"/>
              </a:rPr>
              <a:t>oor</a:t>
            </a:r>
          </a:p>
          <a:p>
            <a:pPr algn="l" marL="518157" indent="-259078" lvl="1">
              <a:lnSpc>
                <a:spcPts val="3359"/>
              </a:lnSpc>
              <a:buAutoNum type="arabicPeriod" startAt="1"/>
            </a:pPr>
            <a:r>
              <a:rPr lang="en-US" b="true" sz="2399">
                <a:solidFill>
                  <a:srgbClr val="113946"/>
                </a:solidFill>
                <a:latin typeface="Inter Bold"/>
                <a:ea typeface="Inter Bold"/>
                <a:cs typeface="Inter Bold"/>
                <a:sym typeface="Inter Bold"/>
              </a:rPr>
              <a:t>40 - &lt;=60 - Average</a:t>
            </a:r>
          </a:p>
          <a:p>
            <a:pPr algn="l" marL="518157" indent="-259078" lvl="1">
              <a:lnSpc>
                <a:spcPts val="3359"/>
              </a:lnSpc>
              <a:buAutoNum type="arabicPeriod" startAt="1"/>
            </a:pPr>
            <a:r>
              <a:rPr lang="en-US" b="true" sz="2399">
                <a:solidFill>
                  <a:srgbClr val="113946"/>
                </a:solidFill>
                <a:latin typeface="Inter Bold"/>
                <a:ea typeface="Inter Bold"/>
                <a:cs typeface="Inter Bold"/>
                <a:sym typeface="Inter Bold"/>
              </a:rPr>
              <a:t>60 - &lt;=80 - Good</a:t>
            </a:r>
          </a:p>
          <a:p>
            <a:pPr algn="l" marL="518157" indent="-259078" lvl="1">
              <a:lnSpc>
                <a:spcPts val="3359"/>
              </a:lnSpc>
              <a:buAutoNum type="arabicPeriod" startAt="1"/>
            </a:pPr>
            <a:r>
              <a:rPr lang="en-US" b="true" sz="2399">
                <a:solidFill>
                  <a:srgbClr val="113946"/>
                </a:solidFill>
                <a:latin typeface="Inter Bold"/>
                <a:ea typeface="Inter Bold"/>
                <a:cs typeface="Inter Bold"/>
                <a:sym typeface="Inter Bold"/>
              </a:rPr>
              <a:t>80 - &lt;=100 - Very Good</a:t>
            </a:r>
          </a:p>
          <a:p>
            <a:pPr algn="ctr">
              <a:lnSpc>
                <a:spcPts val="3359"/>
              </a:lnSpc>
              <a:spcBef>
                <a:spcPct val="0"/>
              </a:spcBef>
            </a:pPr>
          </a:p>
        </p:txBody>
      </p:sp>
      <p:sp>
        <p:nvSpPr>
          <p:cNvPr name="TextBox 22" id="22"/>
          <p:cNvSpPr txBox="true"/>
          <p:nvPr/>
        </p:nvSpPr>
        <p:spPr>
          <a:xfrm rot="0">
            <a:off x="12867074" y="4388952"/>
            <a:ext cx="4564499" cy="1272236"/>
          </a:xfrm>
          <a:prstGeom prst="rect">
            <a:avLst/>
          </a:prstGeom>
        </p:spPr>
        <p:txBody>
          <a:bodyPr anchor="t" rtlCol="false" tIns="0" lIns="0" bIns="0" rIns="0">
            <a:spAutoFit/>
          </a:bodyPr>
          <a:lstStyle/>
          <a:p>
            <a:pPr algn="ctr">
              <a:lnSpc>
                <a:spcPts val="3376"/>
              </a:lnSpc>
            </a:pPr>
            <a:r>
              <a:rPr lang="en-US" sz="2411" b="true">
                <a:solidFill>
                  <a:srgbClr val="113946"/>
                </a:solidFill>
                <a:latin typeface="Inter Bold"/>
                <a:ea typeface="Inter Bold"/>
                <a:cs typeface="Inter Bold"/>
                <a:sym typeface="Inter Bold"/>
              </a:rPr>
              <a:t>If the marks obtained for each </a:t>
            </a:r>
          </a:p>
          <a:p>
            <a:pPr algn="ctr">
              <a:lnSpc>
                <a:spcPts val="3376"/>
              </a:lnSpc>
            </a:pPr>
            <a:r>
              <a:rPr lang="en-US" sz="2411" b="true">
                <a:solidFill>
                  <a:srgbClr val="113946"/>
                </a:solidFill>
                <a:latin typeface="Inter Bold"/>
                <a:ea typeface="Inter Bold"/>
                <a:cs typeface="Inter Bold"/>
                <a:sym typeface="Inter Bold"/>
              </a:rPr>
              <a:t>subject can be categorised </a:t>
            </a:r>
          </a:p>
          <a:p>
            <a:pPr algn="ctr">
              <a:lnSpc>
                <a:spcPts val="3376"/>
              </a:lnSpc>
              <a:spcBef>
                <a:spcPct val="0"/>
              </a:spcBef>
            </a:pPr>
            <a:r>
              <a:rPr lang="en-US" b="true" sz="2411">
                <a:solidFill>
                  <a:srgbClr val="113946"/>
                </a:solidFill>
                <a:latin typeface="Inter Bold"/>
                <a:ea typeface="Inter Bold"/>
                <a:cs typeface="Inter Bold"/>
                <a:sym typeface="Inter Bold"/>
              </a:rPr>
              <a:t>under 5 sections like below:</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0" y="432696"/>
            <a:ext cx="391724" cy="9854304"/>
            <a:chOff x="0" y="0"/>
            <a:chExt cx="522299" cy="13139073"/>
          </a:xfrm>
        </p:grpSpPr>
        <p:grpSp>
          <p:nvGrpSpPr>
            <p:cNvPr name="Group 3" id="3"/>
            <p:cNvGrpSpPr/>
            <p:nvPr/>
          </p:nvGrpSpPr>
          <p:grpSpPr>
            <a:xfrm rot="0">
              <a:off x="0" y="0"/>
              <a:ext cx="522299" cy="11388127"/>
              <a:chOff x="0" y="0"/>
              <a:chExt cx="103170" cy="2249507"/>
            </a:xfrm>
          </p:grpSpPr>
          <p:sp>
            <p:nvSpPr>
              <p:cNvPr name="Freeform 4" id="4"/>
              <p:cNvSpPr/>
              <p:nvPr/>
            </p:nvSpPr>
            <p:spPr>
              <a:xfrm flipH="false" flipV="false" rot="0">
                <a:off x="0" y="0"/>
                <a:ext cx="103170" cy="2249506"/>
              </a:xfrm>
              <a:custGeom>
                <a:avLst/>
                <a:gdLst/>
                <a:ahLst/>
                <a:cxnLst/>
                <a:rect r="r" b="b" t="t" l="l"/>
                <a:pathLst>
                  <a:path h="2249506" w="103170">
                    <a:moveTo>
                      <a:pt x="0" y="0"/>
                    </a:moveTo>
                    <a:lnTo>
                      <a:pt x="103170" y="0"/>
                    </a:lnTo>
                    <a:lnTo>
                      <a:pt x="103170" y="2249506"/>
                    </a:lnTo>
                    <a:lnTo>
                      <a:pt x="0" y="2249506"/>
                    </a:lnTo>
                    <a:close/>
                  </a:path>
                </a:pathLst>
              </a:custGeom>
              <a:solidFill>
                <a:srgbClr val="637E76"/>
              </a:solidFill>
            </p:spPr>
          </p:sp>
          <p:sp>
            <p:nvSpPr>
              <p:cNvPr name="TextBox 5" id="5"/>
              <p:cNvSpPr txBox="true"/>
              <p:nvPr/>
            </p:nvSpPr>
            <p:spPr>
              <a:xfrm>
                <a:off x="0" y="-38100"/>
                <a:ext cx="103170" cy="228760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11740227"/>
              <a:ext cx="522299" cy="521623"/>
              <a:chOff x="0" y="0"/>
              <a:chExt cx="103170" cy="103037"/>
            </a:xfrm>
          </p:grpSpPr>
          <p:sp>
            <p:nvSpPr>
              <p:cNvPr name="Freeform 7" id="7"/>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C69774"/>
              </a:solidFill>
            </p:spPr>
          </p:sp>
          <p:sp>
            <p:nvSpPr>
              <p:cNvPr name="TextBox 8" id="8"/>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2617450"/>
              <a:ext cx="522299" cy="521623"/>
              <a:chOff x="0" y="0"/>
              <a:chExt cx="103170" cy="103037"/>
            </a:xfrm>
          </p:grpSpPr>
          <p:sp>
            <p:nvSpPr>
              <p:cNvPr name="Freeform 10" id="10"/>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F8DFD4"/>
              </a:solidFill>
            </p:spPr>
          </p:sp>
          <p:sp>
            <p:nvSpPr>
              <p:cNvPr name="TextBox 11" id="11"/>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grpSp>
        <p:nvGrpSpPr>
          <p:cNvPr name="Group 12" id="12"/>
          <p:cNvGrpSpPr/>
          <p:nvPr/>
        </p:nvGrpSpPr>
        <p:grpSpPr>
          <a:xfrm rot="0">
            <a:off x="9219722" y="0"/>
            <a:ext cx="10574751" cy="10287000"/>
            <a:chOff x="0" y="0"/>
            <a:chExt cx="2785120" cy="2709333"/>
          </a:xfrm>
        </p:grpSpPr>
        <p:sp>
          <p:nvSpPr>
            <p:cNvPr name="Freeform 13" id="13"/>
            <p:cNvSpPr/>
            <p:nvPr/>
          </p:nvSpPr>
          <p:spPr>
            <a:xfrm flipH="false" flipV="false" rot="0">
              <a:off x="0" y="0"/>
              <a:ext cx="2785120" cy="2709333"/>
            </a:xfrm>
            <a:custGeom>
              <a:avLst/>
              <a:gdLst/>
              <a:ahLst/>
              <a:cxnLst/>
              <a:rect r="r" b="b" t="t" l="l"/>
              <a:pathLst>
                <a:path h="2709333" w="2785120">
                  <a:moveTo>
                    <a:pt x="0" y="0"/>
                  </a:moveTo>
                  <a:lnTo>
                    <a:pt x="2785120" y="0"/>
                  </a:lnTo>
                  <a:lnTo>
                    <a:pt x="2785120" y="2709333"/>
                  </a:lnTo>
                  <a:lnTo>
                    <a:pt x="0" y="2709333"/>
                  </a:lnTo>
                  <a:close/>
                </a:path>
              </a:pathLst>
            </a:custGeom>
            <a:solidFill>
              <a:srgbClr val="FFF9F6"/>
            </a:solidFill>
          </p:spPr>
        </p:sp>
        <p:sp>
          <p:nvSpPr>
            <p:cNvPr name="TextBox 14" id="14"/>
            <p:cNvSpPr txBox="true"/>
            <p:nvPr/>
          </p:nvSpPr>
          <p:spPr>
            <a:xfrm>
              <a:off x="0" y="-38100"/>
              <a:ext cx="2785120" cy="2747433"/>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3484082" y="9939655"/>
            <a:ext cx="4553664" cy="656590"/>
          </a:xfrm>
          <a:prstGeom prst="rect">
            <a:avLst/>
          </a:prstGeom>
        </p:spPr>
        <p:txBody>
          <a:bodyPr anchor="t" rtlCol="false" tIns="0" lIns="0" bIns="0" rIns="0">
            <a:spAutoFit/>
          </a:bodyPr>
          <a:lstStyle/>
          <a:p>
            <a:pPr algn="ctr">
              <a:lnSpc>
                <a:spcPts val="2659"/>
              </a:lnSpc>
            </a:pPr>
            <a:r>
              <a:rPr lang="en-US" sz="1899">
                <a:solidFill>
                  <a:srgbClr val="113946"/>
                </a:solidFill>
                <a:latin typeface="Inter"/>
                <a:ea typeface="Inter"/>
                <a:cs typeface="Inter"/>
                <a:sym typeface="Inter"/>
              </a:rPr>
              <a:t>Graph daal skte apan ek histogram type</a:t>
            </a:r>
          </a:p>
          <a:p>
            <a:pPr algn="ctr">
              <a:lnSpc>
                <a:spcPts val="2659"/>
              </a:lnSpc>
              <a:spcBef>
                <a:spcPct val="0"/>
              </a:spcBef>
            </a:pPr>
          </a:p>
        </p:txBody>
      </p:sp>
      <p:grpSp>
        <p:nvGrpSpPr>
          <p:cNvPr name="Group 16" id="16"/>
          <p:cNvGrpSpPr/>
          <p:nvPr/>
        </p:nvGrpSpPr>
        <p:grpSpPr>
          <a:xfrm rot="0">
            <a:off x="11878415" y="2212959"/>
            <a:ext cx="7448612" cy="9683125"/>
            <a:chOff x="0" y="0"/>
            <a:chExt cx="660400" cy="858514"/>
          </a:xfrm>
        </p:grpSpPr>
        <p:sp>
          <p:nvSpPr>
            <p:cNvPr name="Freeform 17" id="17"/>
            <p:cNvSpPr/>
            <p:nvPr/>
          </p:nvSpPr>
          <p:spPr>
            <a:xfrm flipH="false" flipV="false" rot="0">
              <a:off x="0" y="0"/>
              <a:ext cx="660400" cy="858514"/>
            </a:xfrm>
            <a:custGeom>
              <a:avLst/>
              <a:gdLst/>
              <a:ahLst/>
              <a:cxnLst/>
              <a:rect r="r" b="b" t="t" l="l"/>
              <a:pathLst>
                <a:path h="85851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9517"/>
                  </a:cubicBezTo>
                  <a:lnTo>
                    <a:pt x="660400" y="858514"/>
                  </a:lnTo>
                  <a:lnTo>
                    <a:pt x="0" y="858514"/>
                  </a:lnTo>
                  <a:lnTo>
                    <a:pt x="0" y="329910"/>
                  </a:lnTo>
                  <a:cubicBezTo>
                    <a:pt x="1782" y="185660"/>
                    <a:pt x="93019" y="64045"/>
                    <a:pt x="220252" y="19070"/>
                  </a:cubicBezTo>
                  <a:close/>
                </a:path>
              </a:pathLst>
            </a:custGeom>
            <a:solidFill>
              <a:srgbClr val="F8DFD4"/>
            </a:solidFill>
          </p:spPr>
        </p:sp>
        <p:sp>
          <p:nvSpPr>
            <p:cNvPr name="TextBox 18" id="18"/>
            <p:cNvSpPr txBox="true"/>
            <p:nvPr/>
          </p:nvSpPr>
          <p:spPr>
            <a:xfrm>
              <a:off x="0" y="88900"/>
              <a:ext cx="660400" cy="769614"/>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514350" y="1735593"/>
            <a:ext cx="7723851" cy="8551407"/>
          </a:xfrm>
          <a:custGeom>
            <a:avLst/>
            <a:gdLst/>
            <a:ahLst/>
            <a:cxnLst/>
            <a:rect r="r" b="b" t="t" l="l"/>
            <a:pathLst>
              <a:path h="8551407" w="7723851">
                <a:moveTo>
                  <a:pt x="0" y="0"/>
                </a:moveTo>
                <a:lnTo>
                  <a:pt x="7723851" y="0"/>
                </a:lnTo>
                <a:lnTo>
                  <a:pt x="7723851" y="8551407"/>
                </a:lnTo>
                <a:lnTo>
                  <a:pt x="0" y="8551407"/>
                </a:lnTo>
                <a:lnTo>
                  <a:pt x="0" y="0"/>
                </a:lnTo>
                <a:close/>
              </a:path>
            </a:pathLst>
          </a:custGeom>
          <a:blipFill>
            <a:blip r:embed="rId2"/>
            <a:stretch>
              <a:fillRect l="0" t="0" r="0" b="0"/>
            </a:stretch>
          </a:blipFill>
        </p:spPr>
      </p:sp>
      <p:sp>
        <p:nvSpPr>
          <p:cNvPr name="Freeform 20" id="20"/>
          <p:cNvSpPr/>
          <p:nvPr/>
        </p:nvSpPr>
        <p:spPr>
          <a:xfrm flipH="false" flipV="false" rot="0">
            <a:off x="8362026" y="1907559"/>
            <a:ext cx="9925974" cy="6078925"/>
          </a:xfrm>
          <a:custGeom>
            <a:avLst/>
            <a:gdLst/>
            <a:ahLst/>
            <a:cxnLst/>
            <a:rect r="r" b="b" t="t" l="l"/>
            <a:pathLst>
              <a:path h="6078925" w="9925974">
                <a:moveTo>
                  <a:pt x="0" y="0"/>
                </a:moveTo>
                <a:lnTo>
                  <a:pt x="9925974" y="0"/>
                </a:lnTo>
                <a:lnTo>
                  <a:pt x="9925974" y="6078924"/>
                </a:lnTo>
                <a:lnTo>
                  <a:pt x="0" y="6078924"/>
                </a:lnTo>
                <a:lnTo>
                  <a:pt x="0" y="0"/>
                </a:lnTo>
                <a:close/>
              </a:path>
            </a:pathLst>
          </a:custGeom>
          <a:blipFill>
            <a:blip r:embed="rId3"/>
            <a:stretch>
              <a:fillRect l="0" t="0" r="0" b="0"/>
            </a:stretch>
          </a:blipFill>
        </p:spPr>
      </p:sp>
      <p:sp>
        <p:nvSpPr>
          <p:cNvPr name="TextBox 21" id="21"/>
          <p:cNvSpPr txBox="true"/>
          <p:nvPr/>
        </p:nvSpPr>
        <p:spPr>
          <a:xfrm rot="0">
            <a:off x="514350" y="375546"/>
            <a:ext cx="17259300" cy="1099820"/>
          </a:xfrm>
          <a:prstGeom prst="rect">
            <a:avLst/>
          </a:prstGeom>
        </p:spPr>
        <p:txBody>
          <a:bodyPr anchor="t" rtlCol="false" tIns="0" lIns="0" bIns="0" rIns="0">
            <a:spAutoFit/>
          </a:bodyPr>
          <a:lstStyle/>
          <a:p>
            <a:pPr algn="l" marL="0" indent="0" lvl="0">
              <a:lnSpc>
                <a:spcPts val="4480"/>
              </a:lnSpc>
              <a:spcBef>
                <a:spcPct val="0"/>
              </a:spcBef>
            </a:pPr>
            <a:r>
              <a:rPr lang="en-US" b="true" sz="3200">
                <a:solidFill>
                  <a:srgbClr val="113946"/>
                </a:solidFill>
                <a:latin typeface="Aileron Bold"/>
                <a:ea typeface="Aileron Bold"/>
                <a:cs typeface="Aileron Bold"/>
                <a:sym typeface="Aileron Bold"/>
              </a:rPr>
              <a:t>Which is the best school for each year 2019, 2020 and 2021 based on highest no. of students in Good and Very Good category</a:t>
            </a:r>
          </a:p>
        </p:txBody>
      </p:sp>
      <p:sp>
        <p:nvSpPr>
          <p:cNvPr name="TextBox 22" id="22"/>
          <p:cNvSpPr txBox="true"/>
          <p:nvPr/>
        </p:nvSpPr>
        <p:spPr>
          <a:xfrm rot="0">
            <a:off x="11878415" y="8383188"/>
            <a:ext cx="6159332" cy="1243965"/>
          </a:xfrm>
          <a:prstGeom prst="rect">
            <a:avLst/>
          </a:prstGeom>
        </p:spPr>
        <p:txBody>
          <a:bodyPr anchor="t" rtlCol="false" tIns="0" lIns="0" bIns="0" rIns="0">
            <a:spAutoFit/>
          </a:bodyPr>
          <a:lstStyle/>
          <a:p>
            <a:pPr algn="ctr">
              <a:lnSpc>
                <a:spcPts val="3359"/>
              </a:lnSpc>
              <a:spcBef>
                <a:spcPct val="0"/>
              </a:spcBef>
            </a:pPr>
            <a:r>
              <a:rPr lang="en-US" b="true" sz="2399">
                <a:solidFill>
                  <a:srgbClr val="113946"/>
                </a:solidFill>
                <a:latin typeface="Inter Bold"/>
                <a:ea typeface="Inter Bold"/>
                <a:cs typeface="Inter Bold"/>
                <a:sym typeface="Inter Bold"/>
              </a:rPr>
              <a:t>From the table we can see Birla HS school has the highest number of students in good category(i.e. 40)</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0" y="432696"/>
            <a:ext cx="391724" cy="9854304"/>
            <a:chOff x="0" y="0"/>
            <a:chExt cx="522299" cy="13139073"/>
          </a:xfrm>
        </p:grpSpPr>
        <p:grpSp>
          <p:nvGrpSpPr>
            <p:cNvPr name="Group 3" id="3"/>
            <p:cNvGrpSpPr/>
            <p:nvPr/>
          </p:nvGrpSpPr>
          <p:grpSpPr>
            <a:xfrm rot="0">
              <a:off x="0" y="0"/>
              <a:ext cx="522299" cy="11388127"/>
              <a:chOff x="0" y="0"/>
              <a:chExt cx="103170" cy="2249507"/>
            </a:xfrm>
          </p:grpSpPr>
          <p:sp>
            <p:nvSpPr>
              <p:cNvPr name="Freeform 4" id="4"/>
              <p:cNvSpPr/>
              <p:nvPr/>
            </p:nvSpPr>
            <p:spPr>
              <a:xfrm flipH="false" flipV="false" rot="0">
                <a:off x="0" y="0"/>
                <a:ext cx="103170" cy="2249506"/>
              </a:xfrm>
              <a:custGeom>
                <a:avLst/>
                <a:gdLst/>
                <a:ahLst/>
                <a:cxnLst/>
                <a:rect r="r" b="b" t="t" l="l"/>
                <a:pathLst>
                  <a:path h="2249506" w="103170">
                    <a:moveTo>
                      <a:pt x="0" y="0"/>
                    </a:moveTo>
                    <a:lnTo>
                      <a:pt x="103170" y="0"/>
                    </a:lnTo>
                    <a:lnTo>
                      <a:pt x="103170" y="2249506"/>
                    </a:lnTo>
                    <a:lnTo>
                      <a:pt x="0" y="2249506"/>
                    </a:lnTo>
                    <a:close/>
                  </a:path>
                </a:pathLst>
              </a:custGeom>
              <a:solidFill>
                <a:srgbClr val="637E76"/>
              </a:solidFill>
            </p:spPr>
          </p:sp>
          <p:sp>
            <p:nvSpPr>
              <p:cNvPr name="TextBox 5" id="5"/>
              <p:cNvSpPr txBox="true"/>
              <p:nvPr/>
            </p:nvSpPr>
            <p:spPr>
              <a:xfrm>
                <a:off x="0" y="-38100"/>
                <a:ext cx="103170" cy="228760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11740227"/>
              <a:ext cx="522299" cy="521623"/>
              <a:chOff x="0" y="0"/>
              <a:chExt cx="103170" cy="103037"/>
            </a:xfrm>
          </p:grpSpPr>
          <p:sp>
            <p:nvSpPr>
              <p:cNvPr name="Freeform 7" id="7"/>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C69774"/>
              </a:solidFill>
            </p:spPr>
          </p:sp>
          <p:sp>
            <p:nvSpPr>
              <p:cNvPr name="TextBox 8" id="8"/>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2617450"/>
              <a:ext cx="522299" cy="521623"/>
              <a:chOff x="0" y="0"/>
              <a:chExt cx="103170" cy="103037"/>
            </a:xfrm>
          </p:grpSpPr>
          <p:sp>
            <p:nvSpPr>
              <p:cNvPr name="Freeform 10" id="10"/>
              <p:cNvSpPr/>
              <p:nvPr/>
            </p:nvSpPr>
            <p:spPr>
              <a:xfrm flipH="false" flipV="false" rot="0">
                <a:off x="0" y="0"/>
                <a:ext cx="103170" cy="103037"/>
              </a:xfrm>
              <a:custGeom>
                <a:avLst/>
                <a:gdLst/>
                <a:ahLst/>
                <a:cxnLst/>
                <a:rect r="r" b="b" t="t" l="l"/>
                <a:pathLst>
                  <a:path h="103037" w="103170">
                    <a:moveTo>
                      <a:pt x="0" y="0"/>
                    </a:moveTo>
                    <a:lnTo>
                      <a:pt x="103170" y="0"/>
                    </a:lnTo>
                    <a:lnTo>
                      <a:pt x="103170" y="103037"/>
                    </a:lnTo>
                    <a:lnTo>
                      <a:pt x="0" y="103037"/>
                    </a:lnTo>
                    <a:close/>
                  </a:path>
                </a:pathLst>
              </a:custGeom>
              <a:solidFill>
                <a:srgbClr val="F8DFD4"/>
              </a:solidFill>
            </p:spPr>
          </p:sp>
          <p:sp>
            <p:nvSpPr>
              <p:cNvPr name="TextBox 11" id="11"/>
              <p:cNvSpPr txBox="true"/>
              <p:nvPr/>
            </p:nvSpPr>
            <p:spPr>
              <a:xfrm>
                <a:off x="0" y="-38100"/>
                <a:ext cx="103170" cy="141137"/>
              </a:xfrm>
              <a:prstGeom prst="rect">
                <a:avLst/>
              </a:prstGeom>
            </p:spPr>
            <p:txBody>
              <a:bodyPr anchor="ctr" rtlCol="false" tIns="50800" lIns="50800" bIns="50800" rIns="50800"/>
              <a:lstStyle/>
              <a:p>
                <a:pPr algn="ctr">
                  <a:lnSpc>
                    <a:spcPts val="2659"/>
                  </a:lnSpc>
                </a:pPr>
              </a:p>
            </p:txBody>
          </p:sp>
        </p:grpSp>
      </p:grpSp>
      <p:grpSp>
        <p:nvGrpSpPr>
          <p:cNvPr name="Group 12" id="12"/>
          <p:cNvGrpSpPr/>
          <p:nvPr/>
        </p:nvGrpSpPr>
        <p:grpSpPr>
          <a:xfrm rot="0">
            <a:off x="9219722" y="0"/>
            <a:ext cx="10574751" cy="10287000"/>
            <a:chOff x="0" y="0"/>
            <a:chExt cx="2785120" cy="2709333"/>
          </a:xfrm>
        </p:grpSpPr>
        <p:sp>
          <p:nvSpPr>
            <p:cNvPr name="Freeform 13" id="13"/>
            <p:cNvSpPr/>
            <p:nvPr/>
          </p:nvSpPr>
          <p:spPr>
            <a:xfrm flipH="false" flipV="false" rot="0">
              <a:off x="0" y="0"/>
              <a:ext cx="2785120" cy="2709333"/>
            </a:xfrm>
            <a:custGeom>
              <a:avLst/>
              <a:gdLst/>
              <a:ahLst/>
              <a:cxnLst/>
              <a:rect r="r" b="b" t="t" l="l"/>
              <a:pathLst>
                <a:path h="2709333" w="2785120">
                  <a:moveTo>
                    <a:pt x="0" y="0"/>
                  </a:moveTo>
                  <a:lnTo>
                    <a:pt x="2785120" y="0"/>
                  </a:lnTo>
                  <a:lnTo>
                    <a:pt x="2785120" y="2709333"/>
                  </a:lnTo>
                  <a:lnTo>
                    <a:pt x="0" y="2709333"/>
                  </a:lnTo>
                  <a:close/>
                </a:path>
              </a:pathLst>
            </a:custGeom>
            <a:solidFill>
              <a:srgbClr val="FFF9F6"/>
            </a:solidFill>
          </p:spPr>
        </p:sp>
        <p:sp>
          <p:nvSpPr>
            <p:cNvPr name="TextBox 14" id="14"/>
            <p:cNvSpPr txBox="true"/>
            <p:nvPr/>
          </p:nvSpPr>
          <p:spPr>
            <a:xfrm>
              <a:off x="0" y="-38100"/>
              <a:ext cx="2785120" cy="2747433"/>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3484082" y="9939655"/>
            <a:ext cx="4553664" cy="656590"/>
          </a:xfrm>
          <a:prstGeom prst="rect">
            <a:avLst/>
          </a:prstGeom>
        </p:spPr>
        <p:txBody>
          <a:bodyPr anchor="t" rtlCol="false" tIns="0" lIns="0" bIns="0" rIns="0">
            <a:spAutoFit/>
          </a:bodyPr>
          <a:lstStyle/>
          <a:p>
            <a:pPr algn="ctr">
              <a:lnSpc>
                <a:spcPts val="2659"/>
              </a:lnSpc>
            </a:pPr>
            <a:r>
              <a:rPr lang="en-US" sz="1899">
                <a:solidFill>
                  <a:srgbClr val="113946"/>
                </a:solidFill>
                <a:latin typeface="Inter"/>
                <a:ea typeface="Inter"/>
                <a:cs typeface="Inter"/>
                <a:sym typeface="Inter"/>
              </a:rPr>
              <a:t>Graph daal skte apan ek histogram type</a:t>
            </a:r>
          </a:p>
          <a:p>
            <a:pPr algn="ctr">
              <a:lnSpc>
                <a:spcPts val="2659"/>
              </a:lnSpc>
              <a:spcBef>
                <a:spcPct val="0"/>
              </a:spcBef>
            </a:pPr>
          </a:p>
        </p:txBody>
      </p:sp>
      <p:grpSp>
        <p:nvGrpSpPr>
          <p:cNvPr name="Group 16" id="16"/>
          <p:cNvGrpSpPr/>
          <p:nvPr/>
        </p:nvGrpSpPr>
        <p:grpSpPr>
          <a:xfrm rot="0">
            <a:off x="11878415" y="2212959"/>
            <a:ext cx="7448612" cy="9683125"/>
            <a:chOff x="0" y="0"/>
            <a:chExt cx="660400" cy="858514"/>
          </a:xfrm>
        </p:grpSpPr>
        <p:sp>
          <p:nvSpPr>
            <p:cNvPr name="Freeform 17" id="17"/>
            <p:cNvSpPr/>
            <p:nvPr/>
          </p:nvSpPr>
          <p:spPr>
            <a:xfrm flipH="false" flipV="false" rot="0">
              <a:off x="0" y="0"/>
              <a:ext cx="660400" cy="858514"/>
            </a:xfrm>
            <a:custGeom>
              <a:avLst/>
              <a:gdLst/>
              <a:ahLst/>
              <a:cxnLst/>
              <a:rect r="r" b="b" t="t" l="l"/>
              <a:pathLst>
                <a:path h="85851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9517"/>
                  </a:cubicBezTo>
                  <a:lnTo>
                    <a:pt x="660400" y="858514"/>
                  </a:lnTo>
                  <a:lnTo>
                    <a:pt x="0" y="858514"/>
                  </a:lnTo>
                  <a:lnTo>
                    <a:pt x="0" y="329910"/>
                  </a:lnTo>
                  <a:cubicBezTo>
                    <a:pt x="1782" y="185660"/>
                    <a:pt x="93019" y="64045"/>
                    <a:pt x="220252" y="19070"/>
                  </a:cubicBezTo>
                  <a:close/>
                </a:path>
              </a:pathLst>
            </a:custGeom>
            <a:solidFill>
              <a:srgbClr val="F8DFD4"/>
            </a:solidFill>
          </p:spPr>
        </p:sp>
        <p:sp>
          <p:nvSpPr>
            <p:cNvPr name="TextBox 18" id="18"/>
            <p:cNvSpPr txBox="true"/>
            <p:nvPr/>
          </p:nvSpPr>
          <p:spPr>
            <a:xfrm>
              <a:off x="0" y="88900"/>
              <a:ext cx="660400" cy="769614"/>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582990" y="2011921"/>
            <a:ext cx="7447328" cy="7790172"/>
          </a:xfrm>
          <a:custGeom>
            <a:avLst/>
            <a:gdLst/>
            <a:ahLst/>
            <a:cxnLst/>
            <a:rect r="r" b="b" t="t" l="l"/>
            <a:pathLst>
              <a:path h="7790172" w="7447328">
                <a:moveTo>
                  <a:pt x="0" y="0"/>
                </a:moveTo>
                <a:lnTo>
                  <a:pt x="7447328" y="0"/>
                </a:lnTo>
                <a:lnTo>
                  <a:pt x="7447328" y="7790172"/>
                </a:lnTo>
                <a:lnTo>
                  <a:pt x="0" y="7790172"/>
                </a:lnTo>
                <a:lnTo>
                  <a:pt x="0" y="0"/>
                </a:lnTo>
                <a:close/>
              </a:path>
            </a:pathLst>
          </a:custGeom>
          <a:blipFill>
            <a:blip r:embed="rId2"/>
            <a:stretch>
              <a:fillRect l="0" t="0" r="0" b="0"/>
            </a:stretch>
          </a:blipFill>
        </p:spPr>
      </p:sp>
      <p:sp>
        <p:nvSpPr>
          <p:cNvPr name="Freeform 20" id="20"/>
          <p:cNvSpPr/>
          <p:nvPr/>
        </p:nvSpPr>
        <p:spPr>
          <a:xfrm flipH="false" flipV="false" rot="0">
            <a:off x="8030318" y="1729180"/>
            <a:ext cx="10695348" cy="6576841"/>
          </a:xfrm>
          <a:custGeom>
            <a:avLst/>
            <a:gdLst/>
            <a:ahLst/>
            <a:cxnLst/>
            <a:rect r="r" b="b" t="t" l="l"/>
            <a:pathLst>
              <a:path h="6576841" w="10695348">
                <a:moveTo>
                  <a:pt x="0" y="0"/>
                </a:moveTo>
                <a:lnTo>
                  <a:pt x="10695348" y="0"/>
                </a:lnTo>
                <a:lnTo>
                  <a:pt x="10695348" y="6576841"/>
                </a:lnTo>
                <a:lnTo>
                  <a:pt x="0" y="6576841"/>
                </a:lnTo>
                <a:lnTo>
                  <a:pt x="0" y="0"/>
                </a:lnTo>
                <a:close/>
              </a:path>
            </a:pathLst>
          </a:custGeom>
          <a:blipFill>
            <a:blip r:embed="rId3"/>
            <a:stretch>
              <a:fillRect l="0" t="0" r="0" b="0"/>
            </a:stretch>
          </a:blipFill>
        </p:spPr>
      </p:sp>
      <p:sp>
        <p:nvSpPr>
          <p:cNvPr name="TextBox 21" id="21"/>
          <p:cNvSpPr txBox="true"/>
          <p:nvPr/>
        </p:nvSpPr>
        <p:spPr>
          <a:xfrm rot="0">
            <a:off x="514350" y="375546"/>
            <a:ext cx="17259300" cy="537845"/>
          </a:xfrm>
          <a:prstGeom prst="rect">
            <a:avLst/>
          </a:prstGeom>
        </p:spPr>
        <p:txBody>
          <a:bodyPr anchor="t" rtlCol="false" tIns="0" lIns="0" bIns="0" rIns="0">
            <a:spAutoFit/>
          </a:bodyPr>
          <a:lstStyle/>
          <a:p>
            <a:pPr algn="l" marL="0" indent="0" lvl="0">
              <a:lnSpc>
                <a:spcPts val="4480"/>
              </a:lnSpc>
              <a:spcBef>
                <a:spcPct val="0"/>
              </a:spcBef>
            </a:pPr>
            <a:r>
              <a:rPr lang="en-US" b="true" sz="3200">
                <a:solidFill>
                  <a:srgbClr val="113946"/>
                </a:solidFill>
                <a:latin typeface="Aileron Bold"/>
                <a:ea typeface="Aileron Bold"/>
                <a:cs typeface="Aileron Bold"/>
                <a:sym typeface="Aileron Bold"/>
              </a:rPr>
              <a:t>Which is the fastest-growing School in Bangalore (Overall and Streamwise)?</a:t>
            </a:r>
          </a:p>
        </p:txBody>
      </p:sp>
      <p:sp>
        <p:nvSpPr>
          <p:cNvPr name="TextBox 22" id="22"/>
          <p:cNvSpPr txBox="true"/>
          <p:nvPr/>
        </p:nvSpPr>
        <p:spPr>
          <a:xfrm rot="0">
            <a:off x="582990" y="981075"/>
            <a:ext cx="1206222" cy="455296"/>
          </a:xfrm>
          <a:prstGeom prst="rect">
            <a:avLst/>
          </a:prstGeom>
        </p:spPr>
        <p:txBody>
          <a:bodyPr anchor="t" rtlCol="false" tIns="0" lIns="0" bIns="0" rIns="0">
            <a:spAutoFit/>
          </a:bodyPr>
          <a:lstStyle/>
          <a:p>
            <a:pPr algn="ctr">
              <a:lnSpc>
                <a:spcPts val="3779"/>
              </a:lnSpc>
              <a:spcBef>
                <a:spcPct val="0"/>
              </a:spcBef>
            </a:pPr>
            <a:r>
              <a:rPr lang="en-US" b="true" sz="2699">
                <a:solidFill>
                  <a:srgbClr val="113946"/>
                </a:solidFill>
                <a:latin typeface="Inter Bold"/>
                <a:ea typeface="Inter Bold"/>
                <a:cs typeface="Inter Bold"/>
                <a:sym typeface="Inter Bold"/>
              </a:rPr>
              <a:t>Overall</a:t>
            </a:r>
          </a:p>
        </p:txBody>
      </p:sp>
      <p:sp>
        <p:nvSpPr>
          <p:cNvPr name="TextBox 23" id="23"/>
          <p:cNvSpPr txBox="true"/>
          <p:nvPr/>
        </p:nvSpPr>
        <p:spPr>
          <a:xfrm rot="0">
            <a:off x="9219722" y="8407400"/>
            <a:ext cx="8818025" cy="1289050"/>
          </a:xfrm>
          <a:prstGeom prst="rect">
            <a:avLst/>
          </a:prstGeom>
        </p:spPr>
        <p:txBody>
          <a:bodyPr anchor="t" rtlCol="false" tIns="0" lIns="0" bIns="0" rIns="0">
            <a:spAutoFit/>
          </a:bodyPr>
          <a:lstStyle/>
          <a:p>
            <a:pPr algn="ctr">
              <a:lnSpc>
                <a:spcPts val="3499"/>
              </a:lnSpc>
            </a:pPr>
            <a:r>
              <a:rPr lang="en-US" sz="2499" b="true">
                <a:solidFill>
                  <a:srgbClr val="113946"/>
                </a:solidFill>
                <a:latin typeface="Inter Bold"/>
                <a:ea typeface="Inter Bold"/>
                <a:cs typeface="Inter Bold"/>
                <a:sym typeface="Inter Bold"/>
              </a:rPr>
              <a:t>Only International school is the fastest growing in Bengaluru</a:t>
            </a:r>
          </a:p>
          <a:p>
            <a:pPr algn="ctr">
              <a:lnSpc>
                <a:spcPts val="349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DAGertpqubE</dc:identifier>
  <dcterms:modified xsi:type="dcterms:W3CDTF">2011-08-01T06:04:30Z</dcterms:modified>
  <cp:revision>1</cp:revision>
  <dc:title>School buddy presentation</dc:title>
</cp:coreProperties>
</file>