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DM Sans" panose="020B0604020202020204" pitchFamily="2" charset="0"/>
      <p:regular r:id="rId15"/>
    </p:embeddedFont>
    <p:embeddedFont>
      <p:font typeface="Fraunces SemiBold" panose="020B0604020202020204" charset="0"/>
      <p:regular r:id="rId16"/>
      <p:bold r:id="rId17"/>
    </p:embeddedFont>
    <p:embeddedFont>
      <p:font typeface="Fraunces SemiBold Bold" panose="020B0604020202020204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3" autoAdjust="0"/>
    <p:restoredTop sz="69539" autoAdjust="0"/>
  </p:normalViewPr>
  <p:slideViewPr>
    <p:cSldViewPr>
      <p:cViewPr varScale="1">
        <p:scale>
          <a:sx n="56" d="100"/>
          <a:sy n="56" d="100"/>
        </p:scale>
        <p:origin x="571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Evening everyone! I am Richa and my team members are </a:t>
            </a:r>
            <a:r>
              <a:rPr lang="en-US" dirty="0" err="1"/>
              <a:t>Aradhya</a:t>
            </a:r>
            <a:r>
              <a:rPr lang="en-US" dirty="0"/>
              <a:t>, Rishabh and </a:t>
            </a:r>
            <a:r>
              <a:rPr lang="en-US" dirty="0" err="1"/>
              <a:t>Ayush</a:t>
            </a:r>
            <a:r>
              <a:rPr lang="en-US" dirty="0"/>
              <a:t> and today we are going to talk about our findings in the project assigned to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160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I know everyone has received the same problem statement but still so that everyone is on the same page, let’s review the problem statement together</a:t>
            </a:r>
          </a:p>
          <a:p>
            <a:r>
              <a:rPr lang="en-US" dirty="0"/>
              <a:t>So we are given ad data from a company that wants to know how to advertise its products on social media in a better way.</a:t>
            </a:r>
          </a:p>
          <a:p>
            <a:r>
              <a:rPr lang="en-US" dirty="0"/>
              <a:t>Given historical data of ads, we have information like- </a:t>
            </a:r>
          </a:p>
          <a:p>
            <a:pPr marL="228600" indent="-228600">
              <a:buAutoNum type="alphaLcPeriod"/>
            </a:pPr>
            <a:r>
              <a:rPr lang="en-US" dirty="0"/>
              <a:t>The social media platform led to the sale (</a:t>
            </a:r>
            <a:r>
              <a:rPr lang="en-US" dirty="0" err="1"/>
              <a:t>socialmedia</a:t>
            </a:r>
            <a:r>
              <a:rPr lang="en-US" dirty="0"/>
              <a:t>),</a:t>
            </a:r>
          </a:p>
          <a:p>
            <a:pPr marL="228600" indent="-228600">
              <a:buAutoNum type="alphaLcPeriod"/>
            </a:pPr>
            <a:r>
              <a:rPr lang="en-US" dirty="0"/>
              <a:t> the age of the customer (age), </a:t>
            </a:r>
          </a:p>
          <a:p>
            <a:pPr marL="228600" indent="-228600">
              <a:buAutoNum type="alphaLcPeriod"/>
            </a:pPr>
            <a:r>
              <a:rPr lang="en-US" dirty="0"/>
              <a:t>whether the customer was on mobile or a computer (mobile), </a:t>
            </a:r>
          </a:p>
          <a:p>
            <a:pPr marL="228600" indent="-228600">
              <a:buAutoNum type="alphaLcPeriod"/>
            </a:pPr>
            <a:r>
              <a:rPr lang="en-US" dirty="0"/>
              <a:t>the season of the year when the sale took place (season),</a:t>
            </a:r>
          </a:p>
          <a:p>
            <a:pPr marL="228600" indent="-228600">
              <a:buAutoNum type="alphaLcPeriod"/>
            </a:pPr>
            <a:r>
              <a:rPr lang="en-US" dirty="0"/>
              <a:t> whether or not the customer was a new customer (</a:t>
            </a:r>
            <a:r>
              <a:rPr lang="en-US" dirty="0" err="1"/>
              <a:t>newcustomer</a:t>
            </a:r>
            <a:r>
              <a:rPr lang="en-US" dirty="0"/>
              <a:t>), </a:t>
            </a:r>
          </a:p>
          <a:p>
            <a:pPr marL="228600" indent="-228600">
              <a:buAutoNum type="alphaLcPeriod"/>
            </a:pPr>
            <a:r>
              <a:rPr lang="en-US" dirty="0"/>
              <a:t>the cost of the ad (</a:t>
            </a:r>
            <a:r>
              <a:rPr lang="en-US" dirty="0" err="1"/>
              <a:t>adcost</a:t>
            </a:r>
            <a:r>
              <a:rPr lang="en-US" dirty="0"/>
              <a:t>), </a:t>
            </a:r>
          </a:p>
          <a:p>
            <a:pPr marL="228600" indent="-228600">
              <a:buAutoNum type="alphaLcPeriod"/>
            </a:pPr>
            <a:r>
              <a:rPr lang="en-US" dirty="0"/>
              <a:t>and the revenue generated by that customer (</a:t>
            </a:r>
            <a:r>
              <a:rPr lang="en-US" dirty="0" err="1"/>
              <a:t>adrevenue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the goal is to understand and interpret the relationships among variables discussed earlier and their eventual impact on profit. </a:t>
            </a:r>
          </a:p>
          <a:p>
            <a:pPr marL="0" indent="0">
              <a:buNone/>
            </a:pPr>
            <a:r>
              <a:rPr lang="en-US" dirty="0"/>
              <a:t>The ultimate goal is to devise a strategy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profit maximization by careful selection of attributes that will guarantee the same.</a:t>
            </a:r>
          </a:p>
          <a:p>
            <a:pPr marL="0" indent="0">
              <a:buNone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let’s start with some EDA.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52616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60% of the total ads running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This is the distribution of profit for new/old customers across all 5 platforms.</a:t>
            </a:r>
          </a:p>
          <a:p>
            <a:r>
              <a:rPr lang="en-US" dirty="0"/>
              <a:t>2. As seen in the last slide, although Instagram has 50% of the user base than TikTok, it actually provides more profit.</a:t>
            </a:r>
          </a:p>
          <a:p>
            <a:r>
              <a:rPr lang="en-US" dirty="0"/>
              <a:t>3. </a:t>
            </a:r>
            <a:r>
              <a:rPr lang="en-US" dirty="0" err="1"/>
              <a:t>Youtube</a:t>
            </a:r>
            <a:r>
              <a:rPr lang="en-US" dirty="0"/>
              <a:t> - Old customers gives more profit. Instagram - New customers provides more profit.</a:t>
            </a:r>
          </a:p>
          <a:p>
            <a:r>
              <a:rPr lang="en-US" dirty="0"/>
              <a:t>4. Twitter - Negative profit for new customer.</a:t>
            </a:r>
          </a:p>
          <a:p>
            <a:r>
              <a:rPr lang="en-US" dirty="0"/>
              <a:t>5. Facebook - 90% are old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9435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To devise a more profitable marketing strategy, we will focus more on Youtube and TikTok to maximize profits.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3507075" y="5505392"/>
            <a:ext cx="6179809" cy="338204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1028700" cy="102870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 rot="5400000">
            <a:off x="-3605352" y="5652265"/>
            <a:ext cx="9258579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993519" y="2923233"/>
            <a:ext cx="10959069" cy="2557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93"/>
              </a:lnSpc>
            </a:pPr>
            <a:r>
              <a:rPr lang="en-US" sz="9893">
                <a:solidFill>
                  <a:srgbClr val="2D2D2D"/>
                </a:solidFill>
                <a:latin typeface="Fraunces SemiBold"/>
              </a:rPr>
              <a:t>DSCC 462 Final Project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301233" y="1136815"/>
            <a:ext cx="3986767" cy="414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2D2D2D"/>
                </a:solidFill>
                <a:latin typeface="DM Sans"/>
              </a:rPr>
              <a:t>2022 </a:t>
            </a:r>
            <a:r>
              <a:rPr lang="en-US" sz="2400">
                <a:solidFill>
                  <a:srgbClr val="2D2D2D"/>
                </a:solidFill>
                <a:latin typeface="DM Sans"/>
              </a:rPr>
              <a:t>Dec 15</a:t>
            </a:r>
            <a:endParaRPr lang="en-US" sz="2400" dirty="0">
              <a:solidFill>
                <a:srgbClr val="2D2D2D"/>
              </a:solidFill>
              <a:latin typeface="DM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93519" y="8359775"/>
            <a:ext cx="10641357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2D2D2D"/>
                </a:solidFill>
                <a:latin typeface="DM Sans"/>
              </a:rPr>
              <a:t>Presented by:  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2D2D2D"/>
                </a:solidFill>
                <a:latin typeface="DM Sans"/>
              </a:rPr>
              <a:t>Team 4 - Rishabh Kandoi, Ayush Singla, Aradhya Mathur, Richa Yadav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Logo&#10;&#10;Description automatically generated with medium confidence">
            <a:extLst>
              <a:ext uri="{FF2B5EF4-FFF2-40B4-BE49-F238E27FC236}">
                <a16:creationId xmlns:a16="http://schemas.microsoft.com/office/drawing/2014/main" id="{C34321AE-71C4-67DE-0664-CE2B66658AF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6" y="1031528"/>
            <a:ext cx="17268823" cy="9272870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7227762" y="9258300"/>
            <a:ext cx="1060238" cy="1028700"/>
            <a:chOff x="0" y="0"/>
            <a:chExt cx="523379" cy="5078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507811"/>
            </a:xfrm>
            <a:custGeom>
              <a:avLst/>
              <a:gdLst/>
              <a:ahLst/>
              <a:cxnLst/>
              <a:rect l="l" t="t" r="r" b="b"/>
              <a:pathLst>
                <a:path w="523379" h="507811">
                  <a:moveTo>
                    <a:pt x="0" y="0"/>
                  </a:moveTo>
                  <a:lnTo>
                    <a:pt x="523379" y="0"/>
                  </a:lnTo>
                  <a:lnTo>
                    <a:pt x="523379" y="507811"/>
                  </a:lnTo>
                  <a:lnTo>
                    <a:pt x="0" y="507811"/>
                  </a:lnTo>
                  <a:close/>
                </a:path>
              </a:pathLst>
            </a:custGeom>
            <a:solidFill>
              <a:srgbClr val="2D2D2D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1028700" cy="1028700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rot="5400000">
            <a:off x="-3605352" y="5652265"/>
            <a:ext cx="9258579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7371077" y="9465628"/>
            <a:ext cx="773608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E0DDAA"/>
                </a:solidFill>
                <a:latin typeface="DM Sans"/>
              </a:rPr>
              <a:t>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70627" y="1356024"/>
            <a:ext cx="9184900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>
                <a:solidFill>
                  <a:srgbClr val="2D2D2D"/>
                </a:solidFill>
                <a:latin typeface="Fraunces SemiBold Bold"/>
              </a:rPr>
              <a:t>Problem 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556FDA-FC2B-1060-7A93-D220F69D170F}"/>
              </a:ext>
            </a:extLst>
          </p:cNvPr>
          <p:cNvSpPr txBox="1"/>
          <p:nvPr/>
        </p:nvSpPr>
        <p:spPr>
          <a:xfrm>
            <a:off x="2590800" y="2781300"/>
            <a:ext cx="11499467" cy="20980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34409" lvl="1" algn="just">
              <a:lnSpc>
                <a:spcPts val="3257"/>
              </a:lnSpc>
            </a:pPr>
            <a:r>
              <a:rPr lang="en-US" sz="2400" dirty="0">
                <a:solidFill>
                  <a:srgbClr val="2D2D2D"/>
                </a:solidFill>
                <a:latin typeface="DM Sans"/>
              </a:rPr>
              <a:t>Given historical data,</a:t>
            </a:r>
          </a:p>
          <a:p>
            <a:pPr marL="234409" lvl="1" algn="just">
              <a:lnSpc>
                <a:spcPts val="3257"/>
              </a:lnSpc>
            </a:pPr>
            <a:r>
              <a:rPr lang="en-US" sz="2400" dirty="0">
                <a:solidFill>
                  <a:srgbClr val="2D2D2D"/>
                </a:solidFill>
                <a:latin typeface="DM Sans"/>
              </a:rPr>
              <a:t>	- Perform EDA to understand the relationship among variables and their impact on profit.</a:t>
            </a:r>
          </a:p>
          <a:p>
            <a:pPr marL="234409" lvl="1" algn="just">
              <a:lnSpc>
                <a:spcPts val="3257"/>
              </a:lnSpc>
            </a:pPr>
            <a:r>
              <a:rPr lang="en-US" sz="2400" dirty="0">
                <a:solidFill>
                  <a:srgbClr val="2D2D2D"/>
                </a:solidFill>
                <a:latin typeface="DM Sans"/>
              </a:rPr>
              <a:t>	- Devise a strategy for higher profit likelihood by careful selection of attributes. 	</a:t>
            </a:r>
          </a:p>
        </p:txBody>
      </p:sp>
    </p:spTree>
    <p:extLst>
      <p:ext uri="{BB962C8B-B14F-4D97-AF65-F5344CB8AC3E}">
        <p14:creationId xmlns:p14="http://schemas.microsoft.com/office/powerpoint/2010/main" val="218198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27762" y="9258300"/>
            <a:ext cx="1060238" cy="1028700"/>
            <a:chOff x="0" y="0"/>
            <a:chExt cx="523379" cy="5078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507811"/>
            </a:xfrm>
            <a:custGeom>
              <a:avLst/>
              <a:gdLst/>
              <a:ahLst/>
              <a:cxnLst/>
              <a:rect l="l" t="t" r="r" b="b"/>
              <a:pathLst>
                <a:path w="523379" h="507811">
                  <a:moveTo>
                    <a:pt x="0" y="0"/>
                  </a:moveTo>
                  <a:lnTo>
                    <a:pt x="523379" y="0"/>
                  </a:lnTo>
                  <a:lnTo>
                    <a:pt x="523379" y="507811"/>
                  </a:lnTo>
                  <a:lnTo>
                    <a:pt x="0" y="507811"/>
                  </a:lnTo>
                  <a:close/>
                </a:path>
              </a:pathLst>
            </a:custGeom>
            <a:solidFill>
              <a:srgbClr val="2D2D2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V="1">
            <a:off x="12686811" y="8118609"/>
            <a:ext cx="2216016" cy="221601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1028700" cy="1028700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rot="5400000">
            <a:off x="-3605352" y="5652265"/>
            <a:ext cx="9258579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-10800000">
            <a:off x="14902827" y="4770017"/>
            <a:ext cx="4512899" cy="448828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470627" y="2425546"/>
            <a:ext cx="11007514" cy="6801071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7371077" y="9465628"/>
            <a:ext cx="773608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E0DDAA"/>
                </a:solidFill>
                <a:latin typeface="DM Sans"/>
              </a:rPr>
              <a:t>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70627" y="1356024"/>
            <a:ext cx="9184900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2D2D2D"/>
                </a:solidFill>
                <a:latin typeface="Fraunces SemiBold Bold"/>
              </a:rPr>
              <a:t>Comparison of platforms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478141" y="1384599"/>
            <a:ext cx="4219301" cy="3260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8818" lvl="1" indent="-234409" algn="just">
              <a:lnSpc>
                <a:spcPts val="3257"/>
              </a:lnSpc>
              <a:buFont typeface="Arial"/>
              <a:buChar char="•"/>
            </a:pPr>
            <a:r>
              <a:rPr lang="en-US" sz="2171" dirty="0">
                <a:solidFill>
                  <a:srgbClr val="2D2D2D"/>
                </a:solidFill>
                <a:latin typeface="DM Sans"/>
              </a:rPr>
              <a:t>TikTok and YouTube together account for 60% of the total Ads running across all platforms.  </a:t>
            </a:r>
          </a:p>
          <a:p>
            <a:pPr marL="468818" lvl="1" indent="-234409" algn="just">
              <a:lnSpc>
                <a:spcPts val="3257"/>
              </a:lnSpc>
              <a:buFont typeface="Arial"/>
              <a:buChar char="•"/>
            </a:pPr>
            <a:r>
              <a:rPr lang="en-US" sz="2171" dirty="0">
                <a:solidFill>
                  <a:srgbClr val="2D2D2D"/>
                </a:solidFill>
                <a:latin typeface="DM Sans"/>
              </a:rPr>
              <a:t>While Twitter accounts for just 4% of the entire distribution running across all platforms.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27762" y="9258300"/>
            <a:ext cx="1060238" cy="1028700"/>
            <a:chOff x="0" y="0"/>
            <a:chExt cx="523379" cy="5078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507811"/>
            </a:xfrm>
            <a:custGeom>
              <a:avLst/>
              <a:gdLst/>
              <a:ahLst/>
              <a:cxnLst/>
              <a:rect l="l" t="t" r="r" b="b"/>
              <a:pathLst>
                <a:path w="523379" h="507811">
                  <a:moveTo>
                    <a:pt x="0" y="0"/>
                  </a:moveTo>
                  <a:lnTo>
                    <a:pt x="523379" y="0"/>
                  </a:lnTo>
                  <a:lnTo>
                    <a:pt x="523379" y="507811"/>
                  </a:lnTo>
                  <a:lnTo>
                    <a:pt x="0" y="507811"/>
                  </a:lnTo>
                  <a:close/>
                </a:path>
              </a:pathLst>
            </a:custGeom>
            <a:solidFill>
              <a:srgbClr val="2D2D2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V="1">
            <a:off x="12686811" y="8118609"/>
            <a:ext cx="2216016" cy="221601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1028700" cy="1028700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rot="5400000">
            <a:off x="-3605352" y="5652265"/>
            <a:ext cx="9258579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-10800000">
            <a:off x="14971313" y="4738334"/>
            <a:ext cx="4512899" cy="448828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337774" y="2203116"/>
            <a:ext cx="10994008" cy="6792726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7371077" y="9465628"/>
            <a:ext cx="773608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E0DDAA"/>
                </a:solidFill>
                <a:latin typeface="DM Sans"/>
              </a:rPr>
              <a:t>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37774" y="1152512"/>
            <a:ext cx="15235858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2D2D2D"/>
                </a:solidFill>
                <a:latin typeface="Fraunces SemiBold Bold"/>
              </a:rPr>
              <a:t>Profit across platforms w.r.t customer type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588256" y="2306740"/>
            <a:ext cx="4629141" cy="1212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8818" lvl="1" indent="-234409" algn="just">
              <a:lnSpc>
                <a:spcPts val="3257"/>
              </a:lnSpc>
              <a:buFont typeface="Arial"/>
              <a:buChar char="•"/>
            </a:pPr>
            <a:r>
              <a:rPr lang="en-US" sz="2171" dirty="0">
                <a:solidFill>
                  <a:srgbClr val="2D2D2D"/>
                </a:solidFill>
                <a:latin typeface="DM Sans"/>
              </a:rPr>
              <a:t>Clearly, YouTube records the highest profits across both new and old customers.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27762" y="9258300"/>
            <a:ext cx="1060238" cy="1028700"/>
            <a:chOff x="0" y="0"/>
            <a:chExt cx="523379" cy="5078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507811"/>
            </a:xfrm>
            <a:custGeom>
              <a:avLst/>
              <a:gdLst/>
              <a:ahLst/>
              <a:cxnLst/>
              <a:rect l="l" t="t" r="r" b="b"/>
              <a:pathLst>
                <a:path w="523379" h="507811">
                  <a:moveTo>
                    <a:pt x="0" y="0"/>
                  </a:moveTo>
                  <a:lnTo>
                    <a:pt x="523379" y="0"/>
                  </a:lnTo>
                  <a:lnTo>
                    <a:pt x="523379" y="507811"/>
                  </a:lnTo>
                  <a:lnTo>
                    <a:pt x="0" y="507811"/>
                  </a:lnTo>
                  <a:close/>
                </a:path>
              </a:pathLst>
            </a:custGeom>
            <a:solidFill>
              <a:srgbClr val="2D2D2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V="1">
            <a:off x="12686811" y="8118609"/>
            <a:ext cx="2216016" cy="221601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1028700" cy="1028700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rot="5400000">
            <a:off x="-3605352" y="5652265"/>
            <a:ext cx="9258579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0800000">
            <a:off x="14971313" y="4738334"/>
            <a:ext cx="4512899" cy="448828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2110308" y="2202167"/>
            <a:ext cx="8255515" cy="757048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7371077" y="9465628"/>
            <a:ext cx="773608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E0DDAA"/>
                </a:solidFill>
                <a:latin typeface="DM Sans"/>
              </a:rPr>
              <a:t>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37774" y="1152512"/>
            <a:ext cx="15235858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2D2D2D"/>
                </a:solidFill>
                <a:latin typeface="Fraunces SemiBold Bold"/>
              </a:rPr>
              <a:t>Impact of season on profit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480248" y="2702108"/>
            <a:ext cx="4629141" cy="2850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8818" lvl="1" indent="-234409">
              <a:lnSpc>
                <a:spcPts val="3257"/>
              </a:lnSpc>
              <a:buFont typeface="Arial"/>
              <a:buChar char="•"/>
            </a:pPr>
            <a:r>
              <a:rPr lang="en-US" sz="2171">
                <a:solidFill>
                  <a:srgbClr val="2D2D2D"/>
                </a:solidFill>
                <a:latin typeface="DM Sans"/>
              </a:rPr>
              <a:t>According to the pairwise T-test using Bonferroni and Scheffe methods, All of the season pairs have equal average profit.</a:t>
            </a:r>
          </a:p>
          <a:p>
            <a:pPr marL="468818" lvl="1" indent="-234409">
              <a:lnSpc>
                <a:spcPts val="3257"/>
              </a:lnSpc>
              <a:buFont typeface="Arial"/>
              <a:buChar char="•"/>
            </a:pPr>
            <a:r>
              <a:rPr lang="en-US" sz="2171">
                <a:solidFill>
                  <a:srgbClr val="2D2D2D"/>
                </a:solidFill>
                <a:latin typeface="DM Sans"/>
              </a:rPr>
              <a:t>Thus, the choice of the season period doesn't significantly impact profit.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27762" y="9258300"/>
            <a:ext cx="1060238" cy="1028700"/>
            <a:chOff x="0" y="0"/>
            <a:chExt cx="523379" cy="5078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507811"/>
            </a:xfrm>
            <a:custGeom>
              <a:avLst/>
              <a:gdLst/>
              <a:ahLst/>
              <a:cxnLst/>
              <a:rect l="l" t="t" r="r" b="b"/>
              <a:pathLst>
                <a:path w="523379" h="507811">
                  <a:moveTo>
                    <a:pt x="0" y="0"/>
                  </a:moveTo>
                  <a:lnTo>
                    <a:pt x="523379" y="0"/>
                  </a:lnTo>
                  <a:lnTo>
                    <a:pt x="523379" y="507811"/>
                  </a:lnTo>
                  <a:lnTo>
                    <a:pt x="0" y="507811"/>
                  </a:lnTo>
                  <a:close/>
                </a:path>
              </a:pathLst>
            </a:custGeom>
            <a:solidFill>
              <a:srgbClr val="2D2D2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V="1">
            <a:off x="12686811" y="8118609"/>
            <a:ext cx="2216016" cy="221601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1028700" cy="1028700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rot="5400000">
            <a:off x="-3605352" y="5652265"/>
            <a:ext cx="9258579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0800000">
            <a:off x="16214562" y="6054895"/>
            <a:ext cx="3496479" cy="347740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181685" y="2704828"/>
            <a:ext cx="12256101" cy="5904399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7371077" y="9465628"/>
            <a:ext cx="773608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E0DDAA"/>
                </a:solidFill>
                <a:latin typeface="DM Sans"/>
              </a:rPr>
              <a:t>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1059794" y="1371592"/>
            <a:ext cx="15235858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2D2D2D"/>
                </a:solidFill>
                <a:latin typeface="Fraunces SemiBold Bold"/>
              </a:rPr>
              <a:t>Impact of device type on profit 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590186" y="942013"/>
            <a:ext cx="3973396" cy="5717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57"/>
              </a:lnSpc>
            </a:pPr>
            <a:endParaRPr/>
          </a:p>
          <a:p>
            <a:pPr marL="468818" lvl="1" indent="-234409">
              <a:lnSpc>
                <a:spcPts val="3257"/>
              </a:lnSpc>
              <a:buFont typeface="Arial"/>
              <a:buChar char="•"/>
            </a:pPr>
            <a:r>
              <a:rPr lang="en-US" sz="2171">
                <a:solidFill>
                  <a:srgbClr val="2D2D2D"/>
                </a:solidFill>
                <a:latin typeface="DM Sans"/>
              </a:rPr>
              <a:t>Overall average profit for Computer devices Is greater than for Mobilephones.</a:t>
            </a:r>
          </a:p>
          <a:p>
            <a:pPr marL="468818" lvl="1" indent="-234409">
              <a:lnSpc>
                <a:spcPts val="3257"/>
              </a:lnSpc>
              <a:buFont typeface="Arial"/>
              <a:buChar char="•"/>
            </a:pPr>
            <a:r>
              <a:rPr lang="en-US" sz="2171">
                <a:solidFill>
                  <a:srgbClr val="2D2D2D"/>
                </a:solidFill>
                <a:latin typeface="DM Sans"/>
              </a:rPr>
              <a:t>This is mostly driven by YouTube users (16%) generating maximum profit i.e. 12.6.</a:t>
            </a:r>
          </a:p>
          <a:p>
            <a:pPr marL="468818" lvl="1" indent="-234409">
              <a:lnSpc>
                <a:spcPts val="3257"/>
              </a:lnSpc>
              <a:buFont typeface="Arial"/>
              <a:buChar char="•"/>
            </a:pPr>
            <a:r>
              <a:rPr lang="en-US" sz="2171">
                <a:solidFill>
                  <a:srgbClr val="2D2D2D"/>
                </a:solidFill>
                <a:latin typeface="DM Sans"/>
              </a:rPr>
              <a:t>For our use case, given an investment, there is no control in the selection of device type for the target user.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27762" y="9258300"/>
            <a:ext cx="1060238" cy="1028700"/>
            <a:chOff x="0" y="0"/>
            <a:chExt cx="523379" cy="5078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507811"/>
            </a:xfrm>
            <a:custGeom>
              <a:avLst/>
              <a:gdLst/>
              <a:ahLst/>
              <a:cxnLst/>
              <a:rect l="l" t="t" r="r" b="b"/>
              <a:pathLst>
                <a:path w="523379" h="507811">
                  <a:moveTo>
                    <a:pt x="0" y="0"/>
                  </a:moveTo>
                  <a:lnTo>
                    <a:pt x="523379" y="0"/>
                  </a:lnTo>
                  <a:lnTo>
                    <a:pt x="523379" y="507811"/>
                  </a:lnTo>
                  <a:lnTo>
                    <a:pt x="0" y="507811"/>
                  </a:lnTo>
                  <a:close/>
                </a:path>
              </a:pathLst>
            </a:custGeom>
            <a:solidFill>
              <a:srgbClr val="2D2D2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V="1">
            <a:off x="12686811" y="8118609"/>
            <a:ext cx="2216016" cy="221601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1028700" cy="1028700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rot="5400000">
            <a:off x="-3605352" y="5652265"/>
            <a:ext cx="9258579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0800000">
            <a:off x="14971313" y="4738334"/>
            <a:ext cx="4512899" cy="448828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337774" y="2202167"/>
            <a:ext cx="6003516" cy="433403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7540468" y="2202167"/>
            <a:ext cx="5722711" cy="433403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rcRect b="732"/>
          <a:stretch>
            <a:fillRect/>
          </a:stretch>
        </p:blipFill>
        <p:spPr>
          <a:xfrm>
            <a:off x="4144636" y="6536197"/>
            <a:ext cx="7231142" cy="375012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7371077" y="9465628"/>
            <a:ext cx="773608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E0DDAA"/>
                </a:solidFill>
                <a:latin typeface="DM Sans"/>
              </a:rPr>
              <a:t>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37774" y="1152512"/>
            <a:ext cx="15235858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2D2D2D"/>
                </a:solidFill>
                <a:latin typeface="Fraunces SemiBold Bold"/>
              </a:rPr>
              <a:t>Impact of age and Ad cost on profit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515544" y="1419452"/>
            <a:ext cx="4629141" cy="2850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8818" lvl="1" indent="-234409">
              <a:lnSpc>
                <a:spcPts val="3257"/>
              </a:lnSpc>
              <a:buFont typeface="Arial"/>
              <a:buChar char="•"/>
            </a:pPr>
            <a:r>
              <a:rPr lang="en-US" sz="2171">
                <a:solidFill>
                  <a:srgbClr val="2D2D2D"/>
                </a:solidFill>
                <a:latin typeface="DM Sans"/>
              </a:rPr>
              <a:t>The correlation between Age Vs. Profit and Ad Cost Vs. Profit are insignificant. </a:t>
            </a:r>
          </a:p>
          <a:p>
            <a:pPr marL="468818" lvl="1" indent="-234409">
              <a:lnSpc>
                <a:spcPts val="3257"/>
              </a:lnSpc>
              <a:buFont typeface="Arial"/>
              <a:buChar char="•"/>
            </a:pPr>
            <a:r>
              <a:rPr lang="en-US" sz="2171">
                <a:solidFill>
                  <a:srgbClr val="2D2D2D"/>
                </a:solidFill>
                <a:latin typeface="DM Sans"/>
              </a:rPr>
              <a:t>According to the linear regression analysis shown beside, neither Ad cost nor Ad cost + age impact profit.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27762" y="9258300"/>
            <a:ext cx="1060238" cy="1028700"/>
            <a:chOff x="0" y="0"/>
            <a:chExt cx="523379" cy="5078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507811"/>
            </a:xfrm>
            <a:custGeom>
              <a:avLst/>
              <a:gdLst/>
              <a:ahLst/>
              <a:cxnLst/>
              <a:rect l="l" t="t" r="r" b="b"/>
              <a:pathLst>
                <a:path w="523379" h="507811">
                  <a:moveTo>
                    <a:pt x="0" y="0"/>
                  </a:moveTo>
                  <a:lnTo>
                    <a:pt x="523379" y="0"/>
                  </a:lnTo>
                  <a:lnTo>
                    <a:pt x="523379" y="507811"/>
                  </a:lnTo>
                  <a:lnTo>
                    <a:pt x="0" y="507811"/>
                  </a:lnTo>
                  <a:close/>
                </a:path>
              </a:pathLst>
            </a:custGeom>
            <a:solidFill>
              <a:srgbClr val="2D2D2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V="1">
            <a:off x="12686811" y="8118609"/>
            <a:ext cx="2216016" cy="221601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1028700" cy="1028700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rot="5400000">
            <a:off x="-3605352" y="5652265"/>
            <a:ext cx="9258579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-10800000">
            <a:off x="15002851" y="4738334"/>
            <a:ext cx="4512899" cy="448828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rcRect r="1849"/>
          <a:stretch>
            <a:fillRect/>
          </a:stretch>
        </p:blipFill>
        <p:spPr>
          <a:xfrm>
            <a:off x="2107676" y="1008688"/>
            <a:ext cx="7531701" cy="9277629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7371077" y="9465628"/>
            <a:ext cx="773608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E0DDAA"/>
                </a:solidFill>
                <a:latin typeface="DM Sans"/>
              </a:rPr>
              <a:t>6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94157" y="1642337"/>
            <a:ext cx="8163724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2D2D2D"/>
                </a:solidFill>
                <a:latin typeface="Fraunces SemiBold Bold"/>
              </a:rPr>
              <a:t>Cost Distribution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970415" y="3116092"/>
            <a:ext cx="4629141" cy="1622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8818" lvl="1" indent="-234409">
              <a:lnSpc>
                <a:spcPts val="3257"/>
              </a:lnSpc>
              <a:buFont typeface="Arial"/>
              <a:buChar char="•"/>
            </a:pPr>
            <a:r>
              <a:rPr lang="en-US" sz="2171">
                <a:solidFill>
                  <a:srgbClr val="2D2D2D"/>
                </a:solidFill>
                <a:latin typeface="DM Sans"/>
              </a:rPr>
              <a:t>To conclude, we recommend investing more in YouTube and TikTok, especially focusing on existing customer engagement.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3606</TotalTime>
  <Words>634</Words>
  <Application>Microsoft Office PowerPoint</Application>
  <PresentationFormat>Custom</PresentationFormat>
  <Paragraphs>64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Fraunces SemiBold Bold</vt:lpstr>
      <vt:lpstr>Fraunces SemiBold</vt:lpstr>
      <vt:lpstr>Arial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Beige Cream Brand Proposal Presentation</dc:title>
  <dc:creator>Richi</dc:creator>
  <cp:lastModifiedBy>Aradhya Mathur</cp:lastModifiedBy>
  <cp:revision>6</cp:revision>
  <cp:lastPrinted>2022-12-15T23:39:15Z</cp:lastPrinted>
  <dcterms:created xsi:type="dcterms:W3CDTF">2006-08-16T00:00:00Z</dcterms:created>
  <dcterms:modified xsi:type="dcterms:W3CDTF">2022-12-15T23:40:18Z</dcterms:modified>
  <dc:identifier>DAFUUI7SypE</dc:identifier>
</cp:coreProperties>
</file>