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5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8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3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3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5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9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9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7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55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205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5625"/>
              </a:lnSpc>
              <a:spcBef>
                <a:spcPts val="100"/>
              </a:spcBef>
            </a:pPr>
            <a:r>
              <a:rPr spc="-250" dirty="0"/>
              <a:t>Coursera</a:t>
            </a:r>
            <a:r>
              <a:rPr spc="-459" dirty="0"/>
              <a:t> </a:t>
            </a:r>
            <a:r>
              <a:rPr spc="-254" dirty="0"/>
              <a:t>Capstone</a:t>
            </a:r>
          </a:p>
          <a:p>
            <a:pPr marL="3810" algn="ctr">
              <a:lnSpc>
                <a:spcPts val="3704"/>
              </a:lnSpc>
            </a:pPr>
            <a:r>
              <a:rPr lang="en-US" sz="3200" dirty="0"/>
              <a:t>Project Presentation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2095245" y="2796032"/>
            <a:ext cx="8065770" cy="51744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58820" marR="5080" indent="-3246755">
              <a:lnSpc>
                <a:spcPts val="3460"/>
              </a:lnSpc>
              <a:spcBef>
                <a:spcPts val="535"/>
              </a:spcBef>
            </a:pPr>
            <a:r>
              <a:rPr sz="3200" b="1" i="1" dirty="0">
                <a:latin typeface="Carlito"/>
                <a:cs typeface="Carlito"/>
              </a:rPr>
              <a:t> </a:t>
            </a:r>
            <a:r>
              <a:rPr sz="3200" b="1" i="1" spc="-15" dirty="0">
                <a:latin typeface="Carlito"/>
                <a:cs typeface="Carlito"/>
              </a:rPr>
              <a:t>New </a:t>
            </a:r>
            <a:r>
              <a:rPr sz="3200" b="1" i="1" dirty="0">
                <a:latin typeface="Carlito"/>
                <a:cs typeface="Carlito"/>
              </a:rPr>
              <a:t>Shopping </a:t>
            </a:r>
            <a:r>
              <a:rPr sz="3200" b="1" i="1" spc="-5" dirty="0">
                <a:latin typeface="Carlito"/>
                <a:cs typeface="Carlito"/>
              </a:rPr>
              <a:t>Mall </a:t>
            </a:r>
            <a:r>
              <a:rPr sz="3200" b="1" i="1" dirty="0">
                <a:latin typeface="Carlito"/>
                <a:cs typeface="Carlito"/>
              </a:rPr>
              <a:t>in </a:t>
            </a:r>
            <a:r>
              <a:rPr sz="3200" b="1" i="1" spc="-5" dirty="0">
                <a:latin typeface="Carlito"/>
                <a:cs typeface="Carlito"/>
              </a:rPr>
              <a:t>Kuala </a:t>
            </a:r>
            <a:r>
              <a:rPr sz="3200" b="1" i="1" spc="-25" dirty="0">
                <a:latin typeface="Carlito"/>
                <a:cs typeface="Carlito"/>
              </a:rPr>
              <a:t>Lumpur,  </a:t>
            </a:r>
            <a:r>
              <a:rPr sz="3200" b="1" i="1" spc="-5" dirty="0">
                <a:latin typeface="Carlito"/>
                <a:cs typeface="Carlito"/>
              </a:rPr>
              <a:t>Malaysia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3901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75" dirty="0"/>
              <a:t>Business</a:t>
            </a:r>
            <a:r>
              <a:rPr sz="4400" spc="-459" dirty="0"/>
              <a:t> </a:t>
            </a:r>
            <a:r>
              <a:rPr sz="4400" spc="-245" dirty="0"/>
              <a:t>Problem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333990" cy="3470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Location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shopping </a:t>
            </a:r>
            <a:r>
              <a:rPr sz="2400" dirty="0">
                <a:latin typeface="Carlito"/>
                <a:cs typeface="Carlito"/>
              </a:rPr>
              <a:t>mall is </a:t>
            </a:r>
            <a:r>
              <a:rPr sz="2400" spc="-10" dirty="0">
                <a:latin typeface="Carlito"/>
                <a:cs typeface="Carlito"/>
              </a:rPr>
              <a:t>one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most important </a:t>
            </a:r>
            <a:r>
              <a:rPr sz="2400" spc="-5" dirty="0">
                <a:latin typeface="Carlito"/>
                <a:cs typeface="Carlito"/>
              </a:rPr>
              <a:t>decisions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will  </a:t>
            </a:r>
            <a:r>
              <a:rPr sz="2400" spc="-5" dirty="0">
                <a:latin typeface="Carlito"/>
                <a:cs typeface="Carlito"/>
              </a:rPr>
              <a:t>determine whether </a:t>
            </a:r>
            <a:r>
              <a:rPr sz="2400" dirty="0">
                <a:latin typeface="Carlito"/>
                <a:cs typeface="Carlito"/>
              </a:rPr>
              <a:t>the mall will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success or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failure</a:t>
            </a:r>
            <a:endParaRPr sz="2400">
              <a:latin typeface="Carlito"/>
              <a:cs typeface="Carlito"/>
            </a:endParaRPr>
          </a:p>
          <a:p>
            <a:pPr marL="241300" marR="464184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Objective: </a:t>
            </a:r>
            <a:r>
              <a:rPr sz="2400" spc="-114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analyse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select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best locations </a:t>
            </a:r>
            <a:r>
              <a:rPr sz="2400" dirty="0">
                <a:latin typeface="Carlito"/>
                <a:cs typeface="Carlito"/>
              </a:rPr>
              <a:t>in the city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Kuala </a:t>
            </a:r>
            <a:r>
              <a:rPr sz="2400" spc="-35" dirty="0">
                <a:latin typeface="Carlito"/>
                <a:cs typeface="Carlito"/>
              </a:rPr>
              <a:t>Lumpur,  </a:t>
            </a:r>
            <a:r>
              <a:rPr sz="2400" spc="-10" dirty="0">
                <a:latin typeface="Carlito"/>
                <a:cs typeface="Carlito"/>
              </a:rPr>
              <a:t>Malaysia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new </a:t>
            </a:r>
            <a:r>
              <a:rPr sz="2400" spc="-5" dirty="0">
                <a:latin typeface="Carlito"/>
                <a:cs typeface="Carlito"/>
              </a:rPr>
              <a:t>shopping</a:t>
            </a:r>
            <a:r>
              <a:rPr sz="2400" dirty="0">
                <a:latin typeface="Carlito"/>
                <a:cs typeface="Carlito"/>
              </a:rPr>
              <a:t> mall</a:t>
            </a:r>
            <a:endParaRPr sz="2400">
              <a:latin typeface="Carlito"/>
              <a:cs typeface="Carlito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This </a:t>
            </a: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dirty="0">
                <a:latin typeface="Carlito"/>
                <a:cs typeface="Carlito"/>
              </a:rPr>
              <a:t>is timely as the city is </a:t>
            </a:r>
            <a:r>
              <a:rPr sz="2400" spc="-10" dirty="0">
                <a:latin typeface="Carlito"/>
                <a:cs typeface="Carlito"/>
              </a:rPr>
              <a:t>currently </a:t>
            </a:r>
            <a:r>
              <a:rPr sz="2400" spc="-15" dirty="0">
                <a:latin typeface="Carlito"/>
                <a:cs typeface="Carlito"/>
              </a:rPr>
              <a:t>suffering from oversupply </a:t>
            </a:r>
            <a:r>
              <a:rPr sz="2400" spc="-5" dirty="0">
                <a:latin typeface="Carlito"/>
                <a:cs typeface="Carlito"/>
              </a:rPr>
              <a:t>of shopping  </a:t>
            </a:r>
            <a:r>
              <a:rPr sz="2400" dirty="0">
                <a:latin typeface="Carlito"/>
                <a:cs typeface="Carlito"/>
              </a:rPr>
              <a:t>malls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rlito"/>
                <a:cs typeface="Carlito"/>
              </a:rPr>
              <a:t>Business</a:t>
            </a:r>
            <a:r>
              <a:rPr sz="2400" spc="-5" dirty="0">
                <a:latin typeface="Carlito"/>
                <a:cs typeface="Carlito"/>
              </a:rPr>
              <a:t> question</a:t>
            </a:r>
            <a:endParaRPr sz="2400">
              <a:latin typeface="Carlito"/>
              <a:cs typeface="Carlito"/>
            </a:endParaRPr>
          </a:p>
          <a:p>
            <a:pPr marL="698500" marR="254635" lvl="1" indent="-228600">
              <a:lnSpc>
                <a:spcPts val="2590"/>
              </a:lnSpc>
              <a:spcBef>
                <a:spcPts val="54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rlito"/>
                <a:cs typeface="Carlito"/>
              </a:rPr>
              <a:t>In the city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Kuala </a:t>
            </a:r>
            <a:r>
              <a:rPr sz="2400" spc="-35" dirty="0">
                <a:latin typeface="Carlito"/>
                <a:cs typeface="Carlito"/>
              </a:rPr>
              <a:t>Lumpur, </a:t>
            </a:r>
            <a:r>
              <a:rPr sz="2400" spc="-10" dirty="0">
                <a:latin typeface="Carlito"/>
                <a:cs typeface="Carlito"/>
              </a:rPr>
              <a:t>Malaysia, </a:t>
            </a:r>
            <a:r>
              <a:rPr sz="2400" dirty="0">
                <a:latin typeface="Carlito"/>
                <a:cs typeface="Carlito"/>
              </a:rPr>
              <a:t>if a </a:t>
            </a:r>
            <a:r>
              <a:rPr sz="2400" spc="-10" dirty="0">
                <a:latin typeface="Carlito"/>
                <a:cs typeface="Carlito"/>
              </a:rPr>
              <a:t>property </a:t>
            </a:r>
            <a:r>
              <a:rPr sz="2400" spc="-5" dirty="0">
                <a:latin typeface="Carlito"/>
                <a:cs typeface="Carlito"/>
              </a:rPr>
              <a:t>developer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looking </a:t>
            </a:r>
            <a:r>
              <a:rPr sz="2400" spc="-15" dirty="0">
                <a:latin typeface="Carlito"/>
                <a:cs typeface="Carlito"/>
              </a:rPr>
              <a:t>to 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new </a:t>
            </a:r>
            <a:r>
              <a:rPr sz="2400" spc="-5" dirty="0">
                <a:latin typeface="Carlito"/>
                <a:cs typeface="Carlito"/>
              </a:rPr>
              <a:t>shopping </a:t>
            </a:r>
            <a:r>
              <a:rPr sz="2400" dirty="0">
                <a:latin typeface="Carlito"/>
                <a:cs typeface="Carlito"/>
              </a:rPr>
              <a:t>mall, </a:t>
            </a:r>
            <a:r>
              <a:rPr sz="2400" spc="-10" dirty="0">
                <a:latin typeface="Carlito"/>
                <a:cs typeface="Carlito"/>
              </a:rPr>
              <a:t>where would you recommend </a:t>
            </a:r>
            <a:r>
              <a:rPr sz="2400" spc="-5" dirty="0">
                <a:latin typeface="Carlito"/>
                <a:cs typeface="Carlito"/>
              </a:rPr>
              <a:t>that they open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it?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051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0" dirty="0"/>
              <a:t>D</a:t>
            </a:r>
            <a:r>
              <a:rPr sz="4400" spc="-325" dirty="0"/>
              <a:t>a</a:t>
            </a:r>
            <a:r>
              <a:rPr sz="4400" spc="-385" dirty="0"/>
              <a:t>t</a:t>
            </a:r>
            <a:r>
              <a:rPr sz="4400" spc="-240" dirty="0"/>
              <a:t>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5647"/>
            <a:ext cx="9142730" cy="40817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Data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required</a:t>
            </a:r>
            <a:endParaRPr sz="2800">
              <a:latin typeface="Carlito"/>
              <a:cs typeface="Carlito"/>
            </a:endParaRPr>
          </a:p>
          <a:p>
            <a:pPr marL="712470" lvl="1" indent="-243204">
              <a:lnSpc>
                <a:spcPct val="100000"/>
              </a:lnSpc>
              <a:spcBef>
                <a:spcPts val="25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rlito"/>
                <a:cs typeface="Carlito"/>
              </a:rPr>
              <a:t>List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5" dirty="0">
                <a:latin typeface="Carlito"/>
                <a:cs typeface="Carlito"/>
              </a:rPr>
              <a:t>Kuala</a:t>
            </a:r>
            <a:r>
              <a:rPr sz="2400" spc="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Lumpur</a:t>
            </a:r>
            <a:endParaRPr sz="2400">
              <a:latin typeface="Carlito"/>
              <a:cs typeface="Carlito"/>
            </a:endParaRPr>
          </a:p>
          <a:p>
            <a:pPr marL="712470" lvl="1" indent="-243204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rlito"/>
                <a:cs typeface="Carlito"/>
              </a:rPr>
              <a:t>Latitude </a:t>
            </a:r>
            <a:r>
              <a:rPr sz="2400" dirty="0">
                <a:latin typeface="Carlito"/>
                <a:cs typeface="Carlito"/>
              </a:rPr>
              <a:t>and longitude </a:t>
            </a:r>
            <a:r>
              <a:rPr sz="2400" spc="-15" dirty="0">
                <a:latin typeface="Carlito"/>
                <a:cs typeface="Carlito"/>
              </a:rPr>
              <a:t>coordinates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neighbourhoods</a:t>
            </a:r>
            <a:endParaRPr sz="2400">
              <a:latin typeface="Carlito"/>
              <a:cs typeface="Carlito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30" dirty="0">
                <a:latin typeface="Carlito"/>
                <a:cs typeface="Carlito"/>
              </a:rPr>
              <a:t>Venue </a:t>
            </a:r>
            <a:r>
              <a:rPr sz="2400" spc="-15" dirty="0">
                <a:latin typeface="Carlito"/>
                <a:cs typeface="Carlito"/>
              </a:rPr>
              <a:t>data, </a:t>
            </a:r>
            <a:r>
              <a:rPr sz="2400" spc="-5" dirty="0">
                <a:latin typeface="Carlito"/>
                <a:cs typeface="Carlito"/>
              </a:rPr>
              <a:t>particularly </a:t>
            </a:r>
            <a:r>
              <a:rPr sz="2400" spc="-15" dirty="0">
                <a:latin typeface="Carlito"/>
                <a:cs typeface="Carlito"/>
              </a:rPr>
              <a:t>data related to </a:t>
            </a:r>
            <a:r>
              <a:rPr sz="2400" spc="-5" dirty="0">
                <a:latin typeface="Carlito"/>
                <a:cs typeface="Carlito"/>
              </a:rPr>
              <a:t>shopping</a:t>
            </a:r>
            <a:r>
              <a:rPr sz="2400" spc="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malls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30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Sources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data</a:t>
            </a:r>
            <a:endParaRPr sz="280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rlito"/>
                <a:cs typeface="Carlito"/>
              </a:rPr>
              <a:t>Wikipedia </a:t>
            </a:r>
            <a:r>
              <a:rPr sz="2400" spc="-10" dirty="0">
                <a:latin typeface="Carlito"/>
                <a:cs typeface="Carlito"/>
              </a:rPr>
              <a:t>page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neighbourhoods  (</a:t>
            </a: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https://en.wikipedia.org/wiki/Category:Suburbs_in_Kuala_Lumpur</a:t>
            </a:r>
            <a:r>
              <a:rPr sz="2400" spc="-10" dirty="0">
                <a:latin typeface="Carlito"/>
                <a:cs typeface="Carlito"/>
              </a:rPr>
              <a:t>)</a:t>
            </a:r>
            <a:endParaRPr sz="2400">
              <a:latin typeface="Carlito"/>
              <a:cs typeface="Carlito"/>
            </a:endParaRPr>
          </a:p>
          <a:p>
            <a:pPr marL="712470" lvl="1" indent="-243204">
              <a:lnSpc>
                <a:spcPct val="100000"/>
              </a:lnSpc>
              <a:spcBef>
                <a:spcPts val="18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rlito"/>
                <a:cs typeface="Carlito"/>
              </a:rPr>
              <a:t>Geocoder </a:t>
            </a:r>
            <a:r>
              <a:rPr sz="2400" spc="-10" dirty="0">
                <a:latin typeface="Carlito"/>
                <a:cs typeface="Carlito"/>
              </a:rPr>
              <a:t>package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latitude </a:t>
            </a:r>
            <a:r>
              <a:rPr sz="2400" dirty="0">
                <a:latin typeface="Carlito"/>
                <a:cs typeface="Carlito"/>
              </a:rPr>
              <a:t>and longitude</a:t>
            </a:r>
            <a:r>
              <a:rPr sz="2400" spc="-15" dirty="0">
                <a:latin typeface="Carlito"/>
                <a:cs typeface="Carlito"/>
              </a:rPr>
              <a:t> coordinates</a:t>
            </a:r>
            <a:endParaRPr sz="2400">
              <a:latin typeface="Carlito"/>
              <a:cs typeface="Carlito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5" dirty="0">
                <a:latin typeface="Carlito"/>
                <a:cs typeface="Carlito"/>
              </a:rPr>
              <a:t>Foursquare </a:t>
            </a:r>
            <a:r>
              <a:rPr sz="2400" dirty="0">
                <a:latin typeface="Carlito"/>
                <a:cs typeface="Carlito"/>
              </a:rPr>
              <a:t>API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venue</a:t>
            </a:r>
            <a:r>
              <a:rPr sz="2400" spc="3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data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994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35" dirty="0"/>
              <a:t>M</a:t>
            </a:r>
            <a:r>
              <a:rPr sz="4400" spc="-280" dirty="0"/>
              <a:t>e</a:t>
            </a:r>
            <a:r>
              <a:rPr sz="4400" spc="-325" dirty="0"/>
              <a:t>t</a:t>
            </a:r>
            <a:r>
              <a:rPr sz="4400" spc="-165" dirty="0"/>
              <a:t>h</a:t>
            </a:r>
            <a:r>
              <a:rPr sz="4400" spc="-110" dirty="0"/>
              <a:t>o</a:t>
            </a:r>
            <a:r>
              <a:rPr sz="4400" spc="-215" dirty="0"/>
              <a:t>d</a:t>
            </a:r>
            <a:r>
              <a:rPr sz="4400" spc="-120" dirty="0"/>
              <a:t>o</a:t>
            </a:r>
            <a:r>
              <a:rPr sz="4400" spc="-360" dirty="0"/>
              <a:t>l</a:t>
            </a:r>
            <a:r>
              <a:rPr sz="4400" spc="-110" dirty="0"/>
              <a:t>o</a:t>
            </a:r>
            <a:r>
              <a:rPr sz="4400" spc="-185" dirty="0"/>
              <a:t>g</a:t>
            </a:r>
            <a:r>
              <a:rPr sz="4400" spc="-229" dirty="0"/>
              <a:t>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042400" cy="35502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30" dirty="0">
                <a:latin typeface="Carlito"/>
                <a:cs typeface="Carlito"/>
              </a:rPr>
              <a:t>Web </a:t>
            </a:r>
            <a:r>
              <a:rPr sz="2400" spc="-10" dirty="0">
                <a:latin typeface="Carlito"/>
                <a:cs typeface="Carlito"/>
              </a:rPr>
              <a:t>scraping </a:t>
            </a:r>
            <a:r>
              <a:rPr sz="2400" dirty="0">
                <a:latin typeface="Carlito"/>
                <a:cs typeface="Carlito"/>
              </a:rPr>
              <a:t>Wikipedia </a:t>
            </a:r>
            <a:r>
              <a:rPr sz="2400" spc="-10" dirty="0">
                <a:latin typeface="Carlito"/>
                <a:cs typeface="Carlito"/>
              </a:rPr>
              <a:t>page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neighbourhoods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list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Get latitude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longitude </a:t>
            </a:r>
            <a:r>
              <a:rPr sz="2400" spc="-15" dirty="0">
                <a:latin typeface="Carlito"/>
                <a:cs typeface="Carlito"/>
              </a:rPr>
              <a:t>coordinates </a:t>
            </a:r>
            <a:r>
              <a:rPr sz="2400" spc="-5" dirty="0">
                <a:latin typeface="Carlito"/>
                <a:cs typeface="Carlito"/>
              </a:rPr>
              <a:t>using</a:t>
            </a:r>
            <a:r>
              <a:rPr sz="2400" spc="-10" dirty="0">
                <a:latin typeface="Carlito"/>
                <a:cs typeface="Carlito"/>
              </a:rPr>
              <a:t> Geocoder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spc="-15" dirty="0">
                <a:latin typeface="Carlito"/>
                <a:cs typeface="Carlito"/>
              </a:rPr>
              <a:t>Foursquare </a:t>
            </a:r>
            <a:r>
              <a:rPr sz="2400" dirty="0">
                <a:latin typeface="Carlito"/>
                <a:cs typeface="Carlito"/>
              </a:rPr>
              <a:t>API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get venue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data</a:t>
            </a:r>
            <a:endParaRPr sz="2400">
              <a:latin typeface="Carlito"/>
              <a:cs typeface="Carlito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Group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neighbourhood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taking </a:t>
            </a:r>
            <a:r>
              <a:rPr sz="2400" dirty="0">
                <a:latin typeface="Carlito"/>
                <a:cs typeface="Carlito"/>
              </a:rPr>
              <a:t>the mean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frequency of  occurrence of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10" dirty="0">
                <a:latin typeface="Carlito"/>
                <a:cs typeface="Carlito"/>
              </a:rPr>
              <a:t>venue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category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Filter </a:t>
            </a:r>
            <a:r>
              <a:rPr sz="2400" spc="-10" dirty="0">
                <a:latin typeface="Carlito"/>
                <a:cs typeface="Carlito"/>
              </a:rPr>
              <a:t>venue category by </a:t>
            </a:r>
            <a:r>
              <a:rPr sz="2400" spc="-5" dirty="0">
                <a:latin typeface="Carlito"/>
                <a:cs typeface="Carlito"/>
              </a:rPr>
              <a:t>Shopping </a:t>
            </a:r>
            <a:r>
              <a:rPr sz="2400" dirty="0">
                <a:latin typeface="Carlito"/>
                <a:cs typeface="Carlito"/>
              </a:rPr>
              <a:t>Mall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rlito"/>
                <a:cs typeface="Carlito"/>
              </a:rPr>
              <a:t>Perform </a:t>
            </a:r>
            <a:r>
              <a:rPr sz="2400" spc="-5" dirty="0">
                <a:latin typeface="Carlito"/>
                <a:cs typeface="Carlito"/>
              </a:rPr>
              <a:t>clustering on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using </a:t>
            </a:r>
            <a:r>
              <a:rPr sz="2400" dirty="0">
                <a:latin typeface="Carlito"/>
                <a:cs typeface="Carlito"/>
              </a:rPr>
              <a:t>k-means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clustering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Visualize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clusters </a:t>
            </a:r>
            <a:r>
              <a:rPr sz="2400" dirty="0">
                <a:latin typeface="Carlito"/>
                <a:cs typeface="Carlito"/>
              </a:rPr>
              <a:t>in a map </a:t>
            </a:r>
            <a:r>
              <a:rPr sz="2400" spc="-5" dirty="0">
                <a:latin typeface="Carlito"/>
                <a:cs typeface="Carlito"/>
              </a:rPr>
              <a:t>using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Folium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598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35" dirty="0"/>
              <a:t>Results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4650740" cy="38747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rlito"/>
                <a:cs typeface="Carlito"/>
              </a:rPr>
              <a:t>Categorized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neighbourhoods 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dirty="0">
                <a:latin typeface="Carlito"/>
                <a:cs typeface="Carlito"/>
              </a:rPr>
              <a:t>3 </a:t>
            </a:r>
            <a:r>
              <a:rPr sz="2400" spc="-15" dirty="0">
                <a:latin typeface="Carlito"/>
                <a:cs typeface="Carlito"/>
              </a:rPr>
              <a:t>clusters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0: </a:t>
            </a:r>
            <a:r>
              <a:rPr sz="2400" spc="-5" dirty="0">
                <a:latin typeface="Carlito"/>
                <a:cs typeface="Carlito"/>
              </a:rPr>
              <a:t>Neighbourhoods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  </a:t>
            </a:r>
            <a:r>
              <a:rPr sz="2400" spc="-15" dirty="0">
                <a:latin typeface="Carlito"/>
                <a:cs typeface="Carlito"/>
              </a:rPr>
              <a:t>moderate </a:t>
            </a:r>
            <a:r>
              <a:rPr sz="2400" spc="-5" dirty="0">
                <a:latin typeface="Carlito"/>
                <a:cs typeface="Carlito"/>
              </a:rPr>
              <a:t>number of shopping  </a:t>
            </a:r>
            <a:r>
              <a:rPr sz="2400" dirty="0">
                <a:latin typeface="Carlito"/>
                <a:cs typeface="Carlito"/>
              </a:rPr>
              <a:t>malls</a:t>
            </a:r>
            <a:endParaRPr sz="2400">
              <a:latin typeface="Carlito"/>
              <a:cs typeface="Carlito"/>
            </a:endParaRPr>
          </a:p>
          <a:p>
            <a:pPr marL="698500" marR="5080" lvl="1" indent="-228600">
              <a:lnSpc>
                <a:spcPct val="90100"/>
              </a:lnSpc>
              <a:spcBef>
                <a:spcPts val="470"/>
              </a:spcBef>
              <a:buSzPct val="95833"/>
              <a:buFont typeface="Wingdings"/>
              <a:buChar char=""/>
              <a:tabLst>
                <a:tab pos="713740" algn="l"/>
              </a:tabLst>
            </a:pP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1: </a:t>
            </a:r>
            <a:r>
              <a:rPr sz="2400" spc="-5" dirty="0">
                <a:latin typeface="Carlito"/>
                <a:cs typeface="Carlito"/>
              </a:rPr>
              <a:t>Neighbourhoods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  </a:t>
            </a:r>
            <a:r>
              <a:rPr sz="2400" spc="-10" dirty="0">
                <a:latin typeface="Carlito"/>
                <a:cs typeface="Carlito"/>
              </a:rPr>
              <a:t>low </a:t>
            </a:r>
            <a:r>
              <a:rPr sz="2400" spc="-5" dirty="0">
                <a:latin typeface="Carlito"/>
                <a:cs typeface="Carlito"/>
              </a:rPr>
              <a:t>number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no </a:t>
            </a:r>
            <a:r>
              <a:rPr sz="2400" spc="-10" dirty="0">
                <a:latin typeface="Carlito"/>
                <a:cs typeface="Carlito"/>
              </a:rPr>
              <a:t>existence </a:t>
            </a:r>
            <a:r>
              <a:rPr sz="2400" spc="-5" dirty="0">
                <a:latin typeface="Carlito"/>
                <a:cs typeface="Carlito"/>
              </a:rPr>
              <a:t>of  shopping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malls</a:t>
            </a:r>
            <a:endParaRPr sz="240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3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2: </a:t>
            </a:r>
            <a:r>
              <a:rPr sz="2400" spc="-5" dirty="0">
                <a:latin typeface="Carlito"/>
                <a:cs typeface="Carlito"/>
              </a:rPr>
              <a:t>Neighbourhoods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  </a:t>
            </a:r>
            <a:r>
              <a:rPr sz="2400" spc="-5" dirty="0">
                <a:latin typeface="Carlito"/>
                <a:cs typeface="Carlito"/>
              </a:rPr>
              <a:t>high </a:t>
            </a:r>
            <a:r>
              <a:rPr sz="2400" spc="-15" dirty="0">
                <a:latin typeface="Carlito"/>
                <a:cs typeface="Carlito"/>
              </a:rPr>
              <a:t>concentration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shopping  </a:t>
            </a:r>
            <a:r>
              <a:rPr sz="2400" dirty="0">
                <a:latin typeface="Carlito"/>
                <a:cs typeface="Carlito"/>
              </a:rPr>
              <a:t>malls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7679" y="1821307"/>
            <a:ext cx="4185921" cy="3588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338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75" dirty="0"/>
              <a:t>Discussion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797415" cy="21812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Most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shopping </a:t>
            </a:r>
            <a:r>
              <a:rPr sz="2400" dirty="0">
                <a:latin typeface="Carlito"/>
                <a:cs typeface="Carlito"/>
              </a:rPr>
              <a:t>malls </a:t>
            </a:r>
            <a:r>
              <a:rPr sz="2400" spc="-15" dirty="0">
                <a:latin typeface="Carlito"/>
                <a:cs typeface="Carlito"/>
              </a:rPr>
              <a:t>are concentrated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10" dirty="0">
                <a:latin typeface="Carlito"/>
                <a:cs typeface="Carlito"/>
              </a:rPr>
              <a:t>central area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city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Highest number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2 and </a:t>
            </a:r>
            <a:r>
              <a:rPr sz="2400" spc="-15" dirty="0">
                <a:latin typeface="Carlito"/>
                <a:cs typeface="Carlito"/>
              </a:rPr>
              <a:t>moderate </a:t>
            </a:r>
            <a:r>
              <a:rPr sz="2400" spc="-5" dirty="0">
                <a:latin typeface="Carlito"/>
                <a:cs typeface="Carlito"/>
              </a:rPr>
              <a:t>number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0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1 </a:t>
            </a:r>
            <a:r>
              <a:rPr sz="2400" spc="-5" dirty="0">
                <a:latin typeface="Carlito"/>
                <a:cs typeface="Carlito"/>
              </a:rPr>
              <a:t>has very low number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no shopping </a:t>
            </a:r>
            <a:r>
              <a:rPr sz="2400" dirty="0">
                <a:latin typeface="Carlito"/>
                <a:cs typeface="Carlito"/>
              </a:rPr>
              <a:t>mall in the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neighbourhoods</a:t>
            </a:r>
            <a:endParaRPr sz="2400">
              <a:latin typeface="Carlito"/>
              <a:cs typeface="Carlito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Oversupply </a:t>
            </a:r>
            <a:r>
              <a:rPr sz="2400" spc="-5" dirty="0">
                <a:latin typeface="Carlito"/>
                <a:cs typeface="Carlito"/>
              </a:rPr>
              <a:t>of shopping </a:t>
            </a:r>
            <a:r>
              <a:rPr sz="2400" dirty="0">
                <a:latin typeface="Carlito"/>
                <a:cs typeface="Carlito"/>
              </a:rPr>
              <a:t>malls </a:t>
            </a:r>
            <a:r>
              <a:rPr sz="2400" spc="-5" dirty="0">
                <a:latin typeface="Carlito"/>
                <a:cs typeface="Carlito"/>
              </a:rPr>
              <a:t>mostly happened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10" dirty="0">
                <a:latin typeface="Carlito"/>
                <a:cs typeface="Carlito"/>
              </a:rPr>
              <a:t>central area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35" dirty="0">
                <a:latin typeface="Carlito"/>
                <a:cs typeface="Carlito"/>
              </a:rPr>
              <a:t>city,  </a:t>
            </a:r>
            <a:r>
              <a:rPr sz="2400" dirty="0">
                <a:latin typeface="Carlito"/>
                <a:cs typeface="Carlito"/>
              </a:rPr>
              <a:t>with the </a:t>
            </a:r>
            <a:r>
              <a:rPr sz="2400" spc="-5" dirty="0">
                <a:latin typeface="Carlito"/>
                <a:cs typeface="Carlito"/>
              </a:rPr>
              <a:t>suburb </a:t>
            </a:r>
            <a:r>
              <a:rPr sz="2400" spc="-10" dirty="0">
                <a:latin typeface="Carlito"/>
                <a:cs typeface="Carlito"/>
              </a:rPr>
              <a:t>area still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5" dirty="0">
                <a:latin typeface="Carlito"/>
                <a:cs typeface="Carlito"/>
              </a:rPr>
              <a:t>very </a:t>
            </a:r>
            <a:r>
              <a:rPr sz="2400" spc="-20" dirty="0">
                <a:latin typeface="Carlito"/>
                <a:cs typeface="Carlito"/>
              </a:rPr>
              <a:t>few </a:t>
            </a:r>
            <a:r>
              <a:rPr sz="2400" spc="-5" dirty="0">
                <a:latin typeface="Carlito"/>
                <a:cs typeface="Carlito"/>
              </a:rPr>
              <a:t>shopping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malls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41452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35" dirty="0"/>
              <a:t>R</a:t>
            </a:r>
            <a:r>
              <a:rPr sz="4400" spc="-260" dirty="0"/>
              <a:t>e</a:t>
            </a:r>
            <a:r>
              <a:rPr sz="4400" spc="-385" dirty="0"/>
              <a:t>c</a:t>
            </a:r>
            <a:r>
              <a:rPr sz="4400" spc="-110" dirty="0"/>
              <a:t>o</a:t>
            </a:r>
            <a:r>
              <a:rPr sz="4400" spc="-245" dirty="0"/>
              <a:t>mm</a:t>
            </a:r>
            <a:r>
              <a:rPr sz="4400" spc="-270" dirty="0"/>
              <a:t>e</a:t>
            </a:r>
            <a:r>
              <a:rPr sz="4400" spc="-165" dirty="0"/>
              <a:t>n</a:t>
            </a:r>
            <a:r>
              <a:rPr sz="4400" spc="-225" dirty="0"/>
              <a:t>d</a:t>
            </a:r>
            <a:r>
              <a:rPr sz="4400" spc="-325" dirty="0"/>
              <a:t>at</a:t>
            </a:r>
            <a:r>
              <a:rPr sz="4400" spc="-315" dirty="0"/>
              <a:t>i</a:t>
            </a:r>
            <a:r>
              <a:rPr sz="4400" spc="-110" dirty="0"/>
              <a:t>o</a:t>
            </a:r>
            <a:r>
              <a:rPr sz="4400" spc="-165" dirty="0"/>
              <a:t>n</a:t>
            </a:r>
            <a:r>
              <a:rPr sz="4400" spc="-8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165715" cy="2292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4615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Open new shopping </a:t>
            </a:r>
            <a:r>
              <a:rPr sz="2400" dirty="0">
                <a:latin typeface="Carlito"/>
                <a:cs typeface="Carlito"/>
              </a:rPr>
              <a:t>malls in </a:t>
            </a:r>
            <a:r>
              <a:rPr sz="2400" spc="-10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1 with </a:t>
            </a:r>
            <a:r>
              <a:rPr sz="2400" spc="-10" dirty="0">
                <a:latin typeface="Carlito"/>
                <a:cs typeface="Carlito"/>
              </a:rPr>
              <a:t>little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no  competition</a:t>
            </a:r>
            <a:endParaRPr sz="2400">
              <a:latin typeface="Carlito"/>
              <a:cs typeface="Carlito"/>
            </a:endParaRPr>
          </a:p>
          <a:p>
            <a:pPr marL="241300" marR="5080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Can </a:t>
            </a:r>
            <a:r>
              <a:rPr sz="2400" dirty="0">
                <a:latin typeface="Carlito"/>
                <a:cs typeface="Carlito"/>
              </a:rPr>
              <a:t>also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0 with </a:t>
            </a:r>
            <a:r>
              <a:rPr sz="2400" spc="-15" dirty="0">
                <a:latin typeface="Carlito"/>
                <a:cs typeface="Carlito"/>
              </a:rPr>
              <a:t>moderate </a:t>
            </a:r>
            <a:r>
              <a:rPr sz="2400" spc="-5" dirty="0">
                <a:latin typeface="Carlito"/>
                <a:cs typeface="Carlito"/>
              </a:rPr>
              <a:t>competition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20" dirty="0">
                <a:latin typeface="Carlito"/>
                <a:cs typeface="Carlito"/>
              </a:rPr>
              <a:t>have  </a:t>
            </a:r>
            <a:r>
              <a:rPr sz="2400" spc="-5" dirty="0">
                <a:latin typeface="Carlito"/>
                <a:cs typeface="Carlito"/>
              </a:rPr>
              <a:t>unique selling </a:t>
            </a:r>
            <a:r>
              <a:rPr sz="2400" spc="-10" dirty="0">
                <a:latin typeface="Carlito"/>
                <a:cs typeface="Carlito"/>
              </a:rPr>
              <a:t>propositions </a:t>
            </a:r>
            <a:r>
              <a:rPr sz="2400" spc="-15" dirty="0">
                <a:latin typeface="Carlito"/>
                <a:cs typeface="Carlito"/>
              </a:rPr>
              <a:t>to stand </a:t>
            </a:r>
            <a:r>
              <a:rPr sz="2400" spc="-5" dirty="0">
                <a:latin typeface="Carlito"/>
                <a:cs typeface="Carlito"/>
              </a:rPr>
              <a:t>out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competition</a:t>
            </a:r>
            <a:endParaRPr sz="2400">
              <a:latin typeface="Carlito"/>
              <a:cs typeface="Carlito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rlito"/>
                <a:cs typeface="Carlito"/>
              </a:rPr>
              <a:t>Avoid </a:t>
            </a:r>
            <a:r>
              <a:rPr sz="2400" spc="-10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2, </a:t>
            </a:r>
            <a:r>
              <a:rPr sz="2400" spc="-5" dirty="0">
                <a:latin typeface="Carlito"/>
                <a:cs typeface="Carlito"/>
              </a:rPr>
              <a:t>already high </a:t>
            </a:r>
            <a:r>
              <a:rPr sz="2400" spc="-15" dirty="0">
                <a:latin typeface="Carlito"/>
                <a:cs typeface="Carlito"/>
              </a:rPr>
              <a:t>concentration </a:t>
            </a:r>
            <a:r>
              <a:rPr sz="2400" spc="-5" dirty="0">
                <a:latin typeface="Carlito"/>
                <a:cs typeface="Carlito"/>
              </a:rPr>
              <a:t>of shopping </a:t>
            </a:r>
            <a:r>
              <a:rPr sz="2400" dirty="0">
                <a:latin typeface="Carlito"/>
                <a:cs typeface="Carlito"/>
              </a:rPr>
              <a:t>malls  and </a:t>
            </a:r>
            <a:r>
              <a:rPr sz="2400" spc="-10" dirty="0">
                <a:latin typeface="Carlito"/>
                <a:cs typeface="Carlito"/>
              </a:rPr>
              <a:t>intense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competition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442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10" dirty="0"/>
              <a:t>Conclusion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9861550" cy="1836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0" indent="-229235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Answer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business question: The </a:t>
            </a:r>
            <a:r>
              <a:rPr sz="2400" spc="-10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1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most  </a:t>
            </a:r>
            <a:r>
              <a:rPr sz="2400" spc="-20" dirty="0">
                <a:latin typeface="Carlito"/>
                <a:cs typeface="Carlito"/>
              </a:rPr>
              <a:t>preferred </a:t>
            </a:r>
            <a:r>
              <a:rPr sz="2400" spc="-10" dirty="0">
                <a:latin typeface="Carlito"/>
                <a:cs typeface="Carlito"/>
              </a:rPr>
              <a:t>locations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new </a:t>
            </a:r>
            <a:r>
              <a:rPr sz="2400" spc="-5" dirty="0">
                <a:latin typeface="Carlito"/>
                <a:cs typeface="Carlito"/>
              </a:rPr>
              <a:t>shopping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mall</a:t>
            </a:r>
          </a:p>
          <a:p>
            <a:pPr marL="241300" marR="5080" indent="-229235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Findings of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5" dirty="0">
                <a:latin typeface="Carlito"/>
                <a:cs typeface="Carlito"/>
              </a:rPr>
              <a:t>help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relevant stakeholders to </a:t>
            </a:r>
            <a:r>
              <a:rPr sz="2400" spc="-10" dirty="0">
                <a:latin typeface="Carlito"/>
                <a:cs typeface="Carlito"/>
              </a:rPr>
              <a:t>capitalize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opportunities </a:t>
            </a:r>
            <a:r>
              <a:rPr sz="2400" spc="-10" dirty="0">
                <a:latin typeface="Carlito"/>
                <a:cs typeface="Carlito"/>
              </a:rPr>
              <a:t>on </a:t>
            </a:r>
            <a:r>
              <a:rPr sz="2400" spc="-5" dirty="0">
                <a:latin typeface="Carlito"/>
                <a:cs typeface="Carlito"/>
              </a:rPr>
              <a:t>high </a:t>
            </a:r>
            <a:r>
              <a:rPr sz="2400" spc="-10" dirty="0">
                <a:latin typeface="Carlito"/>
                <a:cs typeface="Carlito"/>
              </a:rPr>
              <a:t>potential locations </a:t>
            </a:r>
            <a:r>
              <a:rPr sz="2400" dirty="0">
                <a:latin typeface="Carlito"/>
                <a:cs typeface="Carlito"/>
              </a:rPr>
              <a:t>while </a:t>
            </a:r>
            <a:r>
              <a:rPr sz="2400" spc="-15" dirty="0">
                <a:latin typeface="Carlito"/>
                <a:cs typeface="Carlito"/>
              </a:rPr>
              <a:t>avoiding overcrowded </a:t>
            </a:r>
            <a:r>
              <a:rPr sz="2400" spc="-10" dirty="0">
                <a:latin typeface="Carlito"/>
                <a:cs typeface="Carlito"/>
              </a:rPr>
              <a:t>areas </a:t>
            </a:r>
            <a:r>
              <a:rPr sz="2400" dirty="0">
                <a:latin typeface="Carlito"/>
                <a:cs typeface="Carlito"/>
              </a:rPr>
              <a:t>in  their </a:t>
            </a:r>
            <a:r>
              <a:rPr sz="2400" spc="-5" dirty="0">
                <a:latin typeface="Carlito"/>
                <a:cs typeface="Carlito"/>
              </a:rPr>
              <a:t>decisions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new </a:t>
            </a:r>
            <a:r>
              <a:rPr sz="2400" spc="-5">
                <a:latin typeface="Carlito"/>
                <a:cs typeface="Carlito"/>
              </a:rPr>
              <a:t>shopping</a:t>
            </a:r>
            <a:r>
              <a:rPr sz="2400" spc="10"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mall</a:t>
            </a:r>
            <a:r>
              <a:rPr lang="en-US" sz="240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448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Carlito</vt:lpstr>
      <vt:lpstr>Wingdings</vt:lpstr>
      <vt:lpstr>Office Theme</vt:lpstr>
      <vt:lpstr>Coursera Capstone Project Presentation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limchiahooi</dc:creator>
  <cp:lastModifiedBy>aradhya pavan</cp:lastModifiedBy>
  <cp:revision>2</cp:revision>
  <dcterms:created xsi:type="dcterms:W3CDTF">2020-09-03T14:43:32Z</dcterms:created>
  <dcterms:modified xsi:type="dcterms:W3CDTF">2020-09-03T14:47:00Z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2020-09-03T00:00:00Z</vt:filetime>
  </property>
</Properties>
</file>