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1" r:id="rId2"/>
    <p:sldId id="274" r:id="rId3"/>
    <p:sldId id="279" r:id="rId4"/>
    <p:sldId id="285" r:id="rId5"/>
    <p:sldId id="259" r:id="rId6"/>
    <p:sldId id="256" r:id="rId7"/>
    <p:sldId id="282" r:id="rId8"/>
    <p:sldId id="284" r:id="rId9"/>
    <p:sldId id="280" r:id="rId10"/>
    <p:sldId id="283" r:id="rId11"/>
    <p:sldId id="275" r:id="rId12"/>
    <p:sldId id="276" r:id="rId13"/>
    <p:sldId id="278" r:id="rId14"/>
    <p:sldId id="257" r:id="rId15"/>
    <p:sldId id="258" r:id="rId16"/>
    <p:sldId id="266" r:id="rId17"/>
    <p:sldId id="265" r:id="rId18"/>
    <p:sldId id="267" r:id="rId19"/>
    <p:sldId id="260" r:id="rId20"/>
    <p:sldId id="261" r:id="rId21"/>
    <p:sldId id="268" r:id="rId22"/>
    <p:sldId id="270" r:id="rId23"/>
    <p:sldId id="281"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radh\Downloads\Mentorship\Simran%20mam\AnalysisData_260620.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aradh\Downloads\Mentorship\Simran%20mam\AnalysisData_260620.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aradh\Downloads\Mentorship\Simran%20mam\AnalysisData_260620.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aradh\Downloads\Mentorship\Simran%20mam\AnalysisData_260620.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aradh\Downloads\Mentorship\Simran%20mam\AnalysisData_260620.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aradh\Downloads\Mentorship\Simran%20mam\AnalysisData_260620.xlsx" TargetMode="External"/><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dLbls>
          <c:dLblPos val="t"/>
          <c:showLegendKey val="0"/>
          <c:showVal val="1"/>
          <c:showCatName val="0"/>
          <c:showSerName val="0"/>
          <c:showPercent val="0"/>
          <c:showBubbleSize val="0"/>
        </c:dLbls>
        <c:marker val="1"/>
        <c:smooth val="0"/>
        <c:axId val="2094550880"/>
        <c:axId val="1945312256"/>
      </c:lineChart>
      <c:catAx>
        <c:axId val="209455088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Months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45312256"/>
        <c:crosses val="autoZero"/>
        <c:auto val="1"/>
        <c:lblAlgn val="ctr"/>
        <c:lblOffset val="100"/>
        <c:noMultiLvlLbl val="0"/>
      </c:catAx>
      <c:valAx>
        <c:axId val="194531225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Count</a:t>
                </a:r>
                <a:r>
                  <a:rPr lang="en-IN" baseline="0"/>
                  <a:t> of visitors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9455088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Visitor Distrubution</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Sheet2!$E$4</c:f>
              <c:strCache>
                <c:ptCount val="1"/>
                <c:pt idx="0">
                  <c:v>Buyer</c:v>
                </c:pt>
              </c:strCache>
            </c:strRef>
          </c:tx>
          <c:spPr>
            <a:ln w="28575" cap="rnd">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Sheet2!$F$3:$I$3</c:f>
              <c:strCache>
                <c:ptCount val="4"/>
                <c:pt idx="0">
                  <c:v>M1</c:v>
                </c:pt>
                <c:pt idx="1">
                  <c:v>M2</c:v>
                </c:pt>
                <c:pt idx="2">
                  <c:v>M3</c:v>
                </c:pt>
                <c:pt idx="3">
                  <c:v>M4</c:v>
                </c:pt>
              </c:strCache>
            </c:strRef>
          </c:cat>
          <c:val>
            <c:numRef>
              <c:f>Sheet2!$F$4:$I$4</c:f>
              <c:numCache>
                <c:formatCode>General</c:formatCode>
                <c:ptCount val="4"/>
                <c:pt idx="0">
                  <c:v>22447</c:v>
                </c:pt>
                <c:pt idx="1">
                  <c:v>20233</c:v>
                </c:pt>
                <c:pt idx="2">
                  <c:v>19675</c:v>
                </c:pt>
                <c:pt idx="3">
                  <c:v>19131</c:v>
                </c:pt>
              </c:numCache>
            </c:numRef>
          </c:val>
          <c:smooth val="0"/>
          <c:extLst>
            <c:ext xmlns:c16="http://schemas.microsoft.com/office/drawing/2014/chart" uri="{C3380CC4-5D6E-409C-BE32-E72D297353CC}">
              <c16:uniqueId val="{00000000-F2EC-4BDE-958E-1D8A6CFA2B8F}"/>
            </c:ext>
          </c:extLst>
        </c:ser>
        <c:ser>
          <c:idx val="1"/>
          <c:order val="1"/>
          <c:tx>
            <c:strRef>
              <c:f>Sheet2!$E$5</c:f>
              <c:strCache>
                <c:ptCount val="1"/>
                <c:pt idx="0">
                  <c:v>Seller</c:v>
                </c:pt>
              </c:strCache>
            </c:strRef>
          </c:tx>
          <c:spPr>
            <a:ln w="28575" cap="rnd">
              <a:solidFill>
                <a:schemeClr val="accent2"/>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Sheet2!$F$3:$I$3</c:f>
              <c:strCache>
                <c:ptCount val="4"/>
                <c:pt idx="0">
                  <c:v>M1</c:v>
                </c:pt>
                <c:pt idx="1">
                  <c:v>M2</c:v>
                </c:pt>
                <c:pt idx="2">
                  <c:v>M3</c:v>
                </c:pt>
                <c:pt idx="3">
                  <c:v>M4</c:v>
                </c:pt>
              </c:strCache>
            </c:strRef>
          </c:cat>
          <c:val>
            <c:numRef>
              <c:f>Sheet2!$F$5:$I$5</c:f>
              <c:numCache>
                <c:formatCode>General</c:formatCode>
                <c:ptCount val="4"/>
                <c:pt idx="0">
                  <c:v>77553</c:v>
                </c:pt>
                <c:pt idx="1">
                  <c:v>64615</c:v>
                </c:pt>
                <c:pt idx="2">
                  <c:v>62811</c:v>
                </c:pt>
                <c:pt idx="3">
                  <c:v>60555</c:v>
                </c:pt>
              </c:numCache>
            </c:numRef>
          </c:val>
          <c:smooth val="0"/>
          <c:extLst>
            <c:ext xmlns:c16="http://schemas.microsoft.com/office/drawing/2014/chart" uri="{C3380CC4-5D6E-409C-BE32-E72D297353CC}">
              <c16:uniqueId val="{00000001-F2EC-4BDE-958E-1D8A6CFA2B8F}"/>
            </c:ext>
          </c:extLst>
        </c:ser>
        <c:ser>
          <c:idx val="2"/>
          <c:order val="2"/>
          <c:tx>
            <c:strRef>
              <c:f>Sheet2!$E$6</c:f>
              <c:strCache>
                <c:ptCount val="1"/>
                <c:pt idx="0">
                  <c:v>Total Visitors</c:v>
                </c:pt>
              </c:strCache>
            </c:strRef>
          </c:tx>
          <c:spPr>
            <a:ln w="28575" cap="rnd">
              <a:solidFill>
                <a:schemeClr val="accent3"/>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Sheet2!$F$3:$I$3</c:f>
              <c:strCache>
                <c:ptCount val="4"/>
                <c:pt idx="0">
                  <c:v>M1</c:v>
                </c:pt>
                <c:pt idx="1">
                  <c:v>M2</c:v>
                </c:pt>
                <c:pt idx="2">
                  <c:v>M3</c:v>
                </c:pt>
                <c:pt idx="3">
                  <c:v>M4</c:v>
                </c:pt>
              </c:strCache>
            </c:strRef>
          </c:cat>
          <c:val>
            <c:numRef>
              <c:f>Sheet2!$F$6:$I$6</c:f>
              <c:numCache>
                <c:formatCode>General</c:formatCode>
                <c:ptCount val="4"/>
                <c:pt idx="0">
                  <c:v>100000</c:v>
                </c:pt>
                <c:pt idx="1">
                  <c:v>84848</c:v>
                </c:pt>
                <c:pt idx="2">
                  <c:v>82486</c:v>
                </c:pt>
                <c:pt idx="3">
                  <c:v>79686</c:v>
                </c:pt>
              </c:numCache>
            </c:numRef>
          </c:val>
          <c:smooth val="0"/>
          <c:extLst>
            <c:ext xmlns:c16="http://schemas.microsoft.com/office/drawing/2014/chart" uri="{C3380CC4-5D6E-409C-BE32-E72D297353CC}">
              <c16:uniqueId val="{00000002-F2EC-4BDE-958E-1D8A6CFA2B8F}"/>
            </c:ext>
          </c:extLst>
        </c:ser>
        <c:dLbls>
          <c:dLblPos val="t"/>
          <c:showLegendKey val="0"/>
          <c:showVal val="1"/>
          <c:showCatName val="0"/>
          <c:showSerName val="0"/>
          <c:showPercent val="0"/>
          <c:showBubbleSize val="0"/>
        </c:dLbls>
        <c:smooth val="0"/>
        <c:axId val="1029927503"/>
        <c:axId val="367431167"/>
      </c:lineChart>
      <c:catAx>
        <c:axId val="1029927503"/>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Month</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67431167"/>
        <c:crosses val="autoZero"/>
        <c:auto val="1"/>
        <c:lblAlgn val="ctr"/>
        <c:lblOffset val="100"/>
        <c:noMultiLvlLbl val="0"/>
      </c:catAx>
      <c:valAx>
        <c:axId val="367431167"/>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Count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2992750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pivotSource>
    <c:name>[AnalysisData_260620.xlsx]Sheet2!PivotTable1</c:name>
    <c:fmtId val="5"/>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Total Users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stacked"/>
        <c:varyColors val="0"/>
        <c:ser>
          <c:idx val="0"/>
          <c:order val="0"/>
          <c:tx>
            <c:strRef>
              <c:f>Sheet2!$B$6</c:f>
              <c:strCache>
                <c:ptCount val="1"/>
                <c:pt idx="0">
                  <c:v>Total</c:v>
                </c:pt>
              </c:strCache>
            </c:strRef>
          </c:tx>
          <c:spPr>
            <a:solidFill>
              <a:schemeClr val="accent1"/>
            </a:solidFill>
            <a:ln>
              <a:noFill/>
            </a:ln>
            <a:effectLst/>
          </c:spPr>
          <c:invertIfNegative val="0"/>
          <c:cat>
            <c:strRef>
              <c:f>Sheet2!$A$7:$A$43</c:f>
              <c:strCache>
                <c:ptCount val="36"/>
                <c:pt idx="0">
                  <c:v>Animals</c:v>
                </c:pt>
                <c:pt idx="1">
                  <c:v>Antique and Decoration</c:v>
                </c:pt>
                <c:pt idx="2">
                  <c:v>Apparatus</c:v>
                </c:pt>
                <c:pt idx="3">
                  <c:v>Audio, TV</c:v>
                </c:pt>
                <c:pt idx="4">
                  <c:v>Baby</c:v>
                </c:pt>
                <c:pt idx="5">
                  <c:v>Books</c:v>
                </c:pt>
                <c:pt idx="6">
                  <c:v>CD and DVDs</c:v>
                </c:pt>
                <c:pt idx="7">
                  <c:v>Children</c:v>
                </c:pt>
                <c:pt idx="8">
                  <c:v>Cycles</c:v>
                </c:pt>
                <c:pt idx="9">
                  <c:v>Diverse</c:v>
                </c:pt>
                <c:pt idx="10">
                  <c:v>DIY Home</c:v>
                </c:pt>
                <c:pt idx="11">
                  <c:v>Games</c:v>
                </c:pt>
                <c:pt idx="12">
                  <c:v>Gardening</c:v>
                </c:pt>
                <c:pt idx="13">
                  <c:v>Hobby</c:v>
                </c:pt>
                <c:pt idx="14">
                  <c:v>Holiday</c:v>
                </c:pt>
                <c:pt idx="15">
                  <c:v>Home lighting</c:v>
                </c:pt>
                <c:pt idx="16">
                  <c:v>Houses buy</c:v>
                </c:pt>
                <c:pt idx="17">
                  <c:v>Laptop</c:v>
                </c:pt>
                <c:pt idx="18">
                  <c:v>Laptop parts</c:v>
                </c:pt>
                <c:pt idx="19">
                  <c:v>Make up</c:v>
                </c:pt>
                <c:pt idx="20">
                  <c:v>Male</c:v>
                </c:pt>
                <c:pt idx="21">
                  <c:v>Medical</c:v>
                </c:pt>
                <c:pt idx="22">
                  <c:v>Musical instruments</c:v>
                </c:pt>
                <c:pt idx="23">
                  <c:v>Office</c:v>
                </c:pt>
                <c:pt idx="24">
                  <c:v>Plants</c:v>
                </c:pt>
                <c:pt idx="25">
                  <c:v>Posts</c:v>
                </c:pt>
                <c:pt idx="26">
                  <c:v>Software</c:v>
                </c:pt>
                <c:pt idx="27">
                  <c:v>Sports</c:v>
                </c:pt>
                <c:pt idx="28">
                  <c:v>Telecommunication</c:v>
                </c:pt>
                <c:pt idx="29">
                  <c:v>Tickets</c:v>
                </c:pt>
                <c:pt idx="30">
                  <c:v>Toys</c:v>
                </c:pt>
                <c:pt idx="31">
                  <c:v>Transport</c:v>
                </c:pt>
                <c:pt idx="32">
                  <c:v>Vacancies</c:v>
                </c:pt>
                <c:pt idx="33">
                  <c:v>Vacation homes</c:v>
                </c:pt>
                <c:pt idx="34">
                  <c:v>Water sport</c:v>
                </c:pt>
                <c:pt idx="35">
                  <c:v>Women</c:v>
                </c:pt>
              </c:strCache>
            </c:strRef>
          </c:cat>
          <c:val>
            <c:numRef>
              <c:f>Sheet2!$B$7:$B$43</c:f>
              <c:numCache>
                <c:formatCode>General</c:formatCode>
                <c:ptCount val="36"/>
                <c:pt idx="0">
                  <c:v>2198</c:v>
                </c:pt>
                <c:pt idx="1">
                  <c:v>935</c:v>
                </c:pt>
                <c:pt idx="2">
                  <c:v>1353</c:v>
                </c:pt>
                <c:pt idx="3">
                  <c:v>1810</c:v>
                </c:pt>
                <c:pt idx="4">
                  <c:v>4501</c:v>
                </c:pt>
                <c:pt idx="5">
                  <c:v>993</c:v>
                </c:pt>
                <c:pt idx="6">
                  <c:v>391</c:v>
                </c:pt>
                <c:pt idx="7">
                  <c:v>16212</c:v>
                </c:pt>
                <c:pt idx="8">
                  <c:v>2370</c:v>
                </c:pt>
                <c:pt idx="9">
                  <c:v>346</c:v>
                </c:pt>
                <c:pt idx="10">
                  <c:v>17670</c:v>
                </c:pt>
                <c:pt idx="11">
                  <c:v>1378</c:v>
                </c:pt>
                <c:pt idx="12">
                  <c:v>1009</c:v>
                </c:pt>
                <c:pt idx="13">
                  <c:v>18149</c:v>
                </c:pt>
                <c:pt idx="14">
                  <c:v>623</c:v>
                </c:pt>
                <c:pt idx="15">
                  <c:v>8829</c:v>
                </c:pt>
                <c:pt idx="16">
                  <c:v>604</c:v>
                </c:pt>
                <c:pt idx="17">
                  <c:v>869</c:v>
                </c:pt>
                <c:pt idx="18">
                  <c:v>4402</c:v>
                </c:pt>
                <c:pt idx="19">
                  <c:v>291</c:v>
                </c:pt>
                <c:pt idx="20">
                  <c:v>1050</c:v>
                </c:pt>
                <c:pt idx="21">
                  <c:v>1327</c:v>
                </c:pt>
                <c:pt idx="22">
                  <c:v>886</c:v>
                </c:pt>
                <c:pt idx="23">
                  <c:v>151</c:v>
                </c:pt>
                <c:pt idx="24">
                  <c:v>1148</c:v>
                </c:pt>
                <c:pt idx="25">
                  <c:v>168</c:v>
                </c:pt>
                <c:pt idx="26">
                  <c:v>1367</c:v>
                </c:pt>
                <c:pt idx="27">
                  <c:v>1645</c:v>
                </c:pt>
                <c:pt idx="28">
                  <c:v>1272</c:v>
                </c:pt>
                <c:pt idx="29">
                  <c:v>518</c:v>
                </c:pt>
                <c:pt idx="30">
                  <c:v>1102</c:v>
                </c:pt>
                <c:pt idx="31">
                  <c:v>683</c:v>
                </c:pt>
                <c:pt idx="32">
                  <c:v>100</c:v>
                </c:pt>
                <c:pt idx="33">
                  <c:v>463</c:v>
                </c:pt>
                <c:pt idx="34">
                  <c:v>593</c:v>
                </c:pt>
                <c:pt idx="35">
                  <c:v>2594</c:v>
                </c:pt>
              </c:numCache>
            </c:numRef>
          </c:val>
          <c:extLst>
            <c:ext xmlns:c16="http://schemas.microsoft.com/office/drawing/2014/chart" uri="{C3380CC4-5D6E-409C-BE32-E72D297353CC}">
              <c16:uniqueId val="{00000000-7669-4438-81A8-7B67F12B946A}"/>
            </c:ext>
          </c:extLst>
        </c:ser>
        <c:dLbls>
          <c:showLegendKey val="0"/>
          <c:showVal val="0"/>
          <c:showCatName val="0"/>
          <c:showSerName val="0"/>
          <c:showPercent val="0"/>
          <c:showBubbleSize val="0"/>
        </c:dLbls>
        <c:gapWidth val="150"/>
        <c:overlap val="100"/>
        <c:axId val="1187096559"/>
        <c:axId val="161457039"/>
      </c:barChart>
      <c:catAx>
        <c:axId val="1187096559"/>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Category</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1457039"/>
        <c:crosses val="autoZero"/>
        <c:auto val="1"/>
        <c:lblAlgn val="ctr"/>
        <c:lblOffset val="100"/>
        <c:noMultiLvlLbl val="0"/>
      </c:catAx>
      <c:valAx>
        <c:axId val="16145703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Count</a:t>
                </a:r>
                <a:r>
                  <a:rPr lang="en-IN" baseline="0"/>
                  <a:t> User</a:t>
                </a:r>
                <a:endParaRPr lang="en-IN"/>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8709655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[AnalysisData_260620.xlsx]1A.Dataset!PivotTable1</c:name>
    <c:fmtId val="20"/>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Categorically</a:t>
            </a:r>
            <a:r>
              <a:rPr lang="en-IN" baseline="0"/>
              <a:t> Distributed Visitors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6.5013450239853263E-2"/>
          <c:y val="3.4945644139275277E-2"/>
          <c:w val="0.87510704045927135"/>
          <c:h val="0.63794411548622354"/>
        </c:manualLayout>
      </c:layout>
      <c:barChart>
        <c:barDir val="col"/>
        <c:grouping val="stacked"/>
        <c:varyColors val="0"/>
        <c:ser>
          <c:idx val="0"/>
          <c:order val="0"/>
          <c:tx>
            <c:strRef>
              <c:f>'1A.Dataset'!$Q$3:$Q$4</c:f>
              <c:strCache>
                <c:ptCount val="1"/>
                <c:pt idx="0">
                  <c:v>Buyer</c:v>
                </c:pt>
              </c:strCache>
            </c:strRef>
          </c:tx>
          <c:spPr>
            <a:solidFill>
              <a:schemeClr val="accent1"/>
            </a:solidFill>
            <a:ln>
              <a:noFill/>
            </a:ln>
            <a:effectLst/>
          </c:spPr>
          <c:invertIfNegative val="0"/>
          <c:cat>
            <c:strRef>
              <c:f>'1A.Dataset'!$P$5:$P$41</c:f>
              <c:strCache>
                <c:ptCount val="36"/>
                <c:pt idx="0">
                  <c:v>Animals</c:v>
                </c:pt>
                <c:pt idx="1">
                  <c:v>Antique and Decoration</c:v>
                </c:pt>
                <c:pt idx="2">
                  <c:v>Apparatus</c:v>
                </c:pt>
                <c:pt idx="3">
                  <c:v>Audio, TV</c:v>
                </c:pt>
                <c:pt idx="4">
                  <c:v>Baby</c:v>
                </c:pt>
                <c:pt idx="5">
                  <c:v>Books</c:v>
                </c:pt>
                <c:pt idx="6">
                  <c:v>CD and DVDs</c:v>
                </c:pt>
                <c:pt idx="7">
                  <c:v>Children</c:v>
                </c:pt>
                <c:pt idx="8">
                  <c:v>Cycles</c:v>
                </c:pt>
                <c:pt idx="9">
                  <c:v>Diverse</c:v>
                </c:pt>
                <c:pt idx="10">
                  <c:v>DIY Home</c:v>
                </c:pt>
                <c:pt idx="11">
                  <c:v>Games</c:v>
                </c:pt>
                <c:pt idx="12">
                  <c:v>Gardening</c:v>
                </c:pt>
                <c:pt idx="13">
                  <c:v>Hobby</c:v>
                </c:pt>
                <c:pt idx="14">
                  <c:v>Holiday</c:v>
                </c:pt>
                <c:pt idx="15">
                  <c:v>Home lighting</c:v>
                </c:pt>
                <c:pt idx="16">
                  <c:v>Houses buy</c:v>
                </c:pt>
                <c:pt idx="17">
                  <c:v>Laptop</c:v>
                </c:pt>
                <c:pt idx="18">
                  <c:v>Laptop parts</c:v>
                </c:pt>
                <c:pt idx="19">
                  <c:v>Make up</c:v>
                </c:pt>
                <c:pt idx="20">
                  <c:v>Male</c:v>
                </c:pt>
                <c:pt idx="21">
                  <c:v>Medical</c:v>
                </c:pt>
                <c:pt idx="22">
                  <c:v>Musical instruments</c:v>
                </c:pt>
                <c:pt idx="23">
                  <c:v>Office</c:v>
                </c:pt>
                <c:pt idx="24">
                  <c:v>Plants</c:v>
                </c:pt>
                <c:pt idx="25">
                  <c:v>Posts</c:v>
                </c:pt>
                <c:pt idx="26">
                  <c:v>Software</c:v>
                </c:pt>
                <c:pt idx="27">
                  <c:v>Sports</c:v>
                </c:pt>
                <c:pt idx="28">
                  <c:v>Telecommunication</c:v>
                </c:pt>
                <c:pt idx="29">
                  <c:v>Tickets</c:v>
                </c:pt>
                <c:pt idx="30">
                  <c:v>Toys</c:v>
                </c:pt>
                <c:pt idx="31">
                  <c:v>Transport</c:v>
                </c:pt>
                <c:pt idx="32">
                  <c:v>Vacancies</c:v>
                </c:pt>
                <c:pt idx="33">
                  <c:v>Vacation homes</c:v>
                </c:pt>
                <c:pt idx="34">
                  <c:v>Water sport</c:v>
                </c:pt>
                <c:pt idx="35">
                  <c:v>Women</c:v>
                </c:pt>
              </c:strCache>
            </c:strRef>
          </c:cat>
          <c:val>
            <c:numRef>
              <c:f>'1A.Dataset'!$Q$5:$Q$41</c:f>
              <c:numCache>
                <c:formatCode>General</c:formatCode>
                <c:ptCount val="36"/>
                <c:pt idx="0">
                  <c:v>842</c:v>
                </c:pt>
                <c:pt idx="1">
                  <c:v>310</c:v>
                </c:pt>
                <c:pt idx="2">
                  <c:v>478</c:v>
                </c:pt>
                <c:pt idx="3">
                  <c:v>655</c:v>
                </c:pt>
                <c:pt idx="4">
                  <c:v>1296</c:v>
                </c:pt>
                <c:pt idx="5">
                  <c:v>315</c:v>
                </c:pt>
                <c:pt idx="6">
                  <c:v>138</c:v>
                </c:pt>
                <c:pt idx="7">
                  <c:v>1844</c:v>
                </c:pt>
                <c:pt idx="8">
                  <c:v>871</c:v>
                </c:pt>
                <c:pt idx="9">
                  <c:v>136</c:v>
                </c:pt>
                <c:pt idx="10">
                  <c:v>2704</c:v>
                </c:pt>
                <c:pt idx="11">
                  <c:v>523</c:v>
                </c:pt>
                <c:pt idx="12">
                  <c:v>431</c:v>
                </c:pt>
                <c:pt idx="13">
                  <c:v>490</c:v>
                </c:pt>
                <c:pt idx="14">
                  <c:v>293</c:v>
                </c:pt>
                <c:pt idx="15">
                  <c:v>2818</c:v>
                </c:pt>
                <c:pt idx="16">
                  <c:v>315</c:v>
                </c:pt>
                <c:pt idx="17">
                  <c:v>315</c:v>
                </c:pt>
                <c:pt idx="18">
                  <c:v>2159</c:v>
                </c:pt>
                <c:pt idx="19">
                  <c:v>138</c:v>
                </c:pt>
                <c:pt idx="20">
                  <c:v>366</c:v>
                </c:pt>
                <c:pt idx="21">
                  <c:v>532</c:v>
                </c:pt>
                <c:pt idx="22">
                  <c:v>343</c:v>
                </c:pt>
                <c:pt idx="23">
                  <c:v>85</c:v>
                </c:pt>
                <c:pt idx="24">
                  <c:v>403</c:v>
                </c:pt>
                <c:pt idx="25">
                  <c:v>53</c:v>
                </c:pt>
                <c:pt idx="26">
                  <c:v>481</c:v>
                </c:pt>
                <c:pt idx="27">
                  <c:v>557</c:v>
                </c:pt>
                <c:pt idx="28">
                  <c:v>441</c:v>
                </c:pt>
                <c:pt idx="29">
                  <c:v>178</c:v>
                </c:pt>
                <c:pt idx="30">
                  <c:v>367</c:v>
                </c:pt>
                <c:pt idx="31">
                  <c:v>321</c:v>
                </c:pt>
                <c:pt idx="32">
                  <c:v>44</c:v>
                </c:pt>
                <c:pt idx="33">
                  <c:v>239</c:v>
                </c:pt>
                <c:pt idx="34">
                  <c:v>258</c:v>
                </c:pt>
                <c:pt idx="35">
                  <c:v>708</c:v>
                </c:pt>
              </c:numCache>
            </c:numRef>
          </c:val>
          <c:extLst>
            <c:ext xmlns:c16="http://schemas.microsoft.com/office/drawing/2014/chart" uri="{C3380CC4-5D6E-409C-BE32-E72D297353CC}">
              <c16:uniqueId val="{00000000-333E-4666-B311-C6955E006D24}"/>
            </c:ext>
          </c:extLst>
        </c:ser>
        <c:ser>
          <c:idx val="1"/>
          <c:order val="1"/>
          <c:tx>
            <c:strRef>
              <c:f>'1A.Dataset'!$R$3:$R$4</c:f>
              <c:strCache>
                <c:ptCount val="1"/>
                <c:pt idx="0">
                  <c:v>Seller</c:v>
                </c:pt>
              </c:strCache>
            </c:strRef>
          </c:tx>
          <c:spPr>
            <a:solidFill>
              <a:schemeClr val="accent2"/>
            </a:solidFill>
            <a:ln>
              <a:noFill/>
            </a:ln>
            <a:effectLst/>
          </c:spPr>
          <c:invertIfNegative val="0"/>
          <c:cat>
            <c:strRef>
              <c:f>'1A.Dataset'!$P$5:$P$41</c:f>
              <c:strCache>
                <c:ptCount val="36"/>
                <c:pt idx="0">
                  <c:v>Animals</c:v>
                </c:pt>
                <c:pt idx="1">
                  <c:v>Antique and Decoration</c:v>
                </c:pt>
                <c:pt idx="2">
                  <c:v>Apparatus</c:v>
                </c:pt>
                <c:pt idx="3">
                  <c:v>Audio, TV</c:v>
                </c:pt>
                <c:pt idx="4">
                  <c:v>Baby</c:v>
                </c:pt>
                <c:pt idx="5">
                  <c:v>Books</c:v>
                </c:pt>
                <c:pt idx="6">
                  <c:v>CD and DVDs</c:v>
                </c:pt>
                <c:pt idx="7">
                  <c:v>Children</c:v>
                </c:pt>
                <c:pt idx="8">
                  <c:v>Cycles</c:v>
                </c:pt>
                <c:pt idx="9">
                  <c:v>Diverse</c:v>
                </c:pt>
                <c:pt idx="10">
                  <c:v>DIY Home</c:v>
                </c:pt>
                <c:pt idx="11">
                  <c:v>Games</c:v>
                </c:pt>
                <c:pt idx="12">
                  <c:v>Gardening</c:v>
                </c:pt>
                <c:pt idx="13">
                  <c:v>Hobby</c:v>
                </c:pt>
                <c:pt idx="14">
                  <c:v>Holiday</c:v>
                </c:pt>
                <c:pt idx="15">
                  <c:v>Home lighting</c:v>
                </c:pt>
                <c:pt idx="16">
                  <c:v>Houses buy</c:v>
                </c:pt>
                <c:pt idx="17">
                  <c:v>Laptop</c:v>
                </c:pt>
                <c:pt idx="18">
                  <c:v>Laptop parts</c:v>
                </c:pt>
                <c:pt idx="19">
                  <c:v>Make up</c:v>
                </c:pt>
                <c:pt idx="20">
                  <c:v>Male</c:v>
                </c:pt>
                <c:pt idx="21">
                  <c:v>Medical</c:v>
                </c:pt>
                <c:pt idx="22">
                  <c:v>Musical instruments</c:v>
                </c:pt>
                <c:pt idx="23">
                  <c:v>Office</c:v>
                </c:pt>
                <c:pt idx="24">
                  <c:v>Plants</c:v>
                </c:pt>
                <c:pt idx="25">
                  <c:v>Posts</c:v>
                </c:pt>
                <c:pt idx="26">
                  <c:v>Software</c:v>
                </c:pt>
                <c:pt idx="27">
                  <c:v>Sports</c:v>
                </c:pt>
                <c:pt idx="28">
                  <c:v>Telecommunication</c:v>
                </c:pt>
                <c:pt idx="29">
                  <c:v>Tickets</c:v>
                </c:pt>
                <c:pt idx="30">
                  <c:v>Toys</c:v>
                </c:pt>
                <c:pt idx="31">
                  <c:v>Transport</c:v>
                </c:pt>
                <c:pt idx="32">
                  <c:v>Vacancies</c:v>
                </c:pt>
                <c:pt idx="33">
                  <c:v>Vacation homes</c:v>
                </c:pt>
                <c:pt idx="34">
                  <c:v>Water sport</c:v>
                </c:pt>
                <c:pt idx="35">
                  <c:v>Women</c:v>
                </c:pt>
              </c:strCache>
            </c:strRef>
          </c:cat>
          <c:val>
            <c:numRef>
              <c:f>'1A.Dataset'!$R$5:$R$41</c:f>
              <c:numCache>
                <c:formatCode>General</c:formatCode>
                <c:ptCount val="36"/>
                <c:pt idx="0">
                  <c:v>1356</c:v>
                </c:pt>
                <c:pt idx="1">
                  <c:v>625</c:v>
                </c:pt>
                <c:pt idx="2">
                  <c:v>875</c:v>
                </c:pt>
                <c:pt idx="3">
                  <c:v>1155</c:v>
                </c:pt>
                <c:pt idx="4">
                  <c:v>3205</c:v>
                </c:pt>
                <c:pt idx="5">
                  <c:v>678</c:v>
                </c:pt>
                <c:pt idx="6">
                  <c:v>253</c:v>
                </c:pt>
                <c:pt idx="7">
                  <c:v>14368</c:v>
                </c:pt>
                <c:pt idx="8">
                  <c:v>1499</c:v>
                </c:pt>
                <c:pt idx="9">
                  <c:v>210</c:v>
                </c:pt>
                <c:pt idx="10">
                  <c:v>14966</c:v>
                </c:pt>
                <c:pt idx="11">
                  <c:v>855</c:v>
                </c:pt>
                <c:pt idx="12">
                  <c:v>578</c:v>
                </c:pt>
                <c:pt idx="13">
                  <c:v>17659</c:v>
                </c:pt>
                <c:pt idx="14">
                  <c:v>330</c:v>
                </c:pt>
                <c:pt idx="15">
                  <c:v>6011</c:v>
                </c:pt>
                <c:pt idx="16">
                  <c:v>289</c:v>
                </c:pt>
                <c:pt idx="17">
                  <c:v>554</c:v>
                </c:pt>
                <c:pt idx="18">
                  <c:v>2243</c:v>
                </c:pt>
                <c:pt idx="19">
                  <c:v>153</c:v>
                </c:pt>
                <c:pt idx="20">
                  <c:v>684</c:v>
                </c:pt>
                <c:pt idx="21">
                  <c:v>795</c:v>
                </c:pt>
                <c:pt idx="22">
                  <c:v>543</c:v>
                </c:pt>
                <c:pt idx="23">
                  <c:v>66</c:v>
                </c:pt>
                <c:pt idx="24">
                  <c:v>745</c:v>
                </c:pt>
                <c:pt idx="25">
                  <c:v>115</c:v>
                </c:pt>
                <c:pt idx="26">
                  <c:v>886</c:v>
                </c:pt>
                <c:pt idx="27">
                  <c:v>1088</c:v>
                </c:pt>
                <c:pt idx="28">
                  <c:v>831</c:v>
                </c:pt>
                <c:pt idx="29">
                  <c:v>340</c:v>
                </c:pt>
                <c:pt idx="30">
                  <c:v>735</c:v>
                </c:pt>
                <c:pt idx="31">
                  <c:v>362</c:v>
                </c:pt>
                <c:pt idx="32">
                  <c:v>56</c:v>
                </c:pt>
                <c:pt idx="33">
                  <c:v>224</c:v>
                </c:pt>
                <c:pt idx="34">
                  <c:v>335</c:v>
                </c:pt>
                <c:pt idx="35">
                  <c:v>1886</c:v>
                </c:pt>
              </c:numCache>
            </c:numRef>
          </c:val>
          <c:extLst>
            <c:ext xmlns:c16="http://schemas.microsoft.com/office/drawing/2014/chart" uri="{C3380CC4-5D6E-409C-BE32-E72D297353CC}">
              <c16:uniqueId val="{00000001-333E-4666-B311-C6955E006D24}"/>
            </c:ext>
          </c:extLst>
        </c:ser>
        <c:dLbls>
          <c:showLegendKey val="0"/>
          <c:showVal val="0"/>
          <c:showCatName val="0"/>
          <c:showSerName val="0"/>
          <c:showPercent val="0"/>
          <c:showBubbleSize val="0"/>
        </c:dLbls>
        <c:gapWidth val="150"/>
        <c:overlap val="100"/>
        <c:axId val="1421070352"/>
        <c:axId val="1160047472"/>
      </c:barChart>
      <c:catAx>
        <c:axId val="142107035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Categories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60047472"/>
        <c:crosses val="autoZero"/>
        <c:auto val="1"/>
        <c:lblAlgn val="ctr"/>
        <c:lblOffset val="100"/>
        <c:noMultiLvlLbl val="0"/>
      </c:catAx>
      <c:valAx>
        <c:axId val="116004747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Count of Visitors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2107035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Sheet3!$B$1</c:f>
              <c:strCache>
                <c:ptCount val="1"/>
                <c:pt idx="0">
                  <c:v>Churn Rate(category)</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Sheet3!$A$2:$A$37</c:f>
              <c:strCache>
                <c:ptCount val="36"/>
                <c:pt idx="0">
                  <c:v>Animals</c:v>
                </c:pt>
                <c:pt idx="1">
                  <c:v>Antique and Decoration</c:v>
                </c:pt>
                <c:pt idx="2">
                  <c:v>Apparatus</c:v>
                </c:pt>
                <c:pt idx="3">
                  <c:v>Audio, TV</c:v>
                </c:pt>
                <c:pt idx="4">
                  <c:v>Baby</c:v>
                </c:pt>
                <c:pt idx="5">
                  <c:v>Books</c:v>
                </c:pt>
                <c:pt idx="6">
                  <c:v>CD and DVDs</c:v>
                </c:pt>
                <c:pt idx="7">
                  <c:v>Children</c:v>
                </c:pt>
                <c:pt idx="8">
                  <c:v>Cycles</c:v>
                </c:pt>
                <c:pt idx="9">
                  <c:v>Diverse</c:v>
                </c:pt>
                <c:pt idx="10">
                  <c:v>DIY Home</c:v>
                </c:pt>
                <c:pt idx="11">
                  <c:v>Games</c:v>
                </c:pt>
                <c:pt idx="12">
                  <c:v>Gardening</c:v>
                </c:pt>
                <c:pt idx="13">
                  <c:v>Hobby</c:v>
                </c:pt>
                <c:pt idx="14">
                  <c:v>Holiday</c:v>
                </c:pt>
                <c:pt idx="15">
                  <c:v>Home lighting</c:v>
                </c:pt>
                <c:pt idx="16">
                  <c:v>Houses buy</c:v>
                </c:pt>
                <c:pt idx="17">
                  <c:v>Laptop</c:v>
                </c:pt>
                <c:pt idx="18">
                  <c:v>Laptop parts</c:v>
                </c:pt>
                <c:pt idx="19">
                  <c:v>Make up</c:v>
                </c:pt>
                <c:pt idx="20">
                  <c:v>Male</c:v>
                </c:pt>
                <c:pt idx="21">
                  <c:v>Medical</c:v>
                </c:pt>
                <c:pt idx="22">
                  <c:v>Musical instruments</c:v>
                </c:pt>
                <c:pt idx="23">
                  <c:v>Office</c:v>
                </c:pt>
                <c:pt idx="24">
                  <c:v>Plants</c:v>
                </c:pt>
                <c:pt idx="25">
                  <c:v>Posts</c:v>
                </c:pt>
                <c:pt idx="26">
                  <c:v>Software</c:v>
                </c:pt>
                <c:pt idx="27">
                  <c:v>Sports</c:v>
                </c:pt>
                <c:pt idx="28">
                  <c:v>Telecommunication</c:v>
                </c:pt>
                <c:pt idx="29">
                  <c:v>Tickets</c:v>
                </c:pt>
                <c:pt idx="30">
                  <c:v>Toys</c:v>
                </c:pt>
                <c:pt idx="31">
                  <c:v>Transport</c:v>
                </c:pt>
                <c:pt idx="32">
                  <c:v>Vacancies</c:v>
                </c:pt>
                <c:pt idx="33">
                  <c:v>Vacation homes</c:v>
                </c:pt>
                <c:pt idx="34">
                  <c:v>Water sport</c:v>
                </c:pt>
                <c:pt idx="35">
                  <c:v>Women</c:v>
                </c:pt>
              </c:strCache>
            </c:strRef>
          </c:cat>
          <c:val>
            <c:numRef>
              <c:f>Sheet3!$B$2:$B$37</c:f>
              <c:numCache>
                <c:formatCode>0%</c:formatCode>
                <c:ptCount val="36"/>
                <c:pt idx="0">
                  <c:v>3.1392174704276618E-2</c:v>
                </c:pt>
                <c:pt idx="1">
                  <c:v>2.7807486631016041E-2</c:v>
                </c:pt>
                <c:pt idx="2">
                  <c:v>3.9911308203991129E-2</c:v>
                </c:pt>
                <c:pt idx="3">
                  <c:v>4.1436464088397788E-2</c:v>
                </c:pt>
                <c:pt idx="4">
                  <c:v>2.1106420795378809E-2</c:v>
                </c:pt>
                <c:pt idx="5">
                  <c:v>4.3303121852970798E-2</c:v>
                </c:pt>
                <c:pt idx="6">
                  <c:v>4.6035805626598467E-2</c:v>
                </c:pt>
                <c:pt idx="7">
                  <c:v>0.1012830002467308</c:v>
                </c:pt>
                <c:pt idx="8">
                  <c:v>4.5569620253164557E-2</c:v>
                </c:pt>
                <c:pt idx="9">
                  <c:v>5.2023121387283239E-2</c:v>
                </c:pt>
                <c:pt idx="10">
                  <c:v>9.2699490662139214E-2</c:v>
                </c:pt>
                <c:pt idx="11">
                  <c:v>6.6763425253991288E-2</c:v>
                </c:pt>
                <c:pt idx="12">
                  <c:v>2.0812685827552031E-2</c:v>
                </c:pt>
                <c:pt idx="13">
                  <c:v>9.5817951402281124E-2</c:v>
                </c:pt>
                <c:pt idx="14">
                  <c:v>1.605136436597111E-2</c:v>
                </c:pt>
                <c:pt idx="15">
                  <c:v>3.012798731453166E-2</c:v>
                </c:pt>
                <c:pt idx="16">
                  <c:v>7.1192052980132453E-2</c:v>
                </c:pt>
                <c:pt idx="17">
                  <c:v>2.646720368239356E-2</c:v>
                </c:pt>
                <c:pt idx="18">
                  <c:v>2.771467514766016E-2</c:v>
                </c:pt>
                <c:pt idx="19">
                  <c:v>5.8419243986254303E-2</c:v>
                </c:pt>
                <c:pt idx="20">
                  <c:v>3.7142857142857137E-2</c:v>
                </c:pt>
                <c:pt idx="21">
                  <c:v>2.4868123587038431E-2</c:v>
                </c:pt>
                <c:pt idx="22">
                  <c:v>3.8374717832957109E-2</c:v>
                </c:pt>
                <c:pt idx="23">
                  <c:v>5.2980132450331133E-2</c:v>
                </c:pt>
                <c:pt idx="24">
                  <c:v>3.1358885017421602E-2</c:v>
                </c:pt>
                <c:pt idx="25">
                  <c:v>1.1904761904761901E-2</c:v>
                </c:pt>
                <c:pt idx="26">
                  <c:v>6.0716898317483538E-2</c:v>
                </c:pt>
                <c:pt idx="27">
                  <c:v>4.0121580547112463E-2</c:v>
                </c:pt>
                <c:pt idx="28">
                  <c:v>8.8836477987421378E-2</c:v>
                </c:pt>
                <c:pt idx="29">
                  <c:v>0.1061776061776062</c:v>
                </c:pt>
                <c:pt idx="30">
                  <c:v>3.4482758620689648E-2</c:v>
                </c:pt>
                <c:pt idx="31">
                  <c:v>2.3426061493411421E-2</c:v>
                </c:pt>
                <c:pt idx="32">
                  <c:v>0.05</c:v>
                </c:pt>
                <c:pt idx="33">
                  <c:v>2.375809935205184E-2</c:v>
                </c:pt>
                <c:pt idx="34">
                  <c:v>1.8549747048903879E-2</c:v>
                </c:pt>
                <c:pt idx="35">
                  <c:v>3.5851966075558982E-2</c:v>
                </c:pt>
              </c:numCache>
            </c:numRef>
          </c:val>
          <c:extLst>
            <c:ext xmlns:c16="http://schemas.microsoft.com/office/drawing/2014/chart" uri="{C3380CC4-5D6E-409C-BE32-E72D297353CC}">
              <c16:uniqueId val="{00000000-EAE3-491C-AFD2-75BE95374905}"/>
            </c:ext>
          </c:extLst>
        </c:ser>
        <c:dLbls>
          <c:dLblPos val="outEnd"/>
          <c:showLegendKey val="0"/>
          <c:showVal val="1"/>
          <c:showCatName val="0"/>
          <c:showSerName val="0"/>
          <c:showPercent val="0"/>
          <c:showBubbleSize val="0"/>
        </c:dLbls>
        <c:gapWidth val="219"/>
        <c:overlap val="-27"/>
        <c:axId val="1941670848"/>
        <c:axId val="1785792192"/>
      </c:barChart>
      <c:catAx>
        <c:axId val="194167084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Categories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85792192"/>
        <c:crosses val="autoZero"/>
        <c:auto val="1"/>
        <c:lblAlgn val="ctr"/>
        <c:lblOffset val="100"/>
        <c:noMultiLvlLbl val="0"/>
      </c:catAx>
      <c:valAx>
        <c:axId val="178579219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%percentage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4167084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Sheet3!$U$6</c:f>
              <c:strCache>
                <c:ptCount val="1"/>
                <c:pt idx="0">
                  <c:v>Churn</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Sheet3!$T$7:$T$8</c:f>
              <c:strCache>
                <c:ptCount val="2"/>
                <c:pt idx="0">
                  <c:v>Seller</c:v>
                </c:pt>
                <c:pt idx="1">
                  <c:v>Buyer</c:v>
                </c:pt>
              </c:strCache>
            </c:strRef>
          </c:cat>
          <c:val>
            <c:numRef>
              <c:f>Sheet3!$U$7:$U$8</c:f>
              <c:numCache>
                <c:formatCode>0%</c:formatCode>
                <c:ptCount val="2"/>
                <c:pt idx="0">
                  <c:v>7.0000000000000007E-2</c:v>
                </c:pt>
                <c:pt idx="1">
                  <c:v>0.04</c:v>
                </c:pt>
              </c:numCache>
            </c:numRef>
          </c:val>
          <c:extLst>
            <c:ext xmlns:c16="http://schemas.microsoft.com/office/drawing/2014/chart" uri="{C3380CC4-5D6E-409C-BE32-E72D297353CC}">
              <c16:uniqueId val="{00000000-AF8C-4024-94BA-035D7DCE79A6}"/>
            </c:ext>
          </c:extLst>
        </c:ser>
        <c:dLbls>
          <c:dLblPos val="outEnd"/>
          <c:showLegendKey val="0"/>
          <c:showVal val="1"/>
          <c:showCatName val="0"/>
          <c:showSerName val="0"/>
          <c:showPercent val="0"/>
          <c:showBubbleSize val="0"/>
        </c:dLbls>
        <c:gapWidth val="219"/>
        <c:overlap val="-27"/>
        <c:axId val="1939416736"/>
        <c:axId val="1943852512"/>
      </c:barChart>
      <c:catAx>
        <c:axId val="193941673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Visitors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43852512"/>
        <c:crosses val="autoZero"/>
        <c:auto val="1"/>
        <c:lblAlgn val="ctr"/>
        <c:lblOffset val="100"/>
        <c:noMultiLvlLbl val="0"/>
      </c:catAx>
      <c:valAx>
        <c:axId val="194385251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%churn</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3941673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withinLinear" id="3">
  <a:schemeClr val="accent1"/>
  <a:schemeClr val="accent1"/>
  <a:schemeClr val="accent1"/>
  <a:schemeClr val="accent1"/>
  <a:schemeClr val="accent1"/>
  <a:schemeClr val="accent1"/>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withinLinear" id="3">
  <a:schemeClr val="accent1"/>
  <a:schemeClr val="accent1"/>
  <a:schemeClr val="accent1"/>
  <a:schemeClr val="accent1"/>
  <a:schemeClr val="accent1"/>
  <a:schemeClr val="accent1"/>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D1E5D-1EC3-44A5-B1CC-ECC580781B8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62638E5-F347-4E0E-A6ED-249F523E759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D32759D-FECB-442D-AAD4-B89BBB68CEC3}"/>
              </a:ext>
            </a:extLst>
          </p:cNvPr>
          <p:cNvSpPr>
            <a:spLocks noGrp="1"/>
          </p:cNvSpPr>
          <p:nvPr>
            <p:ph type="dt" sz="half" idx="10"/>
          </p:nvPr>
        </p:nvSpPr>
        <p:spPr/>
        <p:txBody>
          <a:bodyPr/>
          <a:lstStyle/>
          <a:p>
            <a:fld id="{4D250FAE-26E6-413A-8408-C146E70F3557}" type="datetimeFigureOut">
              <a:rPr lang="en-IN" smtClean="0"/>
              <a:t>31-07-2020</a:t>
            </a:fld>
            <a:endParaRPr lang="en-IN"/>
          </a:p>
        </p:txBody>
      </p:sp>
      <p:sp>
        <p:nvSpPr>
          <p:cNvPr id="5" name="Footer Placeholder 4">
            <a:extLst>
              <a:ext uri="{FF2B5EF4-FFF2-40B4-BE49-F238E27FC236}">
                <a16:creationId xmlns:a16="http://schemas.microsoft.com/office/drawing/2014/main" id="{DD3FE31B-387A-44B2-BB83-16AE3775B7B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E7D595E-F416-4B92-B30C-081D63C61D2C}"/>
              </a:ext>
            </a:extLst>
          </p:cNvPr>
          <p:cNvSpPr>
            <a:spLocks noGrp="1"/>
          </p:cNvSpPr>
          <p:nvPr>
            <p:ph type="sldNum" sz="quarter" idx="12"/>
          </p:nvPr>
        </p:nvSpPr>
        <p:spPr/>
        <p:txBody>
          <a:bodyPr/>
          <a:lstStyle/>
          <a:p>
            <a:fld id="{94340716-03E1-4394-843F-750271BF90CE}" type="slidenum">
              <a:rPr lang="en-IN" smtClean="0"/>
              <a:t>‹#›</a:t>
            </a:fld>
            <a:endParaRPr lang="en-IN"/>
          </a:p>
        </p:txBody>
      </p:sp>
    </p:spTree>
    <p:extLst>
      <p:ext uri="{BB962C8B-B14F-4D97-AF65-F5344CB8AC3E}">
        <p14:creationId xmlns:p14="http://schemas.microsoft.com/office/powerpoint/2010/main" val="30761428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19FD3-9065-4A35-8684-8232DA79C98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55FC6D7-389A-4E0C-8AE5-3E7417C2A01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D0F63A3-8FFE-4377-8FAD-066C7432B83A}"/>
              </a:ext>
            </a:extLst>
          </p:cNvPr>
          <p:cNvSpPr>
            <a:spLocks noGrp="1"/>
          </p:cNvSpPr>
          <p:nvPr>
            <p:ph type="dt" sz="half" idx="10"/>
          </p:nvPr>
        </p:nvSpPr>
        <p:spPr/>
        <p:txBody>
          <a:bodyPr/>
          <a:lstStyle/>
          <a:p>
            <a:fld id="{4D250FAE-26E6-413A-8408-C146E70F3557}" type="datetimeFigureOut">
              <a:rPr lang="en-IN" smtClean="0"/>
              <a:t>31-07-2020</a:t>
            </a:fld>
            <a:endParaRPr lang="en-IN"/>
          </a:p>
        </p:txBody>
      </p:sp>
      <p:sp>
        <p:nvSpPr>
          <p:cNvPr id="5" name="Footer Placeholder 4">
            <a:extLst>
              <a:ext uri="{FF2B5EF4-FFF2-40B4-BE49-F238E27FC236}">
                <a16:creationId xmlns:a16="http://schemas.microsoft.com/office/drawing/2014/main" id="{D43343AD-E1EB-4665-B00A-E511127C135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1E25FF9-E81B-41EF-89AE-4A049BE6A5E2}"/>
              </a:ext>
            </a:extLst>
          </p:cNvPr>
          <p:cNvSpPr>
            <a:spLocks noGrp="1"/>
          </p:cNvSpPr>
          <p:nvPr>
            <p:ph type="sldNum" sz="quarter" idx="12"/>
          </p:nvPr>
        </p:nvSpPr>
        <p:spPr/>
        <p:txBody>
          <a:bodyPr/>
          <a:lstStyle/>
          <a:p>
            <a:fld id="{94340716-03E1-4394-843F-750271BF90CE}" type="slidenum">
              <a:rPr lang="en-IN" smtClean="0"/>
              <a:t>‹#›</a:t>
            </a:fld>
            <a:endParaRPr lang="en-IN"/>
          </a:p>
        </p:txBody>
      </p:sp>
    </p:spTree>
    <p:extLst>
      <p:ext uri="{BB962C8B-B14F-4D97-AF65-F5344CB8AC3E}">
        <p14:creationId xmlns:p14="http://schemas.microsoft.com/office/powerpoint/2010/main" val="29914772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3A4647-6A36-47A5-B665-07C9A99EA38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88A7288-5001-4990-B9A9-16092BB7183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C3289A0-13F7-444A-99C5-827FB98A5008}"/>
              </a:ext>
            </a:extLst>
          </p:cNvPr>
          <p:cNvSpPr>
            <a:spLocks noGrp="1"/>
          </p:cNvSpPr>
          <p:nvPr>
            <p:ph type="dt" sz="half" idx="10"/>
          </p:nvPr>
        </p:nvSpPr>
        <p:spPr/>
        <p:txBody>
          <a:bodyPr/>
          <a:lstStyle/>
          <a:p>
            <a:fld id="{4D250FAE-26E6-413A-8408-C146E70F3557}" type="datetimeFigureOut">
              <a:rPr lang="en-IN" smtClean="0"/>
              <a:t>31-07-2020</a:t>
            </a:fld>
            <a:endParaRPr lang="en-IN"/>
          </a:p>
        </p:txBody>
      </p:sp>
      <p:sp>
        <p:nvSpPr>
          <p:cNvPr id="5" name="Footer Placeholder 4">
            <a:extLst>
              <a:ext uri="{FF2B5EF4-FFF2-40B4-BE49-F238E27FC236}">
                <a16:creationId xmlns:a16="http://schemas.microsoft.com/office/drawing/2014/main" id="{59EA45AB-390F-4908-849B-4AA760A006C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F890322-988A-4F51-A1EE-2DFEB8561B36}"/>
              </a:ext>
            </a:extLst>
          </p:cNvPr>
          <p:cNvSpPr>
            <a:spLocks noGrp="1"/>
          </p:cNvSpPr>
          <p:nvPr>
            <p:ph type="sldNum" sz="quarter" idx="12"/>
          </p:nvPr>
        </p:nvSpPr>
        <p:spPr/>
        <p:txBody>
          <a:bodyPr/>
          <a:lstStyle/>
          <a:p>
            <a:fld id="{94340716-03E1-4394-843F-750271BF90CE}" type="slidenum">
              <a:rPr lang="en-IN" smtClean="0"/>
              <a:t>‹#›</a:t>
            </a:fld>
            <a:endParaRPr lang="en-IN"/>
          </a:p>
        </p:txBody>
      </p:sp>
    </p:spTree>
    <p:extLst>
      <p:ext uri="{BB962C8B-B14F-4D97-AF65-F5344CB8AC3E}">
        <p14:creationId xmlns:p14="http://schemas.microsoft.com/office/powerpoint/2010/main" val="33023351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EBB34-8E86-4591-9703-231950A87D4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2B2D705-9268-45B0-8057-3322752E306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85D6E6A-0C50-44CC-B43E-CC235266C1B3}"/>
              </a:ext>
            </a:extLst>
          </p:cNvPr>
          <p:cNvSpPr>
            <a:spLocks noGrp="1"/>
          </p:cNvSpPr>
          <p:nvPr>
            <p:ph type="dt" sz="half" idx="10"/>
          </p:nvPr>
        </p:nvSpPr>
        <p:spPr/>
        <p:txBody>
          <a:bodyPr/>
          <a:lstStyle/>
          <a:p>
            <a:fld id="{4D250FAE-26E6-413A-8408-C146E70F3557}" type="datetimeFigureOut">
              <a:rPr lang="en-IN" smtClean="0"/>
              <a:t>31-07-2020</a:t>
            </a:fld>
            <a:endParaRPr lang="en-IN"/>
          </a:p>
        </p:txBody>
      </p:sp>
      <p:sp>
        <p:nvSpPr>
          <p:cNvPr id="5" name="Footer Placeholder 4">
            <a:extLst>
              <a:ext uri="{FF2B5EF4-FFF2-40B4-BE49-F238E27FC236}">
                <a16:creationId xmlns:a16="http://schemas.microsoft.com/office/drawing/2014/main" id="{3115289B-BDFF-4A58-995C-54C63E054DC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C97308A-73CC-45AF-9912-B0D9EF3CB8AB}"/>
              </a:ext>
            </a:extLst>
          </p:cNvPr>
          <p:cNvSpPr>
            <a:spLocks noGrp="1"/>
          </p:cNvSpPr>
          <p:nvPr>
            <p:ph type="sldNum" sz="quarter" idx="12"/>
          </p:nvPr>
        </p:nvSpPr>
        <p:spPr/>
        <p:txBody>
          <a:bodyPr/>
          <a:lstStyle/>
          <a:p>
            <a:fld id="{94340716-03E1-4394-843F-750271BF90CE}" type="slidenum">
              <a:rPr lang="en-IN" smtClean="0"/>
              <a:t>‹#›</a:t>
            </a:fld>
            <a:endParaRPr lang="en-IN"/>
          </a:p>
        </p:txBody>
      </p:sp>
    </p:spTree>
    <p:extLst>
      <p:ext uri="{BB962C8B-B14F-4D97-AF65-F5344CB8AC3E}">
        <p14:creationId xmlns:p14="http://schemas.microsoft.com/office/powerpoint/2010/main" val="24877265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1C3FC-36F5-4D38-A4A5-34F0DBF44F0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62CD82C-5CCF-43BC-AB07-49E60F80F3F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5A6A3DC-2089-4059-8106-9901AFE567A5}"/>
              </a:ext>
            </a:extLst>
          </p:cNvPr>
          <p:cNvSpPr>
            <a:spLocks noGrp="1"/>
          </p:cNvSpPr>
          <p:nvPr>
            <p:ph type="dt" sz="half" idx="10"/>
          </p:nvPr>
        </p:nvSpPr>
        <p:spPr/>
        <p:txBody>
          <a:bodyPr/>
          <a:lstStyle/>
          <a:p>
            <a:fld id="{4D250FAE-26E6-413A-8408-C146E70F3557}" type="datetimeFigureOut">
              <a:rPr lang="en-IN" smtClean="0"/>
              <a:t>31-07-2020</a:t>
            </a:fld>
            <a:endParaRPr lang="en-IN"/>
          </a:p>
        </p:txBody>
      </p:sp>
      <p:sp>
        <p:nvSpPr>
          <p:cNvPr id="5" name="Footer Placeholder 4">
            <a:extLst>
              <a:ext uri="{FF2B5EF4-FFF2-40B4-BE49-F238E27FC236}">
                <a16:creationId xmlns:a16="http://schemas.microsoft.com/office/drawing/2014/main" id="{3371DE67-CF1E-46E4-A9DB-D689607EBA6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9B4118C-C146-4136-A338-B96DA6262214}"/>
              </a:ext>
            </a:extLst>
          </p:cNvPr>
          <p:cNvSpPr>
            <a:spLocks noGrp="1"/>
          </p:cNvSpPr>
          <p:nvPr>
            <p:ph type="sldNum" sz="quarter" idx="12"/>
          </p:nvPr>
        </p:nvSpPr>
        <p:spPr/>
        <p:txBody>
          <a:bodyPr/>
          <a:lstStyle/>
          <a:p>
            <a:fld id="{94340716-03E1-4394-843F-750271BF90CE}" type="slidenum">
              <a:rPr lang="en-IN" smtClean="0"/>
              <a:t>‹#›</a:t>
            </a:fld>
            <a:endParaRPr lang="en-IN"/>
          </a:p>
        </p:txBody>
      </p:sp>
    </p:spTree>
    <p:extLst>
      <p:ext uri="{BB962C8B-B14F-4D97-AF65-F5344CB8AC3E}">
        <p14:creationId xmlns:p14="http://schemas.microsoft.com/office/powerpoint/2010/main" val="14327359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26801-DE43-47E2-9D9E-5BC6EE542C8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785CA65-2B8F-49BA-9883-4A2EAD91852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C94D88B-C96A-4344-990B-C1EAE1BA2AA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D747C99-68CB-4391-A22A-65AE95F1A521}"/>
              </a:ext>
            </a:extLst>
          </p:cNvPr>
          <p:cNvSpPr>
            <a:spLocks noGrp="1"/>
          </p:cNvSpPr>
          <p:nvPr>
            <p:ph type="dt" sz="half" idx="10"/>
          </p:nvPr>
        </p:nvSpPr>
        <p:spPr/>
        <p:txBody>
          <a:bodyPr/>
          <a:lstStyle/>
          <a:p>
            <a:fld id="{4D250FAE-26E6-413A-8408-C146E70F3557}" type="datetimeFigureOut">
              <a:rPr lang="en-IN" smtClean="0"/>
              <a:t>31-07-2020</a:t>
            </a:fld>
            <a:endParaRPr lang="en-IN"/>
          </a:p>
        </p:txBody>
      </p:sp>
      <p:sp>
        <p:nvSpPr>
          <p:cNvPr id="6" name="Footer Placeholder 5">
            <a:extLst>
              <a:ext uri="{FF2B5EF4-FFF2-40B4-BE49-F238E27FC236}">
                <a16:creationId xmlns:a16="http://schemas.microsoft.com/office/drawing/2014/main" id="{93F5C218-D17A-4D1A-A96C-A59AFB77409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142BCC1-FF7E-425B-A0B8-76D1D6F61109}"/>
              </a:ext>
            </a:extLst>
          </p:cNvPr>
          <p:cNvSpPr>
            <a:spLocks noGrp="1"/>
          </p:cNvSpPr>
          <p:nvPr>
            <p:ph type="sldNum" sz="quarter" idx="12"/>
          </p:nvPr>
        </p:nvSpPr>
        <p:spPr/>
        <p:txBody>
          <a:bodyPr/>
          <a:lstStyle/>
          <a:p>
            <a:fld id="{94340716-03E1-4394-843F-750271BF90CE}" type="slidenum">
              <a:rPr lang="en-IN" smtClean="0"/>
              <a:t>‹#›</a:t>
            </a:fld>
            <a:endParaRPr lang="en-IN"/>
          </a:p>
        </p:txBody>
      </p:sp>
    </p:spTree>
    <p:extLst>
      <p:ext uri="{BB962C8B-B14F-4D97-AF65-F5344CB8AC3E}">
        <p14:creationId xmlns:p14="http://schemas.microsoft.com/office/powerpoint/2010/main" val="2458595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68AFE-CB53-413E-A18E-381112AA640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7F6AC97-81F6-4A79-A56B-09E4105393B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F04C76-FA65-4864-B02F-057E7A040B3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C8DFC53-7A51-43BB-8FE2-DEB8503E4C0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41D35F9-FFAF-49FE-B667-07C2D1388C3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73B7642-303B-4BAC-ACAA-0258E5B5E88E}"/>
              </a:ext>
            </a:extLst>
          </p:cNvPr>
          <p:cNvSpPr>
            <a:spLocks noGrp="1"/>
          </p:cNvSpPr>
          <p:nvPr>
            <p:ph type="dt" sz="half" idx="10"/>
          </p:nvPr>
        </p:nvSpPr>
        <p:spPr/>
        <p:txBody>
          <a:bodyPr/>
          <a:lstStyle/>
          <a:p>
            <a:fld id="{4D250FAE-26E6-413A-8408-C146E70F3557}" type="datetimeFigureOut">
              <a:rPr lang="en-IN" smtClean="0"/>
              <a:t>31-07-2020</a:t>
            </a:fld>
            <a:endParaRPr lang="en-IN"/>
          </a:p>
        </p:txBody>
      </p:sp>
      <p:sp>
        <p:nvSpPr>
          <p:cNvPr id="8" name="Footer Placeholder 7">
            <a:extLst>
              <a:ext uri="{FF2B5EF4-FFF2-40B4-BE49-F238E27FC236}">
                <a16:creationId xmlns:a16="http://schemas.microsoft.com/office/drawing/2014/main" id="{419D1326-DE61-41DC-8B4C-9A499305696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0E44E0A-E798-463B-8490-72E63C035E0A}"/>
              </a:ext>
            </a:extLst>
          </p:cNvPr>
          <p:cNvSpPr>
            <a:spLocks noGrp="1"/>
          </p:cNvSpPr>
          <p:nvPr>
            <p:ph type="sldNum" sz="quarter" idx="12"/>
          </p:nvPr>
        </p:nvSpPr>
        <p:spPr/>
        <p:txBody>
          <a:bodyPr/>
          <a:lstStyle/>
          <a:p>
            <a:fld id="{94340716-03E1-4394-843F-750271BF90CE}" type="slidenum">
              <a:rPr lang="en-IN" smtClean="0"/>
              <a:t>‹#›</a:t>
            </a:fld>
            <a:endParaRPr lang="en-IN"/>
          </a:p>
        </p:txBody>
      </p:sp>
    </p:spTree>
    <p:extLst>
      <p:ext uri="{BB962C8B-B14F-4D97-AF65-F5344CB8AC3E}">
        <p14:creationId xmlns:p14="http://schemas.microsoft.com/office/powerpoint/2010/main" val="20700775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613A5-AC18-4F8E-99C0-299B7E69F2B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BFDD01C-30BB-4751-90B7-F036757A2263}"/>
              </a:ext>
            </a:extLst>
          </p:cNvPr>
          <p:cNvSpPr>
            <a:spLocks noGrp="1"/>
          </p:cNvSpPr>
          <p:nvPr>
            <p:ph type="dt" sz="half" idx="10"/>
          </p:nvPr>
        </p:nvSpPr>
        <p:spPr/>
        <p:txBody>
          <a:bodyPr/>
          <a:lstStyle/>
          <a:p>
            <a:fld id="{4D250FAE-26E6-413A-8408-C146E70F3557}" type="datetimeFigureOut">
              <a:rPr lang="en-IN" smtClean="0"/>
              <a:t>31-07-2020</a:t>
            </a:fld>
            <a:endParaRPr lang="en-IN"/>
          </a:p>
        </p:txBody>
      </p:sp>
      <p:sp>
        <p:nvSpPr>
          <p:cNvPr id="4" name="Footer Placeholder 3">
            <a:extLst>
              <a:ext uri="{FF2B5EF4-FFF2-40B4-BE49-F238E27FC236}">
                <a16:creationId xmlns:a16="http://schemas.microsoft.com/office/drawing/2014/main" id="{21D2A382-7E0F-4000-A174-325FE0D49EB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B5CBD75-696D-484B-83DE-E9806A110727}"/>
              </a:ext>
            </a:extLst>
          </p:cNvPr>
          <p:cNvSpPr>
            <a:spLocks noGrp="1"/>
          </p:cNvSpPr>
          <p:nvPr>
            <p:ph type="sldNum" sz="quarter" idx="12"/>
          </p:nvPr>
        </p:nvSpPr>
        <p:spPr/>
        <p:txBody>
          <a:bodyPr/>
          <a:lstStyle/>
          <a:p>
            <a:fld id="{94340716-03E1-4394-843F-750271BF90CE}" type="slidenum">
              <a:rPr lang="en-IN" smtClean="0"/>
              <a:t>‹#›</a:t>
            </a:fld>
            <a:endParaRPr lang="en-IN"/>
          </a:p>
        </p:txBody>
      </p:sp>
    </p:spTree>
    <p:extLst>
      <p:ext uri="{BB962C8B-B14F-4D97-AF65-F5344CB8AC3E}">
        <p14:creationId xmlns:p14="http://schemas.microsoft.com/office/powerpoint/2010/main" val="34488051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7C31F7D-84D4-4063-81E7-BDDAE9B504DA}"/>
              </a:ext>
            </a:extLst>
          </p:cNvPr>
          <p:cNvSpPr>
            <a:spLocks noGrp="1"/>
          </p:cNvSpPr>
          <p:nvPr>
            <p:ph type="dt" sz="half" idx="10"/>
          </p:nvPr>
        </p:nvSpPr>
        <p:spPr/>
        <p:txBody>
          <a:bodyPr/>
          <a:lstStyle/>
          <a:p>
            <a:fld id="{4D250FAE-26E6-413A-8408-C146E70F3557}" type="datetimeFigureOut">
              <a:rPr lang="en-IN" smtClean="0"/>
              <a:t>31-07-2020</a:t>
            </a:fld>
            <a:endParaRPr lang="en-IN"/>
          </a:p>
        </p:txBody>
      </p:sp>
      <p:sp>
        <p:nvSpPr>
          <p:cNvPr id="3" name="Footer Placeholder 2">
            <a:extLst>
              <a:ext uri="{FF2B5EF4-FFF2-40B4-BE49-F238E27FC236}">
                <a16:creationId xmlns:a16="http://schemas.microsoft.com/office/drawing/2014/main" id="{C471FC28-E2B4-416B-A8F6-C8E1AC08443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AA2DB6E-FEF7-472D-9C77-16174C893329}"/>
              </a:ext>
            </a:extLst>
          </p:cNvPr>
          <p:cNvSpPr>
            <a:spLocks noGrp="1"/>
          </p:cNvSpPr>
          <p:nvPr>
            <p:ph type="sldNum" sz="quarter" idx="12"/>
          </p:nvPr>
        </p:nvSpPr>
        <p:spPr/>
        <p:txBody>
          <a:bodyPr/>
          <a:lstStyle/>
          <a:p>
            <a:fld id="{94340716-03E1-4394-843F-750271BF90CE}" type="slidenum">
              <a:rPr lang="en-IN" smtClean="0"/>
              <a:t>‹#›</a:t>
            </a:fld>
            <a:endParaRPr lang="en-IN"/>
          </a:p>
        </p:txBody>
      </p:sp>
    </p:spTree>
    <p:extLst>
      <p:ext uri="{BB962C8B-B14F-4D97-AF65-F5344CB8AC3E}">
        <p14:creationId xmlns:p14="http://schemas.microsoft.com/office/powerpoint/2010/main" val="24863662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36D13-A2B0-4709-9D76-D47126DA29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CF9092A-2A70-4771-BBF6-CE021946DA7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95D541C-4E09-4BF7-A459-E1633A3D43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8EDFFD-EE3C-4E1D-BB24-6223BBA11CD5}"/>
              </a:ext>
            </a:extLst>
          </p:cNvPr>
          <p:cNvSpPr>
            <a:spLocks noGrp="1"/>
          </p:cNvSpPr>
          <p:nvPr>
            <p:ph type="dt" sz="half" idx="10"/>
          </p:nvPr>
        </p:nvSpPr>
        <p:spPr/>
        <p:txBody>
          <a:bodyPr/>
          <a:lstStyle/>
          <a:p>
            <a:fld id="{4D250FAE-26E6-413A-8408-C146E70F3557}" type="datetimeFigureOut">
              <a:rPr lang="en-IN" smtClean="0"/>
              <a:t>31-07-2020</a:t>
            </a:fld>
            <a:endParaRPr lang="en-IN"/>
          </a:p>
        </p:txBody>
      </p:sp>
      <p:sp>
        <p:nvSpPr>
          <p:cNvPr id="6" name="Footer Placeholder 5">
            <a:extLst>
              <a:ext uri="{FF2B5EF4-FFF2-40B4-BE49-F238E27FC236}">
                <a16:creationId xmlns:a16="http://schemas.microsoft.com/office/drawing/2014/main" id="{A6F9A450-5CBE-41E0-907F-D43422EC7C8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3644BAD-C6CD-427B-B0EA-97A30A5CB3AD}"/>
              </a:ext>
            </a:extLst>
          </p:cNvPr>
          <p:cNvSpPr>
            <a:spLocks noGrp="1"/>
          </p:cNvSpPr>
          <p:nvPr>
            <p:ph type="sldNum" sz="quarter" idx="12"/>
          </p:nvPr>
        </p:nvSpPr>
        <p:spPr/>
        <p:txBody>
          <a:bodyPr/>
          <a:lstStyle/>
          <a:p>
            <a:fld id="{94340716-03E1-4394-843F-750271BF90CE}" type="slidenum">
              <a:rPr lang="en-IN" smtClean="0"/>
              <a:t>‹#›</a:t>
            </a:fld>
            <a:endParaRPr lang="en-IN"/>
          </a:p>
        </p:txBody>
      </p:sp>
    </p:spTree>
    <p:extLst>
      <p:ext uri="{BB962C8B-B14F-4D97-AF65-F5344CB8AC3E}">
        <p14:creationId xmlns:p14="http://schemas.microsoft.com/office/powerpoint/2010/main" val="8657224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63FC0-76F5-4B03-8D96-E864AE14AC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006C7E2-67BF-44E8-8482-F755283B84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437ADD6-2D43-4B2D-BAB2-9E08B7BB6D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C14945D-E8F3-421F-86B8-791077FCA326}"/>
              </a:ext>
            </a:extLst>
          </p:cNvPr>
          <p:cNvSpPr>
            <a:spLocks noGrp="1"/>
          </p:cNvSpPr>
          <p:nvPr>
            <p:ph type="dt" sz="half" idx="10"/>
          </p:nvPr>
        </p:nvSpPr>
        <p:spPr/>
        <p:txBody>
          <a:bodyPr/>
          <a:lstStyle/>
          <a:p>
            <a:fld id="{4D250FAE-26E6-413A-8408-C146E70F3557}" type="datetimeFigureOut">
              <a:rPr lang="en-IN" smtClean="0"/>
              <a:t>31-07-2020</a:t>
            </a:fld>
            <a:endParaRPr lang="en-IN"/>
          </a:p>
        </p:txBody>
      </p:sp>
      <p:sp>
        <p:nvSpPr>
          <p:cNvPr id="6" name="Footer Placeholder 5">
            <a:extLst>
              <a:ext uri="{FF2B5EF4-FFF2-40B4-BE49-F238E27FC236}">
                <a16:creationId xmlns:a16="http://schemas.microsoft.com/office/drawing/2014/main" id="{D18DFBFB-1E6E-48C8-B295-11BD5816F0E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47BE9FE-3D10-456B-86E6-6D6928EB057F}"/>
              </a:ext>
            </a:extLst>
          </p:cNvPr>
          <p:cNvSpPr>
            <a:spLocks noGrp="1"/>
          </p:cNvSpPr>
          <p:nvPr>
            <p:ph type="sldNum" sz="quarter" idx="12"/>
          </p:nvPr>
        </p:nvSpPr>
        <p:spPr/>
        <p:txBody>
          <a:bodyPr/>
          <a:lstStyle/>
          <a:p>
            <a:fld id="{94340716-03E1-4394-843F-750271BF90CE}" type="slidenum">
              <a:rPr lang="en-IN" smtClean="0"/>
              <a:t>‹#›</a:t>
            </a:fld>
            <a:endParaRPr lang="en-IN"/>
          </a:p>
        </p:txBody>
      </p:sp>
    </p:spTree>
    <p:extLst>
      <p:ext uri="{BB962C8B-B14F-4D97-AF65-F5344CB8AC3E}">
        <p14:creationId xmlns:p14="http://schemas.microsoft.com/office/powerpoint/2010/main" val="32514151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55B503A-758E-4993-A435-3984CAB6F69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8D79DCD-95B7-41A6-AECB-87DADE68A2B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35099F6-0BB2-430C-96EE-C7CAE19539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250FAE-26E6-413A-8408-C146E70F3557}" type="datetimeFigureOut">
              <a:rPr lang="en-IN" smtClean="0"/>
              <a:t>31-07-2020</a:t>
            </a:fld>
            <a:endParaRPr lang="en-IN"/>
          </a:p>
        </p:txBody>
      </p:sp>
      <p:sp>
        <p:nvSpPr>
          <p:cNvPr id="5" name="Footer Placeholder 4">
            <a:extLst>
              <a:ext uri="{FF2B5EF4-FFF2-40B4-BE49-F238E27FC236}">
                <a16:creationId xmlns:a16="http://schemas.microsoft.com/office/drawing/2014/main" id="{CA346D8C-6C98-486F-BCAE-9A917254ED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CD8E6A4-43AF-4991-98F4-33813D32505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340716-03E1-4394-843F-750271BF90CE}" type="slidenum">
              <a:rPr lang="en-IN" smtClean="0"/>
              <a:t>‹#›</a:t>
            </a:fld>
            <a:endParaRPr lang="en-IN"/>
          </a:p>
        </p:txBody>
      </p:sp>
    </p:spTree>
    <p:extLst>
      <p:ext uri="{BB962C8B-B14F-4D97-AF65-F5344CB8AC3E}">
        <p14:creationId xmlns:p14="http://schemas.microsoft.com/office/powerpoint/2010/main" val="21185275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svg"/></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3" name="Rectangle 44">
            <a:extLst>
              <a:ext uri="{FF2B5EF4-FFF2-40B4-BE49-F238E27FC236}">
                <a16:creationId xmlns:a16="http://schemas.microsoft.com/office/drawing/2014/main" id="{0B3B9DBC-97CC-4A18-B4A6-66E240292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46">
            <a:extLst>
              <a:ext uri="{FF2B5EF4-FFF2-40B4-BE49-F238E27FC236}">
                <a16:creationId xmlns:a16="http://schemas.microsoft.com/office/drawing/2014/main" id="{F4492644-1D84-449E-94E4-5FC5C873D3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227"/>
            <a:ext cx="12188952" cy="4551895"/>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96D722-7F35-43C3-90AB-6E938A11E55C}"/>
              </a:ext>
            </a:extLst>
          </p:cNvPr>
          <p:cNvSpPr>
            <a:spLocks noGrp="1"/>
          </p:cNvSpPr>
          <p:nvPr>
            <p:ph type="ctrTitle"/>
          </p:nvPr>
        </p:nvSpPr>
        <p:spPr>
          <a:xfrm>
            <a:off x="795342" y="637953"/>
            <a:ext cx="8272458" cy="3189507"/>
          </a:xfrm>
        </p:spPr>
        <p:txBody>
          <a:bodyPr>
            <a:normAutofit/>
          </a:bodyPr>
          <a:lstStyle/>
          <a:p>
            <a:pPr algn="l"/>
            <a:r>
              <a:rPr lang="en-US" sz="8000">
                <a:solidFill>
                  <a:srgbClr val="FFFFFF"/>
                </a:solidFill>
              </a:rPr>
              <a:t>ASSIGNMENT</a:t>
            </a:r>
            <a:endParaRPr lang="en-IN" sz="8000">
              <a:solidFill>
                <a:srgbClr val="FFFFFF"/>
              </a:solidFill>
            </a:endParaRPr>
          </a:p>
        </p:txBody>
      </p:sp>
      <p:sp>
        <p:nvSpPr>
          <p:cNvPr id="65" name="Freeform 6">
            <a:extLst>
              <a:ext uri="{FF2B5EF4-FFF2-40B4-BE49-F238E27FC236}">
                <a16:creationId xmlns:a16="http://schemas.microsoft.com/office/drawing/2014/main" id="{94EE1A74-DEBF-434E-8B5E-7AB296ECBE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727747" y="4208147"/>
            <a:ext cx="339126" cy="1938528"/>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7">
            <a:extLst>
              <a:ext uri="{FF2B5EF4-FFF2-40B4-BE49-F238E27FC236}">
                <a16:creationId xmlns:a16="http://schemas.microsoft.com/office/drawing/2014/main" id="{8C7C4D4B-92D9-4FA4-A294-749E8574FF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728739" y="4098333"/>
            <a:ext cx="201857" cy="1874520"/>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Rectangle 8">
            <a:extLst>
              <a:ext uri="{FF2B5EF4-FFF2-40B4-BE49-F238E27FC236}">
                <a16:creationId xmlns:a16="http://schemas.microsoft.com/office/drawing/2014/main" id="{BADA3358-2A3F-41B0-A458-6FD1DB3AF9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48" y="4098334"/>
            <a:ext cx="8933019" cy="177393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Subtitle 2">
            <a:extLst>
              <a:ext uri="{FF2B5EF4-FFF2-40B4-BE49-F238E27FC236}">
                <a16:creationId xmlns:a16="http://schemas.microsoft.com/office/drawing/2014/main" id="{08642D67-32F1-428C-9530-DE2CD27EA050}"/>
              </a:ext>
            </a:extLst>
          </p:cNvPr>
          <p:cNvSpPr>
            <a:spLocks noGrp="1"/>
          </p:cNvSpPr>
          <p:nvPr>
            <p:ph type="subTitle" idx="1"/>
          </p:nvPr>
        </p:nvSpPr>
        <p:spPr>
          <a:xfrm>
            <a:off x="795342" y="4377268"/>
            <a:ext cx="7970903" cy="1280582"/>
          </a:xfrm>
        </p:spPr>
        <p:txBody>
          <a:bodyPr anchor="t">
            <a:normAutofit/>
          </a:bodyPr>
          <a:lstStyle/>
          <a:p>
            <a:pPr algn="l"/>
            <a:r>
              <a:rPr lang="en-US" sz="3200">
                <a:solidFill>
                  <a:srgbClr val="FEFFFF"/>
                </a:solidFill>
              </a:rPr>
              <a:t>Submitted By: Aradhya Raj Mehra</a:t>
            </a:r>
            <a:endParaRPr lang="en-IN" sz="3200">
              <a:solidFill>
                <a:srgbClr val="FEFFFF"/>
              </a:solidFill>
            </a:endParaRPr>
          </a:p>
        </p:txBody>
      </p:sp>
      <p:sp>
        <p:nvSpPr>
          <p:cNvPr id="68" name="Rectangle 8">
            <a:extLst>
              <a:ext uri="{FF2B5EF4-FFF2-40B4-BE49-F238E27FC236}">
                <a16:creationId xmlns:a16="http://schemas.microsoft.com/office/drawing/2014/main" id="{E4737216-37B2-43AD-AB08-05BFCCEFC9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066873" y="4377267"/>
            <a:ext cx="3122079" cy="177393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517734549"/>
      </p:ext>
    </p:extLst>
  </p:cSld>
  <p:clrMapOvr>
    <a:masterClrMapping/>
  </p:clrMapOvr>
  <p:transition spd="slow">
    <p:push/>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21940D77-0A6C-418C-99D3-CBAC652B5F88}"/>
              </a:ext>
            </a:extLst>
          </p:cNvPr>
          <p:cNvPicPr>
            <a:picLocks noChangeAspect="1"/>
          </p:cNvPicPr>
          <p:nvPr/>
        </p:nvPicPr>
        <p:blipFill rotWithShape="1">
          <a:blip r:embed="rId2"/>
          <a:srcRect l="21644" r="620"/>
          <a:stretch/>
        </p:blipFill>
        <p:spPr>
          <a:xfrm>
            <a:off x="3523488" y="10"/>
            <a:ext cx="8668512" cy="6857990"/>
          </a:xfrm>
          <a:prstGeom prst="rect">
            <a:avLst/>
          </a:prstGeom>
        </p:spPr>
      </p:pic>
      <p:sp>
        <p:nvSpPr>
          <p:cNvPr id="10" name="Rectangle 9">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9AF2E68-B088-47D4-B242-C04E7CCED653}"/>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dirty="0"/>
              <a:t>92% of categories have more sellers than the potential buyers</a:t>
            </a:r>
          </a:p>
        </p:txBody>
      </p:sp>
      <p:sp>
        <p:nvSpPr>
          <p:cNvPr id="12" name="Rectangle 1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 name="Rectangle 1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47648541"/>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ADF2AA3E-C714-4E8D-9F46-9E6FFF7FBA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3308" y="338328"/>
            <a:ext cx="11438793" cy="1577725"/>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7BF1DCC-55FF-407A-B252-CF868DFAB405}"/>
              </a:ext>
            </a:extLst>
          </p:cNvPr>
          <p:cNvSpPr>
            <a:spLocks noGrp="1"/>
          </p:cNvSpPr>
          <p:nvPr>
            <p:ph type="title"/>
          </p:nvPr>
        </p:nvSpPr>
        <p:spPr>
          <a:xfrm>
            <a:off x="838200" y="467541"/>
            <a:ext cx="10515600" cy="1325563"/>
          </a:xfrm>
        </p:spPr>
        <p:txBody>
          <a:bodyPr>
            <a:normAutofit/>
          </a:bodyPr>
          <a:lstStyle/>
          <a:p>
            <a:r>
              <a:rPr lang="en-US" sz="2400">
                <a:solidFill>
                  <a:schemeClr val="bg1"/>
                </a:solidFill>
              </a:rPr>
              <a:t>The churn is most in categories like DIY HOME, Tickets, Children and Hobby which can be seen such that because of the presence of no. of buyers and sellers are so imbalanced that visitors tend to leave the category most.</a:t>
            </a:r>
            <a:endParaRPr lang="en-US" sz="2400" b="1">
              <a:solidFill>
                <a:schemeClr val="bg1"/>
              </a:solidFill>
            </a:endParaRPr>
          </a:p>
        </p:txBody>
      </p:sp>
      <p:graphicFrame>
        <p:nvGraphicFramePr>
          <p:cNvPr id="4" name="Content Placeholder 3">
            <a:extLst>
              <a:ext uri="{FF2B5EF4-FFF2-40B4-BE49-F238E27FC236}">
                <a16:creationId xmlns:a16="http://schemas.microsoft.com/office/drawing/2014/main" id="{8F9F48FA-A78A-465B-B0F5-2FC3A7A6A73D}"/>
              </a:ext>
            </a:extLst>
          </p:cNvPr>
          <p:cNvGraphicFramePr>
            <a:graphicFrameLocks noGrp="1"/>
          </p:cNvGraphicFramePr>
          <p:nvPr>
            <p:ph idx="1"/>
            <p:extLst>
              <p:ext uri="{D42A27DB-BD31-4B8C-83A1-F6EECF244321}">
                <p14:modId xmlns:p14="http://schemas.microsoft.com/office/powerpoint/2010/main" val="256150802"/>
              </p:ext>
            </p:extLst>
          </p:nvPr>
        </p:nvGraphicFramePr>
        <p:xfrm>
          <a:off x="838200" y="2281565"/>
          <a:ext cx="10515600" cy="393931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36600392"/>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F2AC420E-F79A-4FB7-8013-94B1E8B63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3CD1EA40-7116-4FCB-9369-70F29FAA91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592824" cy="323398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B247A1-7A2B-4D97-9699-97D3C7249958}"/>
              </a:ext>
            </a:extLst>
          </p:cNvPr>
          <p:cNvSpPr>
            <a:spLocks noGrp="1"/>
          </p:cNvSpPr>
          <p:nvPr>
            <p:ph type="title"/>
          </p:nvPr>
        </p:nvSpPr>
        <p:spPr>
          <a:xfrm>
            <a:off x="1166648" y="655591"/>
            <a:ext cx="4929352" cy="2315616"/>
          </a:xfrm>
        </p:spPr>
        <p:txBody>
          <a:bodyPr>
            <a:normAutofit/>
          </a:bodyPr>
          <a:lstStyle/>
          <a:p>
            <a:r>
              <a:rPr lang="en-US" sz="2400" dirty="0"/>
              <a:t>Based on Visitor Categories i.e. Seller and Buyer, if we tend to find the churn%, buyer’s have a churn% of </a:t>
            </a:r>
            <a:r>
              <a:rPr lang="en-US" sz="2400" b="1" dirty="0"/>
              <a:t>4%</a:t>
            </a:r>
            <a:r>
              <a:rPr lang="en-US" sz="2400" dirty="0"/>
              <a:t> however, seller’s have a churn of </a:t>
            </a:r>
            <a:r>
              <a:rPr lang="en-US" sz="2400" b="1" dirty="0"/>
              <a:t>7%.</a:t>
            </a:r>
            <a:br>
              <a:rPr lang="en-US" sz="2400" b="1" dirty="0"/>
            </a:br>
            <a:endParaRPr lang="en-IN" sz="2400" dirty="0"/>
          </a:p>
        </p:txBody>
      </p:sp>
      <p:sp>
        <p:nvSpPr>
          <p:cNvPr id="47" name="Rectangle 46">
            <a:extLst>
              <a:ext uri="{FF2B5EF4-FFF2-40B4-BE49-F238E27FC236}">
                <a16:creationId xmlns:a16="http://schemas.microsoft.com/office/drawing/2014/main" id="{BF647E38-F93D-4661-8D77-CE13EEB65B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9" name="Group 48">
            <a:extLst>
              <a:ext uri="{FF2B5EF4-FFF2-40B4-BE49-F238E27FC236}">
                <a16:creationId xmlns:a16="http://schemas.microsoft.com/office/drawing/2014/main" id="{8E8872B6-836E-4281-A971-D133C61875C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7763256" y="73152"/>
            <a:chExt cx="1178966" cy="232963"/>
          </a:xfrm>
        </p:grpSpPr>
        <p:sp>
          <p:nvSpPr>
            <p:cNvPr id="50" name="Rectangle 64">
              <a:extLst>
                <a:ext uri="{FF2B5EF4-FFF2-40B4-BE49-F238E27FC236}">
                  <a16:creationId xmlns:a16="http://schemas.microsoft.com/office/drawing/2014/main" id="{0B655FA0-F08E-419A-83F5-23E3ADA5A7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66">
              <a:extLst>
                <a:ext uri="{FF2B5EF4-FFF2-40B4-BE49-F238E27FC236}">
                  <a16:creationId xmlns:a16="http://schemas.microsoft.com/office/drawing/2014/main" id="{AD8E9261-7E3D-4B22-9B39-8CC1D4F43F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64">
              <a:extLst>
                <a:ext uri="{FF2B5EF4-FFF2-40B4-BE49-F238E27FC236}">
                  <a16:creationId xmlns:a16="http://schemas.microsoft.com/office/drawing/2014/main" id="{632485D7-A2AD-470C-BD26-EABCF63F9C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66">
              <a:extLst>
                <a:ext uri="{FF2B5EF4-FFF2-40B4-BE49-F238E27FC236}">
                  <a16:creationId xmlns:a16="http://schemas.microsoft.com/office/drawing/2014/main" id="{22BD4173-4E70-447E-9DFE-F4E5CB830D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64">
              <a:extLst>
                <a:ext uri="{FF2B5EF4-FFF2-40B4-BE49-F238E27FC236}">
                  <a16:creationId xmlns:a16="http://schemas.microsoft.com/office/drawing/2014/main" id="{037F912F-356C-4A91-B15E-7A1D626E6D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66">
              <a:extLst>
                <a:ext uri="{FF2B5EF4-FFF2-40B4-BE49-F238E27FC236}">
                  <a16:creationId xmlns:a16="http://schemas.microsoft.com/office/drawing/2014/main" id="{49B3E584-4770-448C-AEA7-2CEE9F850A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64">
              <a:extLst>
                <a:ext uri="{FF2B5EF4-FFF2-40B4-BE49-F238E27FC236}">
                  <a16:creationId xmlns:a16="http://schemas.microsoft.com/office/drawing/2014/main" id="{BB0DAED8-C4B6-4A57-9196-B117598652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66">
              <a:extLst>
                <a:ext uri="{FF2B5EF4-FFF2-40B4-BE49-F238E27FC236}">
                  <a16:creationId xmlns:a16="http://schemas.microsoft.com/office/drawing/2014/main" id="{72B27AFA-86A5-4FB9-9FE1-33E2503962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64">
              <a:extLst>
                <a:ext uri="{FF2B5EF4-FFF2-40B4-BE49-F238E27FC236}">
                  <a16:creationId xmlns:a16="http://schemas.microsoft.com/office/drawing/2014/main" id="{655899FB-5538-4E4C-B95A-D3BA49BBD3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66">
              <a:extLst>
                <a:ext uri="{FF2B5EF4-FFF2-40B4-BE49-F238E27FC236}">
                  <a16:creationId xmlns:a16="http://schemas.microsoft.com/office/drawing/2014/main" id="{885694C0-F226-4392-885A-1056B163F3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64">
              <a:extLst>
                <a:ext uri="{FF2B5EF4-FFF2-40B4-BE49-F238E27FC236}">
                  <a16:creationId xmlns:a16="http://schemas.microsoft.com/office/drawing/2014/main" id="{483E3282-BB58-46D8-BB45-F7F2DBCCF1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6">
              <a:extLst>
                <a:ext uri="{FF2B5EF4-FFF2-40B4-BE49-F238E27FC236}">
                  <a16:creationId xmlns:a16="http://schemas.microsoft.com/office/drawing/2014/main" id="{402E8DFE-1141-4DAF-AB0C-A74CC0EFDA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4">
              <a:extLst>
                <a:ext uri="{FF2B5EF4-FFF2-40B4-BE49-F238E27FC236}">
                  <a16:creationId xmlns:a16="http://schemas.microsoft.com/office/drawing/2014/main" id="{B261BAA8-8B84-4751-80F6-9153C68F2B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6">
              <a:extLst>
                <a:ext uri="{FF2B5EF4-FFF2-40B4-BE49-F238E27FC236}">
                  <a16:creationId xmlns:a16="http://schemas.microsoft.com/office/drawing/2014/main" id="{10FB8389-B4B0-4276-A6EB-5535937738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4">
              <a:extLst>
                <a:ext uri="{FF2B5EF4-FFF2-40B4-BE49-F238E27FC236}">
                  <a16:creationId xmlns:a16="http://schemas.microsoft.com/office/drawing/2014/main" id="{7E496AA7-168D-4B53-A954-31C3A61C22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6">
              <a:extLst>
                <a:ext uri="{FF2B5EF4-FFF2-40B4-BE49-F238E27FC236}">
                  <a16:creationId xmlns:a16="http://schemas.microsoft.com/office/drawing/2014/main" id="{E0223324-6476-4A1F-B26F-77CB4E5AA0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4">
              <a:extLst>
                <a:ext uri="{FF2B5EF4-FFF2-40B4-BE49-F238E27FC236}">
                  <a16:creationId xmlns:a16="http://schemas.microsoft.com/office/drawing/2014/main" id="{81E2E8B6-2216-47C5-A3C2-1DBAD819E3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9A0ABF1C-7928-4DD3-B9A6-6B59959971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4">
              <a:extLst>
                <a:ext uri="{FF2B5EF4-FFF2-40B4-BE49-F238E27FC236}">
                  <a16:creationId xmlns:a16="http://schemas.microsoft.com/office/drawing/2014/main" id="{8D1F42DA-9F6E-477D-B3BB-92EC089DBC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6">
              <a:extLst>
                <a:ext uri="{FF2B5EF4-FFF2-40B4-BE49-F238E27FC236}">
                  <a16:creationId xmlns:a16="http://schemas.microsoft.com/office/drawing/2014/main" id="{9457FA40-677B-4BAA-BF89-253A485DD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1" name="Rectangle 70">
            <a:extLst>
              <a:ext uri="{FF2B5EF4-FFF2-40B4-BE49-F238E27FC236}">
                <a16:creationId xmlns:a16="http://schemas.microsoft.com/office/drawing/2014/main" id="{D6C80E47-971C-437F-B030-191115B01D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233984"/>
            <a:ext cx="606971"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31DE43B-BB72-40BF-8643-B8F1BB49EE1C}"/>
              </a:ext>
            </a:extLst>
          </p:cNvPr>
          <p:cNvSpPr>
            <a:spLocks noGrp="1"/>
          </p:cNvSpPr>
          <p:nvPr>
            <p:ph idx="1"/>
          </p:nvPr>
        </p:nvSpPr>
        <p:spPr>
          <a:xfrm>
            <a:off x="7169101" y="521207"/>
            <a:ext cx="4496426" cy="5957789"/>
          </a:xfrm>
        </p:spPr>
        <p:txBody>
          <a:bodyPr anchor="ctr">
            <a:normAutofit/>
          </a:bodyPr>
          <a:lstStyle/>
          <a:p>
            <a:endParaRPr lang="en-US" sz="2200" b="1" dirty="0"/>
          </a:p>
          <a:p>
            <a:endParaRPr lang="en-US" sz="2200" b="1" dirty="0"/>
          </a:p>
          <a:p>
            <a:endParaRPr lang="en-US" sz="2200" b="1" dirty="0"/>
          </a:p>
          <a:p>
            <a:endParaRPr lang="en-US" sz="2200" b="1" dirty="0"/>
          </a:p>
          <a:p>
            <a:endParaRPr lang="en-US" sz="2200" b="1" dirty="0"/>
          </a:p>
          <a:p>
            <a:r>
              <a:rPr lang="en-US" sz="2200" b="1" dirty="0"/>
              <a:t>Easy Home should be aiming to increase Buyer’s number, as the number of Sellers present outpace the number of Buyers present.</a:t>
            </a:r>
          </a:p>
          <a:p>
            <a:pPr marL="0" indent="0">
              <a:buNone/>
            </a:pPr>
            <a:endParaRPr lang="en-IN" sz="2200" dirty="0"/>
          </a:p>
        </p:txBody>
      </p:sp>
      <p:graphicFrame>
        <p:nvGraphicFramePr>
          <p:cNvPr id="26" name="Chart 25">
            <a:extLst>
              <a:ext uri="{FF2B5EF4-FFF2-40B4-BE49-F238E27FC236}">
                <a16:creationId xmlns:a16="http://schemas.microsoft.com/office/drawing/2014/main" id="{213183F8-5318-462A-9109-458E0DC0DB6D}"/>
              </a:ext>
            </a:extLst>
          </p:cNvPr>
          <p:cNvGraphicFramePr>
            <a:graphicFrameLocks/>
          </p:cNvGraphicFramePr>
          <p:nvPr>
            <p:extLst>
              <p:ext uri="{D42A27DB-BD31-4B8C-83A1-F6EECF244321}">
                <p14:modId xmlns:p14="http://schemas.microsoft.com/office/powerpoint/2010/main" val="2083549088"/>
              </p:ext>
            </p:extLst>
          </p:nvPr>
        </p:nvGraphicFramePr>
        <p:xfrm>
          <a:off x="885814" y="3420687"/>
          <a:ext cx="5491019" cy="3255588"/>
        </p:xfrm>
        <a:graphic>
          <a:graphicData uri="http://schemas.openxmlformats.org/drawingml/2006/chart">
            <c:chart xmlns:c="http://schemas.openxmlformats.org/drawingml/2006/chart" xmlns:r="http://schemas.openxmlformats.org/officeDocument/2006/relationships" r:id="rId2"/>
          </a:graphicData>
        </a:graphic>
      </p:graphicFrame>
      <p:pic>
        <p:nvPicPr>
          <p:cNvPr id="27" name="Picture 26">
            <a:extLst>
              <a:ext uri="{FF2B5EF4-FFF2-40B4-BE49-F238E27FC236}">
                <a16:creationId xmlns:a16="http://schemas.microsoft.com/office/drawing/2014/main" id="{3A912A97-D088-42B8-B6E0-E02C2107885E}"/>
              </a:ext>
            </a:extLst>
          </p:cNvPr>
          <p:cNvPicPr>
            <a:picLocks noChangeAspect="1"/>
          </p:cNvPicPr>
          <p:nvPr/>
        </p:nvPicPr>
        <p:blipFill>
          <a:blip r:embed="rId3"/>
          <a:stretch>
            <a:fillRect/>
          </a:stretch>
        </p:blipFill>
        <p:spPr>
          <a:xfrm>
            <a:off x="8074220" y="655591"/>
            <a:ext cx="2686188" cy="2552831"/>
          </a:xfrm>
          <a:prstGeom prst="rect">
            <a:avLst/>
          </a:prstGeom>
        </p:spPr>
      </p:pic>
    </p:spTree>
    <p:extLst>
      <p:ext uri="{BB962C8B-B14F-4D97-AF65-F5344CB8AC3E}">
        <p14:creationId xmlns:p14="http://schemas.microsoft.com/office/powerpoint/2010/main" val="3640291653"/>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16280AB-B8ED-41AD-AA1E-F28E3DF8794D}"/>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a:normAutofit/>
          </a:bodyPr>
          <a:lstStyle/>
          <a:p>
            <a:pPr algn="ctr"/>
            <a:r>
              <a:rPr lang="en-US" sz="2000">
                <a:solidFill>
                  <a:srgbClr val="FFFFFF"/>
                </a:solidFill>
              </a:rPr>
              <a:t>Where would you suggest Marketing could take actions to grow from 5% YoY to 8% YoY?</a:t>
            </a:r>
            <a:endParaRPr lang="en-IN" sz="2000">
              <a:solidFill>
                <a:srgbClr val="FFFFFF"/>
              </a:solidFill>
            </a:endParaRPr>
          </a:p>
        </p:txBody>
      </p:sp>
      <p:sp>
        <p:nvSpPr>
          <p:cNvPr id="9" name="Content Placeholder 8">
            <a:extLst>
              <a:ext uri="{FF2B5EF4-FFF2-40B4-BE49-F238E27FC236}">
                <a16:creationId xmlns:a16="http://schemas.microsoft.com/office/drawing/2014/main" id="{26D78372-928E-4042-B051-B8F88B31AB92}"/>
              </a:ext>
            </a:extLst>
          </p:cNvPr>
          <p:cNvSpPr>
            <a:spLocks noGrp="1"/>
          </p:cNvSpPr>
          <p:nvPr>
            <p:ph idx="1"/>
          </p:nvPr>
        </p:nvSpPr>
        <p:spPr>
          <a:xfrm>
            <a:off x="4038600" y="4884873"/>
            <a:ext cx="7188199" cy="1292090"/>
          </a:xfrm>
        </p:spPr>
        <p:txBody>
          <a:bodyPr>
            <a:normAutofit/>
          </a:bodyPr>
          <a:lstStyle/>
          <a:p>
            <a:r>
              <a:rPr lang="en-US" sz="1800" dirty="0"/>
              <a:t>Out of 12 most subscribed to paid ads, 8 are in top of getting replies by buyers. </a:t>
            </a:r>
          </a:p>
          <a:p>
            <a:r>
              <a:rPr lang="en-US" sz="1800" dirty="0"/>
              <a:t>Easy Home can use this stats to market their services.</a:t>
            </a:r>
          </a:p>
          <a:p>
            <a:endParaRPr lang="en-US" sz="1800" dirty="0"/>
          </a:p>
        </p:txBody>
      </p:sp>
      <p:graphicFrame>
        <p:nvGraphicFramePr>
          <p:cNvPr id="5" name="Table 4">
            <a:extLst>
              <a:ext uri="{FF2B5EF4-FFF2-40B4-BE49-F238E27FC236}">
                <a16:creationId xmlns:a16="http://schemas.microsoft.com/office/drawing/2014/main" id="{658B87C0-DD0D-486D-ABBC-5D4272FD60D1}"/>
              </a:ext>
            </a:extLst>
          </p:cNvPr>
          <p:cNvGraphicFramePr>
            <a:graphicFrameLocks noGrp="1"/>
          </p:cNvGraphicFramePr>
          <p:nvPr>
            <p:extLst>
              <p:ext uri="{D42A27DB-BD31-4B8C-83A1-F6EECF244321}">
                <p14:modId xmlns:p14="http://schemas.microsoft.com/office/powerpoint/2010/main" val="1382499735"/>
              </p:ext>
            </p:extLst>
          </p:nvPr>
        </p:nvGraphicFramePr>
        <p:xfrm>
          <a:off x="4886329" y="1313299"/>
          <a:ext cx="5492743" cy="3091153"/>
        </p:xfrm>
        <a:graphic>
          <a:graphicData uri="http://schemas.openxmlformats.org/drawingml/2006/table">
            <a:tbl>
              <a:tblPr/>
              <a:tblGrid>
                <a:gridCol w="2163201">
                  <a:extLst>
                    <a:ext uri="{9D8B030D-6E8A-4147-A177-3AD203B41FA5}">
                      <a16:colId xmlns:a16="http://schemas.microsoft.com/office/drawing/2014/main" val="3265107822"/>
                    </a:ext>
                  </a:extLst>
                </a:gridCol>
                <a:gridCol w="2258925">
                  <a:extLst>
                    <a:ext uri="{9D8B030D-6E8A-4147-A177-3AD203B41FA5}">
                      <a16:colId xmlns:a16="http://schemas.microsoft.com/office/drawing/2014/main" val="1413521746"/>
                    </a:ext>
                  </a:extLst>
                </a:gridCol>
                <a:gridCol w="1070617">
                  <a:extLst>
                    <a:ext uri="{9D8B030D-6E8A-4147-A177-3AD203B41FA5}">
                      <a16:colId xmlns:a16="http://schemas.microsoft.com/office/drawing/2014/main" val="2870930964"/>
                    </a:ext>
                  </a:extLst>
                </a:gridCol>
              </a:tblGrid>
              <a:tr h="237781">
                <a:tc>
                  <a:txBody>
                    <a:bodyPr/>
                    <a:lstStyle/>
                    <a:p>
                      <a:pPr algn="l" fontAlgn="b">
                        <a:spcBef>
                          <a:spcPts val="0"/>
                        </a:spcBef>
                        <a:spcAft>
                          <a:spcPts val="0"/>
                        </a:spcAft>
                      </a:pPr>
                      <a:r>
                        <a:rPr lang="en-IN" sz="1200" b="1" i="0" u="none" strike="noStrike">
                          <a:solidFill>
                            <a:srgbClr val="000000"/>
                          </a:solidFill>
                          <a:effectLst/>
                          <a:latin typeface="Calibri" panose="020F0502020204030204" pitchFamily="34" charset="0"/>
                        </a:rPr>
                        <a:t>Categories</a:t>
                      </a:r>
                      <a:endParaRPr lang="en-IN" sz="2000" b="0" i="0" u="none" strike="noStrike">
                        <a:effectLst/>
                        <a:latin typeface="Arial" panose="020B0604020202020204" pitchFamily="34" charset="0"/>
                      </a:endParaRPr>
                    </a:p>
                  </a:txBody>
                  <a:tcPr marL="7171" marR="7171" marT="7171" marB="0" anchor="b">
                    <a:lnL>
                      <a:noFill/>
                    </a:lnL>
                    <a:lnR>
                      <a:noFill/>
                    </a:lnR>
                    <a:lnT>
                      <a:noFill/>
                    </a:lnT>
                    <a:lnB>
                      <a:noFill/>
                    </a:lnB>
                  </a:tcPr>
                </a:tc>
                <a:tc>
                  <a:txBody>
                    <a:bodyPr/>
                    <a:lstStyle/>
                    <a:p>
                      <a:pPr algn="l" fontAlgn="b">
                        <a:spcBef>
                          <a:spcPts val="0"/>
                        </a:spcBef>
                        <a:spcAft>
                          <a:spcPts val="0"/>
                        </a:spcAft>
                      </a:pPr>
                      <a:r>
                        <a:rPr lang="en-IN" sz="1200" b="1" i="0" u="none" strike="noStrike">
                          <a:solidFill>
                            <a:srgbClr val="000000"/>
                          </a:solidFill>
                          <a:effectLst/>
                          <a:latin typeface="Calibri" panose="020F0502020204030204" pitchFamily="34" charset="0"/>
                        </a:rPr>
                        <a:t>Sum of PAID_ADS</a:t>
                      </a:r>
                      <a:endParaRPr lang="en-IN" sz="2000" b="0" i="0" u="none" strike="noStrike">
                        <a:effectLst/>
                        <a:latin typeface="Arial" panose="020B0604020202020204" pitchFamily="34" charset="0"/>
                      </a:endParaRPr>
                    </a:p>
                  </a:txBody>
                  <a:tcPr marL="7171" marR="7171" marT="7171" marB="0" anchor="b">
                    <a:lnL>
                      <a:noFill/>
                    </a:lnL>
                    <a:lnR>
                      <a:noFill/>
                    </a:lnR>
                    <a:lnT>
                      <a:noFill/>
                    </a:lnT>
                    <a:lnB>
                      <a:noFill/>
                    </a:lnB>
                  </a:tcPr>
                </a:tc>
                <a:tc>
                  <a:txBody>
                    <a:bodyPr/>
                    <a:lstStyle/>
                    <a:p>
                      <a:pPr algn="l" fontAlgn="b">
                        <a:spcBef>
                          <a:spcPts val="0"/>
                        </a:spcBef>
                        <a:spcAft>
                          <a:spcPts val="0"/>
                        </a:spcAft>
                      </a:pPr>
                      <a:r>
                        <a:rPr lang="en-IN" sz="1200" b="1" i="0" u="none" strike="noStrike">
                          <a:solidFill>
                            <a:srgbClr val="000000"/>
                          </a:solidFill>
                          <a:effectLst/>
                          <a:latin typeface="Calibri" panose="020F0502020204030204" pitchFamily="34" charset="0"/>
                        </a:rPr>
                        <a:t>Replies (Buyers)</a:t>
                      </a:r>
                      <a:endParaRPr lang="en-IN" sz="2000" b="0" i="0" u="none" strike="noStrike">
                        <a:effectLst/>
                        <a:latin typeface="Arial" panose="020B0604020202020204" pitchFamily="34" charset="0"/>
                      </a:endParaRPr>
                    </a:p>
                  </a:txBody>
                  <a:tcPr marL="7171" marR="7171" marT="7171" marB="0" anchor="b">
                    <a:lnL>
                      <a:noFill/>
                    </a:lnL>
                    <a:lnR>
                      <a:noFill/>
                    </a:lnR>
                    <a:lnT>
                      <a:noFill/>
                    </a:lnT>
                    <a:lnB>
                      <a:noFill/>
                    </a:lnB>
                  </a:tcPr>
                </a:tc>
                <a:extLst>
                  <a:ext uri="{0D108BD9-81ED-4DB2-BD59-A6C34878D82A}">
                    <a16:rowId xmlns:a16="http://schemas.microsoft.com/office/drawing/2014/main" val="24515248"/>
                  </a:ext>
                </a:extLst>
              </a:tr>
              <a:tr h="237781">
                <a:tc>
                  <a:txBody>
                    <a:bodyPr/>
                    <a:lstStyle/>
                    <a:p>
                      <a:pPr algn="l" fontAlgn="b">
                        <a:spcBef>
                          <a:spcPts val="0"/>
                        </a:spcBef>
                        <a:spcAft>
                          <a:spcPts val="0"/>
                        </a:spcAft>
                      </a:pPr>
                      <a:r>
                        <a:rPr lang="en-IN" sz="1200" b="0" i="0" u="none" strike="noStrike">
                          <a:solidFill>
                            <a:srgbClr val="000000"/>
                          </a:solidFill>
                          <a:effectLst/>
                          <a:latin typeface="Calibri" panose="020F0502020204030204" pitchFamily="34" charset="0"/>
                        </a:rPr>
                        <a:t>Animals</a:t>
                      </a:r>
                      <a:endParaRPr lang="en-IN" sz="2000" b="0" i="0" u="none" strike="noStrike">
                        <a:effectLst/>
                        <a:latin typeface="Arial" panose="020B0604020202020204" pitchFamily="34" charset="0"/>
                      </a:endParaRPr>
                    </a:p>
                  </a:txBody>
                  <a:tcPr marL="7171" marR="7171" marT="7171" marB="0" anchor="b">
                    <a:lnL>
                      <a:noFill/>
                    </a:lnL>
                    <a:lnR>
                      <a:noFill/>
                    </a:lnR>
                    <a:lnT>
                      <a:noFill/>
                    </a:lnT>
                    <a:lnB>
                      <a:noFill/>
                    </a:lnB>
                    <a:solidFill>
                      <a:srgbClr val="B4C6E7"/>
                    </a:solidFill>
                  </a:tcPr>
                </a:tc>
                <a:tc>
                  <a:txBody>
                    <a:bodyPr/>
                    <a:lstStyle/>
                    <a:p>
                      <a:pPr algn="r" fontAlgn="b">
                        <a:spcBef>
                          <a:spcPts val="0"/>
                        </a:spcBef>
                        <a:spcAft>
                          <a:spcPts val="0"/>
                        </a:spcAft>
                      </a:pPr>
                      <a:r>
                        <a:rPr lang="en-IN" sz="1200" b="0" i="0" u="none" strike="noStrike">
                          <a:solidFill>
                            <a:srgbClr val="9C0006"/>
                          </a:solidFill>
                          <a:effectLst/>
                          <a:latin typeface="Calibri" panose="020F0502020204030204" pitchFamily="34" charset="0"/>
                        </a:rPr>
                        <a:t>2285</a:t>
                      </a:r>
                      <a:endParaRPr lang="en-IN" sz="2000" b="0" i="0" u="none" strike="noStrike">
                        <a:effectLst/>
                        <a:latin typeface="Arial" panose="020B0604020202020204" pitchFamily="34" charset="0"/>
                      </a:endParaRPr>
                    </a:p>
                  </a:txBody>
                  <a:tcPr marL="7171" marR="7171" marT="7171" marB="0" anchor="b">
                    <a:lnL>
                      <a:noFill/>
                    </a:lnL>
                    <a:lnR>
                      <a:noFill/>
                    </a:lnR>
                    <a:lnT>
                      <a:noFill/>
                    </a:lnT>
                    <a:lnB>
                      <a:noFill/>
                    </a:lnB>
                    <a:solidFill>
                      <a:srgbClr val="FFC7CE"/>
                    </a:solidFill>
                  </a:tcPr>
                </a:tc>
                <a:tc>
                  <a:txBody>
                    <a:bodyPr/>
                    <a:lstStyle/>
                    <a:p>
                      <a:pPr algn="r" fontAlgn="b">
                        <a:spcBef>
                          <a:spcPts val="0"/>
                        </a:spcBef>
                        <a:spcAft>
                          <a:spcPts val="0"/>
                        </a:spcAft>
                      </a:pPr>
                      <a:r>
                        <a:rPr lang="en-IN" sz="1200" b="0" i="0" u="none" strike="noStrike">
                          <a:solidFill>
                            <a:srgbClr val="9C0006"/>
                          </a:solidFill>
                          <a:effectLst/>
                          <a:latin typeface="Calibri" panose="020F0502020204030204" pitchFamily="34" charset="0"/>
                        </a:rPr>
                        <a:t>4605</a:t>
                      </a:r>
                      <a:endParaRPr lang="en-IN" sz="2000" b="0" i="0" u="none" strike="noStrike">
                        <a:effectLst/>
                        <a:latin typeface="Arial" panose="020B0604020202020204" pitchFamily="34" charset="0"/>
                      </a:endParaRPr>
                    </a:p>
                  </a:txBody>
                  <a:tcPr marL="7171" marR="7171" marT="7171" marB="0" anchor="b">
                    <a:lnL>
                      <a:noFill/>
                    </a:lnL>
                    <a:lnR>
                      <a:noFill/>
                    </a:lnR>
                    <a:lnT>
                      <a:noFill/>
                    </a:lnT>
                    <a:lnB>
                      <a:noFill/>
                    </a:lnB>
                    <a:solidFill>
                      <a:srgbClr val="FFC7CE"/>
                    </a:solidFill>
                  </a:tcPr>
                </a:tc>
                <a:extLst>
                  <a:ext uri="{0D108BD9-81ED-4DB2-BD59-A6C34878D82A}">
                    <a16:rowId xmlns:a16="http://schemas.microsoft.com/office/drawing/2014/main" val="12472575"/>
                  </a:ext>
                </a:extLst>
              </a:tr>
              <a:tr h="237781">
                <a:tc>
                  <a:txBody>
                    <a:bodyPr/>
                    <a:lstStyle/>
                    <a:p>
                      <a:pPr algn="l" fontAlgn="b">
                        <a:spcBef>
                          <a:spcPts val="0"/>
                        </a:spcBef>
                        <a:spcAft>
                          <a:spcPts val="0"/>
                        </a:spcAft>
                      </a:pPr>
                      <a:r>
                        <a:rPr lang="en-IN" sz="1200" b="0" i="0" u="none" strike="noStrike">
                          <a:solidFill>
                            <a:srgbClr val="000000"/>
                          </a:solidFill>
                          <a:effectLst/>
                          <a:latin typeface="Calibri" panose="020F0502020204030204" pitchFamily="34" charset="0"/>
                        </a:rPr>
                        <a:t>Audio, TV</a:t>
                      </a:r>
                      <a:endParaRPr lang="en-IN" sz="2000" b="0" i="0" u="none" strike="noStrike">
                        <a:effectLst/>
                        <a:latin typeface="Arial" panose="020B0604020202020204" pitchFamily="34" charset="0"/>
                      </a:endParaRPr>
                    </a:p>
                  </a:txBody>
                  <a:tcPr marL="7171" marR="7171" marT="7171" marB="0" anchor="b">
                    <a:lnL>
                      <a:noFill/>
                    </a:lnL>
                    <a:lnR>
                      <a:noFill/>
                    </a:lnR>
                    <a:lnT>
                      <a:noFill/>
                    </a:lnT>
                    <a:lnB>
                      <a:noFill/>
                    </a:lnB>
                  </a:tcPr>
                </a:tc>
                <a:tc>
                  <a:txBody>
                    <a:bodyPr/>
                    <a:lstStyle/>
                    <a:p>
                      <a:pPr algn="r" fontAlgn="b">
                        <a:spcBef>
                          <a:spcPts val="0"/>
                        </a:spcBef>
                        <a:spcAft>
                          <a:spcPts val="0"/>
                        </a:spcAft>
                      </a:pPr>
                      <a:r>
                        <a:rPr lang="en-IN" sz="1200" b="0" i="0" u="none" strike="noStrike">
                          <a:solidFill>
                            <a:srgbClr val="9C0006"/>
                          </a:solidFill>
                          <a:effectLst/>
                          <a:latin typeface="Calibri" panose="020F0502020204030204" pitchFamily="34" charset="0"/>
                        </a:rPr>
                        <a:t>1820</a:t>
                      </a:r>
                      <a:endParaRPr lang="en-IN" sz="2000" b="0" i="0" u="none" strike="noStrike">
                        <a:effectLst/>
                        <a:latin typeface="Arial" panose="020B0604020202020204" pitchFamily="34" charset="0"/>
                      </a:endParaRPr>
                    </a:p>
                  </a:txBody>
                  <a:tcPr marL="7171" marR="7171" marT="7171" marB="0" anchor="b">
                    <a:lnL>
                      <a:noFill/>
                    </a:lnL>
                    <a:lnR>
                      <a:noFill/>
                    </a:lnR>
                    <a:lnT>
                      <a:noFill/>
                    </a:lnT>
                    <a:lnB>
                      <a:noFill/>
                    </a:lnB>
                    <a:solidFill>
                      <a:srgbClr val="FFC7CE"/>
                    </a:solidFill>
                  </a:tcPr>
                </a:tc>
                <a:tc>
                  <a:txBody>
                    <a:bodyPr/>
                    <a:lstStyle/>
                    <a:p>
                      <a:pPr algn="r" fontAlgn="b">
                        <a:spcBef>
                          <a:spcPts val="0"/>
                        </a:spcBef>
                        <a:spcAft>
                          <a:spcPts val="0"/>
                        </a:spcAft>
                      </a:pPr>
                      <a:r>
                        <a:rPr lang="en-IN" sz="1200" b="0" i="0" u="none" strike="noStrike">
                          <a:solidFill>
                            <a:srgbClr val="000000"/>
                          </a:solidFill>
                          <a:effectLst/>
                          <a:latin typeface="Calibri" panose="020F0502020204030204" pitchFamily="34" charset="0"/>
                        </a:rPr>
                        <a:t>4239</a:t>
                      </a:r>
                      <a:endParaRPr lang="en-IN" sz="2000" b="0" i="0" u="none" strike="noStrike">
                        <a:effectLst/>
                        <a:latin typeface="Arial" panose="020B0604020202020204" pitchFamily="34" charset="0"/>
                      </a:endParaRPr>
                    </a:p>
                  </a:txBody>
                  <a:tcPr marL="7171" marR="7171" marT="7171" marB="0" anchor="b">
                    <a:lnL>
                      <a:noFill/>
                    </a:lnL>
                    <a:lnR>
                      <a:noFill/>
                    </a:lnR>
                    <a:lnT>
                      <a:noFill/>
                    </a:lnT>
                    <a:lnB>
                      <a:noFill/>
                    </a:lnB>
                  </a:tcPr>
                </a:tc>
                <a:extLst>
                  <a:ext uri="{0D108BD9-81ED-4DB2-BD59-A6C34878D82A}">
                    <a16:rowId xmlns:a16="http://schemas.microsoft.com/office/drawing/2014/main" val="4169251340"/>
                  </a:ext>
                </a:extLst>
              </a:tr>
              <a:tr h="237781">
                <a:tc>
                  <a:txBody>
                    <a:bodyPr/>
                    <a:lstStyle/>
                    <a:p>
                      <a:pPr algn="l" fontAlgn="b">
                        <a:spcBef>
                          <a:spcPts val="0"/>
                        </a:spcBef>
                        <a:spcAft>
                          <a:spcPts val="0"/>
                        </a:spcAft>
                      </a:pPr>
                      <a:r>
                        <a:rPr lang="en-IN" sz="1200" b="0" i="0" u="none" strike="noStrike">
                          <a:solidFill>
                            <a:srgbClr val="000000"/>
                          </a:solidFill>
                          <a:effectLst/>
                          <a:latin typeface="Calibri" panose="020F0502020204030204" pitchFamily="34" charset="0"/>
                        </a:rPr>
                        <a:t>Baby</a:t>
                      </a:r>
                      <a:endParaRPr lang="en-IN" sz="2000" b="0" i="0" u="none" strike="noStrike">
                        <a:effectLst/>
                        <a:latin typeface="Arial" panose="020B0604020202020204" pitchFamily="34" charset="0"/>
                      </a:endParaRPr>
                    </a:p>
                  </a:txBody>
                  <a:tcPr marL="7171" marR="7171" marT="7171" marB="0" anchor="b">
                    <a:lnL>
                      <a:noFill/>
                    </a:lnL>
                    <a:lnR>
                      <a:noFill/>
                    </a:lnR>
                    <a:lnT>
                      <a:noFill/>
                    </a:lnT>
                    <a:lnB>
                      <a:noFill/>
                    </a:lnB>
                    <a:solidFill>
                      <a:srgbClr val="B4C6E7"/>
                    </a:solidFill>
                  </a:tcPr>
                </a:tc>
                <a:tc>
                  <a:txBody>
                    <a:bodyPr/>
                    <a:lstStyle/>
                    <a:p>
                      <a:pPr algn="r" fontAlgn="b">
                        <a:spcBef>
                          <a:spcPts val="0"/>
                        </a:spcBef>
                        <a:spcAft>
                          <a:spcPts val="0"/>
                        </a:spcAft>
                      </a:pPr>
                      <a:r>
                        <a:rPr lang="en-IN" sz="1200" b="0" i="0" u="none" strike="noStrike">
                          <a:solidFill>
                            <a:srgbClr val="9C0006"/>
                          </a:solidFill>
                          <a:effectLst/>
                          <a:latin typeface="Calibri" panose="020F0502020204030204" pitchFamily="34" charset="0"/>
                        </a:rPr>
                        <a:t>4411</a:t>
                      </a:r>
                      <a:endParaRPr lang="en-IN" sz="2000" b="0" i="0" u="none" strike="noStrike">
                        <a:effectLst/>
                        <a:latin typeface="Arial" panose="020B0604020202020204" pitchFamily="34" charset="0"/>
                      </a:endParaRPr>
                    </a:p>
                  </a:txBody>
                  <a:tcPr marL="7171" marR="7171" marT="7171" marB="0" anchor="b">
                    <a:lnL>
                      <a:noFill/>
                    </a:lnL>
                    <a:lnR>
                      <a:noFill/>
                    </a:lnR>
                    <a:lnT>
                      <a:noFill/>
                    </a:lnT>
                    <a:lnB>
                      <a:noFill/>
                    </a:lnB>
                    <a:solidFill>
                      <a:srgbClr val="FFC7CE"/>
                    </a:solidFill>
                  </a:tcPr>
                </a:tc>
                <a:tc>
                  <a:txBody>
                    <a:bodyPr/>
                    <a:lstStyle/>
                    <a:p>
                      <a:pPr algn="r" fontAlgn="b">
                        <a:spcBef>
                          <a:spcPts val="0"/>
                        </a:spcBef>
                        <a:spcAft>
                          <a:spcPts val="0"/>
                        </a:spcAft>
                      </a:pPr>
                      <a:r>
                        <a:rPr lang="en-IN" sz="1200" b="0" i="0" u="none" strike="noStrike">
                          <a:solidFill>
                            <a:srgbClr val="9C0006"/>
                          </a:solidFill>
                          <a:effectLst/>
                          <a:latin typeface="Calibri" panose="020F0502020204030204" pitchFamily="34" charset="0"/>
                        </a:rPr>
                        <a:t>10018</a:t>
                      </a:r>
                      <a:endParaRPr lang="en-IN" sz="2000" b="0" i="0" u="none" strike="noStrike">
                        <a:effectLst/>
                        <a:latin typeface="Arial" panose="020B0604020202020204" pitchFamily="34" charset="0"/>
                      </a:endParaRPr>
                    </a:p>
                  </a:txBody>
                  <a:tcPr marL="7171" marR="7171" marT="7171" marB="0" anchor="b">
                    <a:lnL>
                      <a:noFill/>
                    </a:lnL>
                    <a:lnR>
                      <a:noFill/>
                    </a:lnR>
                    <a:lnT>
                      <a:noFill/>
                    </a:lnT>
                    <a:lnB>
                      <a:noFill/>
                    </a:lnB>
                    <a:solidFill>
                      <a:srgbClr val="FFC7CE"/>
                    </a:solidFill>
                  </a:tcPr>
                </a:tc>
                <a:extLst>
                  <a:ext uri="{0D108BD9-81ED-4DB2-BD59-A6C34878D82A}">
                    <a16:rowId xmlns:a16="http://schemas.microsoft.com/office/drawing/2014/main" val="2995984960"/>
                  </a:ext>
                </a:extLst>
              </a:tr>
              <a:tr h="237781">
                <a:tc>
                  <a:txBody>
                    <a:bodyPr/>
                    <a:lstStyle/>
                    <a:p>
                      <a:pPr algn="l" fontAlgn="b">
                        <a:spcBef>
                          <a:spcPts val="0"/>
                        </a:spcBef>
                        <a:spcAft>
                          <a:spcPts val="0"/>
                        </a:spcAft>
                      </a:pPr>
                      <a:r>
                        <a:rPr lang="en-IN" sz="1200" b="0" i="0" u="none" strike="noStrike">
                          <a:solidFill>
                            <a:srgbClr val="000000"/>
                          </a:solidFill>
                          <a:effectLst/>
                          <a:latin typeface="Calibri" panose="020F0502020204030204" pitchFamily="34" charset="0"/>
                        </a:rPr>
                        <a:t>Children</a:t>
                      </a:r>
                      <a:endParaRPr lang="en-IN" sz="2000" b="0" i="0" u="none" strike="noStrike">
                        <a:effectLst/>
                        <a:latin typeface="Arial" panose="020B0604020202020204" pitchFamily="34" charset="0"/>
                      </a:endParaRPr>
                    </a:p>
                  </a:txBody>
                  <a:tcPr marL="7171" marR="7171" marT="7171" marB="0" anchor="b">
                    <a:lnL>
                      <a:noFill/>
                    </a:lnL>
                    <a:lnR>
                      <a:noFill/>
                    </a:lnR>
                    <a:lnT>
                      <a:noFill/>
                    </a:lnT>
                    <a:lnB>
                      <a:noFill/>
                    </a:lnB>
                    <a:solidFill>
                      <a:srgbClr val="B4C6E7"/>
                    </a:solidFill>
                  </a:tcPr>
                </a:tc>
                <a:tc>
                  <a:txBody>
                    <a:bodyPr/>
                    <a:lstStyle/>
                    <a:p>
                      <a:pPr algn="r" fontAlgn="b">
                        <a:spcBef>
                          <a:spcPts val="0"/>
                        </a:spcBef>
                        <a:spcAft>
                          <a:spcPts val="0"/>
                        </a:spcAft>
                      </a:pPr>
                      <a:r>
                        <a:rPr lang="en-IN" sz="1200" b="0" i="0" u="none" strike="noStrike">
                          <a:solidFill>
                            <a:srgbClr val="9C0006"/>
                          </a:solidFill>
                          <a:effectLst/>
                          <a:latin typeface="Calibri" panose="020F0502020204030204" pitchFamily="34" charset="0"/>
                        </a:rPr>
                        <a:t>10222</a:t>
                      </a:r>
                      <a:endParaRPr lang="en-IN" sz="2000" b="0" i="0" u="none" strike="noStrike">
                        <a:effectLst/>
                        <a:latin typeface="Arial" panose="020B0604020202020204" pitchFamily="34" charset="0"/>
                      </a:endParaRPr>
                    </a:p>
                  </a:txBody>
                  <a:tcPr marL="7171" marR="7171" marT="7171" marB="0" anchor="b">
                    <a:lnL>
                      <a:noFill/>
                    </a:lnL>
                    <a:lnR>
                      <a:noFill/>
                    </a:lnR>
                    <a:lnT>
                      <a:noFill/>
                    </a:lnT>
                    <a:lnB>
                      <a:noFill/>
                    </a:lnB>
                    <a:solidFill>
                      <a:srgbClr val="FFC7CE"/>
                    </a:solidFill>
                  </a:tcPr>
                </a:tc>
                <a:tc>
                  <a:txBody>
                    <a:bodyPr/>
                    <a:lstStyle/>
                    <a:p>
                      <a:pPr algn="r" fontAlgn="b">
                        <a:spcBef>
                          <a:spcPts val="0"/>
                        </a:spcBef>
                        <a:spcAft>
                          <a:spcPts val="0"/>
                        </a:spcAft>
                      </a:pPr>
                      <a:r>
                        <a:rPr lang="en-IN" sz="1200" b="0" i="0" u="none" strike="noStrike">
                          <a:solidFill>
                            <a:srgbClr val="9C0006"/>
                          </a:solidFill>
                          <a:effectLst/>
                          <a:latin typeface="Calibri" panose="020F0502020204030204" pitchFamily="34" charset="0"/>
                        </a:rPr>
                        <a:t>5036</a:t>
                      </a:r>
                      <a:endParaRPr lang="en-IN" sz="2000" b="0" i="0" u="none" strike="noStrike">
                        <a:effectLst/>
                        <a:latin typeface="Arial" panose="020B0604020202020204" pitchFamily="34" charset="0"/>
                      </a:endParaRPr>
                    </a:p>
                  </a:txBody>
                  <a:tcPr marL="7171" marR="7171" marT="7171" marB="0" anchor="b">
                    <a:lnL>
                      <a:noFill/>
                    </a:lnL>
                    <a:lnR>
                      <a:noFill/>
                    </a:lnR>
                    <a:lnT>
                      <a:noFill/>
                    </a:lnT>
                    <a:lnB>
                      <a:noFill/>
                    </a:lnB>
                    <a:solidFill>
                      <a:srgbClr val="FFC7CE"/>
                    </a:solidFill>
                  </a:tcPr>
                </a:tc>
                <a:extLst>
                  <a:ext uri="{0D108BD9-81ED-4DB2-BD59-A6C34878D82A}">
                    <a16:rowId xmlns:a16="http://schemas.microsoft.com/office/drawing/2014/main" val="3706323357"/>
                  </a:ext>
                </a:extLst>
              </a:tr>
              <a:tr h="237781">
                <a:tc>
                  <a:txBody>
                    <a:bodyPr/>
                    <a:lstStyle/>
                    <a:p>
                      <a:pPr algn="l" fontAlgn="b">
                        <a:spcBef>
                          <a:spcPts val="0"/>
                        </a:spcBef>
                        <a:spcAft>
                          <a:spcPts val="0"/>
                        </a:spcAft>
                      </a:pPr>
                      <a:r>
                        <a:rPr lang="en-IN" sz="1200" b="0" i="0" u="none" strike="noStrike">
                          <a:solidFill>
                            <a:srgbClr val="000000"/>
                          </a:solidFill>
                          <a:effectLst/>
                          <a:latin typeface="Calibri" panose="020F0502020204030204" pitchFamily="34" charset="0"/>
                        </a:rPr>
                        <a:t>Cycles</a:t>
                      </a:r>
                      <a:endParaRPr lang="en-IN" sz="2000" b="0" i="0" u="none" strike="noStrike">
                        <a:effectLst/>
                        <a:latin typeface="Arial" panose="020B0604020202020204" pitchFamily="34" charset="0"/>
                      </a:endParaRPr>
                    </a:p>
                  </a:txBody>
                  <a:tcPr marL="7171" marR="7171" marT="7171" marB="0" anchor="b">
                    <a:lnL>
                      <a:noFill/>
                    </a:lnL>
                    <a:lnR>
                      <a:noFill/>
                    </a:lnR>
                    <a:lnT>
                      <a:noFill/>
                    </a:lnT>
                    <a:lnB>
                      <a:noFill/>
                    </a:lnB>
                    <a:solidFill>
                      <a:srgbClr val="B4C6E7"/>
                    </a:solidFill>
                  </a:tcPr>
                </a:tc>
                <a:tc>
                  <a:txBody>
                    <a:bodyPr/>
                    <a:lstStyle/>
                    <a:p>
                      <a:pPr algn="r" fontAlgn="b">
                        <a:spcBef>
                          <a:spcPts val="0"/>
                        </a:spcBef>
                        <a:spcAft>
                          <a:spcPts val="0"/>
                        </a:spcAft>
                      </a:pPr>
                      <a:r>
                        <a:rPr lang="en-IN" sz="1200" b="0" i="0" u="none" strike="noStrike">
                          <a:solidFill>
                            <a:srgbClr val="9C0006"/>
                          </a:solidFill>
                          <a:effectLst/>
                          <a:latin typeface="Calibri" panose="020F0502020204030204" pitchFamily="34" charset="0"/>
                        </a:rPr>
                        <a:t>2423</a:t>
                      </a:r>
                      <a:endParaRPr lang="en-IN" sz="2000" b="0" i="0" u="none" strike="noStrike">
                        <a:effectLst/>
                        <a:latin typeface="Arial" panose="020B0604020202020204" pitchFamily="34" charset="0"/>
                      </a:endParaRPr>
                    </a:p>
                  </a:txBody>
                  <a:tcPr marL="7171" marR="7171" marT="7171" marB="0" anchor="b">
                    <a:lnL>
                      <a:noFill/>
                    </a:lnL>
                    <a:lnR>
                      <a:noFill/>
                    </a:lnR>
                    <a:lnT>
                      <a:noFill/>
                    </a:lnT>
                    <a:lnB>
                      <a:noFill/>
                    </a:lnB>
                    <a:solidFill>
                      <a:srgbClr val="FFC7CE"/>
                    </a:solidFill>
                  </a:tcPr>
                </a:tc>
                <a:tc>
                  <a:txBody>
                    <a:bodyPr/>
                    <a:lstStyle/>
                    <a:p>
                      <a:pPr algn="r" fontAlgn="b">
                        <a:spcBef>
                          <a:spcPts val="0"/>
                        </a:spcBef>
                        <a:spcAft>
                          <a:spcPts val="0"/>
                        </a:spcAft>
                      </a:pPr>
                      <a:r>
                        <a:rPr lang="en-IN" sz="1200" b="0" i="0" u="none" strike="noStrike">
                          <a:solidFill>
                            <a:srgbClr val="9C0006"/>
                          </a:solidFill>
                          <a:effectLst/>
                          <a:latin typeface="Calibri" panose="020F0502020204030204" pitchFamily="34" charset="0"/>
                        </a:rPr>
                        <a:t>5541</a:t>
                      </a:r>
                      <a:endParaRPr lang="en-IN" sz="2000" b="0" i="0" u="none" strike="noStrike">
                        <a:effectLst/>
                        <a:latin typeface="Arial" panose="020B0604020202020204" pitchFamily="34" charset="0"/>
                      </a:endParaRPr>
                    </a:p>
                  </a:txBody>
                  <a:tcPr marL="7171" marR="7171" marT="7171" marB="0" anchor="b">
                    <a:lnL>
                      <a:noFill/>
                    </a:lnL>
                    <a:lnR>
                      <a:noFill/>
                    </a:lnR>
                    <a:lnT>
                      <a:noFill/>
                    </a:lnT>
                    <a:lnB>
                      <a:noFill/>
                    </a:lnB>
                    <a:solidFill>
                      <a:srgbClr val="FFC7CE"/>
                    </a:solidFill>
                  </a:tcPr>
                </a:tc>
                <a:extLst>
                  <a:ext uri="{0D108BD9-81ED-4DB2-BD59-A6C34878D82A}">
                    <a16:rowId xmlns:a16="http://schemas.microsoft.com/office/drawing/2014/main" val="2375166107"/>
                  </a:ext>
                </a:extLst>
              </a:tr>
              <a:tr h="237781">
                <a:tc>
                  <a:txBody>
                    <a:bodyPr/>
                    <a:lstStyle/>
                    <a:p>
                      <a:pPr algn="l" fontAlgn="b">
                        <a:spcBef>
                          <a:spcPts val="0"/>
                        </a:spcBef>
                        <a:spcAft>
                          <a:spcPts val="0"/>
                        </a:spcAft>
                      </a:pPr>
                      <a:r>
                        <a:rPr lang="en-IN" sz="1200" b="0" i="0" u="none" strike="noStrike">
                          <a:solidFill>
                            <a:srgbClr val="000000"/>
                          </a:solidFill>
                          <a:effectLst/>
                          <a:latin typeface="Calibri" panose="020F0502020204030204" pitchFamily="34" charset="0"/>
                        </a:rPr>
                        <a:t>DIY Home</a:t>
                      </a:r>
                      <a:endParaRPr lang="en-IN" sz="2000" b="0" i="0" u="none" strike="noStrike">
                        <a:effectLst/>
                        <a:latin typeface="Arial" panose="020B0604020202020204" pitchFamily="34" charset="0"/>
                      </a:endParaRPr>
                    </a:p>
                  </a:txBody>
                  <a:tcPr marL="7171" marR="7171" marT="7171" marB="0" anchor="b">
                    <a:lnL>
                      <a:noFill/>
                    </a:lnL>
                    <a:lnR>
                      <a:noFill/>
                    </a:lnR>
                    <a:lnT>
                      <a:noFill/>
                    </a:lnT>
                    <a:lnB>
                      <a:noFill/>
                    </a:lnB>
                    <a:solidFill>
                      <a:srgbClr val="B4C6E7"/>
                    </a:solidFill>
                  </a:tcPr>
                </a:tc>
                <a:tc>
                  <a:txBody>
                    <a:bodyPr/>
                    <a:lstStyle/>
                    <a:p>
                      <a:pPr algn="r" fontAlgn="b">
                        <a:spcBef>
                          <a:spcPts val="0"/>
                        </a:spcBef>
                        <a:spcAft>
                          <a:spcPts val="0"/>
                        </a:spcAft>
                      </a:pPr>
                      <a:r>
                        <a:rPr lang="en-IN" sz="1200" b="0" i="0" u="none" strike="noStrike">
                          <a:solidFill>
                            <a:srgbClr val="9C0006"/>
                          </a:solidFill>
                          <a:effectLst/>
                          <a:latin typeface="Calibri" panose="020F0502020204030204" pitchFamily="34" charset="0"/>
                        </a:rPr>
                        <a:t>8739</a:t>
                      </a:r>
                      <a:endParaRPr lang="en-IN" sz="2000" b="0" i="0" u="none" strike="noStrike">
                        <a:effectLst/>
                        <a:latin typeface="Arial" panose="020B0604020202020204" pitchFamily="34" charset="0"/>
                      </a:endParaRPr>
                    </a:p>
                  </a:txBody>
                  <a:tcPr marL="7171" marR="7171" marT="7171" marB="0" anchor="b">
                    <a:lnL>
                      <a:noFill/>
                    </a:lnL>
                    <a:lnR>
                      <a:noFill/>
                    </a:lnR>
                    <a:lnT>
                      <a:noFill/>
                    </a:lnT>
                    <a:lnB>
                      <a:noFill/>
                    </a:lnB>
                    <a:solidFill>
                      <a:srgbClr val="FFC7CE"/>
                    </a:solidFill>
                  </a:tcPr>
                </a:tc>
                <a:tc>
                  <a:txBody>
                    <a:bodyPr/>
                    <a:lstStyle/>
                    <a:p>
                      <a:pPr algn="r" fontAlgn="b">
                        <a:spcBef>
                          <a:spcPts val="0"/>
                        </a:spcBef>
                        <a:spcAft>
                          <a:spcPts val="0"/>
                        </a:spcAft>
                      </a:pPr>
                      <a:r>
                        <a:rPr lang="en-IN" sz="1200" b="0" i="0" u="none" strike="noStrike">
                          <a:solidFill>
                            <a:srgbClr val="9C0006"/>
                          </a:solidFill>
                          <a:effectLst/>
                          <a:latin typeface="Calibri" panose="020F0502020204030204" pitchFamily="34" charset="0"/>
                        </a:rPr>
                        <a:t>8426</a:t>
                      </a:r>
                      <a:endParaRPr lang="en-IN" sz="2000" b="0" i="0" u="none" strike="noStrike">
                        <a:effectLst/>
                        <a:latin typeface="Arial" panose="020B0604020202020204" pitchFamily="34" charset="0"/>
                      </a:endParaRPr>
                    </a:p>
                  </a:txBody>
                  <a:tcPr marL="7171" marR="7171" marT="7171" marB="0" anchor="b">
                    <a:lnL>
                      <a:noFill/>
                    </a:lnL>
                    <a:lnR>
                      <a:noFill/>
                    </a:lnR>
                    <a:lnT>
                      <a:noFill/>
                    </a:lnT>
                    <a:lnB>
                      <a:noFill/>
                    </a:lnB>
                    <a:solidFill>
                      <a:srgbClr val="FFC7CE"/>
                    </a:solidFill>
                  </a:tcPr>
                </a:tc>
                <a:extLst>
                  <a:ext uri="{0D108BD9-81ED-4DB2-BD59-A6C34878D82A}">
                    <a16:rowId xmlns:a16="http://schemas.microsoft.com/office/drawing/2014/main" val="2404306868"/>
                  </a:ext>
                </a:extLst>
              </a:tr>
              <a:tr h="237781">
                <a:tc>
                  <a:txBody>
                    <a:bodyPr/>
                    <a:lstStyle/>
                    <a:p>
                      <a:pPr algn="l" fontAlgn="b">
                        <a:spcBef>
                          <a:spcPts val="0"/>
                        </a:spcBef>
                        <a:spcAft>
                          <a:spcPts val="0"/>
                        </a:spcAft>
                      </a:pPr>
                      <a:r>
                        <a:rPr lang="en-IN" sz="1200" b="0" i="0" u="none" strike="noStrike">
                          <a:solidFill>
                            <a:srgbClr val="000000"/>
                          </a:solidFill>
                          <a:effectLst/>
                          <a:latin typeface="Calibri" panose="020F0502020204030204" pitchFamily="34" charset="0"/>
                        </a:rPr>
                        <a:t>Hobby</a:t>
                      </a:r>
                      <a:endParaRPr lang="en-IN" sz="2000" b="0" i="0" u="none" strike="noStrike">
                        <a:effectLst/>
                        <a:latin typeface="Arial" panose="020B0604020202020204" pitchFamily="34" charset="0"/>
                      </a:endParaRPr>
                    </a:p>
                  </a:txBody>
                  <a:tcPr marL="7171" marR="7171" marT="7171" marB="0" anchor="b">
                    <a:lnL>
                      <a:noFill/>
                    </a:lnL>
                    <a:lnR>
                      <a:noFill/>
                    </a:lnR>
                    <a:lnT>
                      <a:noFill/>
                    </a:lnT>
                    <a:lnB>
                      <a:noFill/>
                    </a:lnB>
                  </a:tcPr>
                </a:tc>
                <a:tc>
                  <a:txBody>
                    <a:bodyPr/>
                    <a:lstStyle/>
                    <a:p>
                      <a:pPr algn="r" fontAlgn="b">
                        <a:spcBef>
                          <a:spcPts val="0"/>
                        </a:spcBef>
                        <a:spcAft>
                          <a:spcPts val="0"/>
                        </a:spcAft>
                      </a:pPr>
                      <a:r>
                        <a:rPr lang="en-IN" sz="1200" b="0" i="0" u="none" strike="noStrike">
                          <a:solidFill>
                            <a:srgbClr val="9C0006"/>
                          </a:solidFill>
                          <a:effectLst/>
                          <a:latin typeface="Calibri" panose="020F0502020204030204" pitchFamily="34" charset="0"/>
                        </a:rPr>
                        <a:t>43673</a:t>
                      </a:r>
                      <a:endParaRPr lang="en-IN" sz="2000" b="0" i="0" u="none" strike="noStrike">
                        <a:effectLst/>
                        <a:latin typeface="Arial" panose="020B0604020202020204" pitchFamily="34" charset="0"/>
                      </a:endParaRPr>
                    </a:p>
                  </a:txBody>
                  <a:tcPr marL="7171" marR="7171" marT="7171" marB="0" anchor="b">
                    <a:lnL>
                      <a:noFill/>
                    </a:lnL>
                    <a:lnR>
                      <a:noFill/>
                    </a:lnR>
                    <a:lnT>
                      <a:noFill/>
                    </a:lnT>
                    <a:lnB>
                      <a:noFill/>
                    </a:lnB>
                    <a:solidFill>
                      <a:srgbClr val="FFC7CE"/>
                    </a:solidFill>
                  </a:tcPr>
                </a:tc>
                <a:tc>
                  <a:txBody>
                    <a:bodyPr/>
                    <a:lstStyle/>
                    <a:p>
                      <a:pPr algn="r" fontAlgn="b">
                        <a:spcBef>
                          <a:spcPts val="0"/>
                        </a:spcBef>
                        <a:spcAft>
                          <a:spcPts val="0"/>
                        </a:spcAft>
                      </a:pPr>
                      <a:r>
                        <a:rPr lang="en-IN" sz="1200" b="0" i="0" u="none" strike="noStrike">
                          <a:solidFill>
                            <a:srgbClr val="000000"/>
                          </a:solidFill>
                          <a:effectLst/>
                          <a:latin typeface="Calibri" panose="020F0502020204030204" pitchFamily="34" charset="0"/>
                        </a:rPr>
                        <a:t>3339</a:t>
                      </a:r>
                      <a:endParaRPr lang="en-IN" sz="2000" b="0" i="0" u="none" strike="noStrike">
                        <a:effectLst/>
                        <a:latin typeface="Arial" panose="020B0604020202020204" pitchFamily="34" charset="0"/>
                      </a:endParaRPr>
                    </a:p>
                  </a:txBody>
                  <a:tcPr marL="7171" marR="7171" marT="7171" marB="0" anchor="b">
                    <a:lnL>
                      <a:noFill/>
                    </a:lnL>
                    <a:lnR>
                      <a:noFill/>
                    </a:lnR>
                    <a:lnT>
                      <a:noFill/>
                    </a:lnT>
                    <a:lnB>
                      <a:noFill/>
                    </a:lnB>
                  </a:tcPr>
                </a:tc>
                <a:extLst>
                  <a:ext uri="{0D108BD9-81ED-4DB2-BD59-A6C34878D82A}">
                    <a16:rowId xmlns:a16="http://schemas.microsoft.com/office/drawing/2014/main" val="1068810694"/>
                  </a:ext>
                </a:extLst>
              </a:tr>
              <a:tr h="237781">
                <a:tc>
                  <a:txBody>
                    <a:bodyPr/>
                    <a:lstStyle/>
                    <a:p>
                      <a:pPr algn="l" fontAlgn="b">
                        <a:spcBef>
                          <a:spcPts val="0"/>
                        </a:spcBef>
                        <a:spcAft>
                          <a:spcPts val="0"/>
                        </a:spcAft>
                      </a:pPr>
                      <a:r>
                        <a:rPr lang="en-IN" sz="1200" b="0" i="0" u="none" strike="noStrike">
                          <a:solidFill>
                            <a:srgbClr val="000000"/>
                          </a:solidFill>
                          <a:effectLst/>
                          <a:latin typeface="Calibri" panose="020F0502020204030204" pitchFamily="34" charset="0"/>
                        </a:rPr>
                        <a:t>Home lighting</a:t>
                      </a:r>
                      <a:endParaRPr lang="en-IN" sz="2000" b="0" i="0" u="none" strike="noStrike">
                        <a:effectLst/>
                        <a:latin typeface="Arial" panose="020B0604020202020204" pitchFamily="34" charset="0"/>
                      </a:endParaRPr>
                    </a:p>
                  </a:txBody>
                  <a:tcPr marL="7171" marR="7171" marT="7171" marB="0" anchor="b">
                    <a:lnL>
                      <a:noFill/>
                    </a:lnL>
                    <a:lnR>
                      <a:noFill/>
                    </a:lnR>
                    <a:lnT>
                      <a:noFill/>
                    </a:lnT>
                    <a:lnB>
                      <a:noFill/>
                    </a:lnB>
                    <a:solidFill>
                      <a:srgbClr val="B4C6E7"/>
                    </a:solidFill>
                  </a:tcPr>
                </a:tc>
                <a:tc>
                  <a:txBody>
                    <a:bodyPr/>
                    <a:lstStyle/>
                    <a:p>
                      <a:pPr algn="r" fontAlgn="b">
                        <a:spcBef>
                          <a:spcPts val="0"/>
                        </a:spcBef>
                        <a:spcAft>
                          <a:spcPts val="0"/>
                        </a:spcAft>
                      </a:pPr>
                      <a:r>
                        <a:rPr lang="en-IN" sz="1200" b="0" i="0" u="none" strike="noStrike">
                          <a:solidFill>
                            <a:srgbClr val="9C0006"/>
                          </a:solidFill>
                          <a:effectLst/>
                          <a:latin typeface="Calibri" panose="020F0502020204030204" pitchFamily="34" charset="0"/>
                        </a:rPr>
                        <a:t>8745</a:t>
                      </a:r>
                      <a:endParaRPr lang="en-IN" sz="2000" b="0" i="0" u="none" strike="noStrike">
                        <a:effectLst/>
                        <a:latin typeface="Arial" panose="020B0604020202020204" pitchFamily="34" charset="0"/>
                      </a:endParaRPr>
                    </a:p>
                  </a:txBody>
                  <a:tcPr marL="7171" marR="7171" marT="7171" marB="0" anchor="b">
                    <a:lnL>
                      <a:noFill/>
                    </a:lnL>
                    <a:lnR>
                      <a:noFill/>
                    </a:lnR>
                    <a:lnT>
                      <a:noFill/>
                    </a:lnT>
                    <a:lnB>
                      <a:noFill/>
                    </a:lnB>
                    <a:solidFill>
                      <a:srgbClr val="FFC7CE"/>
                    </a:solidFill>
                  </a:tcPr>
                </a:tc>
                <a:tc>
                  <a:txBody>
                    <a:bodyPr/>
                    <a:lstStyle/>
                    <a:p>
                      <a:pPr algn="r" fontAlgn="b">
                        <a:spcBef>
                          <a:spcPts val="0"/>
                        </a:spcBef>
                        <a:spcAft>
                          <a:spcPts val="0"/>
                        </a:spcAft>
                      </a:pPr>
                      <a:r>
                        <a:rPr lang="en-IN" sz="1200" b="0" i="0" u="none" strike="noStrike">
                          <a:solidFill>
                            <a:srgbClr val="9C0006"/>
                          </a:solidFill>
                          <a:effectLst/>
                          <a:latin typeface="Calibri" panose="020F0502020204030204" pitchFamily="34" charset="0"/>
                        </a:rPr>
                        <a:t>17995</a:t>
                      </a:r>
                      <a:endParaRPr lang="en-IN" sz="2000" b="0" i="0" u="none" strike="noStrike">
                        <a:effectLst/>
                        <a:latin typeface="Arial" panose="020B0604020202020204" pitchFamily="34" charset="0"/>
                      </a:endParaRPr>
                    </a:p>
                  </a:txBody>
                  <a:tcPr marL="7171" marR="7171" marT="7171" marB="0" anchor="b">
                    <a:lnL>
                      <a:noFill/>
                    </a:lnL>
                    <a:lnR>
                      <a:noFill/>
                    </a:lnR>
                    <a:lnT>
                      <a:noFill/>
                    </a:lnT>
                    <a:lnB>
                      <a:noFill/>
                    </a:lnB>
                    <a:solidFill>
                      <a:srgbClr val="FFC7CE"/>
                    </a:solidFill>
                  </a:tcPr>
                </a:tc>
                <a:extLst>
                  <a:ext uri="{0D108BD9-81ED-4DB2-BD59-A6C34878D82A}">
                    <a16:rowId xmlns:a16="http://schemas.microsoft.com/office/drawing/2014/main" val="2425236506"/>
                  </a:ext>
                </a:extLst>
              </a:tr>
              <a:tr h="237781">
                <a:tc>
                  <a:txBody>
                    <a:bodyPr/>
                    <a:lstStyle/>
                    <a:p>
                      <a:pPr algn="l" fontAlgn="b">
                        <a:spcBef>
                          <a:spcPts val="0"/>
                        </a:spcBef>
                        <a:spcAft>
                          <a:spcPts val="0"/>
                        </a:spcAft>
                      </a:pPr>
                      <a:r>
                        <a:rPr lang="en-IN" sz="1200" b="0" i="0" u="none" strike="noStrike">
                          <a:solidFill>
                            <a:srgbClr val="000000"/>
                          </a:solidFill>
                          <a:effectLst/>
                          <a:latin typeface="Calibri" panose="020F0502020204030204" pitchFamily="34" charset="0"/>
                        </a:rPr>
                        <a:t>Laptop parts</a:t>
                      </a:r>
                      <a:endParaRPr lang="en-IN" sz="2000" b="0" i="0" u="none" strike="noStrike">
                        <a:effectLst/>
                        <a:latin typeface="Arial" panose="020B0604020202020204" pitchFamily="34" charset="0"/>
                      </a:endParaRPr>
                    </a:p>
                  </a:txBody>
                  <a:tcPr marL="7171" marR="7171" marT="7171" marB="0" anchor="b">
                    <a:lnL>
                      <a:noFill/>
                    </a:lnL>
                    <a:lnR>
                      <a:noFill/>
                    </a:lnR>
                    <a:lnT>
                      <a:noFill/>
                    </a:lnT>
                    <a:lnB>
                      <a:noFill/>
                    </a:lnB>
                    <a:solidFill>
                      <a:srgbClr val="B4C6E7"/>
                    </a:solidFill>
                  </a:tcPr>
                </a:tc>
                <a:tc>
                  <a:txBody>
                    <a:bodyPr/>
                    <a:lstStyle/>
                    <a:p>
                      <a:pPr algn="r" fontAlgn="b">
                        <a:spcBef>
                          <a:spcPts val="0"/>
                        </a:spcBef>
                        <a:spcAft>
                          <a:spcPts val="0"/>
                        </a:spcAft>
                      </a:pPr>
                      <a:r>
                        <a:rPr lang="en-IN" sz="1200" b="0" i="0" u="none" strike="noStrike">
                          <a:solidFill>
                            <a:srgbClr val="9C0006"/>
                          </a:solidFill>
                          <a:effectLst/>
                          <a:latin typeface="Calibri" panose="020F0502020204030204" pitchFamily="34" charset="0"/>
                        </a:rPr>
                        <a:t>4895</a:t>
                      </a:r>
                      <a:endParaRPr lang="en-IN" sz="2000" b="0" i="0" u="none" strike="noStrike">
                        <a:effectLst/>
                        <a:latin typeface="Arial" panose="020B0604020202020204" pitchFamily="34" charset="0"/>
                      </a:endParaRPr>
                    </a:p>
                  </a:txBody>
                  <a:tcPr marL="7171" marR="7171" marT="7171" marB="0" anchor="b">
                    <a:lnL>
                      <a:noFill/>
                    </a:lnL>
                    <a:lnR>
                      <a:noFill/>
                    </a:lnR>
                    <a:lnT>
                      <a:noFill/>
                    </a:lnT>
                    <a:lnB>
                      <a:noFill/>
                    </a:lnB>
                    <a:solidFill>
                      <a:srgbClr val="FFC7CE"/>
                    </a:solidFill>
                  </a:tcPr>
                </a:tc>
                <a:tc>
                  <a:txBody>
                    <a:bodyPr/>
                    <a:lstStyle/>
                    <a:p>
                      <a:pPr algn="r" fontAlgn="b">
                        <a:spcBef>
                          <a:spcPts val="0"/>
                        </a:spcBef>
                        <a:spcAft>
                          <a:spcPts val="0"/>
                        </a:spcAft>
                      </a:pPr>
                      <a:r>
                        <a:rPr lang="en-IN" sz="1200" b="0" i="0" u="none" strike="noStrike">
                          <a:solidFill>
                            <a:srgbClr val="9C0006"/>
                          </a:solidFill>
                          <a:effectLst/>
                          <a:latin typeface="Calibri" panose="020F0502020204030204" pitchFamily="34" charset="0"/>
                        </a:rPr>
                        <a:t>12050</a:t>
                      </a:r>
                      <a:endParaRPr lang="en-IN" sz="2000" b="0" i="0" u="none" strike="noStrike">
                        <a:effectLst/>
                        <a:latin typeface="Arial" panose="020B0604020202020204" pitchFamily="34" charset="0"/>
                      </a:endParaRPr>
                    </a:p>
                  </a:txBody>
                  <a:tcPr marL="7171" marR="7171" marT="7171" marB="0" anchor="b">
                    <a:lnL>
                      <a:noFill/>
                    </a:lnL>
                    <a:lnR>
                      <a:noFill/>
                    </a:lnR>
                    <a:lnT>
                      <a:noFill/>
                    </a:lnT>
                    <a:lnB>
                      <a:noFill/>
                    </a:lnB>
                    <a:solidFill>
                      <a:srgbClr val="FFC7CE"/>
                    </a:solidFill>
                  </a:tcPr>
                </a:tc>
                <a:extLst>
                  <a:ext uri="{0D108BD9-81ED-4DB2-BD59-A6C34878D82A}">
                    <a16:rowId xmlns:a16="http://schemas.microsoft.com/office/drawing/2014/main" val="2623100608"/>
                  </a:ext>
                </a:extLst>
              </a:tr>
              <a:tr h="237781">
                <a:tc>
                  <a:txBody>
                    <a:bodyPr/>
                    <a:lstStyle/>
                    <a:p>
                      <a:pPr algn="l" fontAlgn="b">
                        <a:spcBef>
                          <a:spcPts val="0"/>
                        </a:spcBef>
                        <a:spcAft>
                          <a:spcPts val="0"/>
                        </a:spcAft>
                      </a:pPr>
                      <a:r>
                        <a:rPr lang="en-IN" sz="1200" b="0" i="0" u="none" strike="noStrike">
                          <a:solidFill>
                            <a:srgbClr val="000000"/>
                          </a:solidFill>
                          <a:effectLst/>
                          <a:latin typeface="Calibri" panose="020F0502020204030204" pitchFamily="34" charset="0"/>
                        </a:rPr>
                        <a:t>Telecommunication</a:t>
                      </a:r>
                      <a:endParaRPr lang="en-IN" sz="2000" b="0" i="0" u="none" strike="noStrike">
                        <a:effectLst/>
                        <a:latin typeface="Arial" panose="020B0604020202020204" pitchFamily="34" charset="0"/>
                      </a:endParaRPr>
                    </a:p>
                  </a:txBody>
                  <a:tcPr marL="7171" marR="7171" marT="7171" marB="0" anchor="b">
                    <a:lnL>
                      <a:noFill/>
                    </a:lnL>
                    <a:lnR>
                      <a:noFill/>
                    </a:lnR>
                    <a:lnT>
                      <a:noFill/>
                    </a:lnT>
                    <a:lnB>
                      <a:noFill/>
                    </a:lnB>
                  </a:tcPr>
                </a:tc>
                <a:tc>
                  <a:txBody>
                    <a:bodyPr/>
                    <a:lstStyle/>
                    <a:p>
                      <a:pPr algn="r" fontAlgn="b">
                        <a:spcBef>
                          <a:spcPts val="0"/>
                        </a:spcBef>
                        <a:spcAft>
                          <a:spcPts val="0"/>
                        </a:spcAft>
                      </a:pPr>
                      <a:r>
                        <a:rPr lang="en-IN" sz="1200" b="0" i="0" u="none" strike="noStrike">
                          <a:solidFill>
                            <a:srgbClr val="000000"/>
                          </a:solidFill>
                          <a:effectLst/>
                          <a:latin typeface="Calibri" panose="020F0502020204030204" pitchFamily="34" charset="0"/>
                        </a:rPr>
                        <a:t>1589</a:t>
                      </a:r>
                      <a:endParaRPr lang="en-IN" sz="2000" b="0" i="0" u="none" strike="noStrike">
                        <a:effectLst/>
                        <a:latin typeface="Arial" panose="020B0604020202020204" pitchFamily="34" charset="0"/>
                      </a:endParaRPr>
                    </a:p>
                  </a:txBody>
                  <a:tcPr marL="7171" marR="7171" marT="7171" marB="0" anchor="b">
                    <a:lnL>
                      <a:noFill/>
                    </a:lnL>
                    <a:lnR>
                      <a:noFill/>
                    </a:lnR>
                    <a:lnT>
                      <a:noFill/>
                    </a:lnT>
                    <a:lnB>
                      <a:noFill/>
                    </a:lnB>
                  </a:tcPr>
                </a:tc>
                <a:tc>
                  <a:txBody>
                    <a:bodyPr/>
                    <a:lstStyle/>
                    <a:p>
                      <a:pPr algn="r" fontAlgn="b">
                        <a:spcBef>
                          <a:spcPts val="0"/>
                        </a:spcBef>
                        <a:spcAft>
                          <a:spcPts val="0"/>
                        </a:spcAft>
                      </a:pPr>
                      <a:r>
                        <a:rPr lang="en-IN" sz="1200" b="0" i="0" u="none" strike="noStrike">
                          <a:solidFill>
                            <a:srgbClr val="9C0006"/>
                          </a:solidFill>
                          <a:effectLst/>
                          <a:latin typeface="Calibri" panose="020F0502020204030204" pitchFamily="34" charset="0"/>
                        </a:rPr>
                        <a:t>6909</a:t>
                      </a:r>
                      <a:endParaRPr lang="en-IN" sz="2000" b="0" i="0" u="none" strike="noStrike">
                        <a:effectLst/>
                        <a:latin typeface="Arial" panose="020B0604020202020204" pitchFamily="34" charset="0"/>
                      </a:endParaRPr>
                    </a:p>
                  </a:txBody>
                  <a:tcPr marL="7171" marR="7171" marT="7171" marB="0" anchor="b">
                    <a:lnL>
                      <a:noFill/>
                    </a:lnL>
                    <a:lnR>
                      <a:noFill/>
                    </a:lnR>
                    <a:lnT>
                      <a:noFill/>
                    </a:lnT>
                    <a:lnB>
                      <a:noFill/>
                    </a:lnB>
                    <a:solidFill>
                      <a:srgbClr val="FFC7CE"/>
                    </a:solidFill>
                  </a:tcPr>
                </a:tc>
                <a:extLst>
                  <a:ext uri="{0D108BD9-81ED-4DB2-BD59-A6C34878D82A}">
                    <a16:rowId xmlns:a16="http://schemas.microsoft.com/office/drawing/2014/main" val="3090568020"/>
                  </a:ext>
                </a:extLst>
              </a:tr>
              <a:tr h="237781">
                <a:tc>
                  <a:txBody>
                    <a:bodyPr/>
                    <a:lstStyle/>
                    <a:p>
                      <a:pPr algn="l" fontAlgn="b">
                        <a:spcBef>
                          <a:spcPts val="0"/>
                        </a:spcBef>
                        <a:spcAft>
                          <a:spcPts val="0"/>
                        </a:spcAft>
                      </a:pPr>
                      <a:r>
                        <a:rPr lang="en-IN" sz="1200" b="0" i="0" u="none" strike="noStrike">
                          <a:solidFill>
                            <a:srgbClr val="000000"/>
                          </a:solidFill>
                          <a:effectLst/>
                          <a:latin typeface="Calibri" panose="020F0502020204030204" pitchFamily="34" charset="0"/>
                        </a:rPr>
                        <a:t>Toys</a:t>
                      </a:r>
                      <a:endParaRPr lang="en-IN" sz="2000" b="0" i="0" u="none" strike="noStrike">
                        <a:effectLst/>
                        <a:latin typeface="Arial" panose="020B0604020202020204" pitchFamily="34" charset="0"/>
                      </a:endParaRPr>
                    </a:p>
                  </a:txBody>
                  <a:tcPr marL="7171" marR="7171" marT="7171" marB="0" anchor="b">
                    <a:lnL>
                      <a:noFill/>
                    </a:lnL>
                    <a:lnR>
                      <a:noFill/>
                    </a:lnR>
                    <a:lnT>
                      <a:noFill/>
                    </a:lnT>
                    <a:lnB>
                      <a:noFill/>
                    </a:lnB>
                  </a:tcPr>
                </a:tc>
                <a:tc>
                  <a:txBody>
                    <a:bodyPr/>
                    <a:lstStyle/>
                    <a:p>
                      <a:pPr algn="r" fontAlgn="b">
                        <a:spcBef>
                          <a:spcPts val="0"/>
                        </a:spcBef>
                        <a:spcAft>
                          <a:spcPts val="0"/>
                        </a:spcAft>
                      </a:pPr>
                      <a:r>
                        <a:rPr lang="en-IN" sz="1200" b="0" i="0" u="none" strike="noStrike">
                          <a:solidFill>
                            <a:srgbClr val="000000"/>
                          </a:solidFill>
                          <a:effectLst/>
                          <a:latin typeface="Calibri" panose="020F0502020204030204" pitchFamily="34" charset="0"/>
                        </a:rPr>
                        <a:t>1112</a:t>
                      </a:r>
                      <a:endParaRPr lang="en-IN" sz="2000" b="0" i="0" u="none" strike="noStrike">
                        <a:effectLst/>
                        <a:latin typeface="Arial" panose="020B0604020202020204" pitchFamily="34" charset="0"/>
                      </a:endParaRPr>
                    </a:p>
                  </a:txBody>
                  <a:tcPr marL="7171" marR="7171" marT="7171" marB="0" anchor="b">
                    <a:lnL>
                      <a:noFill/>
                    </a:lnL>
                    <a:lnR>
                      <a:noFill/>
                    </a:lnR>
                    <a:lnT>
                      <a:noFill/>
                    </a:lnT>
                    <a:lnB>
                      <a:noFill/>
                    </a:lnB>
                  </a:tcPr>
                </a:tc>
                <a:tc>
                  <a:txBody>
                    <a:bodyPr/>
                    <a:lstStyle/>
                    <a:p>
                      <a:pPr algn="r" fontAlgn="b">
                        <a:spcBef>
                          <a:spcPts val="0"/>
                        </a:spcBef>
                        <a:spcAft>
                          <a:spcPts val="0"/>
                        </a:spcAft>
                      </a:pPr>
                      <a:r>
                        <a:rPr lang="en-IN" sz="1200" b="0" i="0" u="none" strike="noStrike">
                          <a:solidFill>
                            <a:srgbClr val="9C0006"/>
                          </a:solidFill>
                          <a:effectLst/>
                          <a:latin typeface="Calibri" panose="020F0502020204030204" pitchFamily="34" charset="0"/>
                        </a:rPr>
                        <a:t>4439</a:t>
                      </a:r>
                      <a:endParaRPr lang="en-IN" sz="2000" b="0" i="0" u="none" strike="noStrike">
                        <a:effectLst/>
                        <a:latin typeface="Arial" panose="020B0604020202020204" pitchFamily="34" charset="0"/>
                      </a:endParaRPr>
                    </a:p>
                  </a:txBody>
                  <a:tcPr marL="7171" marR="7171" marT="7171" marB="0" anchor="b">
                    <a:lnL>
                      <a:noFill/>
                    </a:lnL>
                    <a:lnR>
                      <a:noFill/>
                    </a:lnR>
                    <a:lnT>
                      <a:noFill/>
                    </a:lnT>
                    <a:lnB>
                      <a:noFill/>
                    </a:lnB>
                    <a:solidFill>
                      <a:srgbClr val="FFC7CE"/>
                    </a:solidFill>
                  </a:tcPr>
                </a:tc>
                <a:extLst>
                  <a:ext uri="{0D108BD9-81ED-4DB2-BD59-A6C34878D82A}">
                    <a16:rowId xmlns:a16="http://schemas.microsoft.com/office/drawing/2014/main" val="1363183093"/>
                  </a:ext>
                </a:extLst>
              </a:tr>
              <a:tr h="237781">
                <a:tc>
                  <a:txBody>
                    <a:bodyPr/>
                    <a:lstStyle/>
                    <a:p>
                      <a:pPr algn="l" fontAlgn="b">
                        <a:spcBef>
                          <a:spcPts val="0"/>
                        </a:spcBef>
                        <a:spcAft>
                          <a:spcPts val="0"/>
                        </a:spcAft>
                      </a:pPr>
                      <a:r>
                        <a:rPr lang="en-IN" sz="1200" b="0" i="0" u="none" strike="noStrike">
                          <a:solidFill>
                            <a:srgbClr val="000000"/>
                          </a:solidFill>
                          <a:effectLst/>
                          <a:latin typeface="Calibri" panose="020F0502020204030204" pitchFamily="34" charset="0"/>
                        </a:rPr>
                        <a:t>Women</a:t>
                      </a:r>
                      <a:endParaRPr lang="en-IN" sz="2000" b="0" i="0" u="none" strike="noStrike">
                        <a:effectLst/>
                        <a:latin typeface="Arial" panose="020B0604020202020204" pitchFamily="34" charset="0"/>
                      </a:endParaRPr>
                    </a:p>
                  </a:txBody>
                  <a:tcPr marL="7171" marR="7171" marT="7171" marB="0" anchor="b">
                    <a:lnL>
                      <a:noFill/>
                    </a:lnL>
                    <a:lnR>
                      <a:noFill/>
                    </a:lnR>
                    <a:lnT>
                      <a:noFill/>
                    </a:lnT>
                    <a:lnB>
                      <a:noFill/>
                    </a:lnB>
                    <a:solidFill>
                      <a:srgbClr val="B4C6E7"/>
                    </a:solidFill>
                  </a:tcPr>
                </a:tc>
                <a:tc>
                  <a:txBody>
                    <a:bodyPr/>
                    <a:lstStyle/>
                    <a:p>
                      <a:pPr algn="r" fontAlgn="b">
                        <a:spcBef>
                          <a:spcPts val="0"/>
                        </a:spcBef>
                        <a:spcAft>
                          <a:spcPts val="0"/>
                        </a:spcAft>
                      </a:pPr>
                      <a:r>
                        <a:rPr lang="en-IN" sz="1200" b="0" i="0" u="none" strike="noStrike">
                          <a:solidFill>
                            <a:srgbClr val="9C0006"/>
                          </a:solidFill>
                          <a:effectLst/>
                          <a:latin typeface="Calibri" panose="020F0502020204030204" pitchFamily="34" charset="0"/>
                        </a:rPr>
                        <a:t>3215</a:t>
                      </a:r>
                      <a:endParaRPr lang="en-IN" sz="2000" b="0" i="0" u="none" strike="noStrike">
                        <a:effectLst/>
                        <a:latin typeface="Arial" panose="020B0604020202020204" pitchFamily="34" charset="0"/>
                      </a:endParaRPr>
                    </a:p>
                  </a:txBody>
                  <a:tcPr marL="7171" marR="7171" marT="7171" marB="0" anchor="b">
                    <a:lnL>
                      <a:noFill/>
                    </a:lnL>
                    <a:lnR>
                      <a:noFill/>
                    </a:lnR>
                    <a:lnT>
                      <a:noFill/>
                    </a:lnT>
                    <a:lnB>
                      <a:noFill/>
                    </a:lnB>
                    <a:solidFill>
                      <a:srgbClr val="FFC7CE"/>
                    </a:solidFill>
                  </a:tcPr>
                </a:tc>
                <a:tc>
                  <a:txBody>
                    <a:bodyPr/>
                    <a:lstStyle/>
                    <a:p>
                      <a:pPr algn="r" fontAlgn="b">
                        <a:spcBef>
                          <a:spcPts val="0"/>
                        </a:spcBef>
                        <a:spcAft>
                          <a:spcPts val="0"/>
                        </a:spcAft>
                      </a:pPr>
                      <a:r>
                        <a:rPr lang="en-IN" sz="1200" b="0" i="0" u="none" strike="noStrike" dirty="0">
                          <a:solidFill>
                            <a:srgbClr val="9C0006"/>
                          </a:solidFill>
                          <a:effectLst/>
                          <a:latin typeface="Calibri" panose="020F0502020204030204" pitchFamily="34" charset="0"/>
                        </a:rPr>
                        <a:t>6600</a:t>
                      </a:r>
                      <a:endParaRPr lang="en-IN" sz="2000" b="0" i="0" u="none" strike="noStrike" dirty="0">
                        <a:effectLst/>
                        <a:latin typeface="Arial" panose="020B0604020202020204" pitchFamily="34" charset="0"/>
                      </a:endParaRPr>
                    </a:p>
                  </a:txBody>
                  <a:tcPr marL="7171" marR="7171" marT="7171" marB="0" anchor="b">
                    <a:lnL>
                      <a:noFill/>
                    </a:lnL>
                    <a:lnR>
                      <a:noFill/>
                    </a:lnR>
                    <a:lnT>
                      <a:noFill/>
                    </a:lnT>
                    <a:lnB>
                      <a:noFill/>
                    </a:lnB>
                    <a:solidFill>
                      <a:srgbClr val="FFC7CE"/>
                    </a:solidFill>
                  </a:tcPr>
                </a:tc>
                <a:extLst>
                  <a:ext uri="{0D108BD9-81ED-4DB2-BD59-A6C34878D82A}">
                    <a16:rowId xmlns:a16="http://schemas.microsoft.com/office/drawing/2014/main" val="2425856059"/>
                  </a:ext>
                </a:extLst>
              </a:tr>
            </a:tbl>
          </a:graphicData>
        </a:graphic>
      </p:graphicFrame>
    </p:spTree>
    <p:extLst>
      <p:ext uri="{BB962C8B-B14F-4D97-AF65-F5344CB8AC3E}">
        <p14:creationId xmlns:p14="http://schemas.microsoft.com/office/powerpoint/2010/main" val="1445210643"/>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15">
            <a:extLst>
              <a:ext uri="{FF2B5EF4-FFF2-40B4-BE49-F238E27FC236}">
                <a16:creationId xmlns:a16="http://schemas.microsoft.com/office/drawing/2014/main" id="{1DCD4319-21CA-4165-A08D-D1E05DC378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17">
            <a:extLst>
              <a:ext uri="{FF2B5EF4-FFF2-40B4-BE49-F238E27FC236}">
                <a16:creationId xmlns:a16="http://schemas.microsoft.com/office/drawing/2014/main" id="{3CD1EA40-7116-4FCB-9369-70F29FAA91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592824" cy="323398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F79D9D-B19F-450E-8E28-9486222E4A8D}"/>
              </a:ext>
            </a:extLst>
          </p:cNvPr>
          <p:cNvSpPr>
            <a:spLocks noGrp="1"/>
          </p:cNvSpPr>
          <p:nvPr>
            <p:ph type="title"/>
          </p:nvPr>
        </p:nvSpPr>
        <p:spPr>
          <a:xfrm>
            <a:off x="1166648" y="655591"/>
            <a:ext cx="4929352" cy="2315616"/>
          </a:xfrm>
        </p:spPr>
        <p:txBody>
          <a:bodyPr>
            <a:normAutofit/>
          </a:bodyPr>
          <a:lstStyle/>
          <a:p>
            <a:r>
              <a:rPr lang="en-US" sz="3700" b="1" dirty="0"/>
              <a:t>Channels for Marketing</a:t>
            </a:r>
            <a:endParaRPr lang="en-IN" sz="3700" b="1" dirty="0"/>
          </a:p>
        </p:txBody>
      </p:sp>
      <p:sp>
        <p:nvSpPr>
          <p:cNvPr id="48" name="Rectangle 19">
            <a:extLst>
              <a:ext uri="{FF2B5EF4-FFF2-40B4-BE49-F238E27FC236}">
                <a16:creationId xmlns:a16="http://schemas.microsoft.com/office/drawing/2014/main" id="{BF647E38-F93D-4661-8D77-CE13EEB65B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9" name="Group 21">
            <a:extLst>
              <a:ext uri="{FF2B5EF4-FFF2-40B4-BE49-F238E27FC236}">
                <a16:creationId xmlns:a16="http://schemas.microsoft.com/office/drawing/2014/main" id="{71669B06-C46A-44F5-8C95-4AA9C87956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7763256" y="73152"/>
            <a:chExt cx="1178966" cy="232963"/>
          </a:xfrm>
        </p:grpSpPr>
        <p:sp>
          <p:nvSpPr>
            <p:cNvPr id="50" name="Rectangle 64">
              <a:extLst>
                <a:ext uri="{FF2B5EF4-FFF2-40B4-BE49-F238E27FC236}">
                  <a16:creationId xmlns:a16="http://schemas.microsoft.com/office/drawing/2014/main" id="{4D76B2F7-4F50-4773-9D4F-290F710032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66">
              <a:extLst>
                <a:ext uri="{FF2B5EF4-FFF2-40B4-BE49-F238E27FC236}">
                  <a16:creationId xmlns:a16="http://schemas.microsoft.com/office/drawing/2014/main" id="{129C72A8-9B1F-4E7C-849C-3ED6C4F651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64">
              <a:extLst>
                <a:ext uri="{FF2B5EF4-FFF2-40B4-BE49-F238E27FC236}">
                  <a16:creationId xmlns:a16="http://schemas.microsoft.com/office/drawing/2014/main" id="{9B4AD277-5CD3-42C3-8B43-2D645DF115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66">
              <a:extLst>
                <a:ext uri="{FF2B5EF4-FFF2-40B4-BE49-F238E27FC236}">
                  <a16:creationId xmlns:a16="http://schemas.microsoft.com/office/drawing/2014/main" id="{6B705E15-6BC1-424E-9A76-D1005A391C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64">
              <a:extLst>
                <a:ext uri="{FF2B5EF4-FFF2-40B4-BE49-F238E27FC236}">
                  <a16:creationId xmlns:a16="http://schemas.microsoft.com/office/drawing/2014/main" id="{1F76BC37-F98D-4577-97A0-F827D0D17B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66">
              <a:extLst>
                <a:ext uri="{FF2B5EF4-FFF2-40B4-BE49-F238E27FC236}">
                  <a16:creationId xmlns:a16="http://schemas.microsoft.com/office/drawing/2014/main" id="{9BD26941-01BA-4D66-8E65-20857D3DCE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64">
              <a:extLst>
                <a:ext uri="{FF2B5EF4-FFF2-40B4-BE49-F238E27FC236}">
                  <a16:creationId xmlns:a16="http://schemas.microsoft.com/office/drawing/2014/main" id="{449B424C-62D9-4A49-AC52-5A78F2E403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66">
              <a:extLst>
                <a:ext uri="{FF2B5EF4-FFF2-40B4-BE49-F238E27FC236}">
                  <a16:creationId xmlns:a16="http://schemas.microsoft.com/office/drawing/2014/main" id="{576C9EBF-ED63-4269-A697-F650992059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64">
              <a:extLst>
                <a:ext uri="{FF2B5EF4-FFF2-40B4-BE49-F238E27FC236}">
                  <a16:creationId xmlns:a16="http://schemas.microsoft.com/office/drawing/2014/main" id="{AD803FF3-8F07-4737-8BB1-105F778F12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66">
              <a:extLst>
                <a:ext uri="{FF2B5EF4-FFF2-40B4-BE49-F238E27FC236}">
                  <a16:creationId xmlns:a16="http://schemas.microsoft.com/office/drawing/2014/main" id="{7FAED273-7CA0-4E1E-B334-37B189A6B2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64">
              <a:extLst>
                <a:ext uri="{FF2B5EF4-FFF2-40B4-BE49-F238E27FC236}">
                  <a16:creationId xmlns:a16="http://schemas.microsoft.com/office/drawing/2014/main" id="{C9C1E0D9-E570-4AF5-880E-BBA6DD5228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6">
              <a:extLst>
                <a:ext uri="{FF2B5EF4-FFF2-40B4-BE49-F238E27FC236}">
                  <a16:creationId xmlns:a16="http://schemas.microsoft.com/office/drawing/2014/main" id="{EDEDE693-1FBA-4D1A-A164-53CCD5CB0E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4">
              <a:extLst>
                <a:ext uri="{FF2B5EF4-FFF2-40B4-BE49-F238E27FC236}">
                  <a16:creationId xmlns:a16="http://schemas.microsoft.com/office/drawing/2014/main" id="{6AA202F9-EAD4-4DEA-9024-632A4F73B5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6">
              <a:extLst>
                <a:ext uri="{FF2B5EF4-FFF2-40B4-BE49-F238E27FC236}">
                  <a16:creationId xmlns:a16="http://schemas.microsoft.com/office/drawing/2014/main" id="{C6CCC0AF-E071-40EB-8C53-5ACA302724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4">
              <a:extLst>
                <a:ext uri="{FF2B5EF4-FFF2-40B4-BE49-F238E27FC236}">
                  <a16:creationId xmlns:a16="http://schemas.microsoft.com/office/drawing/2014/main" id="{0AA000E7-AF97-4611-99C3-B1E03F5A4A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6">
              <a:extLst>
                <a:ext uri="{FF2B5EF4-FFF2-40B4-BE49-F238E27FC236}">
                  <a16:creationId xmlns:a16="http://schemas.microsoft.com/office/drawing/2014/main" id="{AFC00B1E-E93B-4433-97D2-5360B330AC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4">
              <a:extLst>
                <a:ext uri="{FF2B5EF4-FFF2-40B4-BE49-F238E27FC236}">
                  <a16:creationId xmlns:a16="http://schemas.microsoft.com/office/drawing/2014/main" id="{B4B77C83-19B4-4B90-ABA7-E70C365B4F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597565E2-2F06-489E-937B-AD74A7823D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4">
              <a:extLst>
                <a:ext uri="{FF2B5EF4-FFF2-40B4-BE49-F238E27FC236}">
                  <a16:creationId xmlns:a16="http://schemas.microsoft.com/office/drawing/2014/main" id="{2F228EE9-2816-457D-83CE-BCFA543CBB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6">
              <a:extLst>
                <a:ext uri="{FF2B5EF4-FFF2-40B4-BE49-F238E27FC236}">
                  <a16:creationId xmlns:a16="http://schemas.microsoft.com/office/drawing/2014/main" id="{374D8F1E-E29D-4C22-AF20-A95EB92C99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 name="Picture 5">
            <a:extLst>
              <a:ext uri="{FF2B5EF4-FFF2-40B4-BE49-F238E27FC236}">
                <a16:creationId xmlns:a16="http://schemas.microsoft.com/office/drawing/2014/main" id="{C1CD37D7-6677-4701-8F0D-4D40B463AE96}"/>
              </a:ext>
            </a:extLst>
          </p:cNvPr>
          <p:cNvPicPr>
            <a:picLocks noChangeAspect="1"/>
          </p:cNvPicPr>
          <p:nvPr/>
        </p:nvPicPr>
        <p:blipFill>
          <a:blip r:embed="rId2"/>
          <a:stretch>
            <a:fillRect/>
          </a:stretch>
        </p:blipFill>
        <p:spPr>
          <a:xfrm>
            <a:off x="6950625" y="904885"/>
            <a:ext cx="4890276" cy="1707531"/>
          </a:xfrm>
          <a:prstGeom prst="rect">
            <a:avLst/>
          </a:prstGeom>
        </p:spPr>
      </p:pic>
      <p:sp>
        <p:nvSpPr>
          <p:cNvPr id="70" name="Rectangle 43">
            <a:extLst>
              <a:ext uri="{FF2B5EF4-FFF2-40B4-BE49-F238E27FC236}">
                <a16:creationId xmlns:a16="http://schemas.microsoft.com/office/drawing/2014/main" id="{D6C80E47-971C-437F-B030-191115B01D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233984"/>
            <a:ext cx="606971"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28A3624-7F69-4824-8961-007A36EEEDC8}"/>
              </a:ext>
            </a:extLst>
          </p:cNvPr>
          <p:cNvSpPr>
            <a:spLocks noGrp="1"/>
          </p:cNvSpPr>
          <p:nvPr>
            <p:ph idx="1"/>
          </p:nvPr>
        </p:nvSpPr>
        <p:spPr>
          <a:xfrm>
            <a:off x="1166648" y="3502955"/>
            <a:ext cx="5164703" cy="3027651"/>
          </a:xfrm>
        </p:spPr>
        <p:txBody>
          <a:bodyPr anchor="ctr">
            <a:normAutofit/>
          </a:bodyPr>
          <a:lstStyle/>
          <a:p>
            <a:r>
              <a:rPr lang="en-IN" sz="1300" dirty="0"/>
              <a:t>The Easy Home can try to pull off more traffic from search engines with the help of some tools: </a:t>
            </a:r>
          </a:p>
          <a:p>
            <a:pPr marL="1428750" lvl="2" indent="-514350">
              <a:buFont typeface="+mj-lt"/>
              <a:buAutoNum type="arabicPeriod"/>
            </a:pPr>
            <a:r>
              <a:rPr lang="en-IN" sz="1300" b="1" dirty="0"/>
              <a:t>Search Engine Optimization (SEO)</a:t>
            </a:r>
          </a:p>
          <a:p>
            <a:pPr marL="1428750" lvl="2" indent="-514350">
              <a:buFont typeface="+mj-lt"/>
              <a:buAutoNum type="arabicPeriod"/>
            </a:pPr>
            <a:r>
              <a:rPr lang="en-IN" sz="1300" b="1" dirty="0"/>
              <a:t>Email Marketing</a:t>
            </a:r>
          </a:p>
          <a:p>
            <a:pPr marL="1428750" lvl="2" indent="-514350">
              <a:buFont typeface="+mj-lt"/>
              <a:buAutoNum type="arabicPeriod"/>
            </a:pPr>
            <a:r>
              <a:rPr lang="en-IN" sz="1300" b="1" dirty="0"/>
              <a:t>Online Advertising</a:t>
            </a:r>
          </a:p>
        </p:txBody>
      </p:sp>
      <p:pic>
        <p:nvPicPr>
          <p:cNvPr id="5" name="Picture 4">
            <a:extLst>
              <a:ext uri="{FF2B5EF4-FFF2-40B4-BE49-F238E27FC236}">
                <a16:creationId xmlns:a16="http://schemas.microsoft.com/office/drawing/2014/main" id="{073D95EB-2017-4237-A3C4-2A28D787A824}"/>
              </a:ext>
            </a:extLst>
          </p:cNvPr>
          <p:cNvPicPr>
            <a:picLocks noChangeAspect="1"/>
          </p:cNvPicPr>
          <p:nvPr/>
        </p:nvPicPr>
        <p:blipFill rotWithShape="1">
          <a:blip r:embed="rId3"/>
          <a:srcRect l="23339"/>
          <a:stretch/>
        </p:blipFill>
        <p:spPr>
          <a:xfrm>
            <a:off x="7886301" y="3562537"/>
            <a:ext cx="3018923" cy="2953512"/>
          </a:xfrm>
          <a:prstGeom prst="rect">
            <a:avLst/>
          </a:prstGeom>
        </p:spPr>
      </p:pic>
    </p:spTree>
    <p:extLst>
      <p:ext uri="{BB962C8B-B14F-4D97-AF65-F5344CB8AC3E}">
        <p14:creationId xmlns:p14="http://schemas.microsoft.com/office/powerpoint/2010/main" val="190574650"/>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8" name="Rectangle 192">
            <a:extLst>
              <a:ext uri="{FF2B5EF4-FFF2-40B4-BE49-F238E27FC236}">
                <a16:creationId xmlns:a16="http://schemas.microsoft.com/office/drawing/2014/main" id="{13D1A8A5-47E0-4546-A3F9-FC33D54611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 name="Rectangle 194">
            <a:extLst>
              <a:ext uri="{FF2B5EF4-FFF2-40B4-BE49-F238E27FC236}">
                <a16:creationId xmlns:a16="http://schemas.microsoft.com/office/drawing/2014/main" id="{3CD1EA40-7116-4FCB-9369-70F29FAA91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32339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9514E1-82B3-4A8A-B2FA-3B396A0A8151}"/>
              </a:ext>
            </a:extLst>
          </p:cNvPr>
          <p:cNvSpPr>
            <a:spLocks noGrp="1"/>
          </p:cNvSpPr>
          <p:nvPr>
            <p:ph type="title"/>
          </p:nvPr>
        </p:nvSpPr>
        <p:spPr>
          <a:xfrm>
            <a:off x="1166648" y="679927"/>
            <a:ext cx="4929352" cy="2270664"/>
          </a:xfrm>
        </p:spPr>
        <p:txBody>
          <a:bodyPr>
            <a:normAutofit/>
          </a:bodyPr>
          <a:lstStyle/>
          <a:p>
            <a:r>
              <a:rPr lang="en-US"/>
              <a:t>Insights</a:t>
            </a:r>
            <a:endParaRPr lang="en-IN"/>
          </a:p>
        </p:txBody>
      </p:sp>
      <p:sp>
        <p:nvSpPr>
          <p:cNvPr id="197" name="Rectangle 196">
            <a:extLst>
              <a:ext uri="{FF2B5EF4-FFF2-40B4-BE49-F238E27FC236}">
                <a16:creationId xmlns:a16="http://schemas.microsoft.com/office/drawing/2014/main" id="{BF647E38-F93D-4661-8D77-CE13EEB65B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9" name="Group 198">
            <a:extLst>
              <a:ext uri="{FF2B5EF4-FFF2-40B4-BE49-F238E27FC236}">
                <a16:creationId xmlns:a16="http://schemas.microsoft.com/office/drawing/2014/main" id="{936E4654-58CD-422E-884A-D4ED28FCF62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7763256" y="73152"/>
            <a:chExt cx="1178966" cy="232963"/>
          </a:xfrm>
        </p:grpSpPr>
        <p:sp>
          <p:nvSpPr>
            <p:cNvPr id="226" name="Rectangle 64">
              <a:extLst>
                <a:ext uri="{FF2B5EF4-FFF2-40B4-BE49-F238E27FC236}">
                  <a16:creationId xmlns:a16="http://schemas.microsoft.com/office/drawing/2014/main" id="{4BE227E0-71B4-4555-AFAA-22C04AA6F9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Rectangle 66">
              <a:extLst>
                <a:ext uri="{FF2B5EF4-FFF2-40B4-BE49-F238E27FC236}">
                  <a16:creationId xmlns:a16="http://schemas.microsoft.com/office/drawing/2014/main" id="{72D85191-DF12-4356-904F-664E1D9AF5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Rectangle 64">
              <a:extLst>
                <a:ext uri="{FF2B5EF4-FFF2-40B4-BE49-F238E27FC236}">
                  <a16:creationId xmlns:a16="http://schemas.microsoft.com/office/drawing/2014/main" id="{C7445D04-F9A8-4746-8B90-6A13DEFED2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9" name="Rectangle 66">
              <a:extLst>
                <a:ext uri="{FF2B5EF4-FFF2-40B4-BE49-F238E27FC236}">
                  <a16:creationId xmlns:a16="http://schemas.microsoft.com/office/drawing/2014/main" id="{E95FCE8F-A967-4388-9DFA-1A76A35BD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Rectangle 64">
              <a:extLst>
                <a:ext uri="{FF2B5EF4-FFF2-40B4-BE49-F238E27FC236}">
                  <a16:creationId xmlns:a16="http://schemas.microsoft.com/office/drawing/2014/main" id="{05939A2B-5E1B-405C-84E1-788586F8B9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 name="Rectangle 66">
              <a:extLst>
                <a:ext uri="{FF2B5EF4-FFF2-40B4-BE49-F238E27FC236}">
                  <a16:creationId xmlns:a16="http://schemas.microsoft.com/office/drawing/2014/main" id="{FEC27F93-D2D8-496E-A373-8043A75FDD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Rectangle 64">
              <a:extLst>
                <a:ext uri="{FF2B5EF4-FFF2-40B4-BE49-F238E27FC236}">
                  <a16:creationId xmlns:a16="http://schemas.microsoft.com/office/drawing/2014/main" id="{3B576C51-A72E-4F6A-B49F-5A5CBE8881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Rectangle 66">
              <a:extLst>
                <a:ext uri="{FF2B5EF4-FFF2-40B4-BE49-F238E27FC236}">
                  <a16:creationId xmlns:a16="http://schemas.microsoft.com/office/drawing/2014/main" id="{99B65923-6F23-4733-9CF9-F4B9352432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 name="Rectangle 64">
              <a:extLst>
                <a:ext uri="{FF2B5EF4-FFF2-40B4-BE49-F238E27FC236}">
                  <a16:creationId xmlns:a16="http://schemas.microsoft.com/office/drawing/2014/main" id="{9E0623A6-24A9-4816-B863-75B77547A7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Rectangle 66">
              <a:extLst>
                <a:ext uri="{FF2B5EF4-FFF2-40B4-BE49-F238E27FC236}">
                  <a16:creationId xmlns:a16="http://schemas.microsoft.com/office/drawing/2014/main" id="{C20EF281-FA60-4D37-90E6-E5B28BD8C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6" name="Rectangle 64">
              <a:extLst>
                <a:ext uri="{FF2B5EF4-FFF2-40B4-BE49-F238E27FC236}">
                  <a16:creationId xmlns:a16="http://schemas.microsoft.com/office/drawing/2014/main" id="{9069E840-C429-4236-A4DA-891EA1E9AD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7" name="Rectangle 66">
              <a:extLst>
                <a:ext uri="{FF2B5EF4-FFF2-40B4-BE49-F238E27FC236}">
                  <a16:creationId xmlns:a16="http://schemas.microsoft.com/office/drawing/2014/main" id="{BF564ADA-3181-40F2-B9C7-45CB4BB1DD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8" name="Rectangle 64">
              <a:extLst>
                <a:ext uri="{FF2B5EF4-FFF2-40B4-BE49-F238E27FC236}">
                  <a16:creationId xmlns:a16="http://schemas.microsoft.com/office/drawing/2014/main" id="{8AB1352F-B74F-442B-9A30-922B52BFBF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9" name="Rectangle 66">
              <a:extLst>
                <a:ext uri="{FF2B5EF4-FFF2-40B4-BE49-F238E27FC236}">
                  <a16:creationId xmlns:a16="http://schemas.microsoft.com/office/drawing/2014/main" id="{F003180C-C0C2-44E5-9485-47F357C000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0" name="Rectangle 64">
              <a:extLst>
                <a:ext uri="{FF2B5EF4-FFF2-40B4-BE49-F238E27FC236}">
                  <a16:creationId xmlns:a16="http://schemas.microsoft.com/office/drawing/2014/main" id="{32812F6B-EE30-4B15-AF9F-FC1507D2BA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1" name="Rectangle 66">
              <a:extLst>
                <a:ext uri="{FF2B5EF4-FFF2-40B4-BE49-F238E27FC236}">
                  <a16:creationId xmlns:a16="http://schemas.microsoft.com/office/drawing/2014/main" id="{E14F058D-0D19-42EC-9D49-21C0117B4C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Rectangle 64">
              <a:extLst>
                <a:ext uri="{FF2B5EF4-FFF2-40B4-BE49-F238E27FC236}">
                  <a16:creationId xmlns:a16="http://schemas.microsoft.com/office/drawing/2014/main" id="{F7299257-9C1E-4F28-B180-47377237EC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3" name="Rectangle 66">
              <a:extLst>
                <a:ext uri="{FF2B5EF4-FFF2-40B4-BE49-F238E27FC236}">
                  <a16:creationId xmlns:a16="http://schemas.microsoft.com/office/drawing/2014/main" id="{DD5BEB94-4B65-4017-8F89-E8FE34AB29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4" name="Rectangle 64">
              <a:extLst>
                <a:ext uri="{FF2B5EF4-FFF2-40B4-BE49-F238E27FC236}">
                  <a16:creationId xmlns:a16="http://schemas.microsoft.com/office/drawing/2014/main" id="{C809A0CC-3F6B-458C-8F13-A84E953DDB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5" name="Rectangle 66">
              <a:extLst>
                <a:ext uri="{FF2B5EF4-FFF2-40B4-BE49-F238E27FC236}">
                  <a16:creationId xmlns:a16="http://schemas.microsoft.com/office/drawing/2014/main" id="{426FCC53-798B-44C6-97C0-1725C0DF28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2" name="Picture 11">
            <a:extLst>
              <a:ext uri="{FF2B5EF4-FFF2-40B4-BE49-F238E27FC236}">
                <a16:creationId xmlns:a16="http://schemas.microsoft.com/office/drawing/2014/main" id="{835DBA19-5C3A-4CFC-BEF7-5258F98A043E}"/>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6799812" y="91132"/>
            <a:ext cx="5026427" cy="3017828"/>
          </a:xfrm>
          <a:prstGeom prst="rect">
            <a:avLst/>
          </a:prstGeom>
        </p:spPr>
      </p:pic>
      <p:sp>
        <p:nvSpPr>
          <p:cNvPr id="246" name="Rectangle 220">
            <a:extLst>
              <a:ext uri="{FF2B5EF4-FFF2-40B4-BE49-F238E27FC236}">
                <a16:creationId xmlns:a16="http://schemas.microsoft.com/office/drawing/2014/main" id="{D6C80E47-971C-437F-B030-191115B01D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984"/>
            <a:ext cx="606972"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5">
            <a:extLst>
              <a:ext uri="{FF2B5EF4-FFF2-40B4-BE49-F238E27FC236}">
                <a16:creationId xmlns:a16="http://schemas.microsoft.com/office/drawing/2014/main" id="{AA3BFADC-8F08-45EC-8952-553C965B99C7}"/>
              </a:ext>
            </a:extLst>
          </p:cNvPr>
          <p:cNvSpPr>
            <a:spLocks noGrp="1"/>
          </p:cNvSpPr>
          <p:nvPr>
            <p:ph idx="1"/>
          </p:nvPr>
        </p:nvSpPr>
        <p:spPr>
          <a:xfrm>
            <a:off x="1166649" y="3540334"/>
            <a:ext cx="4929351" cy="3043346"/>
          </a:xfrm>
        </p:spPr>
        <p:txBody>
          <a:bodyPr anchor="ctr">
            <a:normAutofit/>
          </a:bodyPr>
          <a:lstStyle/>
          <a:p>
            <a:pPr marL="457200" lvl="1" indent="0">
              <a:buNone/>
            </a:pPr>
            <a:r>
              <a:rPr lang="en-IN" sz="1800" dirty="0"/>
              <a:t>The churn rate of category visitor is likely to be more dependent on churn rate of sellers than the buyers.</a:t>
            </a:r>
          </a:p>
          <a:p>
            <a:pPr marL="457200" lvl="1" indent="0">
              <a:buNone/>
            </a:pPr>
            <a:r>
              <a:rPr lang="en-IN" sz="1800" dirty="0"/>
              <a:t>This can happen because the sellers are not satisfied with the leads they are getting, can be seen with the help of a heatmap </a:t>
            </a:r>
            <a:r>
              <a:rPr lang="en-IN" sz="1800" dirty="0">
                <a:hlinkClick r:id="rId3" action="ppaction://hlinksldjump"/>
              </a:rPr>
              <a:t>(Figure 1)</a:t>
            </a:r>
            <a:endParaRPr lang="en-IN" sz="1800" dirty="0"/>
          </a:p>
          <a:p>
            <a:pPr marL="457200" lvl="1" indent="0">
              <a:buNone/>
            </a:pPr>
            <a:endParaRPr lang="en-IN" sz="1800" dirty="0"/>
          </a:p>
          <a:p>
            <a:pPr>
              <a:buFont typeface="Wingdings" panose="05000000000000000000" pitchFamily="2" charset="2"/>
              <a:buChar char="q"/>
            </a:pPr>
            <a:endParaRPr lang="en-IN" sz="1800" dirty="0"/>
          </a:p>
        </p:txBody>
      </p:sp>
      <p:graphicFrame>
        <p:nvGraphicFramePr>
          <p:cNvPr id="8" name="Table 7">
            <a:extLst>
              <a:ext uri="{FF2B5EF4-FFF2-40B4-BE49-F238E27FC236}">
                <a16:creationId xmlns:a16="http://schemas.microsoft.com/office/drawing/2014/main" id="{99005C52-ADDB-4E21-BE3C-3E265C52DEF5}"/>
              </a:ext>
            </a:extLst>
          </p:cNvPr>
          <p:cNvGraphicFramePr>
            <a:graphicFrameLocks noGrp="1"/>
          </p:cNvGraphicFramePr>
          <p:nvPr>
            <p:extLst>
              <p:ext uri="{D42A27DB-BD31-4B8C-83A1-F6EECF244321}">
                <p14:modId xmlns:p14="http://schemas.microsoft.com/office/powerpoint/2010/main" val="51767902"/>
              </p:ext>
            </p:extLst>
          </p:nvPr>
        </p:nvGraphicFramePr>
        <p:xfrm>
          <a:off x="6799812" y="4119822"/>
          <a:ext cx="5120642" cy="1846191"/>
        </p:xfrm>
        <a:graphic>
          <a:graphicData uri="http://schemas.openxmlformats.org/drawingml/2006/table">
            <a:tbl>
              <a:tblPr firstRow="1" bandRow="1">
                <a:solidFill>
                  <a:schemeClr val="bg1"/>
                </a:solidFill>
                <a:tableStyleId>{5C22544A-7EE6-4342-B048-85BDC9FD1C3A}</a:tableStyleId>
              </a:tblPr>
              <a:tblGrid>
                <a:gridCol w="822720">
                  <a:extLst>
                    <a:ext uri="{9D8B030D-6E8A-4147-A177-3AD203B41FA5}">
                      <a16:colId xmlns:a16="http://schemas.microsoft.com/office/drawing/2014/main" val="145946148"/>
                    </a:ext>
                  </a:extLst>
                </a:gridCol>
                <a:gridCol w="628943">
                  <a:extLst>
                    <a:ext uri="{9D8B030D-6E8A-4147-A177-3AD203B41FA5}">
                      <a16:colId xmlns:a16="http://schemas.microsoft.com/office/drawing/2014/main" val="3211982815"/>
                    </a:ext>
                  </a:extLst>
                </a:gridCol>
                <a:gridCol w="605313">
                  <a:extLst>
                    <a:ext uri="{9D8B030D-6E8A-4147-A177-3AD203B41FA5}">
                      <a16:colId xmlns:a16="http://schemas.microsoft.com/office/drawing/2014/main" val="2344155940"/>
                    </a:ext>
                  </a:extLst>
                </a:gridCol>
                <a:gridCol w="772307">
                  <a:extLst>
                    <a:ext uri="{9D8B030D-6E8A-4147-A177-3AD203B41FA5}">
                      <a16:colId xmlns:a16="http://schemas.microsoft.com/office/drawing/2014/main" val="1421991881"/>
                    </a:ext>
                  </a:extLst>
                </a:gridCol>
                <a:gridCol w="1082663">
                  <a:extLst>
                    <a:ext uri="{9D8B030D-6E8A-4147-A177-3AD203B41FA5}">
                      <a16:colId xmlns:a16="http://schemas.microsoft.com/office/drawing/2014/main" val="1193669328"/>
                    </a:ext>
                  </a:extLst>
                </a:gridCol>
                <a:gridCol w="1208696">
                  <a:extLst>
                    <a:ext uri="{9D8B030D-6E8A-4147-A177-3AD203B41FA5}">
                      <a16:colId xmlns:a16="http://schemas.microsoft.com/office/drawing/2014/main" val="4033958647"/>
                    </a:ext>
                  </a:extLst>
                </a:gridCol>
              </a:tblGrid>
              <a:tr h="733779">
                <a:tc>
                  <a:txBody>
                    <a:bodyPr/>
                    <a:lstStyle/>
                    <a:p>
                      <a:pPr algn="ctr" fontAlgn="b"/>
                      <a:r>
                        <a:rPr lang="en-IN" sz="1200" b="0" u="none" strike="noStrike" cap="none" spc="0">
                          <a:solidFill>
                            <a:schemeClr val="bg1"/>
                          </a:solidFill>
                          <a:effectLst/>
                        </a:rPr>
                        <a:t>Category</a:t>
                      </a:r>
                      <a:endParaRPr lang="en-IN" sz="1200" b="0" i="0" u="none" strike="noStrike" cap="none" spc="0">
                        <a:solidFill>
                          <a:schemeClr val="bg1"/>
                        </a:solidFill>
                        <a:effectLst/>
                        <a:latin typeface="Calibri" panose="020F0502020204030204" pitchFamily="34" charset="0"/>
                      </a:endParaRPr>
                    </a:p>
                  </a:txBody>
                  <a:tcPr marL="99462" marR="9280" marT="76509" marB="76509" anchor="ctr">
                    <a:lnL w="19050" cap="flat" cmpd="sng" algn="ctr">
                      <a:solidFill>
                        <a:schemeClr val="tx1"/>
                      </a:solidFill>
                      <a:prstDash val="solid"/>
                    </a:lnL>
                    <a:lnR w="19050" cap="flat" cmpd="sng" algn="ctr">
                      <a:solidFill>
                        <a:schemeClr val="tx1"/>
                      </a:solidFill>
                      <a:prstDash val="solid"/>
                    </a:lnR>
                    <a:lnT w="19050" cap="flat" cmpd="sng" algn="ctr">
                      <a:solidFill>
                        <a:schemeClr val="tx1"/>
                      </a:solidFill>
                      <a:prstDash val="solid"/>
                    </a:lnT>
                    <a:lnB w="6350" cap="flat" cmpd="sng" algn="ctr">
                      <a:solidFill>
                        <a:schemeClr val="tx1">
                          <a:lumMod val="50000"/>
                          <a:lumOff val="50000"/>
                        </a:schemeClr>
                      </a:solidFill>
                      <a:prstDash val="solid"/>
                    </a:lnB>
                    <a:solidFill>
                      <a:schemeClr val="tx1"/>
                    </a:solidFill>
                  </a:tcPr>
                </a:tc>
                <a:tc>
                  <a:txBody>
                    <a:bodyPr/>
                    <a:lstStyle/>
                    <a:p>
                      <a:pPr algn="ctr" fontAlgn="b"/>
                      <a:r>
                        <a:rPr lang="en-IN" sz="1200" b="0" u="none" strike="noStrike" cap="none" spc="0">
                          <a:solidFill>
                            <a:schemeClr val="bg1"/>
                          </a:solidFill>
                          <a:effectLst/>
                        </a:rPr>
                        <a:t>Seller</a:t>
                      </a:r>
                      <a:endParaRPr lang="en-IN" sz="1200" b="0" i="0" u="none" strike="noStrike" cap="none" spc="0">
                        <a:solidFill>
                          <a:schemeClr val="bg1"/>
                        </a:solidFill>
                        <a:effectLst/>
                        <a:latin typeface="Calibri" panose="020F0502020204030204" pitchFamily="34" charset="0"/>
                      </a:endParaRPr>
                    </a:p>
                  </a:txBody>
                  <a:tcPr marL="99462" marR="9280" marT="76509" marB="76509" anchor="ctr">
                    <a:lnL w="19050" cap="flat" cmpd="sng" algn="ctr">
                      <a:solidFill>
                        <a:schemeClr val="tx1"/>
                      </a:solidFill>
                      <a:prstDash val="solid"/>
                    </a:lnL>
                    <a:lnR w="19050" cap="flat" cmpd="sng" algn="ctr">
                      <a:solidFill>
                        <a:schemeClr val="tx1"/>
                      </a:solidFill>
                      <a:prstDash val="solid"/>
                    </a:lnR>
                    <a:lnT w="19050" cap="flat" cmpd="sng" algn="ctr">
                      <a:solidFill>
                        <a:schemeClr val="tx1"/>
                      </a:solidFill>
                      <a:prstDash val="solid"/>
                    </a:lnT>
                    <a:lnB w="6350" cap="flat" cmpd="sng" algn="ctr">
                      <a:solidFill>
                        <a:schemeClr val="tx1">
                          <a:lumMod val="50000"/>
                          <a:lumOff val="50000"/>
                        </a:schemeClr>
                      </a:solidFill>
                      <a:prstDash val="solid"/>
                    </a:lnB>
                    <a:solidFill>
                      <a:schemeClr val="tx1"/>
                    </a:solidFill>
                  </a:tcPr>
                </a:tc>
                <a:tc>
                  <a:txBody>
                    <a:bodyPr/>
                    <a:lstStyle/>
                    <a:p>
                      <a:pPr algn="ctr" fontAlgn="b"/>
                      <a:r>
                        <a:rPr lang="en-IN" sz="1200" b="0" u="none" strike="noStrike" cap="none" spc="0">
                          <a:solidFill>
                            <a:schemeClr val="bg1"/>
                          </a:solidFill>
                          <a:effectLst/>
                        </a:rPr>
                        <a:t>Buyer</a:t>
                      </a:r>
                      <a:endParaRPr lang="en-IN" sz="1200" b="0" i="0" u="none" strike="noStrike" cap="none" spc="0">
                        <a:solidFill>
                          <a:schemeClr val="bg1"/>
                        </a:solidFill>
                        <a:effectLst/>
                        <a:latin typeface="Calibri" panose="020F0502020204030204" pitchFamily="34" charset="0"/>
                      </a:endParaRPr>
                    </a:p>
                  </a:txBody>
                  <a:tcPr marL="99462" marR="9280" marT="76509" marB="76509" anchor="ctr">
                    <a:lnL w="19050" cap="flat" cmpd="sng" algn="ctr">
                      <a:solidFill>
                        <a:schemeClr val="tx1"/>
                      </a:solidFill>
                      <a:prstDash val="solid"/>
                    </a:lnL>
                    <a:lnR w="19050" cap="flat" cmpd="sng" algn="ctr">
                      <a:solidFill>
                        <a:schemeClr val="tx1"/>
                      </a:solidFill>
                      <a:prstDash val="solid"/>
                    </a:lnR>
                    <a:lnT w="19050" cap="flat" cmpd="sng" algn="ctr">
                      <a:solidFill>
                        <a:schemeClr val="tx1"/>
                      </a:solidFill>
                      <a:prstDash val="solid"/>
                    </a:lnT>
                    <a:lnB w="6350" cap="flat" cmpd="sng" algn="ctr">
                      <a:solidFill>
                        <a:schemeClr val="tx1">
                          <a:lumMod val="50000"/>
                          <a:lumOff val="50000"/>
                        </a:schemeClr>
                      </a:solidFill>
                      <a:prstDash val="solid"/>
                    </a:lnB>
                    <a:solidFill>
                      <a:schemeClr val="tx1"/>
                    </a:solidFill>
                  </a:tcPr>
                </a:tc>
                <a:tc>
                  <a:txBody>
                    <a:bodyPr/>
                    <a:lstStyle/>
                    <a:p>
                      <a:pPr algn="ctr" fontAlgn="b"/>
                      <a:r>
                        <a:rPr lang="en-IN" sz="1200" b="0" u="none" strike="noStrike" cap="none" spc="0">
                          <a:solidFill>
                            <a:schemeClr val="bg1"/>
                          </a:solidFill>
                          <a:effectLst/>
                        </a:rPr>
                        <a:t>Churn Rate (Sellers)</a:t>
                      </a:r>
                      <a:endParaRPr lang="en-IN" sz="1200" b="0" i="0" u="none" strike="noStrike" cap="none" spc="0">
                        <a:solidFill>
                          <a:schemeClr val="bg1"/>
                        </a:solidFill>
                        <a:effectLst/>
                        <a:latin typeface="Calibri" panose="020F0502020204030204" pitchFamily="34" charset="0"/>
                      </a:endParaRPr>
                    </a:p>
                  </a:txBody>
                  <a:tcPr marL="99462" marR="9280" marT="76509" marB="76509" anchor="ctr">
                    <a:lnL w="19050" cap="flat" cmpd="sng" algn="ctr">
                      <a:solidFill>
                        <a:schemeClr val="tx1"/>
                      </a:solidFill>
                      <a:prstDash val="solid"/>
                    </a:lnL>
                    <a:lnR w="19050" cap="flat" cmpd="sng" algn="ctr">
                      <a:solidFill>
                        <a:schemeClr val="tx1"/>
                      </a:solidFill>
                      <a:prstDash val="solid"/>
                    </a:lnR>
                    <a:lnT w="19050" cap="flat" cmpd="sng" algn="ctr">
                      <a:solidFill>
                        <a:schemeClr val="tx1"/>
                      </a:solidFill>
                      <a:prstDash val="solid"/>
                    </a:lnT>
                    <a:lnB w="6350" cap="flat" cmpd="sng" algn="ctr">
                      <a:solidFill>
                        <a:schemeClr val="tx1">
                          <a:lumMod val="50000"/>
                          <a:lumOff val="50000"/>
                        </a:schemeClr>
                      </a:solidFill>
                      <a:prstDash val="solid"/>
                    </a:lnB>
                    <a:solidFill>
                      <a:schemeClr val="tx1"/>
                    </a:solidFill>
                  </a:tcPr>
                </a:tc>
                <a:tc>
                  <a:txBody>
                    <a:bodyPr/>
                    <a:lstStyle/>
                    <a:p>
                      <a:pPr algn="ctr" fontAlgn="b"/>
                      <a:r>
                        <a:rPr lang="en-IN" sz="1200" b="0" u="none" strike="noStrike" cap="none" spc="0">
                          <a:solidFill>
                            <a:schemeClr val="bg1"/>
                          </a:solidFill>
                          <a:effectLst/>
                        </a:rPr>
                        <a:t>Churn Rate(buyers)</a:t>
                      </a:r>
                      <a:endParaRPr lang="en-IN" sz="1200" b="0" i="0" u="none" strike="noStrike" cap="none" spc="0">
                        <a:solidFill>
                          <a:schemeClr val="bg1"/>
                        </a:solidFill>
                        <a:effectLst/>
                        <a:latin typeface="Calibri" panose="020F0502020204030204" pitchFamily="34" charset="0"/>
                      </a:endParaRPr>
                    </a:p>
                  </a:txBody>
                  <a:tcPr marL="99462" marR="9280" marT="76509" marB="76509" anchor="ctr">
                    <a:lnL w="19050" cap="flat" cmpd="sng" algn="ctr">
                      <a:solidFill>
                        <a:schemeClr val="tx1"/>
                      </a:solidFill>
                      <a:prstDash val="solid"/>
                    </a:lnL>
                    <a:lnR w="19050" cap="flat" cmpd="sng" algn="ctr">
                      <a:solidFill>
                        <a:schemeClr val="tx1"/>
                      </a:solidFill>
                      <a:prstDash val="solid"/>
                    </a:lnR>
                    <a:lnT w="19050" cap="flat" cmpd="sng" algn="ctr">
                      <a:solidFill>
                        <a:schemeClr val="tx1"/>
                      </a:solidFill>
                      <a:prstDash val="solid"/>
                    </a:lnT>
                    <a:lnB w="6350" cap="flat" cmpd="sng" algn="ctr">
                      <a:solidFill>
                        <a:schemeClr val="tx1">
                          <a:lumMod val="50000"/>
                          <a:lumOff val="50000"/>
                        </a:schemeClr>
                      </a:solidFill>
                      <a:prstDash val="solid"/>
                    </a:lnB>
                    <a:solidFill>
                      <a:schemeClr val="tx1"/>
                    </a:solidFill>
                  </a:tcPr>
                </a:tc>
                <a:tc>
                  <a:txBody>
                    <a:bodyPr/>
                    <a:lstStyle/>
                    <a:p>
                      <a:pPr algn="ctr" fontAlgn="b"/>
                      <a:r>
                        <a:rPr lang="en-IN" sz="1200" b="0" u="none" strike="noStrike" cap="none" spc="0">
                          <a:solidFill>
                            <a:schemeClr val="bg1"/>
                          </a:solidFill>
                          <a:effectLst/>
                        </a:rPr>
                        <a:t>Churn Rate(category)</a:t>
                      </a:r>
                      <a:endParaRPr lang="en-IN" sz="1200" b="0" i="0" u="none" strike="noStrike" cap="none" spc="0">
                        <a:solidFill>
                          <a:schemeClr val="bg1"/>
                        </a:solidFill>
                        <a:effectLst/>
                        <a:latin typeface="Calibri" panose="020F0502020204030204" pitchFamily="34" charset="0"/>
                      </a:endParaRPr>
                    </a:p>
                  </a:txBody>
                  <a:tcPr marL="99462" marR="9280" marT="76509" marB="76509" anchor="ctr">
                    <a:lnL w="19050" cap="flat" cmpd="sng" algn="ctr">
                      <a:solidFill>
                        <a:schemeClr val="tx1"/>
                      </a:solidFill>
                      <a:prstDash val="solid"/>
                    </a:lnL>
                    <a:lnR w="19050" cap="flat" cmpd="sng" algn="ctr">
                      <a:solidFill>
                        <a:schemeClr val="tx1"/>
                      </a:solidFill>
                      <a:prstDash val="solid"/>
                    </a:lnR>
                    <a:lnT w="19050" cap="flat" cmpd="sng" algn="ctr">
                      <a:solidFill>
                        <a:schemeClr val="tx1"/>
                      </a:solidFill>
                      <a:prstDash val="solid"/>
                    </a:lnT>
                    <a:lnB w="6350" cap="flat" cmpd="sng" algn="ctr">
                      <a:solidFill>
                        <a:schemeClr val="tx1">
                          <a:lumMod val="50000"/>
                          <a:lumOff val="50000"/>
                        </a:schemeClr>
                      </a:solidFill>
                      <a:prstDash val="solid"/>
                    </a:lnB>
                    <a:solidFill>
                      <a:schemeClr val="tx1"/>
                    </a:solidFill>
                  </a:tcPr>
                </a:tc>
                <a:extLst>
                  <a:ext uri="{0D108BD9-81ED-4DB2-BD59-A6C34878D82A}">
                    <a16:rowId xmlns:a16="http://schemas.microsoft.com/office/drawing/2014/main" val="4002078783"/>
                  </a:ext>
                </a:extLst>
              </a:tr>
              <a:tr h="370804">
                <a:tc>
                  <a:txBody>
                    <a:bodyPr/>
                    <a:lstStyle/>
                    <a:p>
                      <a:pPr algn="ctr" fontAlgn="b"/>
                      <a:r>
                        <a:rPr lang="en-IN" sz="1200" u="none" strike="noStrike" cap="none" spc="0">
                          <a:solidFill>
                            <a:schemeClr val="tx1"/>
                          </a:solidFill>
                          <a:effectLst/>
                        </a:rPr>
                        <a:t>Hobby</a:t>
                      </a:r>
                      <a:endParaRPr lang="en-IN" sz="1200" b="0" i="0" u="none" strike="noStrike" cap="none" spc="0">
                        <a:solidFill>
                          <a:schemeClr val="tx1"/>
                        </a:solidFill>
                        <a:effectLst/>
                        <a:latin typeface="Calibri" panose="020F0502020204030204" pitchFamily="34" charset="0"/>
                      </a:endParaRPr>
                    </a:p>
                  </a:txBody>
                  <a:tcPr marL="99462" marR="9280" marT="76509" marB="76509" anchor="b">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pPr algn="ctr" fontAlgn="b"/>
                      <a:r>
                        <a:rPr lang="en-IN" sz="1200" u="none" strike="noStrike" cap="none" spc="0">
                          <a:solidFill>
                            <a:schemeClr val="tx1"/>
                          </a:solidFill>
                          <a:effectLst/>
                        </a:rPr>
                        <a:t>17659</a:t>
                      </a:r>
                      <a:endParaRPr lang="en-IN" sz="1200" b="0" i="0" u="none" strike="noStrike" cap="none" spc="0">
                        <a:solidFill>
                          <a:schemeClr val="tx1"/>
                        </a:solidFill>
                        <a:effectLst/>
                        <a:latin typeface="Calibri" panose="020F0502020204030204" pitchFamily="34" charset="0"/>
                      </a:endParaRPr>
                    </a:p>
                  </a:txBody>
                  <a:tcPr marL="99462" marR="9280" marT="76509" marB="76509" anchor="b">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pPr algn="ctr" fontAlgn="b"/>
                      <a:r>
                        <a:rPr lang="en-IN" sz="1200" u="none" strike="noStrike" cap="none" spc="0">
                          <a:solidFill>
                            <a:schemeClr val="tx1"/>
                          </a:solidFill>
                          <a:effectLst/>
                        </a:rPr>
                        <a:t>490</a:t>
                      </a:r>
                      <a:endParaRPr lang="en-IN" sz="1200" b="0" i="0" u="none" strike="noStrike" cap="none" spc="0">
                        <a:solidFill>
                          <a:schemeClr val="tx1"/>
                        </a:solidFill>
                        <a:effectLst/>
                        <a:latin typeface="Calibri" panose="020F0502020204030204" pitchFamily="34" charset="0"/>
                      </a:endParaRPr>
                    </a:p>
                  </a:txBody>
                  <a:tcPr marL="99462" marR="9280" marT="76509" marB="76509" anchor="b">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pPr algn="ctr" fontAlgn="b"/>
                      <a:r>
                        <a:rPr lang="en-IN" sz="1200" u="none" strike="noStrike" cap="none" spc="0">
                          <a:solidFill>
                            <a:schemeClr val="tx1"/>
                          </a:solidFill>
                          <a:effectLst/>
                        </a:rPr>
                        <a:t>10%</a:t>
                      </a:r>
                      <a:endParaRPr lang="en-IN" sz="1200" b="0" i="0" u="none" strike="noStrike" cap="none" spc="0">
                        <a:solidFill>
                          <a:schemeClr val="tx1"/>
                        </a:solidFill>
                        <a:effectLst/>
                        <a:latin typeface="Calibri" panose="020F0502020204030204" pitchFamily="34" charset="0"/>
                      </a:endParaRPr>
                    </a:p>
                  </a:txBody>
                  <a:tcPr marL="99462" marR="9280" marT="76509" marB="76509" anchor="b">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pPr algn="ctr" fontAlgn="b"/>
                      <a:r>
                        <a:rPr lang="en-IN" sz="1200" u="none" strike="noStrike" cap="none" spc="0">
                          <a:solidFill>
                            <a:schemeClr val="tx1"/>
                          </a:solidFill>
                          <a:effectLst/>
                        </a:rPr>
                        <a:t>3%</a:t>
                      </a:r>
                      <a:endParaRPr lang="en-IN" sz="1200" b="0" i="0" u="none" strike="noStrike" cap="none" spc="0">
                        <a:solidFill>
                          <a:schemeClr val="tx1"/>
                        </a:solidFill>
                        <a:effectLst/>
                        <a:latin typeface="Calibri" panose="020F0502020204030204" pitchFamily="34" charset="0"/>
                      </a:endParaRPr>
                    </a:p>
                  </a:txBody>
                  <a:tcPr marL="99462" marR="9280" marT="76509" marB="76509" anchor="b">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pPr algn="ctr" fontAlgn="b"/>
                      <a:r>
                        <a:rPr lang="en-IN" sz="1200" u="none" strike="noStrike" cap="none" spc="0">
                          <a:solidFill>
                            <a:schemeClr val="tx1"/>
                          </a:solidFill>
                          <a:effectLst/>
                        </a:rPr>
                        <a:t>10%</a:t>
                      </a:r>
                      <a:endParaRPr lang="en-IN" sz="1200" b="0" i="0" u="none" strike="noStrike" cap="none" spc="0">
                        <a:solidFill>
                          <a:schemeClr val="tx1"/>
                        </a:solidFill>
                        <a:effectLst/>
                        <a:latin typeface="Calibri" panose="020F0502020204030204" pitchFamily="34" charset="0"/>
                      </a:endParaRPr>
                    </a:p>
                  </a:txBody>
                  <a:tcPr marL="99462" marR="9280" marT="76509" marB="76509" anchor="b">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extLst>
                  <a:ext uri="{0D108BD9-81ED-4DB2-BD59-A6C34878D82A}">
                    <a16:rowId xmlns:a16="http://schemas.microsoft.com/office/drawing/2014/main" val="391815659"/>
                  </a:ext>
                </a:extLst>
              </a:tr>
              <a:tr h="370804">
                <a:tc>
                  <a:txBody>
                    <a:bodyPr/>
                    <a:lstStyle/>
                    <a:p>
                      <a:pPr algn="ctr" fontAlgn="b"/>
                      <a:r>
                        <a:rPr lang="en-IN" sz="1200" u="none" strike="noStrike" cap="none" spc="0">
                          <a:solidFill>
                            <a:schemeClr val="tx1"/>
                          </a:solidFill>
                          <a:effectLst/>
                        </a:rPr>
                        <a:t>DIY Home</a:t>
                      </a:r>
                      <a:endParaRPr lang="en-IN" sz="1200" b="0" i="0" u="none" strike="noStrike" cap="none" spc="0">
                        <a:solidFill>
                          <a:schemeClr val="tx1"/>
                        </a:solidFill>
                        <a:effectLst/>
                        <a:latin typeface="Calibri" panose="020F0502020204030204" pitchFamily="34" charset="0"/>
                      </a:endParaRPr>
                    </a:p>
                  </a:txBody>
                  <a:tcPr marL="99462" marR="9280" marT="76509" marB="76509" anchor="b">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bg1">
                        <a:lumMod val="85000"/>
                      </a:schemeClr>
                    </a:solidFill>
                  </a:tcPr>
                </a:tc>
                <a:tc>
                  <a:txBody>
                    <a:bodyPr/>
                    <a:lstStyle/>
                    <a:p>
                      <a:pPr algn="ctr" fontAlgn="b"/>
                      <a:r>
                        <a:rPr lang="en-IN" sz="1200" u="none" strike="noStrike" cap="none" spc="0">
                          <a:solidFill>
                            <a:schemeClr val="tx1"/>
                          </a:solidFill>
                          <a:effectLst/>
                        </a:rPr>
                        <a:t>14966</a:t>
                      </a:r>
                      <a:endParaRPr lang="en-IN" sz="1200" b="0" i="0" u="none" strike="noStrike" cap="none" spc="0">
                        <a:solidFill>
                          <a:schemeClr val="tx1"/>
                        </a:solidFill>
                        <a:effectLst/>
                        <a:latin typeface="Calibri" panose="020F0502020204030204" pitchFamily="34" charset="0"/>
                      </a:endParaRPr>
                    </a:p>
                  </a:txBody>
                  <a:tcPr marL="99462" marR="9280" marT="76509" marB="76509" anchor="b">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bg1">
                        <a:lumMod val="85000"/>
                      </a:schemeClr>
                    </a:solidFill>
                  </a:tcPr>
                </a:tc>
                <a:tc>
                  <a:txBody>
                    <a:bodyPr/>
                    <a:lstStyle/>
                    <a:p>
                      <a:pPr algn="ctr" fontAlgn="b"/>
                      <a:r>
                        <a:rPr lang="en-IN" sz="1200" u="none" strike="noStrike" cap="none" spc="0">
                          <a:solidFill>
                            <a:schemeClr val="tx1"/>
                          </a:solidFill>
                          <a:effectLst/>
                        </a:rPr>
                        <a:t>2704</a:t>
                      </a:r>
                      <a:endParaRPr lang="en-IN" sz="1200" b="0" i="0" u="none" strike="noStrike" cap="none" spc="0">
                        <a:solidFill>
                          <a:schemeClr val="tx1"/>
                        </a:solidFill>
                        <a:effectLst/>
                        <a:latin typeface="Calibri" panose="020F0502020204030204" pitchFamily="34" charset="0"/>
                      </a:endParaRPr>
                    </a:p>
                  </a:txBody>
                  <a:tcPr marL="99462" marR="9280" marT="76509" marB="76509" anchor="b">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bg1">
                        <a:lumMod val="85000"/>
                      </a:schemeClr>
                    </a:solidFill>
                  </a:tcPr>
                </a:tc>
                <a:tc>
                  <a:txBody>
                    <a:bodyPr/>
                    <a:lstStyle/>
                    <a:p>
                      <a:pPr algn="ctr" fontAlgn="b"/>
                      <a:r>
                        <a:rPr lang="en-IN" sz="1200" u="none" strike="noStrike" cap="none" spc="0">
                          <a:solidFill>
                            <a:schemeClr val="tx1"/>
                          </a:solidFill>
                          <a:effectLst/>
                        </a:rPr>
                        <a:t>10%</a:t>
                      </a:r>
                      <a:endParaRPr lang="en-IN" sz="1200" b="0" i="0" u="none" strike="noStrike" cap="none" spc="0">
                        <a:solidFill>
                          <a:schemeClr val="tx1"/>
                        </a:solidFill>
                        <a:effectLst/>
                        <a:latin typeface="Calibri" panose="020F0502020204030204" pitchFamily="34" charset="0"/>
                      </a:endParaRPr>
                    </a:p>
                  </a:txBody>
                  <a:tcPr marL="99462" marR="9280" marT="76509" marB="76509" anchor="b">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bg1">
                        <a:lumMod val="85000"/>
                      </a:schemeClr>
                    </a:solidFill>
                  </a:tcPr>
                </a:tc>
                <a:tc>
                  <a:txBody>
                    <a:bodyPr/>
                    <a:lstStyle/>
                    <a:p>
                      <a:pPr algn="ctr" fontAlgn="b"/>
                      <a:r>
                        <a:rPr lang="en-IN" sz="1200" u="none" strike="noStrike" cap="none" spc="0">
                          <a:solidFill>
                            <a:schemeClr val="tx1"/>
                          </a:solidFill>
                          <a:effectLst/>
                        </a:rPr>
                        <a:t>7%</a:t>
                      </a:r>
                      <a:endParaRPr lang="en-IN" sz="1200" b="0" i="0" u="none" strike="noStrike" cap="none" spc="0">
                        <a:solidFill>
                          <a:schemeClr val="tx1"/>
                        </a:solidFill>
                        <a:effectLst/>
                        <a:latin typeface="Calibri" panose="020F0502020204030204" pitchFamily="34" charset="0"/>
                      </a:endParaRPr>
                    </a:p>
                  </a:txBody>
                  <a:tcPr marL="99462" marR="9280" marT="76509" marB="76509" anchor="b">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bg1">
                        <a:lumMod val="85000"/>
                      </a:schemeClr>
                    </a:solidFill>
                  </a:tcPr>
                </a:tc>
                <a:tc>
                  <a:txBody>
                    <a:bodyPr/>
                    <a:lstStyle/>
                    <a:p>
                      <a:pPr algn="ctr" fontAlgn="b"/>
                      <a:r>
                        <a:rPr lang="en-IN" sz="1200" u="none" strike="noStrike" cap="none" spc="0">
                          <a:solidFill>
                            <a:schemeClr val="tx1"/>
                          </a:solidFill>
                          <a:effectLst/>
                        </a:rPr>
                        <a:t>9%</a:t>
                      </a:r>
                      <a:endParaRPr lang="en-IN" sz="1200" b="0" i="0" u="none" strike="noStrike" cap="none" spc="0">
                        <a:solidFill>
                          <a:schemeClr val="tx1"/>
                        </a:solidFill>
                        <a:effectLst/>
                        <a:latin typeface="Calibri" panose="020F0502020204030204" pitchFamily="34" charset="0"/>
                      </a:endParaRPr>
                    </a:p>
                  </a:txBody>
                  <a:tcPr marL="99462" marR="9280" marT="76509" marB="76509" anchor="b">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bg1">
                        <a:lumMod val="85000"/>
                      </a:schemeClr>
                    </a:solidFill>
                  </a:tcPr>
                </a:tc>
                <a:extLst>
                  <a:ext uri="{0D108BD9-81ED-4DB2-BD59-A6C34878D82A}">
                    <a16:rowId xmlns:a16="http://schemas.microsoft.com/office/drawing/2014/main" val="3724862011"/>
                  </a:ext>
                </a:extLst>
              </a:tr>
              <a:tr h="370804">
                <a:tc>
                  <a:txBody>
                    <a:bodyPr/>
                    <a:lstStyle/>
                    <a:p>
                      <a:pPr algn="ctr" fontAlgn="b"/>
                      <a:r>
                        <a:rPr lang="en-IN" sz="1200" u="none" strike="noStrike" cap="none" spc="0">
                          <a:solidFill>
                            <a:schemeClr val="tx1"/>
                          </a:solidFill>
                          <a:effectLst/>
                        </a:rPr>
                        <a:t>Children</a:t>
                      </a:r>
                      <a:endParaRPr lang="en-IN" sz="1200" b="0" i="0" u="none" strike="noStrike" cap="none" spc="0">
                        <a:solidFill>
                          <a:schemeClr val="tx1"/>
                        </a:solidFill>
                        <a:effectLst/>
                        <a:latin typeface="Calibri" panose="020F0502020204030204" pitchFamily="34" charset="0"/>
                      </a:endParaRPr>
                    </a:p>
                  </a:txBody>
                  <a:tcPr marL="99462" marR="9280" marT="76509" marB="76509" anchor="b">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9050" cap="flat" cmpd="sng" algn="ctr">
                      <a:solidFill>
                        <a:schemeClr val="tx1"/>
                      </a:solidFill>
                      <a:prstDash val="solid"/>
                    </a:lnB>
                    <a:noFill/>
                  </a:tcPr>
                </a:tc>
                <a:tc>
                  <a:txBody>
                    <a:bodyPr/>
                    <a:lstStyle/>
                    <a:p>
                      <a:pPr algn="ctr" fontAlgn="b"/>
                      <a:r>
                        <a:rPr lang="en-IN" sz="1200" u="none" strike="noStrike" cap="none" spc="0">
                          <a:solidFill>
                            <a:schemeClr val="tx1"/>
                          </a:solidFill>
                          <a:effectLst/>
                        </a:rPr>
                        <a:t>14368</a:t>
                      </a:r>
                      <a:endParaRPr lang="en-IN" sz="1200" b="0" i="0" u="none" strike="noStrike" cap="none" spc="0">
                        <a:solidFill>
                          <a:schemeClr val="tx1"/>
                        </a:solidFill>
                        <a:effectLst/>
                        <a:latin typeface="Calibri" panose="020F0502020204030204" pitchFamily="34" charset="0"/>
                      </a:endParaRPr>
                    </a:p>
                  </a:txBody>
                  <a:tcPr marL="99462" marR="9280" marT="76509" marB="76509" anchor="b">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9050" cap="flat" cmpd="sng" algn="ctr">
                      <a:solidFill>
                        <a:schemeClr val="tx1"/>
                      </a:solidFill>
                      <a:prstDash val="solid"/>
                    </a:lnB>
                    <a:noFill/>
                  </a:tcPr>
                </a:tc>
                <a:tc>
                  <a:txBody>
                    <a:bodyPr/>
                    <a:lstStyle/>
                    <a:p>
                      <a:pPr algn="ctr" fontAlgn="b"/>
                      <a:r>
                        <a:rPr lang="en-IN" sz="1200" u="none" strike="noStrike" cap="none" spc="0">
                          <a:solidFill>
                            <a:schemeClr val="tx1"/>
                          </a:solidFill>
                          <a:effectLst/>
                        </a:rPr>
                        <a:t>1844</a:t>
                      </a:r>
                      <a:endParaRPr lang="en-IN" sz="1200" b="0" i="0" u="none" strike="noStrike" cap="none" spc="0">
                        <a:solidFill>
                          <a:schemeClr val="tx1"/>
                        </a:solidFill>
                        <a:effectLst/>
                        <a:latin typeface="Calibri" panose="020F0502020204030204" pitchFamily="34" charset="0"/>
                      </a:endParaRPr>
                    </a:p>
                  </a:txBody>
                  <a:tcPr marL="99462" marR="9280" marT="76509" marB="76509" anchor="b">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9050" cap="flat" cmpd="sng" algn="ctr">
                      <a:solidFill>
                        <a:schemeClr val="tx1"/>
                      </a:solidFill>
                      <a:prstDash val="solid"/>
                    </a:lnB>
                    <a:noFill/>
                  </a:tcPr>
                </a:tc>
                <a:tc>
                  <a:txBody>
                    <a:bodyPr/>
                    <a:lstStyle/>
                    <a:p>
                      <a:pPr algn="ctr" fontAlgn="b"/>
                      <a:r>
                        <a:rPr lang="en-IN" sz="1200" u="none" strike="noStrike" cap="none" spc="0">
                          <a:solidFill>
                            <a:schemeClr val="tx1"/>
                          </a:solidFill>
                          <a:effectLst/>
                        </a:rPr>
                        <a:t>10%</a:t>
                      </a:r>
                      <a:endParaRPr lang="en-IN" sz="1200" b="0" i="0" u="none" strike="noStrike" cap="none" spc="0">
                        <a:solidFill>
                          <a:schemeClr val="tx1"/>
                        </a:solidFill>
                        <a:effectLst/>
                        <a:latin typeface="Calibri" panose="020F0502020204030204" pitchFamily="34" charset="0"/>
                      </a:endParaRPr>
                    </a:p>
                  </a:txBody>
                  <a:tcPr marL="99462" marR="9280" marT="76509" marB="76509" anchor="b">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9050" cap="flat" cmpd="sng" algn="ctr">
                      <a:solidFill>
                        <a:schemeClr val="tx1"/>
                      </a:solidFill>
                      <a:prstDash val="solid"/>
                    </a:lnB>
                    <a:noFill/>
                  </a:tcPr>
                </a:tc>
                <a:tc>
                  <a:txBody>
                    <a:bodyPr/>
                    <a:lstStyle/>
                    <a:p>
                      <a:pPr algn="ctr" fontAlgn="b"/>
                      <a:r>
                        <a:rPr lang="en-IN" sz="1200" u="none" strike="noStrike" cap="none" spc="0">
                          <a:solidFill>
                            <a:schemeClr val="tx1"/>
                          </a:solidFill>
                          <a:effectLst/>
                        </a:rPr>
                        <a:t>8%</a:t>
                      </a:r>
                      <a:endParaRPr lang="en-IN" sz="1200" b="0" i="0" u="none" strike="noStrike" cap="none" spc="0">
                        <a:solidFill>
                          <a:schemeClr val="tx1"/>
                        </a:solidFill>
                        <a:effectLst/>
                        <a:latin typeface="Calibri" panose="020F0502020204030204" pitchFamily="34" charset="0"/>
                      </a:endParaRPr>
                    </a:p>
                  </a:txBody>
                  <a:tcPr marL="99462" marR="9280" marT="76509" marB="76509" anchor="b">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9050" cap="flat" cmpd="sng" algn="ctr">
                      <a:solidFill>
                        <a:schemeClr val="tx1"/>
                      </a:solidFill>
                      <a:prstDash val="solid"/>
                    </a:lnB>
                    <a:noFill/>
                  </a:tcPr>
                </a:tc>
                <a:tc>
                  <a:txBody>
                    <a:bodyPr/>
                    <a:lstStyle/>
                    <a:p>
                      <a:pPr algn="ctr" fontAlgn="b"/>
                      <a:r>
                        <a:rPr lang="en-IN" sz="1200" u="none" strike="noStrike" cap="none" spc="0">
                          <a:solidFill>
                            <a:schemeClr val="tx1"/>
                          </a:solidFill>
                          <a:effectLst/>
                        </a:rPr>
                        <a:t>10%</a:t>
                      </a:r>
                      <a:endParaRPr lang="en-IN" sz="1200" b="0" i="0" u="none" strike="noStrike" cap="none" spc="0">
                        <a:solidFill>
                          <a:schemeClr val="tx1"/>
                        </a:solidFill>
                        <a:effectLst/>
                        <a:latin typeface="Calibri" panose="020F0502020204030204" pitchFamily="34" charset="0"/>
                      </a:endParaRPr>
                    </a:p>
                  </a:txBody>
                  <a:tcPr marL="99462" marR="9280" marT="76509" marB="76509" anchor="b">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9050" cap="flat" cmpd="sng" algn="ctr">
                      <a:solidFill>
                        <a:schemeClr val="tx1"/>
                      </a:solidFill>
                      <a:prstDash val="solid"/>
                    </a:lnB>
                    <a:noFill/>
                  </a:tcPr>
                </a:tc>
                <a:extLst>
                  <a:ext uri="{0D108BD9-81ED-4DB2-BD59-A6C34878D82A}">
                    <a16:rowId xmlns:a16="http://schemas.microsoft.com/office/drawing/2014/main" val="3546852011"/>
                  </a:ext>
                </a:extLst>
              </a:tr>
            </a:tbl>
          </a:graphicData>
        </a:graphic>
      </p:graphicFrame>
    </p:spTree>
    <p:extLst>
      <p:ext uri="{BB962C8B-B14F-4D97-AF65-F5344CB8AC3E}">
        <p14:creationId xmlns:p14="http://schemas.microsoft.com/office/powerpoint/2010/main" val="4032226375"/>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0B3B9DBC-97CC-4A18-B4A6-66E240292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F4492644-1D84-449E-94E4-5FC5C873D3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227"/>
            <a:ext cx="12188952" cy="4551895"/>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1CC351-DFBA-41F0-80E4-E2E71346D232}"/>
              </a:ext>
            </a:extLst>
          </p:cNvPr>
          <p:cNvSpPr>
            <a:spLocks noGrp="1"/>
          </p:cNvSpPr>
          <p:nvPr>
            <p:ph type="ctrTitle"/>
          </p:nvPr>
        </p:nvSpPr>
        <p:spPr>
          <a:xfrm>
            <a:off x="795342" y="637953"/>
            <a:ext cx="8272458" cy="3189507"/>
          </a:xfrm>
        </p:spPr>
        <p:txBody>
          <a:bodyPr>
            <a:normAutofit/>
          </a:bodyPr>
          <a:lstStyle/>
          <a:p>
            <a:pPr algn="l"/>
            <a:r>
              <a:rPr lang="en-US" sz="8000" b="1">
                <a:solidFill>
                  <a:srgbClr val="FFFFFF"/>
                </a:solidFill>
              </a:rPr>
              <a:t>Competitive Landscape</a:t>
            </a:r>
            <a:endParaRPr lang="en-IN" sz="8000">
              <a:solidFill>
                <a:srgbClr val="FFFFFF"/>
              </a:solidFill>
            </a:endParaRPr>
          </a:p>
        </p:txBody>
      </p:sp>
      <p:sp>
        <p:nvSpPr>
          <p:cNvPr id="21" name="Freeform 6">
            <a:extLst>
              <a:ext uri="{FF2B5EF4-FFF2-40B4-BE49-F238E27FC236}">
                <a16:creationId xmlns:a16="http://schemas.microsoft.com/office/drawing/2014/main" id="{94EE1A74-DEBF-434E-8B5E-7AB296ECBE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727747" y="4208147"/>
            <a:ext cx="339126" cy="1938528"/>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7">
            <a:extLst>
              <a:ext uri="{FF2B5EF4-FFF2-40B4-BE49-F238E27FC236}">
                <a16:creationId xmlns:a16="http://schemas.microsoft.com/office/drawing/2014/main" id="{8C7C4D4B-92D9-4FA4-A294-749E8574FF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728739" y="4098333"/>
            <a:ext cx="201857" cy="1874520"/>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Rectangle 8">
            <a:extLst>
              <a:ext uri="{FF2B5EF4-FFF2-40B4-BE49-F238E27FC236}">
                <a16:creationId xmlns:a16="http://schemas.microsoft.com/office/drawing/2014/main" id="{BADA3358-2A3F-41B0-A458-6FD1DB3AF9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48" y="4098334"/>
            <a:ext cx="8933019" cy="177393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Subtitle 2">
            <a:extLst>
              <a:ext uri="{FF2B5EF4-FFF2-40B4-BE49-F238E27FC236}">
                <a16:creationId xmlns:a16="http://schemas.microsoft.com/office/drawing/2014/main" id="{A348A2A4-B938-4776-8FCF-513433CDF3B7}"/>
              </a:ext>
            </a:extLst>
          </p:cNvPr>
          <p:cNvSpPr>
            <a:spLocks noGrp="1"/>
          </p:cNvSpPr>
          <p:nvPr>
            <p:ph type="subTitle" idx="1"/>
          </p:nvPr>
        </p:nvSpPr>
        <p:spPr>
          <a:xfrm>
            <a:off x="795342" y="4377268"/>
            <a:ext cx="7970903" cy="1280582"/>
          </a:xfrm>
        </p:spPr>
        <p:txBody>
          <a:bodyPr anchor="t">
            <a:normAutofit/>
          </a:bodyPr>
          <a:lstStyle/>
          <a:p>
            <a:pPr algn="l"/>
            <a:r>
              <a:rPr lang="en-US" sz="3200" b="1">
                <a:solidFill>
                  <a:srgbClr val="FEFFFF"/>
                </a:solidFill>
              </a:rPr>
              <a:t>Question 2</a:t>
            </a:r>
            <a:endParaRPr lang="en-IN" sz="3200">
              <a:solidFill>
                <a:srgbClr val="FEFFFF"/>
              </a:solidFill>
            </a:endParaRPr>
          </a:p>
        </p:txBody>
      </p:sp>
      <p:sp>
        <p:nvSpPr>
          <p:cNvPr id="27" name="Rectangle 8">
            <a:extLst>
              <a:ext uri="{FF2B5EF4-FFF2-40B4-BE49-F238E27FC236}">
                <a16:creationId xmlns:a16="http://schemas.microsoft.com/office/drawing/2014/main" id="{E4737216-37B2-43AD-AB08-05BFCCEFC9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066873" y="4377267"/>
            <a:ext cx="3122079" cy="177393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593848394"/>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A5A43-9CA2-4EA9-B57B-AEBD352DC17B}"/>
              </a:ext>
            </a:extLst>
          </p:cNvPr>
          <p:cNvSpPr>
            <a:spLocks noGrp="1"/>
          </p:cNvSpPr>
          <p:nvPr>
            <p:ph type="title"/>
          </p:nvPr>
        </p:nvSpPr>
        <p:spPr>
          <a:xfrm>
            <a:off x="1136428" y="627564"/>
            <a:ext cx="7474172" cy="1325563"/>
          </a:xfrm>
        </p:spPr>
        <p:txBody>
          <a:bodyPr>
            <a:normAutofit/>
          </a:bodyPr>
          <a:lstStyle/>
          <a:p>
            <a:r>
              <a:rPr lang="en-US"/>
              <a:t>Strong elements of Facebook Marketplaces</a:t>
            </a:r>
            <a:endParaRPr lang="en-IN" dirty="0"/>
          </a:p>
        </p:txBody>
      </p:sp>
      <p:sp>
        <p:nvSpPr>
          <p:cNvPr id="3" name="Content Placeholder 2">
            <a:extLst>
              <a:ext uri="{FF2B5EF4-FFF2-40B4-BE49-F238E27FC236}">
                <a16:creationId xmlns:a16="http://schemas.microsoft.com/office/drawing/2014/main" id="{951AEA70-3785-4B69-9394-31D4499CD1D0}"/>
              </a:ext>
            </a:extLst>
          </p:cNvPr>
          <p:cNvSpPr>
            <a:spLocks noGrp="1"/>
          </p:cNvSpPr>
          <p:nvPr>
            <p:ph idx="1"/>
          </p:nvPr>
        </p:nvSpPr>
        <p:spPr>
          <a:xfrm>
            <a:off x="1136429" y="2278173"/>
            <a:ext cx="6467867" cy="3450613"/>
          </a:xfrm>
        </p:spPr>
        <p:txBody>
          <a:bodyPr anchor="ctr">
            <a:normAutofit/>
          </a:bodyPr>
          <a:lstStyle/>
          <a:p>
            <a:r>
              <a:rPr lang="en-IN" sz="1700" dirty="0"/>
              <a:t>Facebook Marketplace cuts the middle men cost, the owner can directly be contacted on just pressing the toggle button i.e. Ask for details.</a:t>
            </a:r>
          </a:p>
          <a:p>
            <a:r>
              <a:rPr lang="en-IN" sz="1700" dirty="0"/>
              <a:t>The recommendation is more personalised as it tends to apply unsupervised Machine leaning algorithm to cluster items.</a:t>
            </a:r>
          </a:p>
          <a:p>
            <a:r>
              <a:rPr lang="en-IN" sz="1700" dirty="0"/>
              <a:t>No need to register yourself or getting verified, one just need a Facebook account and you are in the world of billion of items, one can share the item with his/her friends who are on FB to get consent or so.</a:t>
            </a:r>
          </a:p>
          <a:p>
            <a:r>
              <a:rPr lang="en-IN" sz="1700" dirty="0"/>
              <a:t>With daily active users of 1.4 billion, there are more chances for a seller to be discovered.</a:t>
            </a:r>
          </a:p>
        </p:txBody>
      </p:sp>
      <p:sp>
        <p:nvSpPr>
          <p:cNvPr id="13" name="Rectangle 9">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rgbClr val="4B55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rgbClr val="1C79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AFB8122-E023-4CFC-83A9-216552D8A9F0}"/>
              </a:ext>
            </a:extLst>
          </p:cNvPr>
          <p:cNvPicPr>
            <a:picLocks noChangeAspect="1"/>
          </p:cNvPicPr>
          <p:nvPr/>
        </p:nvPicPr>
        <p:blipFill>
          <a:blip r:embed="rId2"/>
          <a:stretch>
            <a:fillRect/>
          </a:stretch>
        </p:blipFill>
        <p:spPr>
          <a:xfrm>
            <a:off x="9254442" y="3295584"/>
            <a:ext cx="1462088" cy="266831"/>
          </a:xfrm>
          <a:prstGeom prst="rect">
            <a:avLst/>
          </a:prstGeom>
        </p:spPr>
      </p:pic>
    </p:spTree>
    <p:extLst>
      <p:ext uri="{BB962C8B-B14F-4D97-AF65-F5344CB8AC3E}">
        <p14:creationId xmlns:p14="http://schemas.microsoft.com/office/powerpoint/2010/main" val="4059430110"/>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3E51905-F374-4E1A-97CF-B741584B7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7"/>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DD926EC-6F88-4D89-9AED-1C4C1AC00E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3125" y="0"/>
            <a:ext cx="4624175" cy="685799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A210685A-6235-45A7-850D-A6F555466E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3939" y="1294357"/>
            <a:ext cx="4354591" cy="42998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A567DF-D644-45D5-91F0-31A6A1730059}"/>
              </a:ext>
            </a:extLst>
          </p:cNvPr>
          <p:cNvSpPr>
            <a:spLocks noGrp="1"/>
          </p:cNvSpPr>
          <p:nvPr>
            <p:ph type="title"/>
          </p:nvPr>
        </p:nvSpPr>
        <p:spPr>
          <a:xfrm>
            <a:off x="1329991" y="1590420"/>
            <a:ext cx="3750009" cy="3706176"/>
          </a:xfrm>
        </p:spPr>
        <p:txBody>
          <a:bodyPr>
            <a:normAutofit/>
          </a:bodyPr>
          <a:lstStyle/>
          <a:p>
            <a:r>
              <a:rPr lang="en-US" sz="4800">
                <a:solidFill>
                  <a:srgbClr val="FFFFFF"/>
                </a:solidFill>
              </a:rPr>
              <a:t>EasyHome vs Facebook Marketplace</a:t>
            </a:r>
            <a:endParaRPr lang="en-IN" sz="4800">
              <a:solidFill>
                <a:srgbClr val="FFFFFF"/>
              </a:solidFill>
            </a:endParaRPr>
          </a:p>
        </p:txBody>
      </p:sp>
      <p:grpSp>
        <p:nvGrpSpPr>
          <p:cNvPr id="14" name="Group 13">
            <a:extLst>
              <a:ext uri="{FF2B5EF4-FFF2-40B4-BE49-F238E27FC236}">
                <a16:creationId xmlns:a16="http://schemas.microsoft.com/office/drawing/2014/main" id="{C4218787-E6A4-4B80-9264-401AC864C8A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73418" y="44817"/>
            <a:ext cx="233303" cy="772404"/>
            <a:chOff x="11873418" y="44817"/>
            <a:chExt cx="233303" cy="772404"/>
          </a:xfrm>
        </p:grpSpPr>
        <p:sp>
          <p:nvSpPr>
            <p:cNvPr id="15" name="Rectangle 64">
              <a:extLst>
                <a:ext uri="{FF2B5EF4-FFF2-40B4-BE49-F238E27FC236}">
                  <a16:creationId xmlns:a16="http://schemas.microsoft.com/office/drawing/2014/main" id="{E8D92D4B-FC8B-42FF-B330-0F8187AC3D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2043605" y="461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66">
              <a:extLst>
                <a:ext uri="{FF2B5EF4-FFF2-40B4-BE49-F238E27FC236}">
                  <a16:creationId xmlns:a16="http://schemas.microsoft.com/office/drawing/2014/main" id="{869243D1-5ECC-4158-BE71-994C8E28B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872115" y="4612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64">
              <a:extLst>
                <a:ext uri="{FF2B5EF4-FFF2-40B4-BE49-F238E27FC236}">
                  <a16:creationId xmlns:a16="http://schemas.microsoft.com/office/drawing/2014/main" id="{583EC76E-F083-4CE1-90B9-47FC1D1E9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2046191" y="75669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66">
              <a:extLst>
                <a:ext uri="{FF2B5EF4-FFF2-40B4-BE49-F238E27FC236}">
                  <a16:creationId xmlns:a16="http://schemas.microsoft.com/office/drawing/2014/main" id="{861FCA8D-7CF4-4590-B46C-8F2B370864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872455" y="75669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64">
              <a:extLst>
                <a:ext uri="{FF2B5EF4-FFF2-40B4-BE49-F238E27FC236}">
                  <a16:creationId xmlns:a16="http://schemas.microsoft.com/office/drawing/2014/main" id="{DEEF5F38-8CFF-417E-B899-740E109DA6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2046191" y="61457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66">
              <a:extLst>
                <a:ext uri="{FF2B5EF4-FFF2-40B4-BE49-F238E27FC236}">
                  <a16:creationId xmlns:a16="http://schemas.microsoft.com/office/drawing/2014/main" id="{1837D591-5DC3-4A27-9E9B-3A93872A03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872455" y="61457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64">
              <a:extLst>
                <a:ext uri="{FF2B5EF4-FFF2-40B4-BE49-F238E27FC236}">
                  <a16:creationId xmlns:a16="http://schemas.microsoft.com/office/drawing/2014/main" id="{B98A7C6D-12D7-49AB-8E8B-7BC954B57F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2046191" y="472462"/>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66">
              <a:extLst>
                <a:ext uri="{FF2B5EF4-FFF2-40B4-BE49-F238E27FC236}">
                  <a16:creationId xmlns:a16="http://schemas.microsoft.com/office/drawing/2014/main" id="{1AAD20C8-6762-4AB5-BD26-06463554A8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872455" y="472462"/>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64">
              <a:extLst>
                <a:ext uri="{FF2B5EF4-FFF2-40B4-BE49-F238E27FC236}">
                  <a16:creationId xmlns:a16="http://schemas.microsoft.com/office/drawing/2014/main" id="{60485315-0687-4ACA-B1DF-9CE5AB60F7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2046191" y="330348"/>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66">
              <a:extLst>
                <a:ext uri="{FF2B5EF4-FFF2-40B4-BE49-F238E27FC236}">
                  <a16:creationId xmlns:a16="http://schemas.microsoft.com/office/drawing/2014/main" id="{B2F9618A-491F-4482-B3D4-6CAF4AD231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872455" y="330348"/>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64">
              <a:extLst>
                <a:ext uri="{FF2B5EF4-FFF2-40B4-BE49-F238E27FC236}">
                  <a16:creationId xmlns:a16="http://schemas.microsoft.com/office/drawing/2014/main" id="{10591CF4-DE73-4D41-BD78-673B25A1F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2046191" y="18823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66">
              <a:extLst>
                <a:ext uri="{FF2B5EF4-FFF2-40B4-BE49-F238E27FC236}">
                  <a16:creationId xmlns:a16="http://schemas.microsoft.com/office/drawing/2014/main" id="{93131C7D-7D49-4E72-B658-E7EA18C7D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872455" y="18823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8" name="Group 27">
            <a:extLst>
              <a:ext uri="{FF2B5EF4-FFF2-40B4-BE49-F238E27FC236}">
                <a16:creationId xmlns:a16="http://schemas.microsoft.com/office/drawing/2014/main" id="{0CAE4406-0262-4B0E-8BEC-062D5079F2E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87925" y="3500294"/>
            <a:ext cx="2177162" cy="2376595"/>
            <a:chOff x="687925" y="3500294"/>
            <a:chExt cx="2177162" cy="2376595"/>
          </a:xfrm>
        </p:grpSpPr>
        <p:sp>
          <p:nvSpPr>
            <p:cNvPr id="29" name="Rectangle 66">
              <a:extLst>
                <a:ext uri="{FF2B5EF4-FFF2-40B4-BE49-F238E27FC236}">
                  <a16:creationId xmlns:a16="http://schemas.microsoft.com/office/drawing/2014/main" id="{0BE25EBE-2473-4625-9D81-5EDE8A32F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861132" y="4352155"/>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66">
              <a:extLst>
                <a:ext uri="{FF2B5EF4-FFF2-40B4-BE49-F238E27FC236}">
                  <a16:creationId xmlns:a16="http://schemas.microsoft.com/office/drawing/2014/main" id="{4C85784B-25A9-4F3C-B8CE-EA0C5779F6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861132" y="4210042"/>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66">
              <a:extLst>
                <a:ext uri="{FF2B5EF4-FFF2-40B4-BE49-F238E27FC236}">
                  <a16:creationId xmlns:a16="http://schemas.microsoft.com/office/drawing/2014/main" id="{55ED6F17-088A-41BA-9F01-84968C5EF9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861132" y="4067927"/>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66">
              <a:extLst>
                <a:ext uri="{FF2B5EF4-FFF2-40B4-BE49-F238E27FC236}">
                  <a16:creationId xmlns:a16="http://schemas.microsoft.com/office/drawing/2014/main" id="{A40E996A-42E5-41A5-9731-A46B526A85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861132" y="3931920"/>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66">
              <a:extLst>
                <a:ext uri="{FF2B5EF4-FFF2-40B4-BE49-F238E27FC236}">
                  <a16:creationId xmlns:a16="http://schemas.microsoft.com/office/drawing/2014/main" id="{C23FD45B-66A6-4474-81CD-7A809E085C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861132" y="4773168"/>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66">
              <a:extLst>
                <a:ext uri="{FF2B5EF4-FFF2-40B4-BE49-F238E27FC236}">
                  <a16:creationId xmlns:a16="http://schemas.microsoft.com/office/drawing/2014/main" id="{F6EC6478-1D4B-4340-8815-5C18CAF806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861132" y="4636383"/>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66">
              <a:extLst>
                <a:ext uri="{FF2B5EF4-FFF2-40B4-BE49-F238E27FC236}">
                  <a16:creationId xmlns:a16="http://schemas.microsoft.com/office/drawing/2014/main" id="{230A3B7D-0A66-4C78-89FA-72B6EE2AB0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861132" y="4494269"/>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66">
              <a:extLst>
                <a:ext uri="{FF2B5EF4-FFF2-40B4-BE49-F238E27FC236}">
                  <a16:creationId xmlns:a16="http://schemas.microsoft.com/office/drawing/2014/main" id="{E8512C95-82DE-4518-81DF-4444A8A01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687396" y="4352154"/>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66">
              <a:extLst>
                <a:ext uri="{FF2B5EF4-FFF2-40B4-BE49-F238E27FC236}">
                  <a16:creationId xmlns:a16="http://schemas.microsoft.com/office/drawing/2014/main" id="{84EB4443-5599-4A23-A9B9-E671EF25B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687396" y="4210040"/>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66">
              <a:extLst>
                <a:ext uri="{FF2B5EF4-FFF2-40B4-BE49-F238E27FC236}">
                  <a16:creationId xmlns:a16="http://schemas.microsoft.com/office/drawing/2014/main" id="{9847B105-F8EE-4AD6-8D3E-A13574ED47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687396" y="4067926"/>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66">
              <a:extLst>
                <a:ext uri="{FF2B5EF4-FFF2-40B4-BE49-F238E27FC236}">
                  <a16:creationId xmlns:a16="http://schemas.microsoft.com/office/drawing/2014/main" id="{9E161F6D-8FCB-4AA1-BF41-7B5E2EFA12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687396" y="4636382"/>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66">
              <a:extLst>
                <a:ext uri="{FF2B5EF4-FFF2-40B4-BE49-F238E27FC236}">
                  <a16:creationId xmlns:a16="http://schemas.microsoft.com/office/drawing/2014/main" id="{ECB8CF2A-176B-457D-B031-3DAF2199D2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687396" y="4494268"/>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66">
              <a:extLst>
                <a:ext uri="{FF2B5EF4-FFF2-40B4-BE49-F238E27FC236}">
                  <a16:creationId xmlns:a16="http://schemas.microsoft.com/office/drawing/2014/main" id="{C0C6D01D-0808-4CBC-940B-C461568D21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687396" y="3931920"/>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66">
              <a:extLst>
                <a:ext uri="{FF2B5EF4-FFF2-40B4-BE49-F238E27FC236}">
                  <a16:creationId xmlns:a16="http://schemas.microsoft.com/office/drawing/2014/main" id="{1CA7902B-E443-4797-A93B-A93A949F1F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861132" y="3794760"/>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59">
              <a:extLst>
                <a:ext uri="{FF2B5EF4-FFF2-40B4-BE49-F238E27FC236}">
                  <a16:creationId xmlns:a16="http://schemas.microsoft.com/office/drawing/2014/main" id="{08F0FEF6-7627-483C-BA94-92001F20A8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861132" y="4921933"/>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62">
              <a:extLst>
                <a:ext uri="{FF2B5EF4-FFF2-40B4-BE49-F238E27FC236}">
                  <a16:creationId xmlns:a16="http://schemas.microsoft.com/office/drawing/2014/main" id="{7CF4CD8E-FB24-42DF-B2D7-4F857B5663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687396" y="4921933"/>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59">
              <a:extLst>
                <a:ext uri="{FF2B5EF4-FFF2-40B4-BE49-F238E27FC236}">
                  <a16:creationId xmlns:a16="http://schemas.microsoft.com/office/drawing/2014/main" id="{5CE034BB-E736-4D74-84F1-783DD31B17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687396" y="4775393"/>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62">
              <a:extLst>
                <a:ext uri="{FF2B5EF4-FFF2-40B4-BE49-F238E27FC236}">
                  <a16:creationId xmlns:a16="http://schemas.microsoft.com/office/drawing/2014/main" id="{429B2E63-7610-4DFC-B121-C5642CC071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861132" y="3500823"/>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64">
              <a:extLst>
                <a:ext uri="{FF2B5EF4-FFF2-40B4-BE49-F238E27FC236}">
                  <a16:creationId xmlns:a16="http://schemas.microsoft.com/office/drawing/2014/main" id="{85BCDD98-AEF8-48C7-AD36-1A0172DBDC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687396" y="3500823"/>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59">
              <a:extLst>
                <a:ext uri="{FF2B5EF4-FFF2-40B4-BE49-F238E27FC236}">
                  <a16:creationId xmlns:a16="http://schemas.microsoft.com/office/drawing/2014/main" id="{22BBA9F2-4CD7-4D04-80F2-7E6C97D24E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861132" y="3648456"/>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62">
              <a:extLst>
                <a:ext uri="{FF2B5EF4-FFF2-40B4-BE49-F238E27FC236}">
                  <a16:creationId xmlns:a16="http://schemas.microsoft.com/office/drawing/2014/main" id="{B4DFFE8A-CECA-411B-A74F-CDC69B42D3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687396" y="3648456"/>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59">
              <a:extLst>
                <a:ext uri="{FF2B5EF4-FFF2-40B4-BE49-F238E27FC236}">
                  <a16:creationId xmlns:a16="http://schemas.microsoft.com/office/drawing/2014/main" id="{683A399D-CB9B-4BF4-A5B1-11F1AEC613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687396" y="3794760"/>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9">
              <a:extLst>
                <a:ext uri="{FF2B5EF4-FFF2-40B4-BE49-F238E27FC236}">
                  <a16:creationId xmlns:a16="http://schemas.microsoft.com/office/drawing/2014/main" id="{4E95862A-9101-42E7-A4DC-5490427268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861132" y="5073893"/>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62">
              <a:extLst>
                <a:ext uri="{FF2B5EF4-FFF2-40B4-BE49-F238E27FC236}">
                  <a16:creationId xmlns:a16="http://schemas.microsoft.com/office/drawing/2014/main" id="{758879BB-61F7-4656-A949-942918E8D8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687396" y="5073893"/>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9">
              <a:extLst>
                <a:ext uri="{FF2B5EF4-FFF2-40B4-BE49-F238E27FC236}">
                  <a16:creationId xmlns:a16="http://schemas.microsoft.com/office/drawing/2014/main" id="{B239065E-174C-4E55-8F08-753D016375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861132" y="5221299"/>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62">
              <a:extLst>
                <a:ext uri="{FF2B5EF4-FFF2-40B4-BE49-F238E27FC236}">
                  <a16:creationId xmlns:a16="http://schemas.microsoft.com/office/drawing/2014/main" id="{EFC1C157-65C2-4364-A98C-4990B2F2EE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687396" y="5221299"/>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66">
              <a:extLst>
                <a:ext uri="{FF2B5EF4-FFF2-40B4-BE49-F238E27FC236}">
                  <a16:creationId xmlns:a16="http://schemas.microsoft.com/office/drawing/2014/main" id="{5B789995-3066-4FA5-845A-2F5D04CCF4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861132" y="5368933"/>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9">
              <a:extLst>
                <a:ext uri="{FF2B5EF4-FFF2-40B4-BE49-F238E27FC236}">
                  <a16:creationId xmlns:a16="http://schemas.microsoft.com/office/drawing/2014/main" id="{48D0AFE9-5F16-4241-AC7C-7815B2E077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861132" y="5512369"/>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62">
              <a:extLst>
                <a:ext uri="{FF2B5EF4-FFF2-40B4-BE49-F238E27FC236}">
                  <a16:creationId xmlns:a16="http://schemas.microsoft.com/office/drawing/2014/main" id="{E7D8F4CC-AEDD-40CE-AF57-C53FBB7A19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687396" y="5512369"/>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9">
              <a:extLst>
                <a:ext uri="{FF2B5EF4-FFF2-40B4-BE49-F238E27FC236}">
                  <a16:creationId xmlns:a16="http://schemas.microsoft.com/office/drawing/2014/main" id="{18F6C01C-7A92-4BE3-818D-3F02C454A2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687396" y="5365829"/>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2">
              <a:extLst>
                <a:ext uri="{FF2B5EF4-FFF2-40B4-BE49-F238E27FC236}">
                  <a16:creationId xmlns:a16="http://schemas.microsoft.com/office/drawing/2014/main" id="{71381134-C199-45DE-9024-0D1AC8B89B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766051" y="5669280"/>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09F386DF-8974-452C-BFA1-69DF9C703F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584933" y="5669280"/>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2">
              <a:extLst>
                <a:ext uri="{FF2B5EF4-FFF2-40B4-BE49-F238E27FC236}">
                  <a16:creationId xmlns:a16="http://schemas.microsoft.com/office/drawing/2014/main" id="{D7FD2F1B-CA10-4903-A67B-CD12CBD94F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403813" y="5669280"/>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4">
              <a:extLst>
                <a:ext uri="{FF2B5EF4-FFF2-40B4-BE49-F238E27FC236}">
                  <a16:creationId xmlns:a16="http://schemas.microsoft.com/office/drawing/2014/main" id="{F02D9C27-503C-4DAD-B837-941FCF103A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222694" y="5669280"/>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6">
              <a:extLst>
                <a:ext uri="{FF2B5EF4-FFF2-40B4-BE49-F238E27FC236}">
                  <a16:creationId xmlns:a16="http://schemas.microsoft.com/office/drawing/2014/main" id="{3CCA7722-F576-4945-8C4A-BACD724493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041575" y="5669280"/>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4">
              <a:extLst>
                <a:ext uri="{FF2B5EF4-FFF2-40B4-BE49-F238E27FC236}">
                  <a16:creationId xmlns:a16="http://schemas.microsoft.com/office/drawing/2014/main" id="{1EF4D814-1A34-4454-86B3-72E5857D28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113298" y="5669280"/>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6">
              <a:extLst>
                <a:ext uri="{FF2B5EF4-FFF2-40B4-BE49-F238E27FC236}">
                  <a16:creationId xmlns:a16="http://schemas.microsoft.com/office/drawing/2014/main" id="{2A65427A-F6F4-4FCC-AD60-F2789FA155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932179" y="5669280"/>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59">
              <a:extLst>
                <a:ext uri="{FF2B5EF4-FFF2-40B4-BE49-F238E27FC236}">
                  <a16:creationId xmlns:a16="http://schemas.microsoft.com/office/drawing/2014/main" id="{893BAA80-E8EA-4FC0-BB91-7CD2E10F28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861132" y="5669280"/>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2">
              <a:extLst>
                <a:ext uri="{FF2B5EF4-FFF2-40B4-BE49-F238E27FC236}">
                  <a16:creationId xmlns:a16="http://schemas.microsoft.com/office/drawing/2014/main" id="{9E269127-5C6B-4DD7-9A77-F55B7D933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687396" y="5669280"/>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2">
              <a:extLst>
                <a:ext uri="{FF2B5EF4-FFF2-40B4-BE49-F238E27FC236}">
                  <a16:creationId xmlns:a16="http://schemas.microsoft.com/office/drawing/2014/main" id="{B9F0C615-B92F-4B29-8030-9F0C233BCD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456536" y="5669280"/>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59">
              <a:extLst>
                <a:ext uri="{FF2B5EF4-FFF2-40B4-BE49-F238E27FC236}">
                  <a16:creationId xmlns:a16="http://schemas.microsoft.com/office/drawing/2014/main" id="{2D38AC94-BAD6-4D06-AF56-796E4AE195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275417" y="5669280"/>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4">
              <a:extLst>
                <a:ext uri="{FF2B5EF4-FFF2-40B4-BE49-F238E27FC236}">
                  <a16:creationId xmlns:a16="http://schemas.microsoft.com/office/drawing/2014/main" id="{5D6F1198-459C-4B24-9582-07EF3DE36A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803783" y="5669280"/>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66">
              <a:extLst>
                <a:ext uri="{FF2B5EF4-FFF2-40B4-BE49-F238E27FC236}">
                  <a16:creationId xmlns:a16="http://schemas.microsoft.com/office/drawing/2014/main" id="{F9E7312F-1213-4731-981F-910D89C420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622663" y="5669280"/>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2">
              <a:extLst>
                <a:ext uri="{FF2B5EF4-FFF2-40B4-BE49-F238E27FC236}">
                  <a16:creationId xmlns:a16="http://schemas.microsoft.com/office/drawing/2014/main" id="{85393A61-B875-4502-B39A-FF198FDBC5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762372" y="5815584"/>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59">
              <a:extLst>
                <a:ext uri="{FF2B5EF4-FFF2-40B4-BE49-F238E27FC236}">
                  <a16:creationId xmlns:a16="http://schemas.microsoft.com/office/drawing/2014/main" id="{5ECD7F79-6A5F-4C71-AF0C-EFD525A0FC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581254" y="5815584"/>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62">
              <a:extLst>
                <a:ext uri="{FF2B5EF4-FFF2-40B4-BE49-F238E27FC236}">
                  <a16:creationId xmlns:a16="http://schemas.microsoft.com/office/drawing/2014/main" id="{D42B9D4E-A32F-4275-8EB9-94BC9F953D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400134" y="5815584"/>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64">
              <a:extLst>
                <a:ext uri="{FF2B5EF4-FFF2-40B4-BE49-F238E27FC236}">
                  <a16:creationId xmlns:a16="http://schemas.microsoft.com/office/drawing/2014/main" id="{29A2EA8A-64FC-403B-91E3-CFA956B15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219016" y="5815584"/>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66">
              <a:extLst>
                <a:ext uri="{FF2B5EF4-FFF2-40B4-BE49-F238E27FC236}">
                  <a16:creationId xmlns:a16="http://schemas.microsoft.com/office/drawing/2014/main" id="{3563E01D-1F33-4568-9B64-199F5EEE54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037896" y="5815584"/>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Rectangle 64">
              <a:extLst>
                <a:ext uri="{FF2B5EF4-FFF2-40B4-BE49-F238E27FC236}">
                  <a16:creationId xmlns:a16="http://schemas.microsoft.com/office/drawing/2014/main" id="{55C06EC6-E524-4AB4-8F99-7BD4E265D6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109620" y="5815584"/>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66">
              <a:extLst>
                <a:ext uri="{FF2B5EF4-FFF2-40B4-BE49-F238E27FC236}">
                  <a16:creationId xmlns:a16="http://schemas.microsoft.com/office/drawing/2014/main" id="{43981652-0492-4F9B-AB42-5EF3F9DB9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928500" y="5815584"/>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59">
              <a:extLst>
                <a:ext uri="{FF2B5EF4-FFF2-40B4-BE49-F238E27FC236}">
                  <a16:creationId xmlns:a16="http://schemas.microsoft.com/office/drawing/2014/main" id="{1CB61193-4C8B-4BF7-9E45-1D2376B441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861132" y="5815584"/>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62">
              <a:extLst>
                <a:ext uri="{FF2B5EF4-FFF2-40B4-BE49-F238E27FC236}">
                  <a16:creationId xmlns:a16="http://schemas.microsoft.com/office/drawing/2014/main" id="{24935050-11C3-47FD-A1D2-949061524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687396" y="5815584"/>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2">
              <a:extLst>
                <a:ext uri="{FF2B5EF4-FFF2-40B4-BE49-F238E27FC236}">
                  <a16:creationId xmlns:a16="http://schemas.microsoft.com/office/drawing/2014/main" id="{1C67AECA-86A6-41C9-842D-4DF8F11C7F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452857" y="5815584"/>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59">
              <a:extLst>
                <a:ext uri="{FF2B5EF4-FFF2-40B4-BE49-F238E27FC236}">
                  <a16:creationId xmlns:a16="http://schemas.microsoft.com/office/drawing/2014/main" id="{8917EBA8-92D8-4CED-8AD7-C27D66E2DC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271738" y="5815584"/>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64">
              <a:extLst>
                <a:ext uri="{FF2B5EF4-FFF2-40B4-BE49-F238E27FC236}">
                  <a16:creationId xmlns:a16="http://schemas.microsoft.com/office/drawing/2014/main" id="{045BF9E8-281A-480D-AE50-5C850990D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800104" y="5815584"/>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66">
              <a:extLst>
                <a:ext uri="{FF2B5EF4-FFF2-40B4-BE49-F238E27FC236}">
                  <a16:creationId xmlns:a16="http://schemas.microsoft.com/office/drawing/2014/main" id="{3311767B-5796-44F1-86DB-C08467F419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618985" y="5815584"/>
              <a:ext cx="61834" cy="607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23D6FBAE-0AF8-4B88-94D7-90A28A637204}"/>
              </a:ext>
            </a:extLst>
          </p:cNvPr>
          <p:cNvSpPr>
            <a:spLocks noGrp="1"/>
          </p:cNvSpPr>
          <p:nvPr>
            <p:ph idx="1"/>
          </p:nvPr>
        </p:nvSpPr>
        <p:spPr>
          <a:xfrm>
            <a:off x="6312596" y="1157201"/>
            <a:ext cx="5002191" cy="4543599"/>
          </a:xfrm>
        </p:spPr>
        <p:txBody>
          <a:bodyPr anchor="ctr">
            <a:normAutofit/>
          </a:bodyPr>
          <a:lstStyle/>
          <a:p>
            <a:r>
              <a:rPr lang="en-IN" sz="1800" dirty="0">
                <a:solidFill>
                  <a:schemeClr val="bg1"/>
                </a:solidFill>
              </a:rPr>
              <a:t>As the users available to </a:t>
            </a:r>
            <a:r>
              <a:rPr lang="en-IN" sz="1800" dirty="0" err="1">
                <a:solidFill>
                  <a:schemeClr val="bg1"/>
                </a:solidFill>
              </a:rPr>
              <a:t>EasyHome</a:t>
            </a:r>
            <a:r>
              <a:rPr lang="en-IN" sz="1800" dirty="0">
                <a:solidFill>
                  <a:schemeClr val="bg1"/>
                </a:solidFill>
              </a:rPr>
              <a:t> are less compared to FB Marketplace, it can position itself as absolutely authentic and verified marketplace unlike Facebook where there can be a chance of spam accounts.</a:t>
            </a:r>
          </a:p>
          <a:p>
            <a:r>
              <a:rPr lang="en-IN" sz="1800" dirty="0">
                <a:solidFill>
                  <a:schemeClr val="bg1"/>
                </a:solidFill>
              </a:rPr>
              <a:t>The quality of recommendation can be more granular for </a:t>
            </a:r>
            <a:r>
              <a:rPr lang="en-IN" sz="1800" dirty="0" err="1">
                <a:solidFill>
                  <a:schemeClr val="bg1"/>
                </a:solidFill>
              </a:rPr>
              <a:t>EasyHome</a:t>
            </a:r>
            <a:r>
              <a:rPr lang="en-IN" sz="1800" dirty="0">
                <a:solidFill>
                  <a:schemeClr val="bg1"/>
                </a:solidFill>
              </a:rPr>
              <a:t>.</a:t>
            </a:r>
          </a:p>
          <a:p>
            <a:r>
              <a:rPr lang="en-IN" sz="1800" dirty="0" err="1">
                <a:solidFill>
                  <a:schemeClr val="bg1"/>
                </a:solidFill>
              </a:rPr>
              <a:t>EasyHome</a:t>
            </a:r>
            <a:r>
              <a:rPr lang="en-IN" sz="1800" dirty="0">
                <a:solidFill>
                  <a:schemeClr val="bg1"/>
                </a:solidFill>
              </a:rPr>
              <a:t> have more categories than the FB Marketplace, so once they’ll be managing their supply and demand it can happen to be more liked and authentic place.</a:t>
            </a:r>
          </a:p>
          <a:p>
            <a:r>
              <a:rPr lang="en-IN" sz="1800" dirty="0" err="1">
                <a:solidFill>
                  <a:schemeClr val="bg1"/>
                </a:solidFill>
              </a:rPr>
              <a:t>EasyHome</a:t>
            </a:r>
            <a:r>
              <a:rPr lang="en-IN" sz="1800" dirty="0">
                <a:solidFill>
                  <a:schemeClr val="bg1"/>
                </a:solidFill>
              </a:rPr>
              <a:t> can create a chatbot for customer to raise query and than can redirect the question to owner if the database doesn’t have answer to that.  </a:t>
            </a:r>
          </a:p>
        </p:txBody>
      </p:sp>
    </p:spTree>
    <p:extLst>
      <p:ext uri="{BB962C8B-B14F-4D97-AF65-F5344CB8AC3E}">
        <p14:creationId xmlns:p14="http://schemas.microsoft.com/office/powerpoint/2010/main" val="4170398602"/>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6AF4ABE2-381B-4B67-9C0F-27FFD64F7D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8">
            <a:extLst>
              <a:ext uri="{FF2B5EF4-FFF2-40B4-BE49-F238E27FC236}">
                <a16:creationId xmlns:a16="http://schemas.microsoft.com/office/drawing/2014/main" id="{4AA509EC-4C56-4A74-A517-3ECD04C3F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582070" y="2355786"/>
            <a:ext cx="7341665" cy="3531073"/>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B8D0EAFC-6593-4FCA-9ED5-2C7D838139BF}"/>
              </a:ext>
            </a:extLst>
          </p:cNvPr>
          <p:cNvSpPr>
            <a:spLocks noGrp="1"/>
          </p:cNvSpPr>
          <p:nvPr>
            <p:ph type="ctrTitle"/>
          </p:nvPr>
        </p:nvSpPr>
        <p:spPr>
          <a:xfrm>
            <a:off x="4720689" y="2520377"/>
            <a:ext cx="5822343" cy="2439683"/>
          </a:xfrm>
        </p:spPr>
        <p:txBody>
          <a:bodyPr>
            <a:normAutofit/>
          </a:bodyPr>
          <a:lstStyle/>
          <a:p>
            <a:pPr algn="l"/>
            <a:r>
              <a:rPr lang="en-US" sz="5400" b="1">
                <a:solidFill>
                  <a:srgbClr val="FFFFFF"/>
                </a:solidFill>
              </a:rPr>
              <a:t>Conceptual cohort analysis and follow ups</a:t>
            </a:r>
            <a:endParaRPr lang="en-IN" sz="5400">
              <a:solidFill>
                <a:srgbClr val="FFFFFF"/>
              </a:solidFill>
            </a:endParaRPr>
          </a:p>
        </p:txBody>
      </p:sp>
      <p:sp>
        <p:nvSpPr>
          <p:cNvPr id="3" name="Subtitle 2">
            <a:extLst>
              <a:ext uri="{FF2B5EF4-FFF2-40B4-BE49-F238E27FC236}">
                <a16:creationId xmlns:a16="http://schemas.microsoft.com/office/drawing/2014/main" id="{363127AC-0BEB-4FD7-99F5-6ED78528A87B}"/>
              </a:ext>
            </a:extLst>
          </p:cNvPr>
          <p:cNvSpPr>
            <a:spLocks noGrp="1"/>
          </p:cNvSpPr>
          <p:nvPr>
            <p:ph type="subTitle" idx="1"/>
          </p:nvPr>
        </p:nvSpPr>
        <p:spPr>
          <a:xfrm>
            <a:off x="4720689" y="4963425"/>
            <a:ext cx="6037467" cy="758843"/>
          </a:xfrm>
        </p:spPr>
        <p:txBody>
          <a:bodyPr anchor="t">
            <a:normAutofit/>
          </a:bodyPr>
          <a:lstStyle/>
          <a:p>
            <a:pPr algn="l"/>
            <a:r>
              <a:rPr lang="en-US" sz="2000" b="1">
                <a:solidFill>
                  <a:srgbClr val="FFFFFF"/>
                </a:solidFill>
              </a:rPr>
              <a:t>Question 3</a:t>
            </a:r>
            <a:endParaRPr lang="en-IN" sz="2000">
              <a:solidFill>
                <a:srgbClr val="FFFFFF"/>
              </a:solidFill>
            </a:endParaRPr>
          </a:p>
        </p:txBody>
      </p:sp>
      <p:sp>
        <p:nvSpPr>
          <p:cNvPr id="23" name="Freeform 5">
            <a:extLst>
              <a:ext uri="{FF2B5EF4-FFF2-40B4-BE49-F238E27FC236}">
                <a16:creationId xmlns:a16="http://schemas.microsoft.com/office/drawing/2014/main" id="{6FBC94C7-2F0E-4FBA-B442-0E0296AAA7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582070" y="1654168"/>
            <a:ext cx="822493" cy="4232692"/>
          </a:xfrm>
          <a:custGeom>
            <a:avLst/>
            <a:gdLst>
              <a:gd name="T0" fmla="*/ 491 w 491"/>
              <a:gd name="T1" fmla="*/ 2247 h 2732"/>
              <a:gd name="T2" fmla="*/ 0 w 491"/>
              <a:gd name="T3" fmla="*/ 2732 h 2732"/>
              <a:gd name="T4" fmla="*/ 0 w 491"/>
              <a:gd name="T5" fmla="*/ 486 h 2732"/>
              <a:gd name="T6" fmla="*/ 491 w 491"/>
              <a:gd name="T7" fmla="*/ 0 h 2732"/>
              <a:gd name="T8" fmla="*/ 491 w 491"/>
              <a:gd name="T9" fmla="*/ 2247 h 2732"/>
            </a:gdLst>
            <a:ahLst/>
            <a:cxnLst>
              <a:cxn ang="0">
                <a:pos x="T0" y="T1"/>
              </a:cxn>
              <a:cxn ang="0">
                <a:pos x="T2" y="T3"/>
              </a:cxn>
              <a:cxn ang="0">
                <a:pos x="T4" y="T5"/>
              </a:cxn>
              <a:cxn ang="0">
                <a:pos x="T6" y="T7"/>
              </a:cxn>
              <a:cxn ang="0">
                <a:pos x="T8" y="T9"/>
              </a:cxn>
            </a:cxnLst>
            <a:rect l="0" t="0" r="r" b="b"/>
            <a:pathLst>
              <a:path w="491" h="2732">
                <a:moveTo>
                  <a:pt x="491" y="2247"/>
                </a:moveTo>
                <a:lnTo>
                  <a:pt x="0" y="2732"/>
                </a:lnTo>
                <a:lnTo>
                  <a:pt x="0" y="486"/>
                </a:lnTo>
                <a:lnTo>
                  <a:pt x="491" y="0"/>
                </a:lnTo>
                <a:lnTo>
                  <a:pt x="491" y="224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6">
            <a:extLst>
              <a:ext uri="{FF2B5EF4-FFF2-40B4-BE49-F238E27FC236}">
                <a16:creationId xmlns:a16="http://schemas.microsoft.com/office/drawing/2014/main" id="{6CF43A2F-2E6F-44F4-A006-A10CF1DCB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716808" y="1311136"/>
            <a:ext cx="687754" cy="3820236"/>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7">
            <a:extLst>
              <a:ext uri="{FF2B5EF4-FFF2-40B4-BE49-F238E27FC236}">
                <a16:creationId xmlns:a16="http://schemas.microsoft.com/office/drawing/2014/main" id="{F83DA5F0-0D4C-4E74-8A5C-F6CBD391F0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716808" y="1126737"/>
            <a:ext cx="347200" cy="3699705"/>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Rectangle 28">
            <a:extLst>
              <a:ext uri="{FF2B5EF4-FFF2-40B4-BE49-F238E27FC236}">
                <a16:creationId xmlns:a16="http://schemas.microsoft.com/office/drawing/2014/main" id="{A7798713-AB3F-41E3-8CE3-1C1FBCF7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5528" y="1120021"/>
            <a:ext cx="3268481" cy="3509529"/>
          </a:xfrm>
          <a:prstGeom prst="rect">
            <a:avLst/>
          </a:prstGeom>
          <a:solidFill>
            <a:srgbClr val="FFFFFF"/>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Checkmark">
            <a:extLst>
              <a:ext uri="{FF2B5EF4-FFF2-40B4-BE49-F238E27FC236}">
                <a16:creationId xmlns:a16="http://schemas.microsoft.com/office/drawing/2014/main" id="{88F3F4F0-C872-413B-990D-DD3B899BC82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56395" y="1418907"/>
            <a:ext cx="2961361" cy="2961361"/>
          </a:xfrm>
          <a:prstGeom prst="rect">
            <a:avLst/>
          </a:prstGeom>
        </p:spPr>
      </p:pic>
    </p:spTree>
    <p:extLst>
      <p:ext uri="{BB962C8B-B14F-4D97-AF65-F5344CB8AC3E}">
        <p14:creationId xmlns:p14="http://schemas.microsoft.com/office/powerpoint/2010/main" val="2194690722"/>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3BB5D57-6178-4F62-B472-0312F6D95A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254F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95DABAD0-AF89-4AA7-90FF-99FEE9E74A97}"/>
              </a:ext>
            </a:extLst>
          </p:cNvPr>
          <p:cNvPicPr>
            <a:picLocks noGrp="1" noChangeAspect="1"/>
          </p:cNvPicPr>
          <p:nvPr>
            <p:ph idx="1"/>
          </p:nvPr>
        </p:nvPicPr>
        <p:blipFill rotWithShape="1">
          <a:blip r:embed="rId2"/>
          <a:srcRect t="6756" r="1" b="2424"/>
          <a:stretch/>
        </p:blipFill>
        <p:spPr>
          <a:xfrm>
            <a:off x="643467" y="633942"/>
            <a:ext cx="10905066" cy="5571066"/>
          </a:xfrm>
          <a:prstGeom prst="rect">
            <a:avLst/>
          </a:prstGeom>
        </p:spPr>
      </p:pic>
      <p:sp>
        <p:nvSpPr>
          <p:cNvPr id="11" name="Rectangle 10">
            <a:extLst>
              <a:ext uri="{FF2B5EF4-FFF2-40B4-BE49-F238E27FC236}">
                <a16:creationId xmlns:a16="http://schemas.microsoft.com/office/drawing/2014/main" id="{4C61BD32-7542-4D52-BA5A-3ADE869BF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51499977"/>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5" name="Rectangle 116">
            <a:extLst>
              <a:ext uri="{FF2B5EF4-FFF2-40B4-BE49-F238E27FC236}">
                <a16:creationId xmlns:a16="http://schemas.microsoft.com/office/drawing/2014/main" id="{746E2A38-ACC8-44E6-85E2-A79CBAF151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51118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410F00-1A8F-48D1-BE19-3D55BEC4AAD4}"/>
              </a:ext>
            </a:extLst>
          </p:cNvPr>
          <p:cNvSpPr>
            <a:spLocks noGrp="1"/>
          </p:cNvSpPr>
          <p:nvPr>
            <p:ph type="title"/>
          </p:nvPr>
        </p:nvSpPr>
        <p:spPr>
          <a:xfrm>
            <a:off x="704087" y="438559"/>
            <a:ext cx="3649704" cy="1881559"/>
          </a:xfrm>
          <a:prstGeom prst="ellipse">
            <a:avLst/>
          </a:prstGeom>
        </p:spPr>
        <p:txBody>
          <a:bodyPr>
            <a:normAutofit/>
          </a:bodyPr>
          <a:lstStyle/>
          <a:p>
            <a:r>
              <a:rPr lang="en-US" sz="3200">
                <a:solidFill>
                  <a:schemeClr val="bg1"/>
                </a:solidFill>
              </a:rPr>
              <a:t>Cohort Analysis</a:t>
            </a:r>
            <a:endParaRPr lang="en-IN" sz="3200">
              <a:solidFill>
                <a:schemeClr val="bg1"/>
              </a:solidFill>
            </a:endParaRPr>
          </a:p>
        </p:txBody>
      </p:sp>
      <p:sp>
        <p:nvSpPr>
          <p:cNvPr id="6" name="Content Placeholder 5">
            <a:extLst>
              <a:ext uri="{FF2B5EF4-FFF2-40B4-BE49-F238E27FC236}">
                <a16:creationId xmlns:a16="http://schemas.microsoft.com/office/drawing/2014/main" id="{55775969-B4D3-4439-856D-F2F3471A11A6}"/>
              </a:ext>
            </a:extLst>
          </p:cNvPr>
          <p:cNvSpPr>
            <a:spLocks noGrp="1"/>
          </p:cNvSpPr>
          <p:nvPr>
            <p:ph idx="1"/>
          </p:nvPr>
        </p:nvSpPr>
        <p:spPr>
          <a:xfrm>
            <a:off x="4742597" y="438559"/>
            <a:ext cx="6745314" cy="1881559"/>
          </a:xfrm>
        </p:spPr>
        <p:txBody>
          <a:bodyPr anchor="ctr">
            <a:normAutofit/>
          </a:bodyPr>
          <a:lstStyle/>
          <a:p>
            <a:endParaRPr lang="en-IN" sz="2000">
              <a:solidFill>
                <a:schemeClr val="bg1"/>
              </a:solidFill>
            </a:endParaRPr>
          </a:p>
          <a:p>
            <a:r>
              <a:rPr lang="en-IN" sz="2000">
                <a:solidFill>
                  <a:schemeClr val="bg1"/>
                </a:solidFill>
              </a:rPr>
              <a:t>Lifetime retention analysis of buyers is done to analyse which and how many user stayed across  the months.</a:t>
            </a:r>
          </a:p>
          <a:p>
            <a:r>
              <a:rPr lang="en-US" sz="2000">
                <a:solidFill>
                  <a:schemeClr val="bg1"/>
                </a:solidFill>
              </a:rPr>
              <a:t>The cohort can help us to track the behavior of the users.</a:t>
            </a:r>
            <a:endParaRPr lang="en-IN" sz="2000">
              <a:solidFill>
                <a:schemeClr val="bg1"/>
              </a:solidFill>
            </a:endParaRPr>
          </a:p>
          <a:p>
            <a:endParaRPr lang="en-IN" sz="2000">
              <a:solidFill>
                <a:schemeClr val="bg1"/>
              </a:solidFill>
            </a:endParaRPr>
          </a:p>
        </p:txBody>
      </p:sp>
      <p:pic>
        <p:nvPicPr>
          <p:cNvPr id="8" name="Picture 7">
            <a:extLst>
              <a:ext uri="{FF2B5EF4-FFF2-40B4-BE49-F238E27FC236}">
                <a16:creationId xmlns:a16="http://schemas.microsoft.com/office/drawing/2014/main" id="{1B004637-4B9E-472C-9BC0-FAAF5D45A4E0}"/>
              </a:ext>
            </a:extLst>
          </p:cNvPr>
          <p:cNvPicPr>
            <a:picLocks noChangeAspect="1"/>
          </p:cNvPicPr>
          <p:nvPr/>
        </p:nvPicPr>
        <p:blipFill>
          <a:blip r:embed="rId2"/>
          <a:stretch>
            <a:fillRect/>
          </a:stretch>
        </p:blipFill>
        <p:spPr>
          <a:xfrm>
            <a:off x="548639" y="3382192"/>
            <a:ext cx="5422392" cy="2282526"/>
          </a:xfrm>
          <a:prstGeom prst="rect">
            <a:avLst/>
          </a:prstGeom>
        </p:spPr>
      </p:pic>
      <p:pic>
        <p:nvPicPr>
          <p:cNvPr id="10" name="Picture 9">
            <a:extLst>
              <a:ext uri="{FF2B5EF4-FFF2-40B4-BE49-F238E27FC236}">
                <a16:creationId xmlns:a16="http://schemas.microsoft.com/office/drawing/2014/main" id="{F45D5405-970F-4357-A7D1-31C910FA50BF}"/>
              </a:ext>
            </a:extLst>
          </p:cNvPr>
          <p:cNvPicPr>
            <a:picLocks noChangeAspect="1"/>
          </p:cNvPicPr>
          <p:nvPr/>
        </p:nvPicPr>
        <p:blipFill>
          <a:blip r:embed="rId3"/>
          <a:stretch>
            <a:fillRect/>
          </a:stretch>
        </p:blipFill>
        <p:spPr>
          <a:xfrm>
            <a:off x="6220967" y="3425670"/>
            <a:ext cx="5422392" cy="2195570"/>
          </a:xfrm>
          <a:prstGeom prst="rect">
            <a:avLst/>
          </a:prstGeom>
        </p:spPr>
      </p:pic>
    </p:spTree>
    <p:extLst>
      <p:ext uri="{BB962C8B-B14F-4D97-AF65-F5344CB8AC3E}">
        <p14:creationId xmlns:p14="http://schemas.microsoft.com/office/powerpoint/2010/main" val="3525841887"/>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12632-0EC4-415C-BF57-B296CBBD63EA}"/>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a:t>Python Query</a:t>
            </a:r>
          </a:p>
        </p:txBody>
      </p:sp>
      <p:sp>
        <p:nvSpPr>
          <p:cNvPr id="7" name="Content Placeholder 6">
            <a:extLst>
              <a:ext uri="{FF2B5EF4-FFF2-40B4-BE49-F238E27FC236}">
                <a16:creationId xmlns:a16="http://schemas.microsoft.com/office/drawing/2014/main" id="{44FFE36E-A1C7-424D-A53F-D4538563511C}"/>
              </a:ext>
            </a:extLst>
          </p:cNvPr>
          <p:cNvSpPr>
            <a:spLocks noGrp="1"/>
          </p:cNvSpPr>
          <p:nvPr>
            <p:ph idx="1"/>
          </p:nvPr>
        </p:nvSpPr>
        <p:spPr/>
        <p:txBody>
          <a:bodyPr/>
          <a:lstStyle/>
          <a:p>
            <a:endParaRPr lang="en-IN"/>
          </a:p>
        </p:txBody>
      </p:sp>
      <p:pic>
        <p:nvPicPr>
          <p:cNvPr id="9" name="Picture 8">
            <a:extLst>
              <a:ext uri="{FF2B5EF4-FFF2-40B4-BE49-F238E27FC236}">
                <a16:creationId xmlns:a16="http://schemas.microsoft.com/office/drawing/2014/main" id="{E6D70747-4E24-4619-AA93-5F9F40C585A9}"/>
              </a:ext>
            </a:extLst>
          </p:cNvPr>
          <p:cNvPicPr>
            <a:picLocks noChangeAspect="1"/>
          </p:cNvPicPr>
          <p:nvPr/>
        </p:nvPicPr>
        <p:blipFill>
          <a:blip r:embed="rId2"/>
          <a:stretch>
            <a:fillRect/>
          </a:stretch>
        </p:blipFill>
        <p:spPr>
          <a:xfrm>
            <a:off x="838200" y="1825625"/>
            <a:ext cx="10515600" cy="2520997"/>
          </a:xfrm>
          <a:prstGeom prst="rect">
            <a:avLst/>
          </a:prstGeom>
        </p:spPr>
      </p:pic>
      <p:pic>
        <p:nvPicPr>
          <p:cNvPr id="13" name="Picture 12">
            <a:extLst>
              <a:ext uri="{FF2B5EF4-FFF2-40B4-BE49-F238E27FC236}">
                <a16:creationId xmlns:a16="http://schemas.microsoft.com/office/drawing/2014/main" id="{F0008527-337F-4639-A486-F3623ABACB85}"/>
              </a:ext>
            </a:extLst>
          </p:cNvPr>
          <p:cNvPicPr>
            <a:picLocks noChangeAspect="1"/>
          </p:cNvPicPr>
          <p:nvPr/>
        </p:nvPicPr>
        <p:blipFill>
          <a:blip r:embed="rId3"/>
          <a:stretch>
            <a:fillRect/>
          </a:stretch>
        </p:blipFill>
        <p:spPr>
          <a:xfrm>
            <a:off x="838200" y="4346622"/>
            <a:ext cx="10515600" cy="1830341"/>
          </a:xfrm>
          <a:prstGeom prst="rect">
            <a:avLst/>
          </a:prstGeom>
        </p:spPr>
      </p:pic>
    </p:spTree>
    <p:extLst>
      <p:ext uri="{BB962C8B-B14F-4D97-AF65-F5344CB8AC3E}">
        <p14:creationId xmlns:p14="http://schemas.microsoft.com/office/powerpoint/2010/main" val="2713662908"/>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77125" y="3726"/>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2" name="Title 1">
            <a:extLst>
              <a:ext uri="{FF2B5EF4-FFF2-40B4-BE49-F238E27FC236}">
                <a16:creationId xmlns:a16="http://schemas.microsoft.com/office/drawing/2014/main" id="{50D23C21-811C-4AF7-8DE9-89DC0E4F9CF7}"/>
              </a:ext>
            </a:extLst>
          </p:cNvPr>
          <p:cNvSpPr>
            <a:spLocks noGrp="1"/>
          </p:cNvSpPr>
          <p:nvPr>
            <p:ph type="title"/>
          </p:nvPr>
        </p:nvSpPr>
        <p:spPr>
          <a:xfrm>
            <a:off x="801340" y="802955"/>
            <a:ext cx="4977976" cy="1454051"/>
          </a:xfrm>
        </p:spPr>
        <p:txBody>
          <a:bodyPr>
            <a:normAutofit/>
          </a:bodyPr>
          <a:lstStyle/>
          <a:p>
            <a:r>
              <a:rPr lang="en-US">
                <a:solidFill>
                  <a:srgbClr val="000000"/>
                </a:solidFill>
              </a:rPr>
              <a:t>Follow up Analysis Recommendation</a:t>
            </a:r>
            <a:endParaRPr lang="en-IN">
              <a:solidFill>
                <a:srgbClr val="000000"/>
              </a:solidFill>
            </a:endParaRPr>
          </a:p>
        </p:txBody>
      </p:sp>
      <p:sp>
        <p:nvSpPr>
          <p:cNvPr id="3" name="Content Placeholder 2">
            <a:extLst>
              <a:ext uri="{FF2B5EF4-FFF2-40B4-BE49-F238E27FC236}">
                <a16:creationId xmlns:a16="http://schemas.microsoft.com/office/drawing/2014/main" id="{D8CCAA20-9835-410C-8910-968672434ED5}"/>
              </a:ext>
            </a:extLst>
          </p:cNvPr>
          <p:cNvSpPr>
            <a:spLocks noGrp="1"/>
          </p:cNvSpPr>
          <p:nvPr>
            <p:ph idx="1"/>
          </p:nvPr>
        </p:nvSpPr>
        <p:spPr>
          <a:xfrm>
            <a:off x="797809" y="2421682"/>
            <a:ext cx="4977578" cy="3639289"/>
          </a:xfrm>
        </p:spPr>
        <p:txBody>
          <a:bodyPr anchor="ctr">
            <a:normAutofit/>
          </a:bodyPr>
          <a:lstStyle/>
          <a:p>
            <a:r>
              <a:rPr lang="en-US" sz="2000" dirty="0">
                <a:solidFill>
                  <a:srgbClr val="000000"/>
                </a:solidFill>
              </a:rPr>
              <a:t>If we had access to more data, we can perform Predictive Analysis that which customer is likely to stay and which is likely to be churn.</a:t>
            </a:r>
          </a:p>
          <a:p>
            <a:r>
              <a:rPr lang="en-US" sz="2000" dirty="0">
                <a:solidFill>
                  <a:srgbClr val="000000"/>
                </a:solidFill>
              </a:rPr>
              <a:t>If the data was in large chunk. The Acquisition or Retention report can be more detailed.</a:t>
            </a:r>
          </a:p>
          <a:p>
            <a:r>
              <a:rPr lang="en-US" sz="2000" dirty="0">
                <a:solidFill>
                  <a:srgbClr val="000000"/>
                </a:solidFill>
              </a:rPr>
              <a:t>Can use ML algorithms to deploy the prediction after training the model.</a:t>
            </a:r>
          </a:p>
          <a:p>
            <a:endParaRPr lang="en-US" sz="2000" dirty="0">
              <a:solidFill>
                <a:srgbClr val="000000"/>
              </a:solidFill>
            </a:endParaRPr>
          </a:p>
          <a:p>
            <a:endParaRPr lang="en-US" sz="2000" dirty="0">
              <a:solidFill>
                <a:srgbClr val="000000"/>
              </a:solidFill>
            </a:endParaRPr>
          </a:p>
        </p:txBody>
      </p:sp>
      <p:sp>
        <p:nvSpPr>
          <p:cNvPr id="14"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191562"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Laptop Secure">
            <a:extLst>
              <a:ext uri="{FF2B5EF4-FFF2-40B4-BE49-F238E27FC236}">
                <a16:creationId xmlns:a16="http://schemas.microsoft.com/office/drawing/2014/main" id="{0B55F992-AECB-41BD-84B0-5C061D2EFEC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121726" y="1629089"/>
            <a:ext cx="3620021" cy="3620021"/>
          </a:xfrm>
          <a:prstGeom prst="rect">
            <a:avLst/>
          </a:prstGeom>
        </p:spPr>
      </p:pic>
    </p:spTree>
    <p:extLst>
      <p:ext uri="{BB962C8B-B14F-4D97-AF65-F5344CB8AC3E}">
        <p14:creationId xmlns:p14="http://schemas.microsoft.com/office/powerpoint/2010/main" val="784241273"/>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C83A5C14-ED91-4CD1-809E-D29FF97C9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Freeform: Shape 17">
            <a:extLst>
              <a:ext uri="{FF2B5EF4-FFF2-40B4-BE49-F238E27FC236}">
                <a16:creationId xmlns:a16="http://schemas.microsoft.com/office/drawing/2014/main" id="{56065185-5C34-4F86-AA96-AA4D065B0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01600" sx="102000" sy="102000" algn="ctr"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Content Placeholder 3">
            <a:extLst>
              <a:ext uri="{FF2B5EF4-FFF2-40B4-BE49-F238E27FC236}">
                <a16:creationId xmlns:a16="http://schemas.microsoft.com/office/drawing/2014/main" id="{E0C45C64-A547-46BF-9619-B26AF4DE3366}"/>
              </a:ext>
            </a:extLst>
          </p:cNvPr>
          <p:cNvPicPr>
            <a:picLocks noGrp="1" noChangeAspect="1"/>
          </p:cNvPicPr>
          <p:nvPr>
            <p:ph idx="1"/>
          </p:nvPr>
        </p:nvPicPr>
        <p:blipFill rotWithShape="1">
          <a:blip r:embed="rId2"/>
          <a:srcRect r="1" b="5708"/>
          <a:stretch/>
        </p:blipFill>
        <p:spPr>
          <a:xfrm>
            <a:off x="1114426" y="10"/>
            <a:ext cx="9963149" cy="6857990"/>
          </a:xfrm>
          <a:custGeom>
            <a:avLst/>
            <a:gdLst/>
            <a:ahLst/>
            <a:cxnLst/>
            <a:rect l="l" t="t" r="r" b="b"/>
            <a:pathLst>
              <a:path w="9948672" h="6858000">
                <a:moveTo>
                  <a:pt x="1593452" y="0"/>
                </a:moveTo>
                <a:lnTo>
                  <a:pt x="8355220" y="0"/>
                </a:lnTo>
                <a:lnTo>
                  <a:pt x="8491722" y="130333"/>
                </a:lnTo>
                <a:cubicBezTo>
                  <a:pt x="9391900" y="1031820"/>
                  <a:pt x="9948672" y="2277214"/>
                  <a:pt x="9948672" y="3652838"/>
                </a:cubicBezTo>
                <a:cubicBezTo>
                  <a:pt x="9948672" y="4856509"/>
                  <a:pt x="9522393" y="5960473"/>
                  <a:pt x="8812775" y="6821583"/>
                </a:cubicBezTo>
                <a:lnTo>
                  <a:pt x="8781276" y="6858000"/>
                </a:lnTo>
                <a:lnTo>
                  <a:pt x="1167397" y="6858000"/>
                </a:lnTo>
                <a:lnTo>
                  <a:pt x="1135897" y="6821583"/>
                </a:lnTo>
                <a:cubicBezTo>
                  <a:pt x="426279" y="5960473"/>
                  <a:pt x="0" y="4856509"/>
                  <a:pt x="0" y="3652838"/>
                </a:cubicBezTo>
                <a:cubicBezTo>
                  <a:pt x="0" y="2277214"/>
                  <a:pt x="556772" y="1031820"/>
                  <a:pt x="1456950" y="130333"/>
                </a:cubicBezTo>
                <a:close/>
              </a:path>
            </a:pathLst>
          </a:custGeom>
        </p:spPr>
      </p:pic>
    </p:spTree>
    <p:extLst>
      <p:ext uri="{BB962C8B-B14F-4D97-AF65-F5344CB8AC3E}">
        <p14:creationId xmlns:p14="http://schemas.microsoft.com/office/powerpoint/2010/main" val="8746549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CEB41C5C-0F34-4DDA-9D7C-5E717F35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384" y="303591"/>
            <a:ext cx="4334256"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47A96E-215E-4563-84D3-1034B7FE5465}"/>
              </a:ext>
            </a:extLst>
          </p:cNvPr>
          <p:cNvSpPr>
            <a:spLocks noGrp="1"/>
          </p:cNvSpPr>
          <p:nvPr>
            <p:ph type="title"/>
          </p:nvPr>
        </p:nvSpPr>
        <p:spPr>
          <a:xfrm>
            <a:off x="594360" y="640263"/>
            <a:ext cx="3822192" cy="1344975"/>
          </a:xfrm>
        </p:spPr>
        <p:txBody>
          <a:bodyPr>
            <a:normAutofit/>
          </a:bodyPr>
          <a:lstStyle/>
          <a:p>
            <a:r>
              <a:rPr lang="en-US" sz="3600">
                <a:solidFill>
                  <a:schemeClr val="bg1"/>
                </a:solidFill>
              </a:rPr>
              <a:t>Data Dictionary</a:t>
            </a:r>
            <a:endParaRPr lang="en-IN" sz="3600">
              <a:solidFill>
                <a:schemeClr val="bg1"/>
              </a:solidFill>
            </a:endParaRPr>
          </a:p>
        </p:txBody>
      </p:sp>
      <p:cxnSp>
        <p:nvCxnSpPr>
          <p:cNvPr id="14" name="Straight Connector 13">
            <a:extLst>
              <a:ext uri="{FF2B5EF4-FFF2-40B4-BE49-F238E27FC236}">
                <a16:creationId xmlns:a16="http://schemas.microsoft.com/office/drawing/2014/main" id="{57E1E5E6-F385-4E9C-B201-BA5BDE5CAD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4088" y="2050687"/>
            <a:ext cx="3685032"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graphicFrame>
        <p:nvGraphicFramePr>
          <p:cNvPr id="7" name="Content Placeholder 3">
            <a:extLst>
              <a:ext uri="{FF2B5EF4-FFF2-40B4-BE49-F238E27FC236}">
                <a16:creationId xmlns:a16="http://schemas.microsoft.com/office/drawing/2014/main" id="{03902128-5DD8-446A-AD44-EE82239E4F43}"/>
              </a:ext>
            </a:extLst>
          </p:cNvPr>
          <p:cNvGraphicFramePr>
            <a:graphicFrameLocks/>
          </p:cNvGraphicFramePr>
          <p:nvPr>
            <p:extLst>
              <p:ext uri="{D42A27DB-BD31-4B8C-83A1-F6EECF244321}">
                <p14:modId xmlns:p14="http://schemas.microsoft.com/office/powerpoint/2010/main" val="1176770877"/>
              </p:ext>
            </p:extLst>
          </p:nvPr>
        </p:nvGraphicFramePr>
        <p:xfrm>
          <a:off x="5110716" y="926381"/>
          <a:ext cx="6596653" cy="4849799"/>
        </p:xfrm>
        <a:graphic>
          <a:graphicData uri="http://schemas.openxmlformats.org/drawingml/2006/table">
            <a:tbl>
              <a:tblPr>
                <a:solidFill>
                  <a:schemeClr val="bg1">
                    <a:lumMod val="95000"/>
                  </a:schemeClr>
                </a:solidFill>
                <a:tableStyleId>{5C22544A-7EE6-4342-B048-85BDC9FD1C3A}</a:tableStyleId>
              </a:tblPr>
              <a:tblGrid>
                <a:gridCol w="1529581">
                  <a:extLst>
                    <a:ext uri="{9D8B030D-6E8A-4147-A177-3AD203B41FA5}">
                      <a16:colId xmlns:a16="http://schemas.microsoft.com/office/drawing/2014/main" val="4011306191"/>
                    </a:ext>
                  </a:extLst>
                </a:gridCol>
                <a:gridCol w="5067072">
                  <a:extLst>
                    <a:ext uri="{9D8B030D-6E8A-4147-A177-3AD203B41FA5}">
                      <a16:colId xmlns:a16="http://schemas.microsoft.com/office/drawing/2014/main" val="583595476"/>
                    </a:ext>
                  </a:extLst>
                </a:gridCol>
              </a:tblGrid>
              <a:tr h="363201">
                <a:tc>
                  <a:txBody>
                    <a:bodyPr/>
                    <a:lstStyle/>
                    <a:p>
                      <a:pPr algn="l" fontAlgn="b"/>
                      <a:r>
                        <a:rPr lang="en-IN" sz="1400" b="1" u="none" strike="noStrike" cap="none" spc="0" dirty="0">
                          <a:solidFill>
                            <a:schemeClr val="tx1"/>
                          </a:solidFill>
                          <a:effectLst/>
                        </a:rPr>
                        <a:t>Column name</a:t>
                      </a:r>
                      <a:endParaRPr lang="en-IN" sz="1400" b="1" i="0" u="none" strike="noStrike" cap="none" spc="0" dirty="0">
                        <a:solidFill>
                          <a:schemeClr val="tx1"/>
                        </a:solidFill>
                        <a:effectLst/>
                        <a:latin typeface="Calibri" panose="020F0502020204030204" pitchFamily="34" charset="0"/>
                      </a:endParaRPr>
                    </a:p>
                  </a:txBody>
                  <a:tcPr marL="7418" marR="7418" marT="106824" marB="0" anchor="b">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l" fontAlgn="b"/>
                      <a:r>
                        <a:rPr lang="en-IN" sz="1400" b="1" u="none" strike="noStrike" cap="none" spc="0" dirty="0">
                          <a:solidFill>
                            <a:schemeClr val="tx1"/>
                          </a:solidFill>
                          <a:effectLst/>
                        </a:rPr>
                        <a:t>Description</a:t>
                      </a:r>
                      <a:endParaRPr lang="en-IN" sz="1400" b="1" i="0" u="none" strike="noStrike" cap="none" spc="0" dirty="0">
                        <a:solidFill>
                          <a:schemeClr val="tx1"/>
                        </a:solidFill>
                        <a:effectLst/>
                        <a:latin typeface="Calibri" panose="020F0502020204030204" pitchFamily="34" charset="0"/>
                      </a:endParaRPr>
                    </a:p>
                  </a:txBody>
                  <a:tcPr marL="7418" marR="7418" marT="106824" marB="0" anchor="b">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91876693"/>
                  </a:ext>
                </a:extLst>
              </a:tr>
              <a:tr h="576848">
                <a:tc>
                  <a:txBody>
                    <a:bodyPr/>
                    <a:lstStyle/>
                    <a:p>
                      <a:pPr algn="l" fontAlgn="b"/>
                      <a:r>
                        <a:rPr lang="en-IN" sz="1400" u="none" strike="noStrike" cap="none" spc="0">
                          <a:solidFill>
                            <a:schemeClr val="tx1"/>
                          </a:solidFill>
                          <a:effectLst/>
                        </a:rPr>
                        <a:t>ENCRPTD_USER_ID</a:t>
                      </a:r>
                      <a:endParaRPr lang="en-IN" sz="1400" b="1" i="0" u="none" strike="noStrike" cap="none" spc="0">
                        <a:solidFill>
                          <a:schemeClr val="tx1"/>
                        </a:solidFill>
                        <a:effectLst/>
                        <a:latin typeface="Calibri" panose="020F0502020204030204" pitchFamily="34" charset="0"/>
                      </a:endParaRPr>
                    </a:p>
                  </a:txBody>
                  <a:tcPr marL="7418" marR="7418" marT="106824" marB="0" anchor="b">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l" fontAlgn="b"/>
                      <a:r>
                        <a:rPr lang="en-US" sz="1400" u="none" strike="noStrike" cap="none" spc="0">
                          <a:solidFill>
                            <a:schemeClr val="tx1"/>
                          </a:solidFill>
                          <a:effectLst/>
                        </a:rPr>
                        <a:t>USER_ID (unique number per visitor, encrypted)</a:t>
                      </a:r>
                      <a:endParaRPr lang="en-US" sz="1400" b="0" i="0" u="none" strike="noStrike" cap="none" spc="0">
                        <a:solidFill>
                          <a:schemeClr val="tx1"/>
                        </a:solidFill>
                        <a:effectLst/>
                        <a:latin typeface="Calibri" panose="020F0502020204030204" pitchFamily="34" charset="0"/>
                      </a:endParaRPr>
                    </a:p>
                  </a:txBody>
                  <a:tcPr marL="7418" marR="7418" marT="106824" marB="0" anchor="b">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121609819"/>
                  </a:ext>
                </a:extLst>
              </a:tr>
              <a:tr h="363201">
                <a:tc>
                  <a:txBody>
                    <a:bodyPr/>
                    <a:lstStyle/>
                    <a:p>
                      <a:pPr algn="l" fontAlgn="b"/>
                      <a:r>
                        <a:rPr lang="en-IN" sz="1400" u="none" strike="noStrike" cap="none" spc="0">
                          <a:solidFill>
                            <a:schemeClr val="tx1"/>
                          </a:solidFill>
                          <a:effectLst/>
                        </a:rPr>
                        <a:t>FREE_ADS</a:t>
                      </a:r>
                      <a:endParaRPr lang="en-IN" sz="1400" b="1" i="0" u="none" strike="noStrike" cap="none" spc="0">
                        <a:solidFill>
                          <a:schemeClr val="tx1"/>
                        </a:solidFill>
                        <a:effectLst/>
                        <a:latin typeface="Calibri" panose="020F0502020204030204" pitchFamily="34" charset="0"/>
                      </a:endParaRPr>
                    </a:p>
                  </a:txBody>
                  <a:tcPr marL="7418" marR="7418" marT="106824" marB="0" anchor="b">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l" fontAlgn="b"/>
                      <a:r>
                        <a:rPr lang="en-US" sz="1400" u="none" strike="noStrike" cap="none" spc="0">
                          <a:solidFill>
                            <a:schemeClr val="tx1"/>
                          </a:solidFill>
                          <a:effectLst/>
                        </a:rPr>
                        <a:t>NUMBER OF FREE ADS PLACED (no fee paid to EasyHome)</a:t>
                      </a:r>
                      <a:endParaRPr lang="en-US" sz="1400" b="0" i="0" u="none" strike="noStrike" cap="none" spc="0">
                        <a:solidFill>
                          <a:schemeClr val="tx1"/>
                        </a:solidFill>
                        <a:effectLst/>
                        <a:latin typeface="Calibri" panose="020F0502020204030204" pitchFamily="34" charset="0"/>
                      </a:endParaRPr>
                    </a:p>
                  </a:txBody>
                  <a:tcPr marL="7418" marR="7418" marT="106824" marB="0" anchor="b">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3123581832"/>
                  </a:ext>
                </a:extLst>
              </a:tr>
              <a:tr h="363201">
                <a:tc>
                  <a:txBody>
                    <a:bodyPr/>
                    <a:lstStyle/>
                    <a:p>
                      <a:pPr algn="l" fontAlgn="b"/>
                      <a:r>
                        <a:rPr lang="en-IN" sz="1400" u="none" strike="noStrike" cap="none" spc="0">
                          <a:solidFill>
                            <a:schemeClr val="tx1"/>
                          </a:solidFill>
                          <a:effectLst/>
                        </a:rPr>
                        <a:t>PAID_ADS</a:t>
                      </a:r>
                      <a:endParaRPr lang="en-IN" sz="1400" b="1" i="0" u="none" strike="noStrike" cap="none" spc="0">
                        <a:solidFill>
                          <a:schemeClr val="tx1"/>
                        </a:solidFill>
                        <a:effectLst/>
                        <a:latin typeface="Calibri" panose="020F0502020204030204" pitchFamily="34" charset="0"/>
                      </a:endParaRPr>
                    </a:p>
                  </a:txBody>
                  <a:tcPr marL="7418" marR="7418" marT="106824" marB="0" anchor="b">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l" fontAlgn="b"/>
                      <a:r>
                        <a:rPr lang="en-US" sz="1400" u="none" strike="noStrike" cap="none" spc="0">
                          <a:solidFill>
                            <a:schemeClr val="tx1"/>
                          </a:solidFill>
                          <a:effectLst/>
                        </a:rPr>
                        <a:t>NUMBER OF PAID ADS PLACES (fee paid to EasyHome)</a:t>
                      </a:r>
                      <a:endParaRPr lang="en-US" sz="1400" b="0" i="0" u="none" strike="noStrike" cap="none" spc="0">
                        <a:solidFill>
                          <a:schemeClr val="tx1"/>
                        </a:solidFill>
                        <a:effectLst/>
                        <a:latin typeface="Calibri" panose="020F0502020204030204" pitchFamily="34" charset="0"/>
                      </a:endParaRPr>
                    </a:p>
                  </a:txBody>
                  <a:tcPr marL="7418" marR="7418" marT="106824" marB="0" anchor="b">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513351840"/>
                  </a:ext>
                </a:extLst>
              </a:tr>
              <a:tr h="576848">
                <a:tc>
                  <a:txBody>
                    <a:bodyPr/>
                    <a:lstStyle/>
                    <a:p>
                      <a:pPr algn="l" fontAlgn="b"/>
                      <a:r>
                        <a:rPr lang="en-IN" sz="1400" u="none" strike="noStrike" cap="none" spc="0">
                          <a:solidFill>
                            <a:schemeClr val="tx1"/>
                          </a:solidFill>
                          <a:effectLst/>
                        </a:rPr>
                        <a:t>REPLIES</a:t>
                      </a:r>
                      <a:endParaRPr lang="en-IN" sz="1400" b="1" i="0" u="none" strike="noStrike" cap="none" spc="0">
                        <a:solidFill>
                          <a:schemeClr val="tx1"/>
                        </a:solidFill>
                        <a:effectLst/>
                        <a:latin typeface="Calibri" panose="020F0502020204030204" pitchFamily="34" charset="0"/>
                      </a:endParaRPr>
                    </a:p>
                  </a:txBody>
                  <a:tcPr marL="7418" marR="7418" marT="106824" marB="0" anchor="b">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l" fontAlgn="b"/>
                      <a:r>
                        <a:rPr lang="en-US" sz="1400" u="none" strike="noStrike" cap="none" spc="0" dirty="0">
                          <a:solidFill>
                            <a:schemeClr val="tx1"/>
                          </a:solidFill>
                          <a:effectLst/>
                        </a:rPr>
                        <a:t>NUMBER OF ADS THE USER REPLIED ON (sent a question to the seller, or placed a bid)</a:t>
                      </a:r>
                      <a:endParaRPr lang="en-US" sz="1400" b="0" i="0" u="none" strike="noStrike" cap="none" spc="0" dirty="0">
                        <a:solidFill>
                          <a:schemeClr val="tx1"/>
                        </a:solidFill>
                        <a:effectLst/>
                        <a:latin typeface="Calibri" panose="020F0502020204030204" pitchFamily="34" charset="0"/>
                      </a:endParaRPr>
                    </a:p>
                  </a:txBody>
                  <a:tcPr marL="7418" marR="7418" marT="106824" marB="0" anchor="b">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583055109"/>
                  </a:ext>
                </a:extLst>
              </a:tr>
              <a:tr h="363201">
                <a:tc>
                  <a:txBody>
                    <a:bodyPr/>
                    <a:lstStyle/>
                    <a:p>
                      <a:pPr algn="l" fontAlgn="b"/>
                      <a:r>
                        <a:rPr lang="en-IN" sz="1400" u="none" strike="noStrike" cap="none" spc="0">
                          <a:solidFill>
                            <a:schemeClr val="tx1"/>
                          </a:solidFill>
                          <a:effectLst/>
                        </a:rPr>
                        <a:t>VISITS</a:t>
                      </a:r>
                      <a:endParaRPr lang="en-IN" sz="1400" b="1" i="0" u="none" strike="noStrike" cap="none" spc="0">
                        <a:solidFill>
                          <a:schemeClr val="tx1"/>
                        </a:solidFill>
                        <a:effectLst/>
                        <a:latin typeface="Calibri" panose="020F0502020204030204" pitchFamily="34" charset="0"/>
                      </a:endParaRPr>
                    </a:p>
                  </a:txBody>
                  <a:tcPr marL="7418" marR="7418" marT="106824" marB="0" anchor="b">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l" fontAlgn="b"/>
                      <a:r>
                        <a:rPr lang="en-US" sz="1400" u="none" strike="noStrike" cap="none" spc="0">
                          <a:solidFill>
                            <a:schemeClr val="tx1"/>
                          </a:solidFill>
                          <a:effectLst/>
                        </a:rPr>
                        <a:t>NUMBER OF VISITS IN THIS 28 DAYS</a:t>
                      </a:r>
                      <a:endParaRPr lang="en-US" sz="1400" b="0" i="0" u="none" strike="noStrike" cap="none" spc="0">
                        <a:solidFill>
                          <a:schemeClr val="tx1"/>
                        </a:solidFill>
                        <a:effectLst/>
                        <a:latin typeface="Calibri" panose="020F0502020204030204" pitchFamily="34" charset="0"/>
                      </a:endParaRPr>
                    </a:p>
                  </a:txBody>
                  <a:tcPr marL="7418" marR="7418" marT="106824" marB="0" anchor="b">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3719201303"/>
                  </a:ext>
                </a:extLst>
              </a:tr>
              <a:tr h="576848">
                <a:tc>
                  <a:txBody>
                    <a:bodyPr/>
                    <a:lstStyle/>
                    <a:p>
                      <a:pPr algn="l" fontAlgn="b"/>
                      <a:r>
                        <a:rPr lang="en-IN" sz="1400" u="none" strike="noStrike" cap="none" spc="0">
                          <a:solidFill>
                            <a:schemeClr val="tx1"/>
                          </a:solidFill>
                          <a:effectLst/>
                        </a:rPr>
                        <a:t>FREQUENCY</a:t>
                      </a:r>
                      <a:endParaRPr lang="en-IN" sz="1400" b="1" i="0" u="none" strike="noStrike" cap="none" spc="0">
                        <a:solidFill>
                          <a:schemeClr val="tx1"/>
                        </a:solidFill>
                        <a:effectLst/>
                        <a:latin typeface="Calibri" panose="020F0502020204030204" pitchFamily="34" charset="0"/>
                      </a:endParaRPr>
                    </a:p>
                  </a:txBody>
                  <a:tcPr marL="7418" marR="7418" marT="106824" marB="0" anchor="b">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l" fontAlgn="b"/>
                      <a:r>
                        <a:rPr lang="en-US" sz="1400" u="none" strike="noStrike" cap="none" spc="0">
                          <a:solidFill>
                            <a:schemeClr val="tx1"/>
                          </a:solidFill>
                          <a:effectLst/>
                        </a:rPr>
                        <a:t>NUMBER OF UNIQUE DAYS VISITED LAST 28 DAYS (min 1, max 28)</a:t>
                      </a:r>
                      <a:endParaRPr lang="en-US" sz="1400" b="0" i="0" u="none" strike="noStrike" cap="none" spc="0">
                        <a:solidFill>
                          <a:schemeClr val="tx1"/>
                        </a:solidFill>
                        <a:effectLst/>
                        <a:latin typeface="Calibri" panose="020F0502020204030204" pitchFamily="34" charset="0"/>
                      </a:endParaRPr>
                    </a:p>
                  </a:txBody>
                  <a:tcPr marL="7418" marR="7418" marT="106824" marB="0" anchor="b">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893761866"/>
                  </a:ext>
                </a:extLst>
              </a:tr>
              <a:tr h="576848">
                <a:tc>
                  <a:txBody>
                    <a:bodyPr/>
                    <a:lstStyle/>
                    <a:p>
                      <a:pPr algn="l" fontAlgn="b"/>
                      <a:r>
                        <a:rPr lang="en-IN" sz="1400" u="none" strike="noStrike" cap="none" spc="0">
                          <a:solidFill>
                            <a:schemeClr val="tx1"/>
                          </a:solidFill>
                          <a:effectLst/>
                        </a:rPr>
                        <a:t>CAT_ID</a:t>
                      </a:r>
                      <a:endParaRPr lang="en-IN" sz="1400" b="1" i="0" u="none" strike="noStrike" cap="none" spc="0">
                        <a:solidFill>
                          <a:schemeClr val="tx1"/>
                        </a:solidFill>
                        <a:effectLst/>
                        <a:latin typeface="Calibri" panose="020F0502020204030204" pitchFamily="34" charset="0"/>
                      </a:endParaRPr>
                    </a:p>
                  </a:txBody>
                  <a:tcPr marL="7418" marR="7418" marT="106824" marB="0" anchor="b">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l" fontAlgn="b"/>
                      <a:r>
                        <a:rPr lang="en-US" sz="1400" u="none" strike="noStrike" cap="none" spc="0">
                          <a:solidFill>
                            <a:schemeClr val="tx1"/>
                          </a:solidFill>
                          <a:effectLst/>
                        </a:rPr>
                        <a:t>FAVORITE CATEGORY (ID, not always available, based on categories visited)</a:t>
                      </a:r>
                      <a:endParaRPr lang="en-US" sz="1400" b="0" i="0" u="none" strike="noStrike" cap="none" spc="0">
                        <a:solidFill>
                          <a:schemeClr val="tx1"/>
                        </a:solidFill>
                        <a:effectLst/>
                        <a:latin typeface="Calibri" panose="020F0502020204030204" pitchFamily="34" charset="0"/>
                      </a:endParaRPr>
                    </a:p>
                  </a:txBody>
                  <a:tcPr marL="7418" marR="7418" marT="106824" marB="0" anchor="b">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2030294550"/>
                  </a:ext>
                </a:extLst>
              </a:tr>
              <a:tr h="363201">
                <a:tc>
                  <a:txBody>
                    <a:bodyPr/>
                    <a:lstStyle/>
                    <a:p>
                      <a:pPr algn="l" fontAlgn="b"/>
                      <a:r>
                        <a:rPr lang="en-IN" sz="1400" u="none" strike="noStrike" cap="none" spc="0">
                          <a:solidFill>
                            <a:schemeClr val="tx1"/>
                          </a:solidFill>
                          <a:effectLst/>
                        </a:rPr>
                        <a:t>VISITS_M2</a:t>
                      </a:r>
                      <a:endParaRPr lang="en-IN" sz="1400" b="1" i="0" u="none" strike="noStrike" cap="none" spc="0">
                        <a:solidFill>
                          <a:schemeClr val="tx1"/>
                        </a:solidFill>
                        <a:effectLst/>
                        <a:latin typeface="Calibri" panose="020F0502020204030204" pitchFamily="34" charset="0"/>
                      </a:endParaRPr>
                    </a:p>
                  </a:txBody>
                  <a:tcPr marL="7418" marR="7418" marT="106824" marB="0" anchor="b">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l" fontAlgn="b"/>
                      <a:r>
                        <a:rPr lang="en-US" sz="1400" u="none" strike="noStrike" cap="none" spc="0">
                          <a:solidFill>
                            <a:schemeClr val="tx1"/>
                          </a:solidFill>
                          <a:effectLst/>
                        </a:rPr>
                        <a:t>NUMBER OF VISITS IN MONTH +1</a:t>
                      </a:r>
                      <a:endParaRPr lang="en-US" sz="1400" b="0" i="0" u="none" strike="noStrike" cap="none" spc="0">
                        <a:solidFill>
                          <a:schemeClr val="tx1"/>
                        </a:solidFill>
                        <a:effectLst/>
                        <a:latin typeface="Calibri" panose="020F0502020204030204" pitchFamily="34" charset="0"/>
                      </a:endParaRPr>
                    </a:p>
                  </a:txBody>
                  <a:tcPr marL="7418" marR="7418" marT="106824" marB="0" anchor="b">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4082753970"/>
                  </a:ext>
                </a:extLst>
              </a:tr>
              <a:tr h="363201">
                <a:tc>
                  <a:txBody>
                    <a:bodyPr/>
                    <a:lstStyle/>
                    <a:p>
                      <a:pPr algn="l" fontAlgn="b"/>
                      <a:r>
                        <a:rPr lang="en-IN" sz="1400" u="none" strike="noStrike" cap="none" spc="0">
                          <a:solidFill>
                            <a:schemeClr val="tx1"/>
                          </a:solidFill>
                          <a:effectLst/>
                        </a:rPr>
                        <a:t>VISITS_M3</a:t>
                      </a:r>
                      <a:endParaRPr lang="en-IN" sz="1400" b="1" i="0" u="none" strike="noStrike" cap="none" spc="0">
                        <a:solidFill>
                          <a:schemeClr val="tx1"/>
                        </a:solidFill>
                        <a:effectLst/>
                        <a:latin typeface="Calibri" panose="020F0502020204030204" pitchFamily="34" charset="0"/>
                      </a:endParaRPr>
                    </a:p>
                  </a:txBody>
                  <a:tcPr marL="7418" marR="7418" marT="106824" marB="0" anchor="b">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l" fontAlgn="b"/>
                      <a:r>
                        <a:rPr lang="en-US" sz="1400" u="none" strike="noStrike" cap="none" spc="0">
                          <a:solidFill>
                            <a:schemeClr val="tx1"/>
                          </a:solidFill>
                          <a:effectLst/>
                        </a:rPr>
                        <a:t>NUMBER OF VISITS IN MONTH +2</a:t>
                      </a:r>
                      <a:endParaRPr lang="en-US" sz="1400" b="0" i="0" u="none" strike="noStrike" cap="none" spc="0">
                        <a:solidFill>
                          <a:schemeClr val="tx1"/>
                        </a:solidFill>
                        <a:effectLst/>
                        <a:latin typeface="Calibri" panose="020F0502020204030204" pitchFamily="34" charset="0"/>
                      </a:endParaRPr>
                    </a:p>
                  </a:txBody>
                  <a:tcPr marL="7418" marR="7418" marT="106824" marB="0" anchor="b">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2415669219"/>
                  </a:ext>
                </a:extLst>
              </a:tr>
              <a:tr h="363201">
                <a:tc>
                  <a:txBody>
                    <a:bodyPr/>
                    <a:lstStyle/>
                    <a:p>
                      <a:pPr algn="l" fontAlgn="b"/>
                      <a:r>
                        <a:rPr lang="en-IN" sz="1400" u="none" strike="noStrike" cap="none" spc="0">
                          <a:solidFill>
                            <a:schemeClr val="tx1"/>
                          </a:solidFill>
                          <a:effectLst/>
                        </a:rPr>
                        <a:t>VISITS_M4</a:t>
                      </a:r>
                      <a:endParaRPr lang="en-IN" sz="1400" b="1" i="0" u="none" strike="noStrike" cap="none" spc="0">
                        <a:solidFill>
                          <a:schemeClr val="tx1"/>
                        </a:solidFill>
                        <a:effectLst/>
                        <a:latin typeface="Calibri" panose="020F0502020204030204" pitchFamily="34" charset="0"/>
                      </a:endParaRPr>
                    </a:p>
                  </a:txBody>
                  <a:tcPr marL="7418" marR="7418" marT="106824" marB="0" anchor="b">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l" fontAlgn="b"/>
                      <a:r>
                        <a:rPr lang="en-US" sz="1400" u="none" strike="noStrike" cap="none" spc="0" dirty="0">
                          <a:solidFill>
                            <a:schemeClr val="tx1"/>
                          </a:solidFill>
                          <a:effectLst/>
                        </a:rPr>
                        <a:t>NUMBER OF VISITS IN MONTH +3</a:t>
                      </a:r>
                      <a:endParaRPr lang="en-US" sz="1400" b="0" i="0" u="none" strike="noStrike" cap="none" spc="0" dirty="0">
                        <a:solidFill>
                          <a:schemeClr val="tx1"/>
                        </a:solidFill>
                        <a:effectLst/>
                        <a:latin typeface="Calibri" panose="020F0502020204030204" pitchFamily="34" charset="0"/>
                      </a:endParaRPr>
                    </a:p>
                  </a:txBody>
                  <a:tcPr marL="7418" marR="7418" marT="106824" marB="0" anchor="b">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3838844927"/>
                  </a:ext>
                </a:extLst>
              </a:tr>
            </a:tbl>
          </a:graphicData>
        </a:graphic>
      </p:graphicFrame>
    </p:spTree>
    <p:extLst>
      <p:ext uri="{BB962C8B-B14F-4D97-AF65-F5344CB8AC3E}">
        <p14:creationId xmlns:p14="http://schemas.microsoft.com/office/powerpoint/2010/main" val="847388611"/>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Slide Background Fill">
            <a:extLst>
              <a:ext uri="{FF2B5EF4-FFF2-40B4-BE49-F238E27FC236}">
                <a16:creationId xmlns:a16="http://schemas.microsoft.com/office/drawing/2014/main" id="{7D07B7BC-3270-4CF3-A7AA-0937908AD5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3248F5E6-4377-481A-9615-8B26AF96A07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88952" cy="6858000"/>
            <a:chOff x="651279" y="598259"/>
            <a:chExt cx="10889442" cy="5680742"/>
          </a:xfrm>
        </p:grpSpPr>
        <p:sp>
          <p:nvSpPr>
            <p:cNvPr id="13" name="Color">
              <a:extLst>
                <a:ext uri="{FF2B5EF4-FFF2-40B4-BE49-F238E27FC236}">
                  <a16:creationId xmlns:a16="http://schemas.microsoft.com/office/drawing/2014/main" id="{D8552057-9E04-4499-916A-649BB6B512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Color">
              <a:extLst>
                <a:ext uri="{FF2B5EF4-FFF2-40B4-BE49-F238E27FC236}">
                  <a16:creationId xmlns:a16="http://schemas.microsoft.com/office/drawing/2014/main" id="{D1194A2F-4E63-4228-A833-4D86528EAD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7" name="Graphic 6" descr="Advertising">
            <a:extLst>
              <a:ext uri="{FF2B5EF4-FFF2-40B4-BE49-F238E27FC236}">
                <a16:creationId xmlns:a16="http://schemas.microsoft.com/office/drawing/2014/main" id="{3FD152FE-395F-4F0B-A85B-209AABB1201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6385" y="2197387"/>
            <a:ext cx="3903162" cy="3903162"/>
          </a:xfrm>
          <a:prstGeom prst="rect">
            <a:avLst/>
          </a:prstGeom>
        </p:spPr>
      </p:pic>
      <p:grpSp>
        <p:nvGrpSpPr>
          <p:cNvPr id="16" name="Group 15">
            <a:extLst>
              <a:ext uri="{FF2B5EF4-FFF2-40B4-BE49-F238E27FC236}">
                <a16:creationId xmlns:a16="http://schemas.microsoft.com/office/drawing/2014/main" id="{E27AF472-EAE3-4572-AB69-B92BD10DBC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17" name="Freeform: Shape 16">
              <a:extLst>
                <a:ext uri="{FF2B5EF4-FFF2-40B4-BE49-F238E27FC236}">
                  <a16:creationId xmlns:a16="http://schemas.microsoft.com/office/drawing/2014/main" id="{BF4DB9D2-6215-420C-874C-82EADF8C6C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8" name="Freeform: Shape 17">
              <a:extLst>
                <a:ext uri="{FF2B5EF4-FFF2-40B4-BE49-F238E27FC236}">
                  <a16:creationId xmlns:a16="http://schemas.microsoft.com/office/drawing/2014/main" id="{1F003139-C97C-44FA-B139-32E4DFDCE9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9" name="Freeform: Shape 18">
              <a:extLst>
                <a:ext uri="{FF2B5EF4-FFF2-40B4-BE49-F238E27FC236}">
                  <a16:creationId xmlns:a16="http://schemas.microsoft.com/office/drawing/2014/main" id="{5CE4DD6E-8CEA-45EE-B630-DBC22144D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0" name="Freeform: Shape 19">
              <a:extLst>
                <a:ext uri="{FF2B5EF4-FFF2-40B4-BE49-F238E27FC236}">
                  <a16:creationId xmlns:a16="http://schemas.microsoft.com/office/drawing/2014/main" id="{A4372F7F-AA3C-470B-AA61-7C35B7722C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1" name="Freeform: Shape 20">
              <a:extLst>
                <a:ext uri="{FF2B5EF4-FFF2-40B4-BE49-F238E27FC236}">
                  <a16:creationId xmlns:a16="http://schemas.microsoft.com/office/drawing/2014/main" id="{34B605BF-D199-43DD-9328-E99F2ADFC6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2" name="Freeform: Shape 21">
              <a:extLst>
                <a:ext uri="{FF2B5EF4-FFF2-40B4-BE49-F238E27FC236}">
                  <a16:creationId xmlns:a16="http://schemas.microsoft.com/office/drawing/2014/main" id="{E5D42A77-7336-4A35-8922-8098A16AA2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3" name="Freeform: Shape 22">
              <a:extLst>
                <a:ext uri="{FF2B5EF4-FFF2-40B4-BE49-F238E27FC236}">
                  <a16:creationId xmlns:a16="http://schemas.microsoft.com/office/drawing/2014/main" id="{7401EE7D-B85D-4C10-AB8C-71884EFB11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DAD47C2D-7249-4E19-9810-4D759CC4705F}"/>
              </a:ext>
            </a:extLst>
          </p:cNvPr>
          <p:cNvSpPr>
            <a:spLocks noGrp="1"/>
          </p:cNvSpPr>
          <p:nvPr>
            <p:ph type="title"/>
          </p:nvPr>
        </p:nvSpPr>
        <p:spPr>
          <a:xfrm>
            <a:off x="786384" y="576072"/>
            <a:ext cx="10377484" cy="1546533"/>
          </a:xfrm>
        </p:spPr>
        <p:txBody>
          <a:bodyPr anchor="t">
            <a:normAutofit/>
          </a:bodyPr>
          <a:lstStyle/>
          <a:p>
            <a:r>
              <a:rPr lang="en-US" sz="4800">
                <a:solidFill>
                  <a:schemeClr val="bg1"/>
                </a:solidFill>
              </a:rPr>
              <a:t>Questions</a:t>
            </a:r>
            <a:endParaRPr lang="en-IN" sz="4800">
              <a:solidFill>
                <a:schemeClr val="bg1"/>
              </a:solidFill>
            </a:endParaRPr>
          </a:p>
        </p:txBody>
      </p:sp>
      <p:sp>
        <p:nvSpPr>
          <p:cNvPr id="3" name="Content Placeholder 2">
            <a:extLst>
              <a:ext uri="{FF2B5EF4-FFF2-40B4-BE49-F238E27FC236}">
                <a16:creationId xmlns:a16="http://schemas.microsoft.com/office/drawing/2014/main" id="{BC3DD872-5946-4833-B551-FD028D01A102}"/>
              </a:ext>
            </a:extLst>
          </p:cNvPr>
          <p:cNvSpPr>
            <a:spLocks noGrp="1"/>
          </p:cNvSpPr>
          <p:nvPr>
            <p:ph idx="1"/>
          </p:nvPr>
        </p:nvSpPr>
        <p:spPr>
          <a:xfrm>
            <a:off x="6464409" y="2197386"/>
            <a:ext cx="4699459" cy="3903163"/>
          </a:xfrm>
        </p:spPr>
        <p:txBody>
          <a:bodyPr anchor="ctr">
            <a:normAutofit/>
          </a:bodyPr>
          <a:lstStyle/>
          <a:p>
            <a:r>
              <a:rPr lang="en-US" sz="1800" b="1" dirty="0">
                <a:solidFill>
                  <a:schemeClr val="bg1"/>
                </a:solidFill>
              </a:rPr>
              <a:t>Marketing Opportunities</a:t>
            </a:r>
            <a:endParaRPr lang="en-IN" sz="1800" dirty="0">
              <a:solidFill>
                <a:schemeClr val="bg1"/>
              </a:solidFill>
            </a:endParaRPr>
          </a:p>
          <a:p>
            <a:pPr lvl="1"/>
            <a:r>
              <a:rPr lang="en-US" sz="1800" dirty="0">
                <a:solidFill>
                  <a:schemeClr val="bg1"/>
                </a:solidFill>
              </a:rPr>
              <a:t>What type of visitors should we aim for to increase our number of visits, and why?</a:t>
            </a:r>
          </a:p>
          <a:p>
            <a:pPr lvl="1"/>
            <a:r>
              <a:rPr lang="en-US" sz="1800" dirty="0">
                <a:solidFill>
                  <a:schemeClr val="bg1"/>
                </a:solidFill>
              </a:rPr>
              <a:t>Where would you suggest Marketing could take actions to grow from 5% YoY to 8% YoY?</a:t>
            </a:r>
            <a:endParaRPr lang="en-IN" sz="1800" dirty="0">
              <a:solidFill>
                <a:schemeClr val="bg1"/>
              </a:solidFill>
            </a:endParaRPr>
          </a:p>
          <a:p>
            <a:pPr lvl="1"/>
            <a:r>
              <a:rPr lang="en-US" sz="1800" dirty="0">
                <a:solidFill>
                  <a:schemeClr val="bg1"/>
                </a:solidFill>
              </a:rPr>
              <a:t>Any other insights that might be interesting to inspire the Marketing team with.</a:t>
            </a:r>
            <a:endParaRPr lang="en-IN" sz="1800" dirty="0">
              <a:solidFill>
                <a:schemeClr val="bg1"/>
              </a:solidFill>
            </a:endParaRPr>
          </a:p>
          <a:p>
            <a:r>
              <a:rPr lang="en-US" sz="1800" dirty="0">
                <a:solidFill>
                  <a:schemeClr val="bg1"/>
                </a:solidFill>
              </a:rPr>
              <a:t> </a:t>
            </a:r>
            <a:r>
              <a:rPr lang="en-US" sz="1800" b="1" dirty="0">
                <a:solidFill>
                  <a:schemeClr val="bg1"/>
                </a:solidFill>
              </a:rPr>
              <a:t>Competitive Landscape</a:t>
            </a:r>
            <a:endParaRPr lang="en-IN" sz="1800" dirty="0">
              <a:solidFill>
                <a:schemeClr val="bg1"/>
              </a:solidFill>
            </a:endParaRPr>
          </a:p>
          <a:p>
            <a:r>
              <a:rPr lang="en-US" sz="1800" b="1" dirty="0">
                <a:solidFill>
                  <a:schemeClr val="bg1"/>
                </a:solidFill>
              </a:rPr>
              <a:t>Conceptual cohort analysis and follow ups</a:t>
            </a:r>
            <a:endParaRPr lang="en-IN" sz="1800" dirty="0">
              <a:solidFill>
                <a:schemeClr val="bg1"/>
              </a:solidFill>
            </a:endParaRPr>
          </a:p>
          <a:p>
            <a:pPr marL="0" indent="0">
              <a:buNone/>
            </a:pPr>
            <a:endParaRPr lang="en-IN" sz="1800" dirty="0">
              <a:solidFill>
                <a:schemeClr val="bg1"/>
              </a:solidFill>
            </a:endParaRPr>
          </a:p>
          <a:p>
            <a:pPr lvl="1"/>
            <a:endParaRPr lang="en-IN" sz="1800" dirty="0">
              <a:solidFill>
                <a:schemeClr val="bg1"/>
              </a:solidFill>
            </a:endParaRPr>
          </a:p>
        </p:txBody>
      </p:sp>
    </p:spTree>
    <p:extLst>
      <p:ext uri="{BB962C8B-B14F-4D97-AF65-F5344CB8AC3E}">
        <p14:creationId xmlns:p14="http://schemas.microsoft.com/office/powerpoint/2010/main" val="8578451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6AF4ABE2-381B-4B67-9C0F-27FFD64F7D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8">
            <a:extLst>
              <a:ext uri="{FF2B5EF4-FFF2-40B4-BE49-F238E27FC236}">
                <a16:creationId xmlns:a16="http://schemas.microsoft.com/office/drawing/2014/main" id="{4AA509EC-4C56-4A74-A517-3ECD04C3F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582070" y="2355786"/>
            <a:ext cx="7341665" cy="3531073"/>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79D1C3BC-62A1-445A-A537-E41D5D19ABAC}"/>
              </a:ext>
            </a:extLst>
          </p:cNvPr>
          <p:cNvSpPr>
            <a:spLocks noGrp="1"/>
          </p:cNvSpPr>
          <p:nvPr>
            <p:ph type="title"/>
          </p:nvPr>
        </p:nvSpPr>
        <p:spPr>
          <a:xfrm>
            <a:off x="4720689" y="2520377"/>
            <a:ext cx="5822343" cy="2439683"/>
          </a:xfrm>
        </p:spPr>
        <p:txBody>
          <a:bodyPr vert="horz" lIns="91440" tIns="45720" rIns="91440" bIns="45720" rtlCol="0" anchor="b">
            <a:normAutofit/>
          </a:bodyPr>
          <a:lstStyle/>
          <a:p>
            <a:r>
              <a:rPr lang="en-US" sz="5400" kern="1200" dirty="0">
                <a:solidFill>
                  <a:srgbClr val="FFFFFF"/>
                </a:solidFill>
                <a:latin typeface="+mj-lt"/>
                <a:ea typeface="+mj-ea"/>
                <a:cs typeface="+mj-cs"/>
              </a:rPr>
              <a:t>Question 1</a:t>
            </a:r>
          </a:p>
        </p:txBody>
      </p:sp>
      <p:sp>
        <p:nvSpPr>
          <p:cNvPr id="3" name="Text Placeholder 2">
            <a:extLst>
              <a:ext uri="{FF2B5EF4-FFF2-40B4-BE49-F238E27FC236}">
                <a16:creationId xmlns:a16="http://schemas.microsoft.com/office/drawing/2014/main" id="{F75F2D4F-5DFC-4503-AAE5-19242B1362E3}"/>
              </a:ext>
            </a:extLst>
          </p:cNvPr>
          <p:cNvSpPr>
            <a:spLocks noGrp="1"/>
          </p:cNvSpPr>
          <p:nvPr>
            <p:ph type="body" idx="1"/>
          </p:nvPr>
        </p:nvSpPr>
        <p:spPr>
          <a:xfrm>
            <a:off x="4720689" y="4963425"/>
            <a:ext cx="6037467" cy="758843"/>
          </a:xfrm>
        </p:spPr>
        <p:txBody>
          <a:bodyPr vert="horz" lIns="91440" tIns="45720" rIns="91440" bIns="45720" rtlCol="0" anchor="t">
            <a:normAutofit/>
          </a:bodyPr>
          <a:lstStyle/>
          <a:p>
            <a:r>
              <a:rPr lang="en-US" sz="2000" b="1" kern="1200">
                <a:solidFill>
                  <a:srgbClr val="FFFFFF"/>
                </a:solidFill>
                <a:latin typeface="+mn-lt"/>
                <a:ea typeface="+mn-ea"/>
                <a:cs typeface="+mn-cs"/>
              </a:rPr>
              <a:t>Marketing Opportunities</a:t>
            </a:r>
            <a:endParaRPr lang="en-US" sz="2000" kern="1200">
              <a:solidFill>
                <a:srgbClr val="FFFFFF"/>
              </a:solidFill>
              <a:latin typeface="+mn-lt"/>
              <a:ea typeface="+mn-ea"/>
              <a:cs typeface="+mn-cs"/>
            </a:endParaRPr>
          </a:p>
          <a:p>
            <a:endParaRPr lang="en-US" sz="2000" kern="1200">
              <a:solidFill>
                <a:srgbClr val="FFFFFF"/>
              </a:solidFill>
              <a:latin typeface="+mn-lt"/>
              <a:ea typeface="+mn-ea"/>
              <a:cs typeface="+mn-cs"/>
            </a:endParaRPr>
          </a:p>
        </p:txBody>
      </p:sp>
      <p:sp>
        <p:nvSpPr>
          <p:cNvPr id="23" name="Freeform 5">
            <a:extLst>
              <a:ext uri="{FF2B5EF4-FFF2-40B4-BE49-F238E27FC236}">
                <a16:creationId xmlns:a16="http://schemas.microsoft.com/office/drawing/2014/main" id="{6FBC94C7-2F0E-4FBA-B442-0E0296AAA7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582070" y="1654168"/>
            <a:ext cx="822493" cy="4232692"/>
          </a:xfrm>
          <a:custGeom>
            <a:avLst/>
            <a:gdLst>
              <a:gd name="T0" fmla="*/ 491 w 491"/>
              <a:gd name="T1" fmla="*/ 2247 h 2732"/>
              <a:gd name="T2" fmla="*/ 0 w 491"/>
              <a:gd name="T3" fmla="*/ 2732 h 2732"/>
              <a:gd name="T4" fmla="*/ 0 w 491"/>
              <a:gd name="T5" fmla="*/ 486 h 2732"/>
              <a:gd name="T6" fmla="*/ 491 w 491"/>
              <a:gd name="T7" fmla="*/ 0 h 2732"/>
              <a:gd name="T8" fmla="*/ 491 w 491"/>
              <a:gd name="T9" fmla="*/ 2247 h 2732"/>
            </a:gdLst>
            <a:ahLst/>
            <a:cxnLst>
              <a:cxn ang="0">
                <a:pos x="T0" y="T1"/>
              </a:cxn>
              <a:cxn ang="0">
                <a:pos x="T2" y="T3"/>
              </a:cxn>
              <a:cxn ang="0">
                <a:pos x="T4" y="T5"/>
              </a:cxn>
              <a:cxn ang="0">
                <a:pos x="T6" y="T7"/>
              </a:cxn>
              <a:cxn ang="0">
                <a:pos x="T8" y="T9"/>
              </a:cxn>
            </a:cxnLst>
            <a:rect l="0" t="0" r="r" b="b"/>
            <a:pathLst>
              <a:path w="491" h="2732">
                <a:moveTo>
                  <a:pt x="491" y="2247"/>
                </a:moveTo>
                <a:lnTo>
                  <a:pt x="0" y="2732"/>
                </a:lnTo>
                <a:lnTo>
                  <a:pt x="0" y="486"/>
                </a:lnTo>
                <a:lnTo>
                  <a:pt x="491" y="0"/>
                </a:lnTo>
                <a:lnTo>
                  <a:pt x="491" y="224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6">
            <a:extLst>
              <a:ext uri="{FF2B5EF4-FFF2-40B4-BE49-F238E27FC236}">
                <a16:creationId xmlns:a16="http://schemas.microsoft.com/office/drawing/2014/main" id="{6CF43A2F-2E6F-44F4-A006-A10CF1DCB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716808" y="1311136"/>
            <a:ext cx="687754" cy="3820236"/>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7">
            <a:extLst>
              <a:ext uri="{FF2B5EF4-FFF2-40B4-BE49-F238E27FC236}">
                <a16:creationId xmlns:a16="http://schemas.microsoft.com/office/drawing/2014/main" id="{F83DA5F0-0D4C-4E74-8A5C-F6CBD391F0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716808" y="1126737"/>
            <a:ext cx="347200" cy="3699705"/>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Rectangle 28">
            <a:extLst>
              <a:ext uri="{FF2B5EF4-FFF2-40B4-BE49-F238E27FC236}">
                <a16:creationId xmlns:a16="http://schemas.microsoft.com/office/drawing/2014/main" id="{A7798713-AB3F-41E3-8CE3-1C1FBCF7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5528" y="1120021"/>
            <a:ext cx="3268481" cy="3509529"/>
          </a:xfrm>
          <a:prstGeom prst="rect">
            <a:avLst/>
          </a:prstGeom>
          <a:solidFill>
            <a:srgbClr val="FFFFFF"/>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Checkmark">
            <a:extLst>
              <a:ext uri="{FF2B5EF4-FFF2-40B4-BE49-F238E27FC236}">
                <a16:creationId xmlns:a16="http://schemas.microsoft.com/office/drawing/2014/main" id="{9BA80BB1-A920-4298-8B98-6C3052393B3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56395" y="1418907"/>
            <a:ext cx="2961361" cy="2961361"/>
          </a:xfrm>
          <a:prstGeom prst="rect">
            <a:avLst/>
          </a:prstGeom>
        </p:spPr>
      </p:pic>
    </p:spTree>
    <p:extLst>
      <p:ext uri="{BB962C8B-B14F-4D97-AF65-F5344CB8AC3E}">
        <p14:creationId xmlns:p14="http://schemas.microsoft.com/office/powerpoint/2010/main" val="2292156060"/>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1" name="Rectangle 70">
            <a:extLst>
              <a:ext uri="{FF2B5EF4-FFF2-40B4-BE49-F238E27FC236}">
                <a16:creationId xmlns:a16="http://schemas.microsoft.com/office/drawing/2014/main" id="{9AF5C66A-E8F2-4E13-98A3-FE96597C5A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42" name="Picture 72">
            <a:extLst>
              <a:ext uri="{FF2B5EF4-FFF2-40B4-BE49-F238E27FC236}">
                <a16:creationId xmlns:a16="http://schemas.microsoft.com/office/drawing/2014/main" id="{AC860275-E106-493A-8BF0-E0A91130EF6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itle 3">
            <a:extLst>
              <a:ext uri="{FF2B5EF4-FFF2-40B4-BE49-F238E27FC236}">
                <a16:creationId xmlns:a16="http://schemas.microsoft.com/office/drawing/2014/main" id="{E9A1F42E-3AEA-40C9-81E5-F924AEAB4773}"/>
              </a:ext>
            </a:extLst>
          </p:cNvPr>
          <p:cNvSpPr>
            <a:spLocks noGrp="1"/>
          </p:cNvSpPr>
          <p:nvPr>
            <p:ph type="title"/>
          </p:nvPr>
        </p:nvSpPr>
        <p:spPr>
          <a:xfrm>
            <a:off x="1179576" y="822960"/>
            <a:ext cx="9829800" cy="1325880"/>
          </a:xfrm>
        </p:spPr>
        <p:txBody>
          <a:bodyPr>
            <a:normAutofit/>
          </a:bodyPr>
          <a:lstStyle/>
          <a:p>
            <a:pPr algn="ctr"/>
            <a:r>
              <a:rPr lang="en-US" sz="4000" b="1">
                <a:solidFill>
                  <a:srgbClr val="FFFFFF"/>
                </a:solidFill>
              </a:rPr>
              <a:t>What type of visitors should the company aim for to increase the number of visits, and why?</a:t>
            </a:r>
          </a:p>
        </p:txBody>
      </p:sp>
      <p:graphicFrame>
        <p:nvGraphicFramePr>
          <p:cNvPr id="45" name="Chart 44">
            <a:extLst>
              <a:ext uri="{FF2B5EF4-FFF2-40B4-BE49-F238E27FC236}">
                <a16:creationId xmlns:a16="http://schemas.microsoft.com/office/drawing/2014/main" id="{5C49AD1B-79D6-45D6-A04C-377C7FF19B80}"/>
              </a:ext>
            </a:extLst>
          </p:cNvPr>
          <p:cNvGraphicFramePr>
            <a:graphicFrameLocks/>
          </p:cNvGraphicFramePr>
          <p:nvPr>
            <p:extLst>
              <p:ext uri="{D42A27DB-BD31-4B8C-83A1-F6EECF244321}">
                <p14:modId xmlns:p14="http://schemas.microsoft.com/office/powerpoint/2010/main" val="1453528700"/>
              </p:ext>
            </p:extLst>
          </p:nvPr>
        </p:nvGraphicFramePr>
        <p:xfrm>
          <a:off x="6429378" y="2837712"/>
          <a:ext cx="4954693" cy="321733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Chart 7">
            <a:extLst>
              <a:ext uri="{FF2B5EF4-FFF2-40B4-BE49-F238E27FC236}">
                <a16:creationId xmlns:a16="http://schemas.microsoft.com/office/drawing/2014/main" id="{9B406262-6496-4A8A-B274-136AE51FC8C0}"/>
              </a:ext>
            </a:extLst>
          </p:cNvPr>
          <p:cNvGraphicFramePr>
            <a:graphicFrameLocks/>
          </p:cNvGraphicFramePr>
          <p:nvPr>
            <p:extLst>
              <p:ext uri="{D42A27DB-BD31-4B8C-83A1-F6EECF244321}">
                <p14:modId xmlns:p14="http://schemas.microsoft.com/office/powerpoint/2010/main" val="4204135500"/>
              </p:ext>
            </p:extLst>
          </p:nvPr>
        </p:nvGraphicFramePr>
        <p:xfrm>
          <a:off x="1179576" y="2837712"/>
          <a:ext cx="10108184" cy="3691465"/>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198532666"/>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8AEF673B-44CD-48D7-9106-433695FFCC57}"/>
              </a:ext>
            </a:extLst>
          </p:cNvPr>
          <p:cNvPicPr>
            <a:picLocks noChangeAspect="1"/>
          </p:cNvPicPr>
          <p:nvPr/>
        </p:nvPicPr>
        <p:blipFill rotWithShape="1">
          <a:blip r:embed="rId2"/>
          <a:srcRect r="15627" b="-1"/>
          <a:stretch/>
        </p:blipFill>
        <p:spPr>
          <a:xfrm>
            <a:off x="3523488" y="10"/>
            <a:ext cx="8668512" cy="6857990"/>
          </a:xfrm>
          <a:prstGeom prst="rect">
            <a:avLst/>
          </a:prstGeom>
        </p:spPr>
      </p:pic>
      <p:sp>
        <p:nvSpPr>
          <p:cNvPr id="10" name="Rectangle 9">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BAFD440-9840-4FD3-929C-095BC789A724}"/>
              </a:ext>
            </a:extLst>
          </p:cNvPr>
          <p:cNvSpPr>
            <a:spLocks noGrp="1"/>
          </p:cNvSpPr>
          <p:nvPr>
            <p:ph type="title"/>
          </p:nvPr>
        </p:nvSpPr>
        <p:spPr>
          <a:xfrm>
            <a:off x="477981" y="2290703"/>
            <a:ext cx="7094394" cy="2035794"/>
          </a:xfrm>
        </p:spPr>
        <p:txBody>
          <a:bodyPr vert="horz" lIns="91440" tIns="45720" rIns="91440" bIns="45720" rtlCol="0" anchor="b">
            <a:normAutofit/>
          </a:bodyPr>
          <a:lstStyle/>
          <a:p>
            <a:r>
              <a:rPr lang="en-US" sz="2600" dirty="0"/>
              <a:t>There were around 77% sellers and only 23% buyers that were present in the first month. </a:t>
            </a:r>
            <a:br>
              <a:rPr lang="en-US" sz="2600" dirty="0"/>
            </a:br>
            <a:br>
              <a:rPr lang="en-US" sz="2600" dirty="0"/>
            </a:br>
            <a:r>
              <a:rPr lang="en-US" sz="2600" dirty="0"/>
              <a:t>This figure goes down as the month keeps changing.</a:t>
            </a:r>
            <a:br>
              <a:rPr lang="en-US" sz="2600" dirty="0"/>
            </a:br>
            <a:endParaRPr lang="en-US" sz="2600" dirty="0"/>
          </a:p>
        </p:txBody>
      </p:sp>
      <p:sp>
        <p:nvSpPr>
          <p:cNvPr id="12" name="Rectangle 1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 name="Rectangle 1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54852707"/>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07E773EB-1EC1-4E49-9DE2-E6F4604972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0391"/>
            <a:ext cx="12192000" cy="19430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87388D9-D1C9-4C2A-8CC9-BAD8F160E948}"/>
              </a:ext>
            </a:extLst>
          </p:cNvPr>
          <p:cNvSpPr>
            <a:spLocks noGrp="1"/>
          </p:cNvSpPr>
          <p:nvPr>
            <p:ph type="title"/>
          </p:nvPr>
        </p:nvSpPr>
        <p:spPr>
          <a:xfrm>
            <a:off x="391378" y="320675"/>
            <a:ext cx="11407487" cy="1325563"/>
          </a:xfrm>
        </p:spPr>
        <p:txBody>
          <a:bodyPr>
            <a:normAutofit/>
          </a:bodyPr>
          <a:lstStyle/>
          <a:p>
            <a:r>
              <a:rPr lang="en-US" sz="4200">
                <a:solidFill>
                  <a:schemeClr val="bg1"/>
                </a:solidFill>
              </a:rPr>
              <a:t>The number of users are max in Hobby, DIY Home.</a:t>
            </a:r>
            <a:endParaRPr lang="en-IN" sz="4200">
              <a:solidFill>
                <a:schemeClr val="bg1"/>
              </a:solidFill>
            </a:endParaRPr>
          </a:p>
        </p:txBody>
      </p:sp>
      <p:graphicFrame>
        <p:nvGraphicFramePr>
          <p:cNvPr id="4" name="Content Placeholder 3">
            <a:extLst>
              <a:ext uri="{FF2B5EF4-FFF2-40B4-BE49-F238E27FC236}">
                <a16:creationId xmlns:a16="http://schemas.microsoft.com/office/drawing/2014/main" id="{0F30380C-7290-45B1-91E7-E515C298DD26}"/>
              </a:ext>
            </a:extLst>
          </p:cNvPr>
          <p:cNvGraphicFramePr>
            <a:graphicFrameLocks noGrp="1"/>
          </p:cNvGraphicFramePr>
          <p:nvPr>
            <p:ph idx="1"/>
            <p:extLst>
              <p:ext uri="{D42A27DB-BD31-4B8C-83A1-F6EECF244321}">
                <p14:modId xmlns:p14="http://schemas.microsoft.com/office/powerpoint/2010/main" val="4272154892"/>
              </p:ext>
            </p:extLst>
          </p:nvPr>
        </p:nvGraphicFramePr>
        <p:xfrm>
          <a:off x="391379" y="1976293"/>
          <a:ext cx="11407487"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0938234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Chart 6">
            <a:extLst>
              <a:ext uri="{FF2B5EF4-FFF2-40B4-BE49-F238E27FC236}">
                <a16:creationId xmlns:a16="http://schemas.microsoft.com/office/drawing/2014/main" id="{DA1B6A8B-1039-481E-806A-68BB7BA75C65}"/>
              </a:ext>
            </a:extLst>
          </p:cNvPr>
          <p:cNvGraphicFramePr>
            <a:graphicFrameLocks/>
          </p:cNvGraphicFramePr>
          <p:nvPr>
            <p:extLst>
              <p:ext uri="{D42A27DB-BD31-4B8C-83A1-F6EECF244321}">
                <p14:modId xmlns:p14="http://schemas.microsoft.com/office/powerpoint/2010/main" val="962391980"/>
              </p:ext>
            </p:extLst>
          </p:nvPr>
        </p:nvGraphicFramePr>
        <p:xfrm>
          <a:off x="643467" y="643467"/>
          <a:ext cx="10905066" cy="557106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592733674"/>
      </p:ext>
    </p:extLst>
  </p:cSld>
  <p:clrMapOvr>
    <a:masterClrMapping/>
  </p:clrMapOvr>
  <p:transition spd="slow">
    <p:push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TotalTime>
  <Words>969</Words>
  <Application>Microsoft Office PowerPoint</Application>
  <PresentationFormat>Widescreen</PresentationFormat>
  <Paragraphs>161</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Calibri Light</vt:lpstr>
      <vt:lpstr>Wingdings</vt:lpstr>
      <vt:lpstr>Office Theme</vt:lpstr>
      <vt:lpstr>ASSIGNMENT</vt:lpstr>
      <vt:lpstr>PowerPoint Presentation</vt:lpstr>
      <vt:lpstr>Data Dictionary</vt:lpstr>
      <vt:lpstr>Questions</vt:lpstr>
      <vt:lpstr>Question 1</vt:lpstr>
      <vt:lpstr>What type of visitors should the company aim for to increase the number of visits, and why?</vt:lpstr>
      <vt:lpstr>There were around 77% sellers and only 23% buyers that were present in the first month.   This figure goes down as the month keeps changing. </vt:lpstr>
      <vt:lpstr>The number of users are max in Hobby, DIY Home.</vt:lpstr>
      <vt:lpstr>PowerPoint Presentation</vt:lpstr>
      <vt:lpstr>92% of categories have more sellers than the potential buyers</vt:lpstr>
      <vt:lpstr>The churn is most in categories like DIY HOME, Tickets, Children and Hobby which can be seen such that because of the presence of no. of buyers and sellers are so imbalanced that visitors tend to leave the category most.</vt:lpstr>
      <vt:lpstr>Based on Visitor Categories i.e. Seller and Buyer, if we tend to find the churn%, buyer’s have a churn% of 4% however, seller’s have a churn of 7%. </vt:lpstr>
      <vt:lpstr>Where would you suggest Marketing could take actions to grow from 5% YoY to 8% YoY?</vt:lpstr>
      <vt:lpstr>Channels for Marketing</vt:lpstr>
      <vt:lpstr>Insights</vt:lpstr>
      <vt:lpstr>Competitive Landscape</vt:lpstr>
      <vt:lpstr>Strong elements of Facebook Marketplaces</vt:lpstr>
      <vt:lpstr>EasyHome vs Facebook Marketplace</vt:lpstr>
      <vt:lpstr>Conceptual cohort analysis and follow ups</vt:lpstr>
      <vt:lpstr>Cohort Analysis</vt:lpstr>
      <vt:lpstr>Python Query</vt:lpstr>
      <vt:lpstr>Follow up Analysis Recommendation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dc:title>
  <dc:creator>Aradhya Mehra</dc:creator>
  <cp:lastModifiedBy>Aradhya Mehra</cp:lastModifiedBy>
  <cp:revision>2</cp:revision>
  <dcterms:created xsi:type="dcterms:W3CDTF">2020-07-31T17:54:18Z</dcterms:created>
  <dcterms:modified xsi:type="dcterms:W3CDTF">2020-07-31T19:35:38Z</dcterms:modified>
</cp:coreProperties>
</file>